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handoutMasterIdLst>
    <p:handoutMasterId r:id="rId27"/>
  </p:handoutMasterIdLst>
  <p:sldIdLst>
    <p:sldId id="279" r:id="rId2"/>
    <p:sldId id="303" r:id="rId3"/>
    <p:sldId id="282" r:id="rId4"/>
    <p:sldId id="283" r:id="rId5"/>
    <p:sldId id="284" r:id="rId6"/>
    <p:sldId id="285" r:id="rId7"/>
    <p:sldId id="286" r:id="rId8"/>
    <p:sldId id="287" r:id="rId9"/>
    <p:sldId id="288" r:id="rId10"/>
    <p:sldId id="289" r:id="rId11"/>
    <p:sldId id="290" r:id="rId12"/>
    <p:sldId id="291" r:id="rId13"/>
    <p:sldId id="292" r:id="rId14"/>
    <p:sldId id="293" r:id="rId15"/>
    <p:sldId id="294" r:id="rId16"/>
    <p:sldId id="295" r:id="rId17"/>
    <p:sldId id="296" r:id="rId18"/>
    <p:sldId id="297" r:id="rId19"/>
    <p:sldId id="298" r:id="rId20"/>
    <p:sldId id="299" r:id="rId21"/>
    <p:sldId id="300" r:id="rId22"/>
    <p:sldId id="301" r:id="rId23"/>
    <p:sldId id="310" r:id="rId24"/>
    <p:sldId id="309"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5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7"/>
    <p:restoredTop sz="36691" autoAdjust="0"/>
  </p:normalViewPr>
  <p:slideViewPr>
    <p:cSldViewPr snapToGrid="0" snapToObjects="1">
      <p:cViewPr varScale="1">
        <p:scale>
          <a:sx n="30" d="100"/>
          <a:sy n="30" d="100"/>
        </p:scale>
        <p:origin x="3456" y="184"/>
      </p:cViewPr>
      <p:guideLst>
        <p:guide orient="horz" pos="2160"/>
        <p:guide pos="3155"/>
      </p:guideLst>
    </p:cSldViewPr>
  </p:slideViewPr>
  <p:notesTextViewPr>
    <p:cViewPr>
      <p:scale>
        <a:sx n="100" d="100"/>
        <a:sy n="100" d="100"/>
      </p:scale>
      <p:origin x="0" y="0"/>
    </p:cViewPr>
  </p:notesTextViewPr>
  <p:sorterViewPr>
    <p:cViewPr>
      <p:scale>
        <a:sx n="110" d="100"/>
        <a:sy n="11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1"/>
            <c:bubble3D val="0"/>
            <c:spPr>
              <a:solidFill>
                <a:srgbClr val="FFFF00"/>
              </a:solidFill>
            </c:spPr>
            <c:extLst>
              <c:ext xmlns:c16="http://schemas.microsoft.com/office/drawing/2014/chart" uri="{C3380CC4-5D6E-409C-BE32-E72D297353CC}">
                <c16:uniqueId val="{00000001-ED05-4A92-8037-DAEBAC4F1CAD}"/>
              </c:ext>
            </c:extLst>
          </c:dPt>
          <c:dPt>
            <c:idx val="3"/>
            <c:bubble3D val="0"/>
            <c:spPr>
              <a:solidFill>
                <a:schemeClr val="accent2">
                  <a:lumMod val="75000"/>
                </a:schemeClr>
              </a:solidFill>
            </c:spPr>
            <c:extLst>
              <c:ext xmlns:c16="http://schemas.microsoft.com/office/drawing/2014/chart" uri="{C3380CC4-5D6E-409C-BE32-E72D297353CC}">
                <c16:uniqueId val="{00000003-ED05-4A92-8037-DAEBAC4F1CAD}"/>
              </c:ext>
            </c:extLst>
          </c:dPt>
          <c:dPt>
            <c:idx val="4"/>
            <c:bubble3D val="0"/>
            <c:spPr>
              <a:solidFill>
                <a:schemeClr val="bg1">
                  <a:lumMod val="85000"/>
                </a:schemeClr>
              </a:solidFill>
            </c:spPr>
            <c:extLst>
              <c:ext xmlns:c16="http://schemas.microsoft.com/office/drawing/2014/chart" uri="{C3380CC4-5D6E-409C-BE32-E72D297353CC}">
                <c16:uniqueId val="{00000005-ED05-4A92-8037-DAEBAC4F1CAD}"/>
              </c:ext>
            </c:extLst>
          </c:dPt>
          <c:cat>
            <c:strRef>
              <c:f>Sheet1!$A$2:$A$6</c:f>
              <c:strCache>
                <c:ptCount val="5"/>
                <c:pt idx="0">
                  <c:v>Water</c:v>
                </c:pt>
                <c:pt idx="1">
                  <c:v>Carbohydrate</c:v>
                </c:pt>
                <c:pt idx="2">
                  <c:v>Protein</c:v>
                </c:pt>
                <c:pt idx="3">
                  <c:v>Fat</c:v>
                </c:pt>
                <c:pt idx="4">
                  <c:v>Vitamins/minerals</c:v>
                </c:pt>
              </c:strCache>
            </c:strRef>
          </c:cat>
          <c:val>
            <c:numRef>
              <c:f>Sheet1!$B$2:$B$6</c:f>
              <c:numCache>
                <c:formatCode>General</c:formatCode>
                <c:ptCount val="5"/>
                <c:pt idx="0">
                  <c:v>60</c:v>
                </c:pt>
                <c:pt idx="1">
                  <c:v>1</c:v>
                </c:pt>
                <c:pt idx="2">
                  <c:v>15</c:v>
                </c:pt>
                <c:pt idx="3">
                  <c:v>23</c:v>
                </c:pt>
                <c:pt idx="4">
                  <c:v>0.8</c:v>
                </c:pt>
              </c:numCache>
            </c:numRef>
          </c:val>
          <c:extLst>
            <c:ext xmlns:c16="http://schemas.microsoft.com/office/drawing/2014/chart" uri="{C3380CC4-5D6E-409C-BE32-E72D297353CC}">
              <c16:uniqueId val="{00000006-ED05-4A92-8037-DAEBAC4F1CAD}"/>
            </c:ext>
          </c:extLst>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1"/>
            <c:bubble3D val="0"/>
            <c:spPr>
              <a:solidFill>
                <a:srgbClr val="FFFF00"/>
              </a:solidFill>
            </c:spPr>
            <c:extLst>
              <c:ext xmlns:c16="http://schemas.microsoft.com/office/drawing/2014/chart" uri="{C3380CC4-5D6E-409C-BE32-E72D297353CC}">
                <c16:uniqueId val="{00000001-9EB0-4AA0-99FD-ED17DD22782A}"/>
              </c:ext>
            </c:extLst>
          </c:dPt>
          <c:dPt>
            <c:idx val="3"/>
            <c:bubble3D val="0"/>
            <c:spPr>
              <a:solidFill>
                <a:schemeClr val="accent2">
                  <a:lumMod val="75000"/>
                </a:schemeClr>
              </a:solidFill>
            </c:spPr>
            <c:extLst>
              <c:ext xmlns:c16="http://schemas.microsoft.com/office/drawing/2014/chart" uri="{C3380CC4-5D6E-409C-BE32-E72D297353CC}">
                <c16:uniqueId val="{00000003-9EB0-4AA0-99FD-ED17DD22782A}"/>
              </c:ext>
            </c:extLst>
          </c:dPt>
          <c:dPt>
            <c:idx val="4"/>
            <c:bubble3D val="0"/>
            <c:spPr>
              <a:solidFill>
                <a:schemeClr val="bg1">
                  <a:lumMod val="85000"/>
                </a:schemeClr>
              </a:solidFill>
            </c:spPr>
            <c:extLst>
              <c:ext xmlns:c16="http://schemas.microsoft.com/office/drawing/2014/chart" uri="{C3380CC4-5D6E-409C-BE32-E72D297353CC}">
                <c16:uniqueId val="{00000005-9EB0-4AA0-99FD-ED17DD22782A}"/>
              </c:ext>
            </c:extLst>
          </c:dPt>
          <c:cat>
            <c:strRef>
              <c:f>Sheet1!$A$2:$A$6</c:f>
              <c:strCache>
                <c:ptCount val="5"/>
                <c:pt idx="0">
                  <c:v>Water</c:v>
                </c:pt>
                <c:pt idx="1">
                  <c:v>Carbohydrate</c:v>
                </c:pt>
                <c:pt idx="2">
                  <c:v>Protein</c:v>
                </c:pt>
                <c:pt idx="3">
                  <c:v>Fat</c:v>
                </c:pt>
                <c:pt idx="4">
                  <c:v>Vitamins/minerals</c:v>
                </c:pt>
              </c:strCache>
            </c:strRef>
          </c:cat>
          <c:val>
            <c:numRef>
              <c:f>Sheet1!$B$2:$B$6</c:f>
              <c:numCache>
                <c:formatCode>General</c:formatCode>
                <c:ptCount val="5"/>
                <c:pt idx="0">
                  <c:v>85</c:v>
                </c:pt>
                <c:pt idx="1">
                  <c:v>14</c:v>
                </c:pt>
                <c:pt idx="2">
                  <c:v>0.5</c:v>
                </c:pt>
                <c:pt idx="3">
                  <c:v>0.5</c:v>
                </c:pt>
                <c:pt idx="4">
                  <c:v>0.8</c:v>
                </c:pt>
              </c:numCache>
            </c:numRef>
          </c:val>
          <c:extLst>
            <c:ext xmlns:c16="http://schemas.microsoft.com/office/drawing/2014/chart" uri="{C3380CC4-5D6E-409C-BE32-E72D297353CC}">
              <c16:uniqueId val="{00000006-9EB0-4AA0-99FD-ED17DD22782A}"/>
            </c:ext>
          </c:extLst>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1"/>
            <c:bubble3D val="0"/>
            <c:spPr>
              <a:solidFill>
                <a:srgbClr val="FFFF00"/>
              </a:solidFill>
            </c:spPr>
            <c:extLst>
              <c:ext xmlns:c16="http://schemas.microsoft.com/office/drawing/2014/chart" uri="{C3380CC4-5D6E-409C-BE32-E72D297353CC}">
                <c16:uniqueId val="{00000001-D18E-4A85-B6FE-242E9FB7AA53}"/>
              </c:ext>
            </c:extLst>
          </c:dPt>
          <c:dPt>
            <c:idx val="3"/>
            <c:bubble3D val="0"/>
            <c:spPr>
              <a:solidFill>
                <a:schemeClr val="accent2">
                  <a:lumMod val="75000"/>
                </a:schemeClr>
              </a:solidFill>
            </c:spPr>
            <c:extLst>
              <c:ext xmlns:c16="http://schemas.microsoft.com/office/drawing/2014/chart" uri="{C3380CC4-5D6E-409C-BE32-E72D297353CC}">
                <c16:uniqueId val="{00000003-D18E-4A85-B6FE-242E9FB7AA53}"/>
              </c:ext>
            </c:extLst>
          </c:dPt>
          <c:dPt>
            <c:idx val="4"/>
            <c:bubble3D val="0"/>
            <c:spPr>
              <a:solidFill>
                <a:schemeClr val="bg1">
                  <a:lumMod val="85000"/>
                </a:schemeClr>
              </a:solidFill>
            </c:spPr>
            <c:extLst>
              <c:ext xmlns:c16="http://schemas.microsoft.com/office/drawing/2014/chart" uri="{C3380CC4-5D6E-409C-BE32-E72D297353CC}">
                <c16:uniqueId val="{00000005-D18E-4A85-B6FE-242E9FB7AA53}"/>
              </c:ext>
            </c:extLst>
          </c:dPt>
          <c:cat>
            <c:strRef>
              <c:f>Sheet1!$A$2:$A$6</c:f>
              <c:strCache>
                <c:ptCount val="5"/>
                <c:pt idx="0">
                  <c:v>Water</c:v>
                </c:pt>
                <c:pt idx="1">
                  <c:v>Carbohydrate</c:v>
                </c:pt>
                <c:pt idx="2">
                  <c:v>Protein</c:v>
                </c:pt>
                <c:pt idx="3">
                  <c:v>Fat</c:v>
                </c:pt>
                <c:pt idx="4">
                  <c:v>Vitamins/minerals</c:v>
                </c:pt>
              </c:strCache>
            </c:strRef>
          </c:cat>
          <c:val>
            <c:numRef>
              <c:f>Sheet1!$B$2:$B$6</c:f>
              <c:numCache>
                <c:formatCode>General</c:formatCode>
                <c:ptCount val="5"/>
                <c:pt idx="0">
                  <c:v>62</c:v>
                </c:pt>
                <c:pt idx="1">
                  <c:v>0.8</c:v>
                </c:pt>
                <c:pt idx="2">
                  <c:v>30</c:v>
                </c:pt>
                <c:pt idx="3">
                  <c:v>8</c:v>
                </c:pt>
                <c:pt idx="4">
                  <c:v>0.8</c:v>
                </c:pt>
              </c:numCache>
            </c:numRef>
          </c:val>
          <c:extLst>
            <c:ext xmlns:c16="http://schemas.microsoft.com/office/drawing/2014/chart" uri="{C3380CC4-5D6E-409C-BE32-E72D297353CC}">
              <c16:uniqueId val="{00000006-D18E-4A85-B6FE-242E9FB7AA53}"/>
            </c:ext>
          </c:extLst>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8/14/19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8/14/19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Craig</a:t>
            </a:r>
            <a:r>
              <a:rPr lang="en-US" sz="1200" kern="1200" baseline="0" dirty="0">
                <a:solidFill>
                  <a:schemeClr val="tx1"/>
                </a:solidFill>
                <a:effectLst/>
                <a:latin typeface="+mn-lt"/>
                <a:ea typeface="+mn-ea"/>
                <a:cs typeface="+mn-cs"/>
              </a:rPr>
              <a:t> Douglas, Michigan State University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students the Slides 9 and 10 to point out that the atoms found in the three materials are similar.</a:t>
            </a:r>
          </a:p>
          <a:p>
            <a:pPr lvl="0"/>
            <a:r>
              <a:rPr lang="en-US" sz="1200" kern="1200" dirty="0">
                <a:solidFill>
                  <a:schemeClr val="tx1"/>
                </a:solidFill>
                <a:effectLst/>
                <a:latin typeface="+mn-lt"/>
                <a:ea typeface="+mn-ea"/>
                <a:cs typeface="+mn-cs"/>
              </a:rPr>
              <a:t>Show students Slides 11-13 to point out that the bonds between the atoms are different: ethanol and wood have high-energy C-C and C-H bonds, and that water does not.</a:t>
            </a:r>
          </a:p>
        </p:txBody>
      </p:sp>
      <p:sp>
        <p:nvSpPr>
          <p:cNvPr id="4" name="Slide Number Placeholder 3"/>
          <p:cNvSpPr>
            <a:spLocks noGrp="1"/>
          </p:cNvSpPr>
          <p:nvPr>
            <p:ph type="sldNum" sz="quarter" idx="10"/>
          </p:nvPr>
        </p:nvSpPr>
        <p:spPr/>
        <p:txBody>
          <a:bodyPr/>
          <a:lstStyle/>
          <a:p>
            <a:fld id="{9236DC9E-D0A8-4B52-9643-1D7BBA2DA42C}" type="slidenum">
              <a:rPr lang="en-US" smtClean="0"/>
              <a:pPr/>
              <a:t>10</a:t>
            </a:fld>
            <a:endParaRPr lang="en-US"/>
          </a:p>
        </p:txBody>
      </p:sp>
    </p:spTree>
    <p:extLst>
      <p:ext uri="{BB962C8B-B14F-4D97-AF65-F5344CB8AC3E}">
        <p14:creationId xmlns:p14="http://schemas.microsoft.com/office/powerpoint/2010/main" val="3530976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Craig</a:t>
            </a:r>
            <a:r>
              <a:rPr lang="en-US" sz="1200" kern="1200" baseline="0" dirty="0">
                <a:solidFill>
                  <a:schemeClr val="tx1"/>
                </a:solidFill>
                <a:effectLst/>
                <a:latin typeface="+mn-lt"/>
                <a:ea typeface="+mn-ea"/>
                <a:cs typeface="+mn-cs"/>
              </a:rPr>
              <a:t> Douglas, Michigan State University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students Slides 11-13 to point out that the bonds between the atoms are different: ethanol and wood have high-energy C-C and C-H bonds, and that water does not.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1025828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Craig</a:t>
            </a:r>
            <a:r>
              <a:rPr lang="en-US" sz="1200" kern="1200" baseline="0" dirty="0">
                <a:solidFill>
                  <a:schemeClr val="tx1"/>
                </a:solidFill>
                <a:effectLst/>
                <a:latin typeface="+mn-lt"/>
                <a:ea typeface="+mn-ea"/>
                <a:cs typeface="+mn-cs"/>
              </a:rPr>
              <a:t> Douglas, Michigan State University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students Slides 11-13 to point out that the bonds between the atoms are different: ethanol and wood have high-energy C-C and C-H bonds, and that water does not.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3879763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Craig</a:t>
            </a:r>
            <a:r>
              <a:rPr lang="en-US" sz="1200" kern="1200" baseline="0" dirty="0">
                <a:solidFill>
                  <a:schemeClr val="tx1"/>
                </a:solidFill>
                <a:effectLst/>
                <a:latin typeface="+mn-lt"/>
                <a:ea typeface="+mn-ea"/>
                <a:cs typeface="+mn-cs"/>
              </a:rPr>
              <a:t> Douglas, Michigan State University</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students Slides 11-13 to point out that the bonds between the atoms are different: ethanol and wood have high-energy C-C and C-H bonds, and that water does not.</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1015023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Craig</a:t>
            </a:r>
            <a:r>
              <a:rPr lang="en-US" sz="1200" kern="1200" baseline="0" dirty="0">
                <a:solidFill>
                  <a:schemeClr val="tx1"/>
                </a:solidFill>
                <a:effectLst/>
                <a:latin typeface="+mn-lt"/>
                <a:ea typeface="+mn-ea"/>
                <a:cs typeface="+mn-cs"/>
              </a:rPr>
              <a:t> Douglas, Michigan State University</a:t>
            </a:r>
          </a:p>
          <a:p>
            <a:pPr lvl="0"/>
            <a:r>
              <a:rPr lang="en-US" sz="1200" b="1" kern="1200" dirty="0">
                <a:solidFill>
                  <a:schemeClr val="tx1"/>
                </a:solidFill>
                <a:effectLst/>
                <a:latin typeface="+mn-lt"/>
                <a:ea typeface="+mn-ea"/>
                <a:cs typeface="+mn-cs"/>
              </a:rPr>
              <a:t>Have students contrast organic and inorganic materials.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Contrast materials that are organic vs. inorganic.</a:t>
            </a:r>
          </a:p>
          <a:p>
            <a:pPr lvl="0"/>
            <a:r>
              <a:rPr lang="en-US" sz="1200" kern="1200" dirty="0">
                <a:solidFill>
                  <a:schemeClr val="tx1"/>
                </a:solidFill>
                <a:effectLst/>
                <a:latin typeface="+mn-lt"/>
                <a:ea typeface="+mn-ea"/>
                <a:cs typeface="+mn-cs"/>
              </a:rPr>
              <a:t>Show students Slides 14-17 to contrast materials that burn (fuels) with materials that do not burn. Explain to students that the difference between the two groups of materials is in the bonds, not the atoms.</a:t>
            </a:r>
          </a:p>
          <a:p>
            <a:pPr lvl="0"/>
            <a:r>
              <a:rPr lang="en-US" sz="1200" kern="1200" dirty="0">
                <a:solidFill>
                  <a:schemeClr val="tx1"/>
                </a:solidFill>
                <a:effectLst/>
                <a:latin typeface="+mn-lt"/>
                <a:ea typeface="+mn-ea"/>
                <a:cs typeface="+mn-cs"/>
              </a:rPr>
              <a:t>Show students Slide 18 to introduce and label these two types of materials. Tell students that in this context, organic is a chemical term - it does not mean “natural” or refer to a certain kind of food that is grown without pesticides.</a:t>
            </a:r>
          </a:p>
          <a:p>
            <a:pPr lvl="0"/>
            <a:r>
              <a:rPr lang="en-US" sz="1200" kern="1200" dirty="0">
                <a:solidFill>
                  <a:schemeClr val="tx1"/>
                </a:solidFill>
                <a:effectLst/>
                <a:latin typeface="+mn-lt"/>
                <a:ea typeface="+mn-ea"/>
                <a:cs typeface="+mn-cs"/>
              </a:rPr>
              <a:t>Show students Slide 19 to point out that food and the bodies of humans and other animals are made largely of water and organic materials: carbohydrates, fats, and proteins. Tell students that they will return to the chemical composition of these organic materials in later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2219581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Craig</a:t>
            </a:r>
            <a:r>
              <a:rPr lang="en-US" sz="1200" kern="1200" baseline="0" dirty="0">
                <a:solidFill>
                  <a:schemeClr val="tx1"/>
                </a:solidFill>
                <a:effectLst/>
                <a:latin typeface="+mn-lt"/>
                <a:ea typeface="+mn-ea"/>
                <a:cs typeface="+mn-cs"/>
              </a:rPr>
              <a:t> Douglas, Michigan State University</a:t>
            </a:r>
          </a:p>
          <a:p>
            <a:pPr lvl="0"/>
            <a:r>
              <a:rPr lang="en-US" sz="1200" b="1" kern="1200" dirty="0">
                <a:solidFill>
                  <a:schemeClr val="tx1"/>
                </a:solidFill>
                <a:effectLst/>
                <a:latin typeface="+mn-lt"/>
                <a:ea typeface="+mn-ea"/>
                <a:cs typeface="+mn-cs"/>
              </a:rPr>
              <a:t>Have students contrast organic and inorganic materials.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Contrast materials that are organic vs. inorganic.</a:t>
            </a:r>
          </a:p>
          <a:p>
            <a:pPr lvl="0"/>
            <a:r>
              <a:rPr lang="en-US" sz="1200" kern="1200" dirty="0">
                <a:solidFill>
                  <a:schemeClr val="tx1"/>
                </a:solidFill>
                <a:effectLst/>
                <a:latin typeface="+mn-lt"/>
                <a:ea typeface="+mn-ea"/>
                <a:cs typeface="+mn-cs"/>
              </a:rPr>
              <a:t>Show students Slides 14-17 to contrast materials that burn (fuels) with materials that do not burn. Explain to students that the difference between the two groups of materials is in the bonds, not the atoms.</a:t>
            </a:r>
          </a:p>
          <a:p>
            <a:pPr lvl="0"/>
            <a:r>
              <a:rPr lang="en-US" sz="1200" kern="1200" dirty="0">
                <a:solidFill>
                  <a:schemeClr val="tx1"/>
                </a:solidFill>
                <a:effectLst/>
                <a:latin typeface="+mn-lt"/>
                <a:ea typeface="+mn-ea"/>
                <a:cs typeface="+mn-cs"/>
              </a:rPr>
              <a:t>Show students Slide 18 to introduce and label these two types of materials. Tell students that in this context, organic is a chemical term - it does not mean “natural” or refer to a certain kind of food that is grown without pesticides.</a:t>
            </a:r>
          </a:p>
          <a:p>
            <a:pPr lvl="0"/>
            <a:r>
              <a:rPr lang="en-US" sz="1200" kern="1200" dirty="0">
                <a:solidFill>
                  <a:schemeClr val="tx1"/>
                </a:solidFill>
                <a:effectLst/>
                <a:latin typeface="+mn-lt"/>
                <a:ea typeface="+mn-ea"/>
                <a:cs typeface="+mn-cs"/>
              </a:rPr>
              <a:t>Show students Slide 19 to point out that food and the bodies of humans and other animals are made largely of water and organic materials: carbohydrates, fats, and proteins. Tell students that they will return to the chemical composition of these organic materials in later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4B4F398-ED0B-4650-A951-5E60CCE25B3F}" type="slidenum">
              <a:rPr lang="en-US" smtClean="0"/>
              <a:pPr/>
              <a:t>15</a:t>
            </a:fld>
            <a:endParaRPr lang="en-US"/>
          </a:p>
        </p:txBody>
      </p:sp>
    </p:spTree>
    <p:extLst>
      <p:ext uri="{BB962C8B-B14F-4D97-AF65-F5344CB8AC3E}">
        <p14:creationId xmlns:p14="http://schemas.microsoft.com/office/powerpoint/2010/main" val="10957452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Craig</a:t>
            </a:r>
            <a:r>
              <a:rPr lang="en-US" sz="1200" kern="1200" baseline="0" dirty="0">
                <a:solidFill>
                  <a:schemeClr val="tx1"/>
                </a:solidFill>
                <a:effectLst/>
                <a:latin typeface="+mn-lt"/>
                <a:ea typeface="+mn-ea"/>
                <a:cs typeface="+mn-cs"/>
              </a:rPr>
              <a:t> Douglas, Michigan State University</a:t>
            </a:r>
          </a:p>
          <a:p>
            <a:pPr lvl="0"/>
            <a:r>
              <a:rPr lang="en-US" sz="1200" b="1" kern="1200" dirty="0">
                <a:solidFill>
                  <a:schemeClr val="tx1"/>
                </a:solidFill>
                <a:effectLst/>
                <a:latin typeface="+mn-lt"/>
                <a:ea typeface="+mn-ea"/>
                <a:cs typeface="+mn-cs"/>
              </a:rPr>
              <a:t>Have students contrast organic and inorganic materials.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Contrast materials that are organic vs. inorganic.</a:t>
            </a:r>
          </a:p>
          <a:p>
            <a:pPr lvl="0"/>
            <a:r>
              <a:rPr lang="en-US" sz="1200" kern="1200" dirty="0">
                <a:solidFill>
                  <a:schemeClr val="tx1"/>
                </a:solidFill>
                <a:effectLst/>
                <a:latin typeface="+mn-lt"/>
                <a:ea typeface="+mn-ea"/>
                <a:cs typeface="+mn-cs"/>
              </a:rPr>
              <a:t>Show students Slides 14-17 to contrast materials that burn (fuels) with materials that do not burn. Explain to students that the difference between the two groups of materials is in the bonds, not the atoms.</a:t>
            </a:r>
          </a:p>
          <a:p>
            <a:pPr lvl="0"/>
            <a:r>
              <a:rPr lang="en-US" sz="1200" kern="1200" dirty="0">
                <a:solidFill>
                  <a:schemeClr val="tx1"/>
                </a:solidFill>
                <a:effectLst/>
                <a:latin typeface="+mn-lt"/>
                <a:ea typeface="+mn-ea"/>
                <a:cs typeface="+mn-cs"/>
              </a:rPr>
              <a:t>Show students Slide 18 to introduce and label these two types of materials. Tell students that in this context, organic is a chemical term - it does not mean “natural” or refer to a certain kind of food that is grown without pesticides.</a:t>
            </a:r>
          </a:p>
          <a:p>
            <a:pPr lvl="0"/>
            <a:r>
              <a:rPr lang="en-US" sz="1200" kern="1200" dirty="0">
                <a:solidFill>
                  <a:schemeClr val="tx1"/>
                </a:solidFill>
                <a:effectLst/>
                <a:latin typeface="+mn-lt"/>
                <a:ea typeface="+mn-ea"/>
                <a:cs typeface="+mn-cs"/>
              </a:rPr>
              <a:t>Show students Slide 19 to point out that food and the bodies of humans and other animals are made largely of water and organic materials: carbohydrates, fats, and proteins. Tell students that they will return to the chemical composition of these organic materials in later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4B4F398-ED0B-4650-A951-5E60CCE25B3F}" type="slidenum">
              <a:rPr lang="en-US" smtClean="0"/>
              <a:pPr/>
              <a:t>16</a:t>
            </a:fld>
            <a:endParaRPr lang="en-US"/>
          </a:p>
        </p:txBody>
      </p:sp>
    </p:spTree>
    <p:extLst>
      <p:ext uri="{BB962C8B-B14F-4D97-AF65-F5344CB8AC3E}">
        <p14:creationId xmlns:p14="http://schemas.microsoft.com/office/powerpoint/2010/main" val="15185639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Craig</a:t>
            </a:r>
            <a:r>
              <a:rPr lang="en-US" sz="1200" kern="1200" baseline="0" dirty="0">
                <a:solidFill>
                  <a:schemeClr val="tx1"/>
                </a:solidFill>
                <a:effectLst/>
                <a:latin typeface="+mn-lt"/>
                <a:ea typeface="+mn-ea"/>
                <a:cs typeface="+mn-cs"/>
              </a:rPr>
              <a:t> Douglas, Michigan State University</a:t>
            </a:r>
          </a:p>
          <a:p>
            <a:pPr lvl="0"/>
            <a:r>
              <a:rPr lang="en-US" sz="1200" b="1" kern="1200" dirty="0">
                <a:solidFill>
                  <a:schemeClr val="tx1"/>
                </a:solidFill>
                <a:effectLst/>
                <a:latin typeface="+mn-lt"/>
                <a:ea typeface="+mn-ea"/>
                <a:cs typeface="+mn-cs"/>
              </a:rPr>
              <a:t>Have students contrast organic and inorganic materials.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Contrast materials that are organic vs. inorganic.</a:t>
            </a:r>
          </a:p>
          <a:p>
            <a:pPr lvl="0"/>
            <a:r>
              <a:rPr lang="en-US" sz="1200" kern="1200" dirty="0">
                <a:solidFill>
                  <a:schemeClr val="tx1"/>
                </a:solidFill>
                <a:effectLst/>
                <a:latin typeface="+mn-lt"/>
                <a:ea typeface="+mn-ea"/>
                <a:cs typeface="+mn-cs"/>
              </a:rPr>
              <a:t>Show students Slides 14-17 to contrast materials that burn (fuels) with materials that do not burn. Explain to students that the difference between the two groups of materials is in the bonds, not the atoms.</a:t>
            </a:r>
          </a:p>
          <a:p>
            <a:pPr lvl="0"/>
            <a:r>
              <a:rPr lang="en-US" sz="1200" kern="1200" dirty="0">
                <a:solidFill>
                  <a:schemeClr val="tx1"/>
                </a:solidFill>
                <a:effectLst/>
                <a:latin typeface="+mn-lt"/>
                <a:ea typeface="+mn-ea"/>
                <a:cs typeface="+mn-cs"/>
              </a:rPr>
              <a:t>Show students Slide 18 to introduce and label these two types of materials. Tell students that in this context, organic is a chemical term - it does not mean “natural” or refer to a certain kind of food that is grown without pesticides.</a:t>
            </a:r>
          </a:p>
          <a:p>
            <a:pPr lvl="0"/>
            <a:r>
              <a:rPr lang="en-US" sz="1200" kern="1200" dirty="0">
                <a:solidFill>
                  <a:schemeClr val="tx1"/>
                </a:solidFill>
                <a:effectLst/>
                <a:latin typeface="+mn-lt"/>
                <a:ea typeface="+mn-ea"/>
                <a:cs typeface="+mn-cs"/>
              </a:rPr>
              <a:t>Show students Slide 19 to point out that food and the bodies of humans and other animals are made largely of water and organic materials: carbohydrates, fats, and proteins. Tell students that they will return to the chemical composition of these organic materials in later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17</a:t>
            </a:fld>
            <a:endParaRPr lang="en-US"/>
          </a:p>
        </p:txBody>
      </p:sp>
    </p:spTree>
    <p:extLst>
      <p:ext uri="{BB962C8B-B14F-4D97-AF65-F5344CB8AC3E}">
        <p14:creationId xmlns:p14="http://schemas.microsoft.com/office/powerpoint/2010/main" val="14265036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Craig</a:t>
            </a:r>
            <a:r>
              <a:rPr lang="en-US" sz="1200" kern="1200" baseline="0" dirty="0">
                <a:solidFill>
                  <a:schemeClr val="tx1"/>
                </a:solidFill>
                <a:effectLst/>
                <a:latin typeface="+mn-lt"/>
                <a:ea typeface="+mn-ea"/>
                <a:cs typeface="+mn-cs"/>
              </a:rPr>
              <a:t> Douglas, Michigan State University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students Slide 18 to introduce and label these two types of materials. Tell students that in this context, organic is a chemical term - it does not mean “natural” or refer to a certain kind of food that is grown without pesticides.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D260684-F99F-BA45-9C1A-B27E62BA9C03}" type="slidenum">
              <a:rPr lang="en-US" smtClean="0"/>
              <a:pPr/>
              <a:t>18</a:t>
            </a:fld>
            <a:endParaRPr lang="en-US"/>
          </a:p>
        </p:txBody>
      </p:sp>
    </p:spTree>
    <p:extLst>
      <p:ext uri="{BB962C8B-B14F-4D97-AF65-F5344CB8AC3E}">
        <p14:creationId xmlns:p14="http://schemas.microsoft.com/office/powerpoint/2010/main" val="12027203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students contrast organic and inorganic materials.</a:t>
            </a:r>
            <a:r>
              <a:rPr lang="en-US" sz="1200" kern="1200" dirty="0">
                <a:solidFill>
                  <a:schemeClr val="tx1"/>
                </a:solidFill>
                <a:effectLst/>
                <a:latin typeface="+mn-lt"/>
                <a:ea typeface="+mn-ea"/>
                <a:cs typeface="+mn-cs"/>
              </a:rPr>
              <a:t>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students Slide 19 to point out that food and the bodies of humans and other animals are made largely of water and organic materials: carbohydrates, fats, and proteins. Tell students that they will return to the chemical composition of these organic materials in later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a:t>
            </a:r>
          </a:p>
          <a:p>
            <a:pPr lvl="0"/>
            <a:endParaRPr lang="en-US" dirty="0"/>
          </a:p>
        </p:txBody>
      </p:sp>
      <p:sp>
        <p:nvSpPr>
          <p:cNvPr id="4" name="Slide Number Placeholder 3"/>
          <p:cNvSpPr>
            <a:spLocks noGrp="1"/>
          </p:cNvSpPr>
          <p:nvPr>
            <p:ph type="sldNum" sz="quarter" idx="10"/>
          </p:nvPr>
        </p:nvSpPr>
        <p:spPr/>
        <p:txBody>
          <a:bodyPr/>
          <a:lstStyle/>
          <a:p>
            <a:fld id="{AD260684-F99F-BA45-9C1A-B27E62BA9C03}" type="slidenum">
              <a:rPr lang="en-US" smtClean="0"/>
              <a:pPr/>
              <a:t>19</a:t>
            </a:fld>
            <a:endParaRPr lang="en-US"/>
          </a:p>
        </p:txBody>
      </p:sp>
    </p:spTree>
    <p:extLst>
      <p:ext uri="{BB962C8B-B14F-4D97-AF65-F5344CB8AC3E}">
        <p14:creationId xmlns:p14="http://schemas.microsoft.com/office/powerpoint/2010/main" val="20041309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5.3 Organic</a:t>
            </a:r>
            <a:r>
              <a:rPr lang="en-US" sz="1200" kern="1200" baseline="0" dirty="0">
                <a:solidFill>
                  <a:schemeClr val="tx1"/>
                </a:solidFill>
                <a:effectLst/>
                <a:latin typeface="+mn-lt"/>
                <a:ea typeface="+mn-ea"/>
                <a:cs typeface="+mn-cs"/>
              </a:rPr>
              <a:t> vs. Inorganic </a:t>
            </a:r>
            <a:r>
              <a:rPr lang="en-US" sz="1200" kern="1200" dirty="0">
                <a:solidFill>
                  <a:schemeClr val="tx1"/>
                </a:solidFill>
                <a:effectLst/>
                <a:latin typeface="+mn-lt"/>
                <a:ea typeface="+mn-ea"/>
                <a:cs typeface="+mn-cs"/>
              </a:rPr>
              <a:t>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5546080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two ways of identifying organic materials.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20.  Tell students that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scientists define “organic” and “inorganic” in terms of chemical composition. Explain to students that even if we do not know the chemical composition of a material, we can judge whether it is organic or not based on where it comes from. Tell students that organic materials include:</a:t>
            </a:r>
          </a:p>
          <a:p>
            <a:pPr lvl="0"/>
            <a:r>
              <a:rPr lang="en-US" sz="1200" kern="1200" dirty="0">
                <a:solidFill>
                  <a:schemeClr val="tx1"/>
                </a:solidFill>
                <a:effectLst/>
                <a:latin typeface="+mn-lt"/>
                <a:ea typeface="+mn-ea"/>
                <a:cs typeface="+mn-cs"/>
              </a:rPr>
              <a:t>foods or materials made from foods;</a:t>
            </a:r>
          </a:p>
          <a:p>
            <a:pPr lvl="0"/>
            <a:r>
              <a:rPr lang="en-US" sz="1200" kern="1200" dirty="0">
                <a:solidFill>
                  <a:schemeClr val="tx1"/>
                </a:solidFill>
                <a:effectLst/>
                <a:latin typeface="+mn-lt"/>
                <a:ea typeface="+mn-ea"/>
                <a:cs typeface="+mn-cs"/>
              </a:rPr>
              <a:t>fuels or materials made from fuels;</a:t>
            </a:r>
          </a:p>
          <a:p>
            <a:pPr lvl="0"/>
            <a:r>
              <a:rPr lang="en-US" sz="1200" kern="1200" dirty="0">
                <a:solidFill>
                  <a:schemeClr val="tx1"/>
                </a:solidFill>
                <a:effectLst/>
                <a:latin typeface="+mn-lt"/>
                <a:ea typeface="+mn-ea"/>
                <a:cs typeface="+mn-cs"/>
              </a:rPr>
              <a:t>bodies of living things or materials made from the bodies of living things.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work in pairs to classify materials.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Divide students into pairs. Give each pair a copy of 5.3 Materials Cards. Tell students to use the 5.3 Organic vs. Inorganic Worksheet to sort the cards into organic and inorganic groups using two different criteria: 1) the origins of the materials: foods, fuels, and the bodies of living things versus other materials, and 2) the chemical structures of the materials: materials with C-C and C-H bonds versus materials without those bonds.</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20</a:t>
            </a:fld>
            <a:endParaRPr lang="en-US"/>
          </a:p>
        </p:txBody>
      </p:sp>
    </p:spTree>
    <p:extLst>
      <p:ext uri="{BB962C8B-B14F-4D97-AF65-F5344CB8AC3E}">
        <p14:creationId xmlns:p14="http://schemas.microsoft.com/office/powerpoint/2010/main" val="9144279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sorting results with students.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21 and 22.  Ask students to share what materials they sorted into each group using the notes on their worksheet. </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Look for outliers and discuss any discrepancies. Discuss the sorting until the class reaches a consensus about which materials belong in which group. </a:t>
            </a:r>
          </a:p>
          <a:p>
            <a:pPr lvl="0"/>
            <a:r>
              <a:rPr lang="en-US" sz="1200" kern="1200" dirty="0">
                <a:solidFill>
                  <a:schemeClr val="tx1"/>
                </a:solidFill>
                <a:effectLst/>
                <a:latin typeface="+mn-lt"/>
                <a:ea typeface="+mn-ea"/>
                <a:cs typeface="+mn-cs"/>
              </a:rPr>
              <a:t>If consensus is difficult to reach, consider pausing to reviewing the criteria for distinguishing between organic vs. inorganic materials in the ppt. </a:t>
            </a:r>
          </a:p>
          <a:p>
            <a:r>
              <a:rPr lang="en-US" sz="1200" kern="1200" dirty="0">
                <a:solidFill>
                  <a:schemeClr val="tx1"/>
                </a:solidFill>
                <a:effectLst/>
                <a:latin typeface="+mn-lt"/>
                <a:ea typeface="+mn-ea"/>
                <a:cs typeface="+mn-cs"/>
              </a:rPr>
              <a:t>Discuss the last question on the worksheet with students about how to decide whether an unknown liquid if flammable. Note whether the students suggest using the criteria above—origins and chemical composition—as ways to decide.</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21</a:t>
            </a:fld>
            <a:endParaRPr lang="en-US"/>
          </a:p>
        </p:txBody>
      </p:sp>
    </p:spTree>
    <p:extLst>
      <p:ext uri="{BB962C8B-B14F-4D97-AF65-F5344CB8AC3E}">
        <p14:creationId xmlns:p14="http://schemas.microsoft.com/office/powerpoint/2010/main" val="8439079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sorting results with students.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21 and 22.  Ask students to share what materials they sorted into each group using the notes on their worksheet. </a:t>
            </a:r>
          </a:p>
          <a:p>
            <a:pPr lvl="0"/>
            <a:r>
              <a:rPr lang="en-US" sz="1200" kern="1200" dirty="0">
                <a:solidFill>
                  <a:schemeClr val="tx1"/>
                </a:solidFill>
                <a:effectLst/>
                <a:latin typeface="+mn-lt"/>
                <a:ea typeface="+mn-ea"/>
                <a:cs typeface="+mn-cs"/>
              </a:rPr>
              <a:t>Look for outliers and discuss any discrepancies. Discuss the sorting until the class reaches a consensus about which materials belong in which group. </a:t>
            </a:r>
          </a:p>
          <a:p>
            <a:pPr lvl="0"/>
            <a:r>
              <a:rPr lang="en-US" sz="1200" kern="1200" dirty="0">
                <a:solidFill>
                  <a:schemeClr val="tx1"/>
                </a:solidFill>
                <a:effectLst/>
                <a:latin typeface="+mn-lt"/>
                <a:ea typeface="+mn-ea"/>
                <a:cs typeface="+mn-cs"/>
              </a:rPr>
              <a:t>If consensus is difficult to reach, consider pausing to reviewing the criteria for distinguishing between organic vs. inorganic materials in the ppt. </a:t>
            </a:r>
          </a:p>
          <a:p>
            <a:r>
              <a:rPr lang="en-US" sz="1200" kern="1200" dirty="0">
                <a:solidFill>
                  <a:schemeClr val="tx1"/>
                </a:solidFill>
                <a:effectLst/>
                <a:latin typeface="+mn-lt"/>
                <a:ea typeface="+mn-ea"/>
                <a:cs typeface="+mn-cs"/>
              </a:rPr>
              <a:t>Discuss the last question on the worksheet with students about how to decide whether an unknown liquid if flammable. Note whether the students suggest using the criteria above—origins and chemical composition—as ways to decide.</a:t>
            </a:r>
          </a:p>
          <a:p>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(Optional) Discuss energy in chemical bonds with advanced students.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your students are advanced and you would like to discuss chemical bonding with them in terms of the energy of valence electrons, you can use the 5.3 More About Chemical Energy Reading as a basis for this discussion. This level of detail is NOT necessary for students to be successful in any of the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22</a:t>
            </a:fld>
            <a:endParaRPr lang="en-US"/>
          </a:p>
        </p:txBody>
      </p:sp>
    </p:spTree>
    <p:extLst>
      <p:ext uri="{BB962C8B-B14F-4D97-AF65-F5344CB8AC3E}">
        <p14:creationId xmlns:p14="http://schemas.microsoft.com/office/powerpoint/2010/main" val="40441122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23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5.3 Organic vs. Inorganic PPT.</a:t>
            </a:r>
          </a:p>
          <a:p>
            <a:pPr lvl="0"/>
            <a:r>
              <a:rPr lang="en-US" sz="1200" kern="1200" dirty="0">
                <a:solidFill>
                  <a:schemeClr val="tx1"/>
                </a:solidFill>
                <a:effectLst/>
                <a:latin typeface="+mn-lt"/>
                <a:ea typeface="+mn-ea"/>
                <a:cs typeface="+mn-cs"/>
              </a:rPr>
              <a:t>Have students take out their Learning Tracking Tool for Systems &amp; Scale.</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Have students write the activity name in the first column, "Organic vs. Inorganic."</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"what happens when ethanol burns?"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Organic vs. Inorganic; Explainer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“Zoom in” to ethanol, wood, and water to distinguish between organic materials (materials with high-energy C-C and C-H bonds) and inorganic materials (materials with other chemical bonds).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Ethanol and other organic materials have high energy C-C and C-H bonds. Water and other inorganic materials do not have C-C or C-H bonds.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Are We Asking Now? </a:t>
            </a:r>
            <a:r>
              <a:rPr lang="en-US" sz="1200" kern="1200">
                <a:solidFill>
                  <a:schemeClr val="tx1"/>
                </a:solidFill>
                <a:effectLst/>
                <a:latin typeface="+mn-lt"/>
                <a:ea typeface="+mn-ea"/>
                <a:cs typeface="+mn-cs"/>
              </a:rPr>
              <a:t>What happens when other materials burn?</a:t>
            </a:r>
          </a:p>
        </p:txBody>
      </p:sp>
      <p:sp>
        <p:nvSpPr>
          <p:cNvPr id="4" name="Slide Number Placeholder 3"/>
          <p:cNvSpPr>
            <a:spLocks noGrp="1"/>
          </p:cNvSpPr>
          <p:nvPr>
            <p:ph type="sldNum" sz="quarter" idx="10"/>
          </p:nvPr>
        </p:nvSpPr>
        <p:spPr/>
        <p:txBody>
          <a:bodyPr/>
          <a:lstStyle/>
          <a:p>
            <a:fld id="{946B7EDE-1D34-AF43-A72F-F106018D4F39}" type="slidenum">
              <a:rPr lang="en-US" smtClean="0"/>
              <a:pPr/>
              <a:t>23</a:t>
            </a:fld>
            <a:endParaRPr lang="en-US"/>
          </a:p>
        </p:txBody>
      </p:sp>
    </p:spTree>
    <p:extLst>
      <p:ext uri="{BB962C8B-B14F-4D97-AF65-F5344CB8AC3E}">
        <p14:creationId xmlns:p14="http://schemas.microsoft.com/office/powerpoint/2010/main" val="26095644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p>
        </p:txBody>
      </p:sp>
      <p:sp>
        <p:nvSpPr>
          <p:cNvPr id="4" name="Slide Number Placeholder 3"/>
          <p:cNvSpPr>
            <a:spLocks noGrp="1"/>
          </p:cNvSpPr>
          <p:nvPr>
            <p:ph type="sldNum" sz="quarter" idx="5"/>
          </p:nvPr>
        </p:nvSpPr>
        <p:spPr/>
        <p:txBody>
          <a:bodyPr/>
          <a:lstStyle/>
          <a:p>
            <a:fld id="{946B7EDE-1D34-AF43-A72F-F106018D4F39}" type="slidenum">
              <a:rPr lang="en-US" smtClean="0"/>
              <a:pPr/>
              <a:t>24</a:t>
            </a:fld>
            <a:endParaRPr lang="en-US"/>
          </a:p>
        </p:txBody>
      </p:sp>
    </p:spTree>
    <p:extLst>
      <p:ext uri="{BB962C8B-B14F-4D97-AF65-F5344CB8AC3E}">
        <p14:creationId xmlns:p14="http://schemas.microsoft.com/office/powerpoint/2010/main" val="33962261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Ethanol:</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FableVision</a:t>
            </a:r>
            <a:endParaRPr lang="en-US" sz="120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Water Glass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Logs Burning: </a:t>
            </a:r>
            <a:r>
              <a:rPr lang="en-US" sz="1200" kern="1200" baseline="0" dirty="0">
                <a:solidFill>
                  <a:schemeClr val="tx1"/>
                </a:solidFill>
                <a:effectLst/>
                <a:latin typeface="+mn-lt"/>
                <a:ea typeface="+mn-ea"/>
                <a:cs typeface="+mn-cs"/>
              </a:rPr>
              <a:t>Hannah Miller, Michigan State University</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discuss differences between water, ethanol, and wood.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 students to discuss why ethanol burns like wood, even though it looks like water. Open 1.2 Expressing Ideas about Ethanol Burning from the first activity. Show slide 4, where students recorded ideas about the difference between ethanol and water. </a:t>
            </a:r>
          </a:p>
          <a:p>
            <a:pPr lvl="0"/>
            <a:r>
              <a:rPr lang="en-US" sz="1200" kern="1200" dirty="0">
                <a:solidFill>
                  <a:schemeClr val="tx1"/>
                </a:solidFill>
                <a:effectLst/>
                <a:latin typeface="+mn-lt"/>
                <a:ea typeface="+mn-ea"/>
                <a:cs typeface="+mn-cs"/>
              </a:rPr>
              <a:t>Ask the students if they have any new ideas to add to the list now that the unit is over, or if there are any ideas there that should be removed or edited.</a:t>
            </a:r>
          </a:p>
          <a:p>
            <a:pPr lvl="0"/>
            <a:r>
              <a:rPr lang="en-US" sz="1200" kern="1200" dirty="0">
                <a:solidFill>
                  <a:schemeClr val="tx1"/>
                </a:solidFill>
                <a:effectLst/>
                <a:latin typeface="+mn-lt"/>
                <a:ea typeface="+mn-ea"/>
                <a:cs typeface="+mn-cs"/>
              </a:rPr>
              <a:t>Have students summarize some of their initial ideas about this question. Check to see whether some students are moving beyond labeling materials as “flammable” to thinking about chemical properties of flammable materials. </a:t>
            </a:r>
          </a:p>
          <a:p>
            <a:pPr lvl="0"/>
            <a:r>
              <a:rPr lang="en-US" sz="1200" kern="1200" dirty="0">
                <a:solidFill>
                  <a:schemeClr val="tx1"/>
                </a:solidFill>
                <a:effectLst/>
                <a:latin typeface="+mn-lt"/>
                <a:ea typeface="+mn-ea"/>
                <a:cs typeface="+mn-cs"/>
              </a:rPr>
              <a:t>Check whether the students mention chemical energy or C-C and C-H bonds.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1051188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contrast water, wood, and ethanol.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following slides in 5.3 Organic vs. Inorganic PPT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zoom into water, ethanol, and wood to examine how they differ at an atomic-molecular scale.</a:t>
            </a:r>
          </a:p>
          <a:p>
            <a:pPr lvl="0"/>
            <a:r>
              <a:rPr lang="en-US" sz="1200" kern="1200" dirty="0">
                <a:solidFill>
                  <a:schemeClr val="tx1"/>
                </a:solidFill>
                <a:effectLst/>
                <a:latin typeface="+mn-lt"/>
                <a:ea typeface="+mn-ea"/>
                <a:cs typeface="+mn-cs"/>
              </a:rPr>
              <a:t>Show students slides 4-9 to zoom in to water, ethanol, and wood from the macroscopic down to the atomic-molecular scale. Tell students that the materials are similar in the kinds of atoms that they are made of, but that they are different in the kinds of bonds between the atoms: ethanol and wood have high-energy C-C and C-H bonds; water does not. Tell students that wood is a mixture of many substances, and that cellulose is the most abundant of these substances.</a:t>
            </a:r>
          </a:p>
          <a:p>
            <a:pPr lvl="0"/>
            <a:r>
              <a:rPr lang="en-US" sz="1200" kern="1200" dirty="0">
                <a:solidFill>
                  <a:schemeClr val="tx1"/>
                </a:solidFill>
                <a:effectLst/>
                <a:latin typeface="+mn-lt"/>
                <a:ea typeface="+mn-ea"/>
                <a:cs typeface="+mn-cs"/>
              </a:rPr>
              <a:t>Show students the Slides 9 and 10 to point out that the atoms found in the three materials are similar.</a:t>
            </a:r>
          </a:p>
          <a:p>
            <a:pPr lvl="0"/>
            <a:r>
              <a:rPr lang="en-US" sz="1200" kern="1200" dirty="0">
                <a:solidFill>
                  <a:schemeClr val="tx1"/>
                </a:solidFill>
                <a:effectLst/>
                <a:latin typeface="+mn-lt"/>
                <a:ea typeface="+mn-ea"/>
                <a:cs typeface="+mn-cs"/>
              </a:rPr>
              <a:t>Show students Slides 11-13 to point out that the bonds between the atoms are different: ethanol and wood have high-energy C-C and C-H bonds, and that water does not.</a:t>
            </a: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2625750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Ethanol:</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FableVision</a:t>
            </a:r>
            <a:endParaRPr lang="en-US" sz="120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Water Glass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Logs Burning: </a:t>
            </a:r>
            <a:r>
              <a:rPr lang="en-US" sz="1200" kern="1200" baseline="0" dirty="0">
                <a:solidFill>
                  <a:schemeClr val="tx1"/>
                </a:solidFill>
                <a:effectLst/>
                <a:latin typeface="+mn-lt"/>
                <a:ea typeface="+mn-ea"/>
                <a:cs typeface="+mn-cs"/>
              </a:rPr>
              <a:t>Hannah Miller,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contrast water, wood, and ethanol.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following slides in 5.3 Organic vs. Inorganic PPT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zoom into water, ethanol, and wood to examine how they differ at an atomic-molecular scale.</a:t>
            </a:r>
          </a:p>
          <a:p>
            <a:pPr lvl="0"/>
            <a:r>
              <a:rPr lang="en-US" sz="1200" kern="1200" dirty="0">
                <a:solidFill>
                  <a:schemeClr val="tx1"/>
                </a:solidFill>
                <a:effectLst/>
                <a:latin typeface="+mn-lt"/>
                <a:ea typeface="+mn-ea"/>
                <a:cs typeface="+mn-cs"/>
              </a:rPr>
              <a:t>Show students slides 3-8 to zoom in to water, ethanol, and wood from the macroscopic down to the atomic-molecular scale. Tell students that the materials are similar in the kinds of atoms that they are made of, but that they are different in the kinds of bonds between the atoms: ethanol and wood have high-energy C-C and C-H bonds; water does not. Tell students that wood is a mixture of many substances, and that cellulose is the most abundant of these substances.</a:t>
            </a:r>
          </a:p>
          <a:p>
            <a:pPr lvl="0"/>
            <a:r>
              <a:rPr lang="en-US" sz="1200" kern="1200" dirty="0">
                <a:solidFill>
                  <a:schemeClr val="tx1"/>
                </a:solidFill>
                <a:effectLst/>
                <a:latin typeface="+mn-lt"/>
                <a:ea typeface="+mn-ea"/>
                <a:cs typeface="+mn-cs"/>
              </a:rPr>
              <a:t>Show students the Slides 9 and 10 to point out that the atoms found in the three materials are similar.</a:t>
            </a:r>
          </a:p>
          <a:p>
            <a:pPr lvl="0"/>
            <a:r>
              <a:rPr lang="en-US" sz="1200" kern="1200" dirty="0">
                <a:solidFill>
                  <a:schemeClr val="tx1"/>
                </a:solidFill>
                <a:effectLst/>
                <a:latin typeface="+mn-lt"/>
                <a:ea typeface="+mn-ea"/>
                <a:cs typeface="+mn-cs"/>
              </a:rPr>
              <a:t>Show students Slides 11-13 to point out that the bonds between the atoms are different: ethanol and wood have high-energy C-C and C-H bonds, and that water does not.</a:t>
            </a: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4152265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Craig Douglas,</a:t>
            </a:r>
            <a:r>
              <a:rPr lang="en-US" sz="1200" kern="1200" baseline="0" dirty="0">
                <a:solidFill>
                  <a:schemeClr val="tx1"/>
                </a:solidFill>
                <a:effectLst/>
                <a:latin typeface="+mn-lt"/>
                <a:ea typeface="+mn-ea"/>
                <a:cs typeface="+mn-cs"/>
              </a:rPr>
              <a:t>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contrast water, wood, and ethanol.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following slides in 5.3 Organic vs. Inorganic PPT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zoom into water, ethanol, and wood to examine how they differ at an atomic-molecular scale.</a:t>
            </a:r>
          </a:p>
          <a:p>
            <a:pPr lvl="0"/>
            <a:r>
              <a:rPr lang="en-US" sz="1200" kern="1200" dirty="0">
                <a:solidFill>
                  <a:schemeClr val="tx1"/>
                </a:solidFill>
                <a:effectLst/>
                <a:latin typeface="+mn-lt"/>
                <a:ea typeface="+mn-ea"/>
                <a:cs typeface="+mn-cs"/>
              </a:rPr>
              <a:t>Show students slides 3-8 to zoom in to water, ethanol, and wood from the macroscopic down to the atomic-molecular scale. Tell students that the materials are similar in the kinds of atoms that they are made of, but that they are different in the kinds of bonds between the atoms: ethanol and wood have high-energy C-C and C-H bonds; water does not. Tell students that wood is a mixture of many substances, and that cellulose is the most abundant of these substances.</a:t>
            </a:r>
          </a:p>
          <a:p>
            <a:pPr lvl="0"/>
            <a:r>
              <a:rPr lang="en-US" sz="1200" kern="1200" dirty="0">
                <a:solidFill>
                  <a:schemeClr val="tx1"/>
                </a:solidFill>
                <a:effectLst/>
                <a:latin typeface="+mn-lt"/>
                <a:ea typeface="+mn-ea"/>
                <a:cs typeface="+mn-cs"/>
              </a:rPr>
              <a:t>Show students the Slides 9 and 10 to point out that the atoms found in the three materials are similar.</a:t>
            </a:r>
          </a:p>
          <a:p>
            <a:pPr lvl="0"/>
            <a:r>
              <a:rPr lang="en-US" sz="1200" kern="1200" dirty="0">
                <a:solidFill>
                  <a:schemeClr val="tx1"/>
                </a:solidFill>
                <a:effectLst/>
                <a:latin typeface="+mn-lt"/>
                <a:ea typeface="+mn-ea"/>
                <a:cs typeface="+mn-cs"/>
              </a:rPr>
              <a:t>Show students Slides 11-13 to point out that the bonds between the atoms are different: ethanol and wood have high-energy C-C and C-H bonds, and that water does not.</a:t>
            </a: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5991139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Water Droplet: Craig Douglas,</a:t>
            </a:r>
            <a:r>
              <a:rPr lang="en-US" sz="1200" kern="1200" baseline="0" dirty="0">
                <a:solidFill>
                  <a:schemeClr val="tx1"/>
                </a:solidFill>
                <a:effectLst/>
                <a:latin typeface="+mn-lt"/>
                <a:ea typeface="+mn-ea"/>
                <a:cs typeface="+mn-cs"/>
              </a:rPr>
              <a:t> Michigan State University</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Ethanol Droplet: Craig Douglas,</a:t>
            </a:r>
            <a:r>
              <a:rPr lang="en-US" sz="1200" kern="1200" baseline="0" dirty="0">
                <a:solidFill>
                  <a:schemeClr val="tx1"/>
                </a:solidFill>
                <a:effectLst/>
                <a:latin typeface="+mn-lt"/>
                <a:ea typeface="+mn-ea"/>
                <a:cs typeface="+mn-cs"/>
              </a:rPr>
              <a:t> Michigan State University</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Paper</a:t>
            </a:r>
            <a:r>
              <a:rPr lang="en-US" sz="1200" kern="1200" baseline="0" dirty="0">
                <a:solidFill>
                  <a:schemeClr val="tx1"/>
                </a:solidFill>
                <a:effectLst/>
                <a:latin typeface="+mn-lt"/>
                <a:ea typeface="+mn-ea"/>
                <a:cs typeface="+mn-cs"/>
              </a:rPr>
              <a:t> Fibers: Courtesy of Maria </a:t>
            </a:r>
            <a:r>
              <a:rPr lang="en-US" sz="1200" kern="1200" baseline="0" dirty="0" err="1">
                <a:solidFill>
                  <a:schemeClr val="tx1"/>
                </a:solidFill>
                <a:effectLst/>
                <a:latin typeface="+mn-lt"/>
                <a:ea typeface="+mn-ea"/>
                <a:cs typeface="+mn-cs"/>
              </a:rPr>
              <a:t>Carbajo</a:t>
            </a:r>
            <a:r>
              <a:rPr lang="en-US" sz="1200" kern="1200" baseline="0" dirty="0">
                <a:solidFill>
                  <a:schemeClr val="tx1"/>
                </a:solidFill>
                <a:effectLst/>
                <a:latin typeface="+mn-lt"/>
                <a:ea typeface="+mn-ea"/>
                <a:cs typeface="+mn-cs"/>
              </a:rPr>
              <a:t> and FEI</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contrast water, wood, and ethanol.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following slides in 5.3 Organic vs. Inorganic PPT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zoom into water, ethanol, and wood to examine how they differ at an atomic-molecular scale.</a:t>
            </a:r>
          </a:p>
          <a:p>
            <a:pPr lvl="0"/>
            <a:r>
              <a:rPr lang="en-US" sz="1200" kern="1200" dirty="0">
                <a:solidFill>
                  <a:schemeClr val="tx1"/>
                </a:solidFill>
                <a:effectLst/>
                <a:latin typeface="+mn-lt"/>
                <a:ea typeface="+mn-ea"/>
                <a:cs typeface="+mn-cs"/>
              </a:rPr>
              <a:t>Show students slides 4-8 to zoom in to water, ethanol, and wood from the macroscopic down to the atomic-molecular scale. Tell students that the materials are similar in the kinds of atoms that they are made of, but that they are different in the kinds of bonds between the atoms: ethanol and wood have high-energy C-C and C-H bonds; water does not. Tell students that wood is a mixture of many substances, and that cellulose is the most abundant of these substances.</a:t>
            </a:r>
          </a:p>
          <a:p>
            <a:pPr lvl="0"/>
            <a:r>
              <a:rPr lang="en-US" sz="1200" kern="1200" dirty="0">
                <a:solidFill>
                  <a:schemeClr val="tx1"/>
                </a:solidFill>
                <a:effectLst/>
                <a:latin typeface="+mn-lt"/>
                <a:ea typeface="+mn-ea"/>
                <a:cs typeface="+mn-cs"/>
              </a:rPr>
              <a:t>Show students the Slides 9 and 10 to point out that the atoms found in the three materials are similar.</a:t>
            </a:r>
          </a:p>
          <a:p>
            <a:pPr lvl="0"/>
            <a:r>
              <a:rPr lang="en-US" sz="1200" kern="1200" dirty="0">
                <a:solidFill>
                  <a:schemeClr val="tx1"/>
                </a:solidFill>
                <a:effectLst/>
                <a:latin typeface="+mn-lt"/>
                <a:ea typeface="+mn-ea"/>
                <a:cs typeface="+mn-cs"/>
              </a:rPr>
              <a:t>Show students Slides 11-13 to point out that the bonds between the atoms are different: ethanol and wood have high-energy C-C and C-H bonds, and that water does not.</a:t>
            </a: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866344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Craig</a:t>
            </a:r>
            <a:r>
              <a:rPr lang="en-US" sz="1200" kern="1200" baseline="0" dirty="0">
                <a:solidFill>
                  <a:schemeClr val="tx1"/>
                </a:solidFill>
                <a:effectLst/>
                <a:latin typeface="+mn-lt"/>
                <a:ea typeface="+mn-ea"/>
                <a:cs typeface="+mn-cs"/>
              </a:rPr>
              <a:t>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contrast water, wood, and ethanol.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following slides in 5.3 Organic vs. Inorganic PPT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zoom into water, ethanol, and wood to examine how they differ at an atomic-molecular scale.</a:t>
            </a:r>
          </a:p>
          <a:p>
            <a:pPr lvl="0"/>
            <a:r>
              <a:rPr lang="en-US" sz="1200" kern="1200" dirty="0">
                <a:solidFill>
                  <a:schemeClr val="tx1"/>
                </a:solidFill>
                <a:effectLst/>
                <a:latin typeface="+mn-lt"/>
                <a:ea typeface="+mn-ea"/>
                <a:cs typeface="+mn-cs"/>
              </a:rPr>
              <a:t>Show students slides 4-8 to zoom in to water, ethanol, and wood from the macroscopic down to the atomic-molecular scale. Tell students that the materials are similar in the kinds of atoms that they are made of, but that they are different in the kinds of bonds between the atoms: ethanol and wood have high-energy C-C and C-H bonds; water does not. Tell students that wood is a mixture of many substances, and that cellulose is the most abundant of these substances.</a:t>
            </a:r>
          </a:p>
          <a:p>
            <a:pPr lvl="0"/>
            <a:r>
              <a:rPr lang="en-US" sz="1200" kern="1200" dirty="0">
                <a:solidFill>
                  <a:schemeClr val="tx1"/>
                </a:solidFill>
                <a:effectLst/>
                <a:latin typeface="+mn-lt"/>
                <a:ea typeface="+mn-ea"/>
                <a:cs typeface="+mn-cs"/>
              </a:rPr>
              <a:t>Show students the Slides 9 and 10 to point out that the atoms found in the three materials are similar.</a:t>
            </a:r>
          </a:p>
          <a:p>
            <a:pPr lvl="0"/>
            <a:r>
              <a:rPr lang="en-US" sz="1200" kern="1200" dirty="0">
                <a:solidFill>
                  <a:schemeClr val="tx1"/>
                </a:solidFill>
                <a:effectLst/>
                <a:latin typeface="+mn-lt"/>
                <a:ea typeface="+mn-ea"/>
                <a:cs typeface="+mn-cs"/>
              </a:rPr>
              <a:t>Show students Slides 11-13 to point out that the bonds between the atoms are different: ethanol and wood have high-energy C-C and C-H bonds, and that water does not.</a:t>
            </a: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23766858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Craig</a:t>
            </a:r>
            <a:r>
              <a:rPr lang="en-US" sz="1200" kern="1200" baseline="0" dirty="0">
                <a:solidFill>
                  <a:schemeClr val="tx1"/>
                </a:solidFill>
                <a:effectLst/>
                <a:latin typeface="+mn-lt"/>
                <a:ea typeface="+mn-ea"/>
                <a:cs typeface="+mn-cs"/>
              </a:rPr>
              <a:t>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students the Slides 9 and 10 to point out that the atoms found in the three materials are similar.</a:t>
            </a:r>
          </a:p>
          <a:p>
            <a:pPr lvl="0"/>
            <a:r>
              <a:rPr lang="en-US" sz="1200" kern="1200" dirty="0">
                <a:solidFill>
                  <a:schemeClr val="tx1"/>
                </a:solidFill>
                <a:effectLst/>
                <a:latin typeface="+mn-lt"/>
                <a:ea typeface="+mn-ea"/>
                <a:cs typeface="+mn-cs"/>
              </a:rPr>
              <a:t>Show students Slides 11-13 to point out that the bonds between the atoms are different: ethanol and wood have high-energy C-C and C-H bonds, and that water does not.</a:t>
            </a: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23744090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8.pn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23.png"/></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18.png"/><Relationship Id="rId5" Type="http://schemas.openxmlformats.org/officeDocument/2006/relationships/image" Target="../media/image6.png"/><Relationship Id="rId10" Type="http://schemas.openxmlformats.org/officeDocument/2006/relationships/image" Target="../media/image20.png"/><Relationship Id="rId4" Type="http://schemas.openxmlformats.org/officeDocument/2006/relationships/image" Target="../media/image17.png"/><Relationship Id="rId9"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8.pn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chart" Target="../charts/chart3.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solidFill>
                  <a:srgbClr val="000000"/>
                </a:solidFill>
                <a:latin typeface="Arial"/>
                <a:cs typeface="Arial"/>
              </a:rPr>
              <a:t>Systems and Scale </a:t>
            </a:r>
            <a:r>
              <a:rPr lang="en-US" dirty="0">
                <a:latin typeface="Arial"/>
                <a:cs typeface="Arial"/>
              </a:rPr>
              <a:t>Unit</a:t>
            </a:r>
            <a:br>
              <a:rPr lang="en-US" dirty="0">
                <a:latin typeface="Arial"/>
                <a:cs typeface="Arial"/>
              </a:rPr>
            </a:br>
            <a:br>
              <a:rPr lang="en-US" dirty="0">
                <a:latin typeface="Arial"/>
                <a:cs typeface="Arial"/>
              </a:rPr>
            </a:br>
            <a:r>
              <a:rPr lang="en-US" dirty="0">
                <a:solidFill>
                  <a:srgbClr val="000000"/>
                </a:solidFill>
                <a:latin typeface="Arial"/>
                <a:cs typeface="Arial"/>
              </a:rPr>
              <a:t>Activity 5.3: Organic vs. Inorganic</a:t>
            </a:r>
          </a:p>
        </p:txBody>
      </p:sp>
      <p:pic>
        <p:nvPicPr>
          <p:cNvPr id="13" name="Picture 12" descr="FlameColor.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21646" y="4185179"/>
            <a:ext cx="1600200" cy="1943100"/>
          </a:xfrm>
          <a:prstGeom prst="rect">
            <a:avLst/>
          </a:prstGeom>
        </p:spPr>
      </p:pic>
      <p:pic>
        <p:nvPicPr>
          <p:cNvPr id="9" name="Picture 8" descr="GlasswithWater.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119132" y="4237843"/>
            <a:ext cx="1268450" cy="1902675"/>
          </a:xfrm>
          <a:prstGeom prst="rect">
            <a:avLst/>
          </a:prstGeom>
        </p:spPr>
      </p:pic>
      <p:pic>
        <p:nvPicPr>
          <p:cNvPr id="10" name="Picture 9" descr="LogsBurning.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646455" y="4237843"/>
            <a:ext cx="1240056" cy="1860362"/>
          </a:xfrm>
          <a:prstGeom prst="rect">
            <a:avLst/>
          </a:prstGeom>
        </p:spPr>
      </p:pic>
      <p:grpSp>
        <p:nvGrpSpPr>
          <p:cNvPr id="11" name="Group 10"/>
          <p:cNvGrpSpPr/>
          <p:nvPr/>
        </p:nvGrpSpPr>
        <p:grpSpPr>
          <a:xfrm>
            <a:off x="6218899" y="4698431"/>
            <a:ext cx="1553501" cy="1200419"/>
            <a:chOff x="2156534" y="1710774"/>
            <a:chExt cx="1943464" cy="1501751"/>
          </a:xfrm>
        </p:grpSpPr>
        <p:pic>
          <p:nvPicPr>
            <p:cNvPr id="14" name="Picture 2" descr="C:\Documents and Settings\Craig Douglas\My Documents\for JJ\Systems &amp; Scale\molecules\propane labeled06.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156534" y="1710774"/>
              <a:ext cx="1943464" cy="1165225"/>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2320606" y="2812415"/>
              <a:ext cx="1615319" cy="400110"/>
            </a:xfrm>
            <a:prstGeom prst="rect">
              <a:avLst/>
            </a:prstGeom>
            <a:noFill/>
          </p:spPr>
          <p:txBody>
            <a:bodyPr wrap="square" rtlCol="0">
              <a:spAutoFit/>
            </a:bodyPr>
            <a:lstStyle/>
            <a:p>
              <a:pPr algn="ctr"/>
              <a:r>
                <a:rPr lang="en-US" sz="2000" b="1" dirty="0"/>
                <a:t>PROPANE</a:t>
              </a:r>
            </a:p>
          </p:txBody>
        </p:sp>
      </p:grpSp>
      <p:sp>
        <p:nvSpPr>
          <p:cNvPr id="5" name="Slide Number Placeholder 4">
            <a:extLst>
              <a:ext uri="{FF2B5EF4-FFF2-40B4-BE49-F238E27FC236}">
                <a16:creationId xmlns:a16="http://schemas.microsoft.com/office/drawing/2014/main" id="{A789EA5F-7B69-421D-AF93-CF8D807F0D05}"/>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10611" y="2762362"/>
            <a:ext cx="2591512" cy="36009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400" b="1" dirty="0"/>
              <a:t>ATOMS FOUND IN EACH MOLECULE:</a:t>
            </a:r>
          </a:p>
          <a:p>
            <a:endParaRPr lang="en-US" sz="1200" dirty="0"/>
          </a:p>
          <a:p>
            <a:r>
              <a:rPr lang="en-US" sz="2400" dirty="0"/>
              <a:t>Water: Hydrogen, Oxygen</a:t>
            </a:r>
          </a:p>
          <a:p>
            <a:endParaRPr lang="en-US" sz="1200" dirty="0"/>
          </a:p>
          <a:p>
            <a:r>
              <a:rPr lang="en-US" sz="2400" dirty="0"/>
              <a:t>Ethanol: Hydrogen, Oxygen, Carbon</a:t>
            </a:r>
          </a:p>
          <a:p>
            <a:endParaRPr lang="en-US" sz="1200" dirty="0"/>
          </a:p>
          <a:p>
            <a:r>
              <a:rPr lang="en-US" sz="2400" dirty="0"/>
              <a:t>Wood: Hydrogen, Oxygen, Carbon</a:t>
            </a:r>
          </a:p>
        </p:txBody>
      </p:sp>
      <p:sp>
        <p:nvSpPr>
          <p:cNvPr id="12" name="Title 1"/>
          <p:cNvSpPr>
            <a:spLocks noGrp="1"/>
          </p:cNvSpPr>
          <p:nvPr>
            <p:ph type="title"/>
          </p:nvPr>
        </p:nvSpPr>
        <p:spPr>
          <a:xfrm>
            <a:off x="457200" y="228600"/>
            <a:ext cx="8229600" cy="1143000"/>
          </a:xfrm>
        </p:spPr>
        <p:txBody>
          <a:bodyPr>
            <a:normAutofit/>
          </a:bodyPr>
          <a:lstStyle/>
          <a:p>
            <a:r>
              <a:rPr lang="en-US" sz="3600" dirty="0"/>
              <a:t>What </a:t>
            </a:r>
            <a:r>
              <a:rPr lang="en-US" sz="3600" b="1" dirty="0">
                <a:solidFill>
                  <a:srgbClr val="0000FF"/>
                </a:solidFill>
              </a:rPr>
              <a:t>ATOMS</a:t>
            </a:r>
            <a:r>
              <a:rPr lang="en-US" sz="3600" dirty="0"/>
              <a:t> are found in these materials?</a:t>
            </a:r>
          </a:p>
        </p:txBody>
      </p:sp>
      <p:sp>
        <p:nvSpPr>
          <p:cNvPr id="14" name="TextBox 13"/>
          <p:cNvSpPr txBox="1"/>
          <p:nvPr/>
        </p:nvSpPr>
        <p:spPr>
          <a:xfrm>
            <a:off x="5659954" y="3129171"/>
            <a:ext cx="2315565" cy="707886"/>
          </a:xfrm>
          <a:prstGeom prst="rect">
            <a:avLst/>
          </a:prstGeom>
          <a:noFill/>
        </p:spPr>
        <p:txBody>
          <a:bodyPr wrap="square" rtlCol="0">
            <a:spAutoFit/>
          </a:bodyPr>
          <a:lstStyle/>
          <a:p>
            <a:pPr algn="ctr"/>
            <a:r>
              <a:rPr lang="en-US" sz="2000" b="1" dirty="0"/>
              <a:t>Ethanol molecule (C</a:t>
            </a:r>
            <a:r>
              <a:rPr lang="en-US" sz="1400" b="1" dirty="0"/>
              <a:t>2</a:t>
            </a:r>
            <a:r>
              <a:rPr lang="en-US" sz="2000" b="1" dirty="0"/>
              <a:t>H</a:t>
            </a:r>
            <a:r>
              <a:rPr lang="en-US" sz="1400" b="1" dirty="0"/>
              <a:t>5</a:t>
            </a:r>
            <a:r>
              <a:rPr lang="en-US" sz="2000" b="1" dirty="0"/>
              <a:t>OH)</a:t>
            </a:r>
          </a:p>
        </p:txBody>
      </p:sp>
      <p:grpSp>
        <p:nvGrpSpPr>
          <p:cNvPr id="16" name="Group 15"/>
          <p:cNvGrpSpPr/>
          <p:nvPr/>
        </p:nvGrpSpPr>
        <p:grpSpPr>
          <a:xfrm>
            <a:off x="2725918" y="1100013"/>
            <a:ext cx="2076753" cy="1876758"/>
            <a:chOff x="1341770" y="1670572"/>
            <a:chExt cx="2076753" cy="1876758"/>
          </a:xfrm>
        </p:grpSpPr>
        <p:sp>
          <p:nvSpPr>
            <p:cNvPr id="17" name="TextBox 16"/>
            <p:cNvSpPr txBox="1"/>
            <p:nvPr/>
          </p:nvSpPr>
          <p:spPr>
            <a:xfrm>
              <a:off x="1410341" y="2839444"/>
              <a:ext cx="1939610" cy="707886"/>
            </a:xfrm>
            <a:prstGeom prst="rect">
              <a:avLst/>
            </a:prstGeom>
            <a:noFill/>
          </p:spPr>
          <p:txBody>
            <a:bodyPr wrap="square" rtlCol="0">
              <a:spAutoFit/>
            </a:bodyPr>
            <a:lstStyle/>
            <a:p>
              <a:pPr algn="ctr"/>
              <a:r>
                <a:rPr lang="en-US" sz="2000" b="1" dirty="0"/>
                <a:t>Water molecule (H</a:t>
              </a:r>
              <a:r>
                <a:rPr lang="en-US" sz="1400" b="1" dirty="0"/>
                <a:t>2</a:t>
              </a:r>
              <a:r>
                <a:rPr lang="en-US" sz="2000" b="1" dirty="0"/>
                <a:t>O)</a:t>
              </a:r>
            </a:p>
          </p:txBody>
        </p:sp>
        <p:pic>
          <p:nvPicPr>
            <p:cNvPr id="18" name="Picture 3" descr="C:\Documents and Settings\Craig Douglas\My Documents\for JJ\Systems &amp; Scale\molecules\water labeled06.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341770" y="1670572"/>
              <a:ext cx="2076753" cy="124514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9" name="Group 18"/>
          <p:cNvGrpSpPr/>
          <p:nvPr/>
        </p:nvGrpSpPr>
        <p:grpSpPr>
          <a:xfrm>
            <a:off x="4521899" y="4027462"/>
            <a:ext cx="3921718" cy="2359749"/>
            <a:chOff x="2555930" y="3771088"/>
            <a:chExt cx="3921718" cy="2359749"/>
          </a:xfrm>
        </p:grpSpPr>
        <p:pic>
          <p:nvPicPr>
            <p:cNvPr id="20" name="Picture 4"/>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2555930" y="3771088"/>
              <a:ext cx="3921718" cy="1815914"/>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TextBox 21"/>
            <p:cNvSpPr txBox="1"/>
            <p:nvPr/>
          </p:nvSpPr>
          <p:spPr>
            <a:xfrm>
              <a:off x="3109714" y="5730727"/>
              <a:ext cx="2812522" cy="400110"/>
            </a:xfrm>
            <a:prstGeom prst="rect">
              <a:avLst/>
            </a:prstGeom>
            <a:noFill/>
          </p:spPr>
          <p:txBody>
            <a:bodyPr wrap="square" rtlCol="0">
              <a:spAutoFit/>
            </a:bodyPr>
            <a:lstStyle/>
            <a:p>
              <a:pPr algn="ctr"/>
              <a:r>
                <a:rPr lang="en-US" sz="2000" b="1" dirty="0"/>
                <a:t>Cellulose (C</a:t>
              </a:r>
              <a:r>
                <a:rPr lang="en-US" sz="1400" b="1" dirty="0"/>
                <a:t>6</a:t>
              </a:r>
              <a:r>
                <a:rPr lang="en-US" sz="2000" b="1" dirty="0"/>
                <a:t>H</a:t>
              </a:r>
              <a:r>
                <a:rPr lang="en-US" sz="1400" b="1" dirty="0"/>
                <a:t>10</a:t>
              </a:r>
              <a:r>
                <a:rPr lang="en-US" sz="2000" b="1" dirty="0"/>
                <a:t>O</a:t>
              </a:r>
              <a:r>
                <a:rPr lang="en-US" sz="1400" b="1" dirty="0"/>
                <a:t>5</a:t>
              </a:r>
              <a:r>
                <a:rPr lang="en-US" sz="2000" b="1" dirty="0"/>
                <a:t>)</a:t>
              </a:r>
              <a:r>
                <a:rPr lang="en-US" sz="1000" b="1" dirty="0"/>
                <a:t>n</a:t>
              </a:r>
              <a:endParaRPr lang="en-US" sz="2000" b="1" dirty="0"/>
            </a:p>
          </p:txBody>
        </p:sp>
      </p:grpSp>
      <p:sp>
        <p:nvSpPr>
          <p:cNvPr id="23"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10</a:t>
            </a:fld>
            <a:endParaRPr lang="en-US" dirty="0"/>
          </a:p>
        </p:txBody>
      </p:sp>
      <p:pic>
        <p:nvPicPr>
          <p:cNvPr id="21" name="Picture 20" descr="ethanol labeled0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1870" y="1413512"/>
            <a:ext cx="3003471" cy="1828800"/>
          </a:xfrm>
          <a:prstGeom prst="rect">
            <a:avLst/>
          </a:prstGeom>
        </p:spPr>
      </p:pic>
    </p:spTree>
    <p:extLst>
      <p:ext uri="{BB962C8B-B14F-4D97-AF65-F5344CB8AC3E}">
        <p14:creationId xmlns:p14="http://schemas.microsoft.com/office/powerpoint/2010/main" val="3506374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457200" y="228600"/>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a:t>What </a:t>
            </a:r>
            <a:r>
              <a:rPr lang="en-US" sz="3600" b="1">
                <a:solidFill>
                  <a:srgbClr val="0000FF"/>
                </a:solidFill>
              </a:rPr>
              <a:t>BONDS</a:t>
            </a:r>
            <a:r>
              <a:rPr lang="en-US" sz="3600"/>
              <a:t> are found in these materials?</a:t>
            </a:r>
            <a:endParaRPr lang="en-US" sz="3600" dirty="0"/>
          </a:p>
        </p:txBody>
      </p:sp>
      <p:sp>
        <p:nvSpPr>
          <p:cNvPr id="12" name="TextBox 11"/>
          <p:cNvSpPr txBox="1"/>
          <p:nvPr/>
        </p:nvSpPr>
        <p:spPr>
          <a:xfrm>
            <a:off x="5659954" y="3129171"/>
            <a:ext cx="2315565" cy="707886"/>
          </a:xfrm>
          <a:prstGeom prst="rect">
            <a:avLst/>
          </a:prstGeom>
          <a:noFill/>
        </p:spPr>
        <p:txBody>
          <a:bodyPr wrap="square" rtlCol="0">
            <a:spAutoFit/>
          </a:bodyPr>
          <a:lstStyle/>
          <a:p>
            <a:pPr algn="ctr"/>
            <a:r>
              <a:rPr lang="en-US" sz="2000" b="1" dirty="0"/>
              <a:t>Ethanol molecule (C</a:t>
            </a:r>
            <a:r>
              <a:rPr lang="en-US" sz="1400" b="1" dirty="0"/>
              <a:t>2</a:t>
            </a:r>
            <a:r>
              <a:rPr lang="en-US" sz="2000" b="1" dirty="0"/>
              <a:t>H</a:t>
            </a:r>
            <a:r>
              <a:rPr lang="en-US" sz="1400" b="1" dirty="0"/>
              <a:t>5</a:t>
            </a:r>
            <a:r>
              <a:rPr lang="en-US" sz="2000" b="1" dirty="0"/>
              <a:t>OH)</a:t>
            </a:r>
          </a:p>
        </p:txBody>
      </p:sp>
      <p:grpSp>
        <p:nvGrpSpPr>
          <p:cNvPr id="14" name="Group 13"/>
          <p:cNvGrpSpPr/>
          <p:nvPr/>
        </p:nvGrpSpPr>
        <p:grpSpPr>
          <a:xfrm>
            <a:off x="2725918" y="1100013"/>
            <a:ext cx="2076753" cy="1876758"/>
            <a:chOff x="1341770" y="1670572"/>
            <a:chExt cx="2076753" cy="1876758"/>
          </a:xfrm>
        </p:grpSpPr>
        <p:sp>
          <p:nvSpPr>
            <p:cNvPr id="15" name="TextBox 14"/>
            <p:cNvSpPr txBox="1"/>
            <p:nvPr/>
          </p:nvSpPr>
          <p:spPr>
            <a:xfrm>
              <a:off x="1410341" y="2839444"/>
              <a:ext cx="1939610" cy="707886"/>
            </a:xfrm>
            <a:prstGeom prst="rect">
              <a:avLst/>
            </a:prstGeom>
            <a:noFill/>
          </p:spPr>
          <p:txBody>
            <a:bodyPr wrap="square" rtlCol="0">
              <a:spAutoFit/>
            </a:bodyPr>
            <a:lstStyle/>
            <a:p>
              <a:pPr algn="ctr"/>
              <a:r>
                <a:rPr lang="en-US" sz="2000" b="1" dirty="0"/>
                <a:t>Water molecule (H</a:t>
              </a:r>
              <a:r>
                <a:rPr lang="en-US" sz="1400" b="1" dirty="0"/>
                <a:t>2</a:t>
              </a:r>
              <a:r>
                <a:rPr lang="en-US" sz="2000" b="1" dirty="0"/>
                <a:t>O)</a:t>
              </a:r>
            </a:p>
          </p:txBody>
        </p:sp>
        <p:pic>
          <p:nvPicPr>
            <p:cNvPr id="16" name="Picture 3" descr="C:\Documents and Settings\Craig Douglas\My Documents\for JJ\Systems &amp; Scale\molecules\water labeled06.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341770" y="1670572"/>
              <a:ext cx="2076753" cy="124514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7" name="Group 16"/>
          <p:cNvGrpSpPr/>
          <p:nvPr/>
        </p:nvGrpSpPr>
        <p:grpSpPr>
          <a:xfrm>
            <a:off x="4521899" y="4027462"/>
            <a:ext cx="3921718" cy="2359749"/>
            <a:chOff x="2555930" y="3771088"/>
            <a:chExt cx="3921718" cy="2359749"/>
          </a:xfrm>
        </p:grpSpPr>
        <p:pic>
          <p:nvPicPr>
            <p:cNvPr id="18" name="Picture 4"/>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2555930" y="3771088"/>
              <a:ext cx="3921718" cy="1815914"/>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Box 18"/>
            <p:cNvSpPr txBox="1"/>
            <p:nvPr/>
          </p:nvSpPr>
          <p:spPr>
            <a:xfrm>
              <a:off x="3109714" y="5730727"/>
              <a:ext cx="2812522" cy="400110"/>
            </a:xfrm>
            <a:prstGeom prst="rect">
              <a:avLst/>
            </a:prstGeom>
            <a:noFill/>
          </p:spPr>
          <p:txBody>
            <a:bodyPr wrap="square" rtlCol="0">
              <a:spAutoFit/>
            </a:bodyPr>
            <a:lstStyle/>
            <a:p>
              <a:pPr algn="ctr"/>
              <a:r>
                <a:rPr lang="en-US" sz="2000" b="1" dirty="0"/>
                <a:t>Cellulose (C</a:t>
              </a:r>
              <a:r>
                <a:rPr lang="en-US" sz="1400" b="1" dirty="0"/>
                <a:t>6</a:t>
              </a:r>
              <a:r>
                <a:rPr lang="en-US" sz="2000" b="1" dirty="0"/>
                <a:t>H</a:t>
              </a:r>
              <a:r>
                <a:rPr lang="en-US" sz="1400" b="1" dirty="0"/>
                <a:t>10</a:t>
              </a:r>
              <a:r>
                <a:rPr lang="en-US" sz="2000" b="1" dirty="0"/>
                <a:t>O</a:t>
              </a:r>
              <a:r>
                <a:rPr lang="en-US" sz="1400" b="1" dirty="0"/>
                <a:t>5</a:t>
              </a:r>
              <a:r>
                <a:rPr lang="en-US" sz="2000" b="1" dirty="0"/>
                <a:t>)</a:t>
              </a:r>
              <a:r>
                <a:rPr lang="en-US" sz="1000" b="1" dirty="0"/>
                <a:t>n</a:t>
              </a:r>
              <a:endParaRPr lang="en-US" sz="2000" b="1" dirty="0"/>
            </a:p>
          </p:txBody>
        </p:sp>
      </p:grpSp>
      <p:sp>
        <p:nvSpPr>
          <p:cNvPr id="20"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11</a:t>
            </a:fld>
            <a:endParaRPr lang="en-US" dirty="0"/>
          </a:p>
        </p:txBody>
      </p:sp>
      <p:pic>
        <p:nvPicPr>
          <p:cNvPr id="22" name="Picture 21" descr="ethanol labeled0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64349" y="1570111"/>
            <a:ext cx="2884362" cy="1756275"/>
          </a:xfrm>
          <a:prstGeom prst="rect">
            <a:avLst/>
          </a:prstGeom>
        </p:spPr>
      </p:pic>
    </p:spTree>
    <p:extLst>
      <p:ext uri="{BB962C8B-B14F-4D97-AF65-F5344CB8AC3E}">
        <p14:creationId xmlns:p14="http://schemas.microsoft.com/office/powerpoint/2010/main" val="355472328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19157" y="2749566"/>
            <a:ext cx="2587752" cy="360273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400" b="1" dirty="0"/>
              <a:t>BONDS FOUND IN EACH MOLECULE:</a:t>
            </a:r>
          </a:p>
          <a:p>
            <a:endParaRPr lang="en-US" sz="1200" dirty="0"/>
          </a:p>
          <a:p>
            <a:r>
              <a:rPr lang="en-US" sz="2400" dirty="0"/>
              <a:t>Water: H-O</a:t>
            </a:r>
          </a:p>
          <a:p>
            <a:endParaRPr lang="en-US" sz="1200" dirty="0"/>
          </a:p>
          <a:p>
            <a:r>
              <a:rPr lang="en-US" sz="2400" dirty="0"/>
              <a:t>Ethanol: H-O, C-O, C-H, C-C</a:t>
            </a:r>
          </a:p>
          <a:p>
            <a:endParaRPr lang="en-US" sz="1200" dirty="0"/>
          </a:p>
          <a:p>
            <a:r>
              <a:rPr lang="en-US" sz="2400" dirty="0"/>
              <a:t>Wood: H-O, C-O, C-H, C-C</a:t>
            </a:r>
          </a:p>
        </p:txBody>
      </p:sp>
      <p:sp>
        <p:nvSpPr>
          <p:cNvPr id="12" name="Title 1"/>
          <p:cNvSpPr txBox="1">
            <a:spLocks/>
          </p:cNvSpPr>
          <p:nvPr/>
        </p:nvSpPr>
        <p:spPr>
          <a:xfrm>
            <a:off x="457200" y="228600"/>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a:t>What </a:t>
            </a:r>
            <a:r>
              <a:rPr lang="en-US" sz="3600" b="1">
                <a:solidFill>
                  <a:srgbClr val="0000FF"/>
                </a:solidFill>
              </a:rPr>
              <a:t>BONDS</a:t>
            </a:r>
            <a:r>
              <a:rPr lang="en-US" sz="3600"/>
              <a:t> are found in these materials?</a:t>
            </a:r>
            <a:endParaRPr lang="en-US" sz="3600" dirty="0"/>
          </a:p>
        </p:txBody>
      </p:sp>
      <p:sp>
        <p:nvSpPr>
          <p:cNvPr id="14" name="TextBox 13"/>
          <p:cNvSpPr txBox="1"/>
          <p:nvPr/>
        </p:nvSpPr>
        <p:spPr>
          <a:xfrm>
            <a:off x="5659954" y="3129171"/>
            <a:ext cx="2315565" cy="707886"/>
          </a:xfrm>
          <a:prstGeom prst="rect">
            <a:avLst/>
          </a:prstGeom>
          <a:noFill/>
        </p:spPr>
        <p:txBody>
          <a:bodyPr wrap="square" rtlCol="0">
            <a:spAutoFit/>
          </a:bodyPr>
          <a:lstStyle/>
          <a:p>
            <a:pPr algn="ctr"/>
            <a:r>
              <a:rPr lang="en-US" sz="2000" b="1" dirty="0"/>
              <a:t>Ethanol molecule (C</a:t>
            </a:r>
            <a:r>
              <a:rPr lang="en-US" sz="1400" b="1" dirty="0"/>
              <a:t>2</a:t>
            </a:r>
            <a:r>
              <a:rPr lang="en-US" sz="2000" b="1" dirty="0"/>
              <a:t>H</a:t>
            </a:r>
            <a:r>
              <a:rPr lang="en-US" sz="1400" b="1" dirty="0"/>
              <a:t>5</a:t>
            </a:r>
            <a:r>
              <a:rPr lang="en-US" sz="2000" b="1" dirty="0"/>
              <a:t>OH)</a:t>
            </a:r>
          </a:p>
        </p:txBody>
      </p:sp>
      <p:grpSp>
        <p:nvGrpSpPr>
          <p:cNvPr id="16" name="Group 15"/>
          <p:cNvGrpSpPr/>
          <p:nvPr/>
        </p:nvGrpSpPr>
        <p:grpSpPr>
          <a:xfrm>
            <a:off x="2725918" y="1100013"/>
            <a:ext cx="2076753" cy="1876758"/>
            <a:chOff x="1341770" y="1670572"/>
            <a:chExt cx="2076753" cy="1876758"/>
          </a:xfrm>
        </p:grpSpPr>
        <p:sp>
          <p:nvSpPr>
            <p:cNvPr id="17" name="TextBox 16"/>
            <p:cNvSpPr txBox="1"/>
            <p:nvPr/>
          </p:nvSpPr>
          <p:spPr>
            <a:xfrm>
              <a:off x="1410341" y="2839444"/>
              <a:ext cx="1939610" cy="707886"/>
            </a:xfrm>
            <a:prstGeom prst="rect">
              <a:avLst/>
            </a:prstGeom>
            <a:noFill/>
          </p:spPr>
          <p:txBody>
            <a:bodyPr wrap="square" rtlCol="0">
              <a:spAutoFit/>
            </a:bodyPr>
            <a:lstStyle/>
            <a:p>
              <a:pPr algn="ctr"/>
              <a:r>
                <a:rPr lang="en-US" sz="2000" b="1" dirty="0"/>
                <a:t>Water molecule (H</a:t>
              </a:r>
              <a:r>
                <a:rPr lang="en-US" sz="1400" b="1" dirty="0"/>
                <a:t>2</a:t>
              </a:r>
              <a:r>
                <a:rPr lang="en-US" sz="2000" b="1" dirty="0"/>
                <a:t>O)</a:t>
              </a:r>
            </a:p>
          </p:txBody>
        </p:sp>
        <p:pic>
          <p:nvPicPr>
            <p:cNvPr id="18" name="Picture 3" descr="C:\Documents and Settings\Craig Douglas\My Documents\for JJ\Systems &amp; Scale\molecules\water labeled06.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341770" y="1670572"/>
              <a:ext cx="2076753" cy="124514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9" name="Group 18"/>
          <p:cNvGrpSpPr/>
          <p:nvPr/>
        </p:nvGrpSpPr>
        <p:grpSpPr>
          <a:xfrm>
            <a:off x="4521899" y="4027462"/>
            <a:ext cx="3921718" cy="2359749"/>
            <a:chOff x="2555930" y="3771088"/>
            <a:chExt cx="3921718" cy="2359749"/>
          </a:xfrm>
        </p:grpSpPr>
        <p:pic>
          <p:nvPicPr>
            <p:cNvPr id="20" name="Picture 4"/>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2555930" y="3771088"/>
              <a:ext cx="3921718" cy="1815914"/>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TextBox 20"/>
            <p:cNvSpPr txBox="1"/>
            <p:nvPr/>
          </p:nvSpPr>
          <p:spPr>
            <a:xfrm>
              <a:off x="3109714" y="5730727"/>
              <a:ext cx="2812522" cy="400110"/>
            </a:xfrm>
            <a:prstGeom prst="rect">
              <a:avLst/>
            </a:prstGeom>
            <a:noFill/>
          </p:spPr>
          <p:txBody>
            <a:bodyPr wrap="square" rtlCol="0">
              <a:spAutoFit/>
            </a:bodyPr>
            <a:lstStyle/>
            <a:p>
              <a:pPr algn="ctr"/>
              <a:r>
                <a:rPr lang="en-US" sz="2000" b="1" dirty="0"/>
                <a:t>Cellulose (C</a:t>
              </a:r>
              <a:r>
                <a:rPr lang="en-US" sz="1400" b="1" dirty="0"/>
                <a:t>6</a:t>
              </a:r>
              <a:r>
                <a:rPr lang="en-US" sz="2000" b="1" dirty="0"/>
                <a:t>H</a:t>
              </a:r>
              <a:r>
                <a:rPr lang="en-US" sz="1400" b="1" dirty="0"/>
                <a:t>10</a:t>
              </a:r>
              <a:r>
                <a:rPr lang="en-US" sz="2000" b="1" dirty="0"/>
                <a:t>O</a:t>
              </a:r>
              <a:r>
                <a:rPr lang="en-US" sz="1400" b="1" dirty="0"/>
                <a:t>5</a:t>
              </a:r>
              <a:r>
                <a:rPr lang="en-US" sz="2000" b="1" dirty="0"/>
                <a:t>)</a:t>
              </a:r>
              <a:r>
                <a:rPr lang="en-US" sz="1000" b="1" dirty="0"/>
                <a:t>n</a:t>
              </a:r>
              <a:endParaRPr lang="en-US" sz="2000" b="1" dirty="0"/>
            </a:p>
          </p:txBody>
        </p:sp>
      </p:grpSp>
      <p:sp>
        <p:nvSpPr>
          <p:cNvPr id="22"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12</a:t>
            </a:fld>
            <a:endParaRPr lang="en-US" dirty="0"/>
          </a:p>
        </p:txBody>
      </p:sp>
      <p:pic>
        <p:nvPicPr>
          <p:cNvPr id="23" name="Picture 22" descr="ethanol labeled0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8691" y="1557283"/>
            <a:ext cx="2884362" cy="1756275"/>
          </a:xfrm>
          <a:prstGeom prst="rect">
            <a:avLst/>
          </a:prstGeom>
        </p:spPr>
      </p:pic>
    </p:spTree>
    <p:extLst>
      <p:ext uri="{BB962C8B-B14F-4D97-AF65-F5344CB8AC3E}">
        <p14:creationId xmlns:p14="http://schemas.microsoft.com/office/powerpoint/2010/main" val="9516171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a:xfrm>
            <a:off x="457200" y="228600"/>
            <a:ext cx="8229600" cy="1143000"/>
          </a:xfrm>
        </p:spPr>
        <p:txBody>
          <a:bodyPr>
            <a:normAutofit/>
          </a:bodyPr>
          <a:lstStyle/>
          <a:p>
            <a:r>
              <a:rPr lang="en-US" sz="3600" dirty="0"/>
              <a:t>What </a:t>
            </a:r>
            <a:r>
              <a:rPr lang="en-US" sz="3600" b="1" dirty="0">
                <a:solidFill>
                  <a:srgbClr val="0000FF"/>
                </a:solidFill>
              </a:rPr>
              <a:t>BONDS</a:t>
            </a:r>
            <a:r>
              <a:rPr lang="en-US" sz="3600" dirty="0"/>
              <a:t> are found in these materials?</a:t>
            </a:r>
          </a:p>
        </p:txBody>
      </p:sp>
      <p:sp>
        <p:nvSpPr>
          <p:cNvPr id="13" name="TextBox 12"/>
          <p:cNvSpPr txBox="1"/>
          <p:nvPr/>
        </p:nvSpPr>
        <p:spPr>
          <a:xfrm>
            <a:off x="5659954" y="3129171"/>
            <a:ext cx="2315565" cy="707886"/>
          </a:xfrm>
          <a:prstGeom prst="rect">
            <a:avLst/>
          </a:prstGeom>
          <a:noFill/>
        </p:spPr>
        <p:txBody>
          <a:bodyPr wrap="square" rtlCol="0">
            <a:spAutoFit/>
          </a:bodyPr>
          <a:lstStyle/>
          <a:p>
            <a:pPr algn="ctr"/>
            <a:r>
              <a:rPr lang="en-US" sz="2000" b="1" dirty="0"/>
              <a:t>Ethanol molecule (C</a:t>
            </a:r>
            <a:r>
              <a:rPr lang="en-US" sz="1400" b="1" dirty="0"/>
              <a:t>2</a:t>
            </a:r>
            <a:r>
              <a:rPr lang="en-US" sz="2000" b="1" dirty="0"/>
              <a:t>H</a:t>
            </a:r>
            <a:r>
              <a:rPr lang="en-US" sz="1400" b="1" dirty="0"/>
              <a:t>5</a:t>
            </a:r>
            <a:r>
              <a:rPr lang="en-US" sz="2000" b="1" dirty="0"/>
              <a:t>OH)</a:t>
            </a:r>
          </a:p>
        </p:txBody>
      </p:sp>
      <p:grpSp>
        <p:nvGrpSpPr>
          <p:cNvPr id="15" name="Group 14"/>
          <p:cNvGrpSpPr/>
          <p:nvPr/>
        </p:nvGrpSpPr>
        <p:grpSpPr>
          <a:xfrm>
            <a:off x="2725918" y="1100013"/>
            <a:ext cx="2076753" cy="1876758"/>
            <a:chOff x="1341770" y="1670572"/>
            <a:chExt cx="2076753" cy="1876758"/>
          </a:xfrm>
        </p:grpSpPr>
        <p:sp>
          <p:nvSpPr>
            <p:cNvPr id="16" name="TextBox 15"/>
            <p:cNvSpPr txBox="1"/>
            <p:nvPr/>
          </p:nvSpPr>
          <p:spPr>
            <a:xfrm>
              <a:off x="1410341" y="2839444"/>
              <a:ext cx="1939610" cy="707886"/>
            </a:xfrm>
            <a:prstGeom prst="rect">
              <a:avLst/>
            </a:prstGeom>
            <a:noFill/>
          </p:spPr>
          <p:txBody>
            <a:bodyPr wrap="square" rtlCol="0">
              <a:spAutoFit/>
            </a:bodyPr>
            <a:lstStyle/>
            <a:p>
              <a:pPr algn="ctr"/>
              <a:r>
                <a:rPr lang="en-US" sz="2000" b="1" dirty="0"/>
                <a:t>Water molecule (H</a:t>
              </a:r>
              <a:r>
                <a:rPr lang="en-US" sz="1400" b="1" dirty="0"/>
                <a:t>2</a:t>
              </a:r>
              <a:r>
                <a:rPr lang="en-US" sz="2000" b="1" dirty="0"/>
                <a:t>O)</a:t>
              </a:r>
            </a:p>
          </p:txBody>
        </p:sp>
        <p:pic>
          <p:nvPicPr>
            <p:cNvPr id="17" name="Picture 3" descr="C:\Documents and Settings\Craig Douglas\My Documents\for JJ\Systems &amp; Scale\molecules\water labeled06.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341770" y="1670572"/>
              <a:ext cx="2076753" cy="124514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8" name="Group 17"/>
          <p:cNvGrpSpPr/>
          <p:nvPr/>
        </p:nvGrpSpPr>
        <p:grpSpPr>
          <a:xfrm>
            <a:off x="4521899" y="4027462"/>
            <a:ext cx="3921718" cy="2359749"/>
            <a:chOff x="2555930" y="3771088"/>
            <a:chExt cx="3921718" cy="2359749"/>
          </a:xfrm>
        </p:grpSpPr>
        <p:pic>
          <p:nvPicPr>
            <p:cNvPr id="19" name="Picture 4"/>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2555930" y="3771088"/>
              <a:ext cx="3921718" cy="1815914"/>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TextBox 19"/>
            <p:cNvSpPr txBox="1"/>
            <p:nvPr/>
          </p:nvSpPr>
          <p:spPr>
            <a:xfrm>
              <a:off x="3109714" y="5730727"/>
              <a:ext cx="2812522" cy="400110"/>
            </a:xfrm>
            <a:prstGeom prst="rect">
              <a:avLst/>
            </a:prstGeom>
            <a:noFill/>
          </p:spPr>
          <p:txBody>
            <a:bodyPr wrap="square" rtlCol="0">
              <a:spAutoFit/>
            </a:bodyPr>
            <a:lstStyle/>
            <a:p>
              <a:pPr algn="ctr"/>
              <a:r>
                <a:rPr lang="en-US" sz="2000" b="1" dirty="0"/>
                <a:t>Cellulose (C</a:t>
              </a:r>
              <a:r>
                <a:rPr lang="en-US" sz="1400" b="1" dirty="0"/>
                <a:t>6</a:t>
              </a:r>
              <a:r>
                <a:rPr lang="en-US" sz="2000" b="1" dirty="0"/>
                <a:t>H</a:t>
              </a:r>
              <a:r>
                <a:rPr lang="en-US" sz="1400" b="1" dirty="0"/>
                <a:t>10</a:t>
              </a:r>
              <a:r>
                <a:rPr lang="en-US" sz="2000" b="1" dirty="0"/>
                <a:t>O</a:t>
              </a:r>
              <a:r>
                <a:rPr lang="en-US" sz="1400" b="1" dirty="0"/>
                <a:t>5</a:t>
              </a:r>
              <a:r>
                <a:rPr lang="en-US" sz="2000" b="1" dirty="0"/>
                <a:t>)</a:t>
              </a:r>
              <a:r>
                <a:rPr lang="en-US" sz="1000" b="1" dirty="0"/>
                <a:t>n</a:t>
              </a:r>
              <a:endParaRPr lang="en-US" sz="2000" b="1" dirty="0"/>
            </a:p>
          </p:txBody>
        </p:sp>
      </p:grpSp>
      <p:sp>
        <p:nvSpPr>
          <p:cNvPr id="22" name="TextBox 21"/>
          <p:cNvSpPr txBox="1"/>
          <p:nvPr/>
        </p:nvSpPr>
        <p:spPr>
          <a:xfrm>
            <a:off x="519156" y="2749566"/>
            <a:ext cx="2824935" cy="36009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400" b="1" dirty="0"/>
              <a:t>Chemical Energy</a:t>
            </a:r>
          </a:p>
          <a:p>
            <a:endParaRPr lang="en-US" sz="1200" b="1" dirty="0"/>
          </a:p>
          <a:p>
            <a:r>
              <a:rPr lang="en-US" sz="2000" dirty="0"/>
              <a:t>Energy found in the bonds of molecules. </a:t>
            </a:r>
          </a:p>
          <a:p>
            <a:r>
              <a:rPr lang="en-US" sz="2000" dirty="0"/>
              <a:t>C-C and C-H bonds means molecules have available chemical energy.</a:t>
            </a:r>
          </a:p>
          <a:p>
            <a:endParaRPr lang="en-US" sz="1200" dirty="0"/>
          </a:p>
          <a:p>
            <a:r>
              <a:rPr lang="en-US" sz="2000" b="1" dirty="0">
                <a:solidFill>
                  <a:srgbClr val="FF0000"/>
                </a:solidFill>
              </a:rPr>
              <a:t>So which materials have available chemical energy?</a:t>
            </a:r>
          </a:p>
        </p:txBody>
      </p:sp>
      <p:sp>
        <p:nvSpPr>
          <p:cNvPr id="23"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13</a:t>
            </a:fld>
            <a:endParaRPr lang="en-US" dirty="0"/>
          </a:p>
        </p:txBody>
      </p:sp>
      <p:pic>
        <p:nvPicPr>
          <p:cNvPr id="21" name="Picture 20" descr="ethanol labeled0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2840" y="1499880"/>
            <a:ext cx="2884362" cy="1756275"/>
          </a:xfrm>
          <a:prstGeom prst="rect">
            <a:avLst/>
          </a:prstGeom>
        </p:spPr>
      </p:pic>
    </p:spTree>
    <p:extLst>
      <p:ext uri="{BB962C8B-B14F-4D97-AF65-F5344CB8AC3E}">
        <p14:creationId xmlns:p14="http://schemas.microsoft.com/office/powerpoint/2010/main" val="70596901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457200" y="228600"/>
            <a:ext cx="8229600" cy="1143000"/>
          </a:xfrm>
        </p:spPr>
        <p:txBody>
          <a:bodyPr/>
          <a:lstStyle/>
          <a:p>
            <a:r>
              <a:rPr lang="en-US" dirty="0"/>
              <a:t>MATTER AND ENERGY</a:t>
            </a:r>
          </a:p>
        </p:txBody>
      </p:sp>
      <p:sp>
        <p:nvSpPr>
          <p:cNvPr id="14" name="Content Placeholder 2"/>
          <p:cNvSpPr>
            <a:spLocks noGrp="1"/>
          </p:cNvSpPr>
          <p:nvPr>
            <p:ph idx="1"/>
          </p:nvPr>
        </p:nvSpPr>
        <p:spPr>
          <a:xfrm>
            <a:off x="457200" y="1066800"/>
            <a:ext cx="8229600" cy="1110472"/>
          </a:xfrm>
        </p:spPr>
        <p:txBody>
          <a:bodyPr/>
          <a:lstStyle/>
          <a:p>
            <a:pPr marL="0" indent="0">
              <a:buNone/>
            </a:pPr>
            <a:r>
              <a:rPr lang="en-US" dirty="0"/>
              <a:t>Every molecule has both ATOMS and BONDS</a:t>
            </a:r>
          </a:p>
        </p:txBody>
      </p:sp>
      <p:sp>
        <p:nvSpPr>
          <p:cNvPr id="15" name="TextBox 14"/>
          <p:cNvSpPr txBox="1"/>
          <p:nvPr/>
        </p:nvSpPr>
        <p:spPr>
          <a:xfrm>
            <a:off x="1376556" y="1829045"/>
            <a:ext cx="2896342" cy="830997"/>
          </a:xfrm>
          <a:prstGeom prst="rect">
            <a:avLst/>
          </a:prstGeom>
          <a:noFill/>
        </p:spPr>
        <p:txBody>
          <a:bodyPr wrap="square" rtlCol="0">
            <a:spAutoFit/>
          </a:bodyPr>
          <a:lstStyle/>
          <a:p>
            <a:r>
              <a:rPr lang="en-US" sz="2400" b="1" dirty="0"/>
              <a:t>ATOMS TELL YOU ABOUT MATTER</a:t>
            </a:r>
          </a:p>
        </p:txBody>
      </p:sp>
      <p:sp>
        <p:nvSpPr>
          <p:cNvPr id="16" name="TextBox 15"/>
          <p:cNvSpPr txBox="1"/>
          <p:nvPr/>
        </p:nvSpPr>
        <p:spPr>
          <a:xfrm>
            <a:off x="5601768" y="1829044"/>
            <a:ext cx="2896342" cy="830997"/>
          </a:xfrm>
          <a:prstGeom prst="rect">
            <a:avLst/>
          </a:prstGeom>
          <a:noFill/>
        </p:spPr>
        <p:txBody>
          <a:bodyPr wrap="square" rtlCol="0">
            <a:spAutoFit/>
          </a:bodyPr>
          <a:lstStyle/>
          <a:p>
            <a:r>
              <a:rPr lang="en-US" sz="2400" b="1" dirty="0"/>
              <a:t>BONDS TELL YOU ABOUT ENERGY</a:t>
            </a: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644421" y="2660042"/>
            <a:ext cx="7964858" cy="3688051"/>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8" name="Straight Arrow Connector 17"/>
          <p:cNvCxnSpPr/>
          <p:nvPr/>
        </p:nvCxnSpPr>
        <p:spPr>
          <a:xfrm flipH="1">
            <a:off x="2324456" y="2660041"/>
            <a:ext cx="384561" cy="929193"/>
          </a:xfrm>
          <a:prstGeom prst="straightConnector1">
            <a:avLst/>
          </a:prstGeom>
          <a:ln w="57150" cmpd="sng">
            <a:solidFill>
              <a:srgbClr val="0000FF"/>
            </a:solidFill>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a:stCxn id="16" idx="2"/>
          </p:cNvCxnSpPr>
          <p:nvPr/>
        </p:nvCxnSpPr>
        <p:spPr>
          <a:xfrm>
            <a:off x="7049939" y="2660041"/>
            <a:ext cx="137074" cy="1014651"/>
          </a:xfrm>
          <a:prstGeom prst="straightConnector1">
            <a:avLst/>
          </a:prstGeom>
          <a:ln w="57150" cmpd="sng">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22"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14</a:t>
            </a:fld>
            <a:endParaRPr lang="en-US" dirty="0"/>
          </a:p>
        </p:txBody>
      </p:sp>
    </p:spTree>
    <p:extLst>
      <p:ext uri="{BB962C8B-B14F-4D97-AF65-F5344CB8AC3E}">
        <p14:creationId xmlns:p14="http://schemas.microsoft.com/office/powerpoint/2010/main" val="41879413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le 1"/>
          <p:cNvSpPr>
            <a:spLocks noGrp="1"/>
          </p:cNvSpPr>
          <p:nvPr>
            <p:ph type="title"/>
          </p:nvPr>
        </p:nvSpPr>
        <p:spPr>
          <a:xfrm>
            <a:off x="467337" y="471191"/>
            <a:ext cx="4085020" cy="1143000"/>
          </a:xfrm>
        </p:spPr>
        <p:txBody>
          <a:bodyPr>
            <a:normAutofit fontScale="90000"/>
          </a:bodyPr>
          <a:lstStyle/>
          <a:p>
            <a:r>
              <a:rPr lang="en-US" dirty="0"/>
              <a:t>Materials That Burn</a:t>
            </a:r>
          </a:p>
        </p:txBody>
      </p:sp>
      <p:sp>
        <p:nvSpPr>
          <p:cNvPr id="38" name="TextBox 37"/>
          <p:cNvSpPr txBox="1"/>
          <p:nvPr/>
        </p:nvSpPr>
        <p:spPr>
          <a:xfrm>
            <a:off x="4853971" y="2698393"/>
            <a:ext cx="1398743" cy="400110"/>
          </a:xfrm>
          <a:prstGeom prst="rect">
            <a:avLst/>
          </a:prstGeom>
          <a:noFill/>
        </p:spPr>
        <p:txBody>
          <a:bodyPr wrap="square" rtlCol="0">
            <a:spAutoFit/>
          </a:bodyPr>
          <a:lstStyle/>
          <a:p>
            <a:pPr algn="ctr"/>
            <a:r>
              <a:rPr lang="en-US" sz="2000" b="1" dirty="0"/>
              <a:t>WATER</a:t>
            </a:r>
          </a:p>
        </p:txBody>
      </p:sp>
      <p:sp>
        <p:nvSpPr>
          <p:cNvPr id="39" name="Title 1"/>
          <p:cNvSpPr txBox="1">
            <a:spLocks/>
          </p:cNvSpPr>
          <p:nvPr/>
        </p:nvSpPr>
        <p:spPr>
          <a:xfrm>
            <a:off x="4571999" y="466917"/>
            <a:ext cx="4141943" cy="1147273"/>
          </a:xfrm>
          <a:prstGeom prst="rect">
            <a:avLst/>
          </a:prstGeom>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t>Materials That Do NOT Burn</a:t>
            </a:r>
          </a:p>
        </p:txBody>
      </p:sp>
      <p:sp>
        <p:nvSpPr>
          <p:cNvPr id="40" name="TextBox 39"/>
          <p:cNvSpPr txBox="1"/>
          <p:nvPr/>
        </p:nvSpPr>
        <p:spPr>
          <a:xfrm>
            <a:off x="5924104" y="4275868"/>
            <a:ext cx="1492744" cy="707886"/>
          </a:xfrm>
          <a:prstGeom prst="rect">
            <a:avLst/>
          </a:prstGeom>
          <a:noFill/>
        </p:spPr>
        <p:txBody>
          <a:bodyPr wrap="square" rtlCol="0">
            <a:spAutoFit/>
          </a:bodyPr>
          <a:lstStyle/>
          <a:p>
            <a:pPr algn="ctr"/>
            <a:r>
              <a:rPr lang="en-US" sz="2000" b="1" dirty="0"/>
              <a:t>CARBON DIOXIDE</a:t>
            </a:r>
          </a:p>
        </p:txBody>
      </p:sp>
      <p:sp>
        <p:nvSpPr>
          <p:cNvPr id="41" name="TextBox 40"/>
          <p:cNvSpPr txBox="1"/>
          <p:nvPr/>
        </p:nvSpPr>
        <p:spPr>
          <a:xfrm>
            <a:off x="6810382" y="3098503"/>
            <a:ext cx="1398743" cy="400110"/>
          </a:xfrm>
          <a:prstGeom prst="rect">
            <a:avLst/>
          </a:prstGeom>
          <a:noFill/>
        </p:spPr>
        <p:txBody>
          <a:bodyPr wrap="square" rtlCol="0">
            <a:spAutoFit/>
          </a:bodyPr>
          <a:lstStyle/>
          <a:p>
            <a:pPr algn="ctr"/>
            <a:r>
              <a:rPr lang="en-US" sz="2000" b="1" dirty="0"/>
              <a:t>SALT</a:t>
            </a:r>
          </a:p>
        </p:txBody>
      </p:sp>
      <p:sp>
        <p:nvSpPr>
          <p:cNvPr id="42" name="TextBox 41"/>
          <p:cNvSpPr txBox="1"/>
          <p:nvPr/>
        </p:nvSpPr>
        <p:spPr>
          <a:xfrm>
            <a:off x="5410121" y="5198694"/>
            <a:ext cx="1398743" cy="400110"/>
          </a:xfrm>
          <a:prstGeom prst="rect">
            <a:avLst/>
          </a:prstGeom>
          <a:noFill/>
        </p:spPr>
        <p:txBody>
          <a:bodyPr wrap="square" rtlCol="0">
            <a:spAutoFit/>
          </a:bodyPr>
          <a:lstStyle/>
          <a:p>
            <a:pPr algn="ctr"/>
            <a:r>
              <a:rPr lang="en-US" sz="2000" b="1" dirty="0"/>
              <a:t>OXYGEN</a:t>
            </a:r>
          </a:p>
        </p:txBody>
      </p:sp>
      <p:sp>
        <p:nvSpPr>
          <p:cNvPr id="43" name="TextBox 42"/>
          <p:cNvSpPr txBox="1"/>
          <p:nvPr/>
        </p:nvSpPr>
        <p:spPr>
          <a:xfrm>
            <a:off x="6564386" y="5398750"/>
            <a:ext cx="1398743" cy="400110"/>
          </a:xfrm>
          <a:prstGeom prst="rect">
            <a:avLst/>
          </a:prstGeom>
          <a:noFill/>
        </p:spPr>
        <p:txBody>
          <a:bodyPr wrap="square" rtlCol="0">
            <a:spAutoFit/>
          </a:bodyPr>
          <a:lstStyle/>
          <a:p>
            <a:pPr algn="ctr"/>
            <a:r>
              <a:rPr lang="en-US" sz="2000" b="1" dirty="0"/>
              <a:t>NITROGEN</a:t>
            </a:r>
          </a:p>
        </p:txBody>
      </p:sp>
      <p:cxnSp>
        <p:nvCxnSpPr>
          <p:cNvPr id="44" name="Straight Connector 43"/>
          <p:cNvCxnSpPr/>
          <p:nvPr/>
        </p:nvCxnSpPr>
        <p:spPr>
          <a:xfrm>
            <a:off x="4572000" y="457200"/>
            <a:ext cx="0" cy="5943600"/>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pic>
        <p:nvPicPr>
          <p:cNvPr id="45" name="Picture 3" descr="C:\Documents and Settings\Craig Douglas\My Documents\for JJ\Systems &amp; Scale\molecules\water labeled06.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674067" y="1928134"/>
            <a:ext cx="1758552" cy="1054358"/>
          </a:xfrm>
          <a:prstGeom prst="rect">
            <a:avLst/>
          </a:prstGeom>
          <a:noFill/>
          <a:extLst>
            <a:ext uri="{909E8E84-426E-40dd-AFC4-6F175D3DCCD1}">
              <a14:hiddenFill xmlns:a14="http://schemas.microsoft.com/office/drawing/2010/main" xmlns="">
                <a:solidFill>
                  <a:srgbClr val="FFFFFF"/>
                </a:solidFill>
              </a14:hiddenFill>
            </a:ext>
          </a:extLst>
        </p:spPr>
      </p:pic>
      <p:grpSp>
        <p:nvGrpSpPr>
          <p:cNvPr id="46" name="Group 45"/>
          <p:cNvGrpSpPr/>
          <p:nvPr/>
        </p:nvGrpSpPr>
        <p:grpSpPr>
          <a:xfrm>
            <a:off x="558897" y="1614190"/>
            <a:ext cx="3921718" cy="2181188"/>
            <a:chOff x="-2251243" y="3229942"/>
            <a:chExt cx="3921718" cy="2181188"/>
          </a:xfrm>
        </p:grpSpPr>
        <p:sp>
          <p:nvSpPr>
            <p:cNvPr id="47" name="TextBox 46"/>
            <p:cNvSpPr txBox="1"/>
            <p:nvPr/>
          </p:nvSpPr>
          <p:spPr>
            <a:xfrm>
              <a:off x="-875930" y="5011020"/>
              <a:ext cx="1171092" cy="400110"/>
            </a:xfrm>
            <a:prstGeom prst="rect">
              <a:avLst/>
            </a:prstGeom>
            <a:noFill/>
          </p:spPr>
          <p:txBody>
            <a:bodyPr wrap="square" rtlCol="0">
              <a:spAutoFit/>
            </a:bodyPr>
            <a:lstStyle/>
            <a:p>
              <a:pPr algn="ctr"/>
              <a:r>
                <a:rPr lang="en-US" sz="2000" b="1" dirty="0"/>
                <a:t>WOOD</a:t>
              </a:r>
            </a:p>
          </p:txBody>
        </p:sp>
        <p:pic>
          <p:nvPicPr>
            <p:cNvPr id="48" name="Picture 4"/>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2251243" y="3229942"/>
              <a:ext cx="3921718" cy="1815914"/>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9" name="Group 48"/>
          <p:cNvGrpSpPr/>
          <p:nvPr/>
        </p:nvGrpSpPr>
        <p:grpSpPr>
          <a:xfrm>
            <a:off x="1511511" y="3733800"/>
            <a:ext cx="2032168" cy="1364765"/>
            <a:chOff x="1530972" y="3410307"/>
            <a:chExt cx="2728045" cy="1832103"/>
          </a:xfrm>
        </p:grpSpPr>
        <p:pic>
          <p:nvPicPr>
            <p:cNvPr id="50" name="Picture 3" descr="C:\Documents and Settings\Craig Douglas\My Documents\for JJ\Systems &amp; Scale\molecules\butane labeled06.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530972" y="3410307"/>
              <a:ext cx="2728045" cy="1635629"/>
            </a:xfrm>
            <a:prstGeom prst="rect">
              <a:avLst/>
            </a:prstGeom>
            <a:noFill/>
            <a:extLst>
              <a:ext uri="{909E8E84-426E-40dd-AFC4-6F175D3DCCD1}">
                <a14:hiddenFill xmlns:a14="http://schemas.microsoft.com/office/drawing/2010/main" xmlns="">
                  <a:solidFill>
                    <a:srgbClr val="FFFFFF"/>
                  </a:solidFill>
                </a14:hiddenFill>
              </a:ext>
            </a:extLst>
          </p:spPr>
        </p:pic>
        <p:sp>
          <p:nvSpPr>
            <p:cNvPr id="51" name="TextBox 50"/>
            <p:cNvSpPr txBox="1"/>
            <p:nvPr/>
          </p:nvSpPr>
          <p:spPr>
            <a:xfrm>
              <a:off x="2209799" y="4705290"/>
              <a:ext cx="1626405" cy="537120"/>
            </a:xfrm>
            <a:prstGeom prst="rect">
              <a:avLst/>
            </a:prstGeom>
            <a:noFill/>
          </p:spPr>
          <p:txBody>
            <a:bodyPr wrap="square" rtlCol="0">
              <a:spAutoFit/>
            </a:bodyPr>
            <a:lstStyle/>
            <a:p>
              <a:pPr algn="ctr"/>
              <a:r>
                <a:rPr lang="en-US" sz="2000" b="1" dirty="0"/>
                <a:t>BUTANE</a:t>
              </a:r>
            </a:p>
          </p:txBody>
        </p:sp>
      </p:grpSp>
      <p:grpSp>
        <p:nvGrpSpPr>
          <p:cNvPr id="52" name="Group 51"/>
          <p:cNvGrpSpPr/>
          <p:nvPr/>
        </p:nvGrpSpPr>
        <p:grpSpPr>
          <a:xfrm>
            <a:off x="698151" y="5121745"/>
            <a:ext cx="1553501" cy="1200419"/>
            <a:chOff x="2156534" y="1710774"/>
            <a:chExt cx="1943464" cy="1501751"/>
          </a:xfrm>
        </p:grpSpPr>
        <p:pic>
          <p:nvPicPr>
            <p:cNvPr id="53" name="Picture 2" descr="C:\Documents and Settings\Craig Douglas\My Documents\for JJ\Systems &amp; Scale\molecules\propane labeled06.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2156534" y="1710774"/>
              <a:ext cx="1943464" cy="1165225"/>
            </a:xfrm>
            <a:prstGeom prst="rect">
              <a:avLst/>
            </a:prstGeom>
            <a:noFill/>
            <a:extLst>
              <a:ext uri="{909E8E84-426E-40dd-AFC4-6F175D3DCCD1}">
                <a14:hiddenFill xmlns:a14="http://schemas.microsoft.com/office/drawing/2010/main" xmlns="">
                  <a:solidFill>
                    <a:srgbClr val="FFFFFF"/>
                  </a:solidFill>
                </a14:hiddenFill>
              </a:ext>
            </a:extLst>
          </p:spPr>
        </p:pic>
        <p:sp>
          <p:nvSpPr>
            <p:cNvPr id="54" name="TextBox 53"/>
            <p:cNvSpPr txBox="1"/>
            <p:nvPr/>
          </p:nvSpPr>
          <p:spPr>
            <a:xfrm>
              <a:off x="2320606" y="2812415"/>
              <a:ext cx="1615319" cy="400110"/>
            </a:xfrm>
            <a:prstGeom prst="rect">
              <a:avLst/>
            </a:prstGeom>
            <a:noFill/>
          </p:spPr>
          <p:txBody>
            <a:bodyPr wrap="square" rtlCol="0">
              <a:spAutoFit/>
            </a:bodyPr>
            <a:lstStyle/>
            <a:p>
              <a:pPr algn="ctr"/>
              <a:r>
                <a:rPr lang="en-US" sz="2000" b="1" dirty="0"/>
                <a:t>PROPANE</a:t>
              </a:r>
            </a:p>
          </p:txBody>
        </p:sp>
      </p:grpSp>
      <p:sp>
        <p:nvSpPr>
          <p:cNvPr id="57" name="TextBox 56"/>
          <p:cNvSpPr txBox="1"/>
          <p:nvPr/>
        </p:nvSpPr>
        <p:spPr>
          <a:xfrm>
            <a:off x="2811888" y="6001453"/>
            <a:ext cx="1221257" cy="336558"/>
          </a:xfrm>
          <a:prstGeom prst="rect">
            <a:avLst/>
          </a:prstGeom>
          <a:noFill/>
        </p:spPr>
        <p:txBody>
          <a:bodyPr wrap="square" rtlCol="0">
            <a:spAutoFit/>
          </a:bodyPr>
          <a:lstStyle/>
          <a:p>
            <a:pPr algn="ctr"/>
            <a:r>
              <a:rPr lang="en-US" sz="2000" b="1" dirty="0"/>
              <a:t>ETHANOL</a:t>
            </a:r>
          </a:p>
        </p:txBody>
      </p:sp>
      <p:pic>
        <p:nvPicPr>
          <p:cNvPr id="58" name="Picture 7" descr="C:\Documents and Settings\Craig Douglas\My Documents\for JJ\Systems &amp; Scale\molecules\oxygen labeled06.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4859483" y="4552612"/>
            <a:ext cx="892223" cy="1692275"/>
          </a:xfrm>
          <a:prstGeom prst="rect">
            <a:avLst/>
          </a:prstGeom>
          <a:noFill/>
          <a:extLst>
            <a:ext uri="{909E8E84-426E-40dd-AFC4-6F175D3DCCD1}">
              <a14:hiddenFill xmlns:a14="http://schemas.microsoft.com/office/drawing/2010/main" xmlns="">
                <a:solidFill>
                  <a:srgbClr val="FFFFFF"/>
                </a:solidFill>
              </a14:hiddenFill>
            </a:ext>
          </a:extLst>
        </p:spPr>
      </p:pic>
      <p:pic>
        <p:nvPicPr>
          <p:cNvPr id="59" name="Picture 8" descr="C:\Documents and Settings\Craig Douglas\My Documents\for JJ\Systems &amp; Scale\molecules\nitrogen labeled06.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7845264" y="4866876"/>
            <a:ext cx="810858" cy="1478820"/>
          </a:xfrm>
          <a:prstGeom prst="rect">
            <a:avLst/>
          </a:prstGeom>
          <a:noFill/>
          <a:extLst>
            <a:ext uri="{909E8E84-426E-40dd-AFC4-6F175D3DCCD1}">
              <a14:hiddenFill xmlns:a14="http://schemas.microsoft.com/office/drawing/2010/main" xmlns="">
                <a:solidFill>
                  <a:srgbClr val="FFFFFF"/>
                </a:solidFill>
              </a14:hiddenFill>
            </a:ext>
          </a:extLst>
        </p:spPr>
      </p:pic>
      <p:pic>
        <p:nvPicPr>
          <p:cNvPr id="60" name="Picture 9" descr="C:\Documents and Settings\Craig Douglas\My Documents\for JJ\Systems &amp; Scale\molecules\carbon dioxide labeled06.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5440093" y="3621546"/>
            <a:ext cx="2460766" cy="725114"/>
          </a:xfrm>
          <a:prstGeom prst="rect">
            <a:avLst/>
          </a:prstGeom>
          <a:noFill/>
          <a:extLst>
            <a:ext uri="{909E8E84-426E-40dd-AFC4-6F175D3DCCD1}">
              <a14:hiddenFill xmlns:a14="http://schemas.microsoft.com/office/drawing/2010/main" xmlns="">
                <a:solidFill>
                  <a:srgbClr val="FFFFFF"/>
                </a:solidFill>
              </a14:hiddenFill>
            </a:ext>
          </a:extLst>
        </p:spPr>
      </p:pic>
      <p:pic>
        <p:nvPicPr>
          <p:cNvPr id="61" name="Picture 10"/>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6997702" y="1584993"/>
            <a:ext cx="1024104" cy="1608746"/>
          </a:xfrm>
          <a:prstGeom prst="rect">
            <a:avLst/>
          </a:prstGeom>
          <a:noFill/>
          <a:extLst>
            <a:ext uri="{909E8E84-426E-40dd-AFC4-6F175D3DCCD1}">
              <a14:hiddenFill xmlns:a14="http://schemas.microsoft.com/office/drawing/2010/main" xmlns="">
                <a:solidFill>
                  <a:srgbClr val="FFFFFF"/>
                </a:solidFill>
              </a14:hiddenFill>
            </a:ext>
          </a:extLst>
        </p:spPr>
      </p:pic>
      <p:sp>
        <p:nvSpPr>
          <p:cNvPr id="62"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15</a:t>
            </a:fld>
            <a:endParaRPr lang="en-US" dirty="0"/>
          </a:p>
        </p:txBody>
      </p:sp>
      <p:pic>
        <p:nvPicPr>
          <p:cNvPr id="28" name="Picture 27" descr="ethanol labeled07.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575129" y="5198693"/>
            <a:ext cx="1494767" cy="910157"/>
          </a:xfrm>
          <a:prstGeom prst="rect">
            <a:avLst/>
          </a:prstGeom>
        </p:spPr>
      </p:pic>
    </p:spTree>
    <p:extLst>
      <p:ext uri="{BB962C8B-B14F-4D97-AF65-F5344CB8AC3E}">
        <p14:creationId xmlns:p14="http://schemas.microsoft.com/office/powerpoint/2010/main" val="30197027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itle 1"/>
          <p:cNvSpPr txBox="1">
            <a:spLocks/>
          </p:cNvSpPr>
          <p:nvPr/>
        </p:nvSpPr>
        <p:spPr bwMode="auto">
          <a:xfrm>
            <a:off x="442578" y="471190"/>
            <a:ext cx="4129422"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fontScale="90000" lnSpcReduction="20000"/>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0" i="0" u="none" strike="noStrike" kern="0" cap="none" spc="0" normalizeH="0" baseline="0" noProof="0" dirty="0">
                <a:ln>
                  <a:noFill/>
                </a:ln>
                <a:solidFill>
                  <a:schemeClr val="tx2"/>
                </a:solidFill>
                <a:effectLst/>
                <a:uLnTx/>
                <a:uFillTx/>
                <a:latin typeface="+mj-lt"/>
                <a:ea typeface="+mj-ea"/>
                <a:cs typeface="宋体" charset="-122"/>
              </a:rPr>
              <a:t>What makes</a:t>
            </a:r>
            <a:br>
              <a:rPr kumimoji="0" lang="en-US" sz="4400" b="0" i="0" u="none" strike="noStrike" kern="0" cap="none" spc="0" normalizeH="0" baseline="0" noProof="0" dirty="0">
                <a:ln>
                  <a:noFill/>
                </a:ln>
                <a:solidFill>
                  <a:schemeClr val="tx2"/>
                </a:solidFill>
                <a:effectLst/>
                <a:uLnTx/>
                <a:uFillTx/>
                <a:latin typeface="+mj-lt"/>
                <a:ea typeface="+mj-ea"/>
                <a:cs typeface="宋体" charset="-122"/>
              </a:rPr>
            </a:br>
            <a:r>
              <a:rPr kumimoji="0" lang="en-US" sz="4400" b="0" i="0" u="none" strike="noStrike" kern="0" cap="none" spc="0" normalizeH="0" baseline="0" noProof="0" dirty="0">
                <a:ln>
                  <a:noFill/>
                </a:ln>
                <a:solidFill>
                  <a:schemeClr val="tx2"/>
                </a:solidFill>
                <a:effectLst/>
                <a:uLnTx/>
                <a:uFillTx/>
                <a:latin typeface="+mj-lt"/>
                <a:ea typeface="+mj-ea"/>
                <a:cs typeface="宋体" charset="-122"/>
              </a:rPr>
              <a:t>these burn?</a:t>
            </a:r>
          </a:p>
        </p:txBody>
      </p:sp>
      <p:sp>
        <p:nvSpPr>
          <p:cNvPr id="40" name="Title 1"/>
          <p:cNvSpPr txBox="1">
            <a:spLocks/>
          </p:cNvSpPr>
          <p:nvPr/>
        </p:nvSpPr>
        <p:spPr>
          <a:xfrm>
            <a:off x="4572000" y="468341"/>
            <a:ext cx="4084122" cy="1143000"/>
          </a:xfrm>
          <a:prstGeom prst="rect">
            <a:avLst/>
          </a:prstGeom>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t>How are these different?</a:t>
            </a:r>
          </a:p>
        </p:txBody>
      </p:sp>
      <p:sp>
        <p:nvSpPr>
          <p:cNvPr id="41" name="TextBox 40"/>
          <p:cNvSpPr txBox="1"/>
          <p:nvPr/>
        </p:nvSpPr>
        <p:spPr>
          <a:xfrm>
            <a:off x="4853971" y="2698393"/>
            <a:ext cx="1398743" cy="400110"/>
          </a:xfrm>
          <a:prstGeom prst="rect">
            <a:avLst/>
          </a:prstGeom>
          <a:noFill/>
        </p:spPr>
        <p:txBody>
          <a:bodyPr wrap="square" rtlCol="0">
            <a:spAutoFit/>
          </a:bodyPr>
          <a:lstStyle/>
          <a:p>
            <a:pPr algn="ctr"/>
            <a:r>
              <a:rPr lang="en-US" sz="2000" b="1" dirty="0"/>
              <a:t>WATER</a:t>
            </a:r>
          </a:p>
        </p:txBody>
      </p:sp>
      <p:sp>
        <p:nvSpPr>
          <p:cNvPr id="42" name="TextBox 41"/>
          <p:cNvSpPr txBox="1"/>
          <p:nvPr/>
        </p:nvSpPr>
        <p:spPr>
          <a:xfrm>
            <a:off x="5924104" y="4275868"/>
            <a:ext cx="1492744" cy="707886"/>
          </a:xfrm>
          <a:prstGeom prst="rect">
            <a:avLst/>
          </a:prstGeom>
          <a:noFill/>
        </p:spPr>
        <p:txBody>
          <a:bodyPr wrap="square" rtlCol="0">
            <a:spAutoFit/>
          </a:bodyPr>
          <a:lstStyle/>
          <a:p>
            <a:pPr algn="ctr"/>
            <a:r>
              <a:rPr lang="en-US" sz="2000" b="1" dirty="0"/>
              <a:t>CARBON DIOXIDE</a:t>
            </a:r>
          </a:p>
        </p:txBody>
      </p:sp>
      <p:sp>
        <p:nvSpPr>
          <p:cNvPr id="43" name="TextBox 42"/>
          <p:cNvSpPr txBox="1"/>
          <p:nvPr/>
        </p:nvSpPr>
        <p:spPr>
          <a:xfrm>
            <a:off x="6810382" y="3098503"/>
            <a:ext cx="1398743" cy="400110"/>
          </a:xfrm>
          <a:prstGeom prst="rect">
            <a:avLst/>
          </a:prstGeom>
          <a:noFill/>
        </p:spPr>
        <p:txBody>
          <a:bodyPr wrap="square" rtlCol="0">
            <a:spAutoFit/>
          </a:bodyPr>
          <a:lstStyle/>
          <a:p>
            <a:pPr algn="ctr"/>
            <a:r>
              <a:rPr lang="en-US" sz="2000" b="1" dirty="0"/>
              <a:t>SALT</a:t>
            </a:r>
          </a:p>
        </p:txBody>
      </p:sp>
      <p:sp>
        <p:nvSpPr>
          <p:cNvPr id="44" name="TextBox 43"/>
          <p:cNvSpPr txBox="1"/>
          <p:nvPr/>
        </p:nvSpPr>
        <p:spPr>
          <a:xfrm>
            <a:off x="5410121" y="5198694"/>
            <a:ext cx="1398743" cy="400110"/>
          </a:xfrm>
          <a:prstGeom prst="rect">
            <a:avLst/>
          </a:prstGeom>
          <a:noFill/>
        </p:spPr>
        <p:txBody>
          <a:bodyPr wrap="square" rtlCol="0">
            <a:spAutoFit/>
          </a:bodyPr>
          <a:lstStyle/>
          <a:p>
            <a:pPr algn="ctr"/>
            <a:r>
              <a:rPr lang="en-US" sz="2000" b="1" dirty="0"/>
              <a:t>OXYGEN</a:t>
            </a:r>
          </a:p>
        </p:txBody>
      </p:sp>
      <p:sp>
        <p:nvSpPr>
          <p:cNvPr id="45" name="TextBox 44"/>
          <p:cNvSpPr txBox="1"/>
          <p:nvPr/>
        </p:nvSpPr>
        <p:spPr>
          <a:xfrm>
            <a:off x="6564386" y="5398750"/>
            <a:ext cx="1398743" cy="400110"/>
          </a:xfrm>
          <a:prstGeom prst="rect">
            <a:avLst/>
          </a:prstGeom>
          <a:noFill/>
        </p:spPr>
        <p:txBody>
          <a:bodyPr wrap="square" rtlCol="0">
            <a:spAutoFit/>
          </a:bodyPr>
          <a:lstStyle/>
          <a:p>
            <a:pPr algn="ctr"/>
            <a:r>
              <a:rPr lang="en-US" sz="2000" b="1" dirty="0"/>
              <a:t>NITROGEN</a:t>
            </a:r>
          </a:p>
        </p:txBody>
      </p:sp>
      <p:cxnSp>
        <p:nvCxnSpPr>
          <p:cNvPr id="46" name="Straight Connector 45"/>
          <p:cNvCxnSpPr/>
          <p:nvPr/>
        </p:nvCxnSpPr>
        <p:spPr>
          <a:xfrm>
            <a:off x="4572000" y="457200"/>
            <a:ext cx="0" cy="5943600"/>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pic>
        <p:nvPicPr>
          <p:cNvPr id="47" name="Picture 3" descr="C:\Documents and Settings\Craig Douglas\My Documents\for JJ\Systems &amp; Scale\molecules\water labeled06.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674067" y="1928134"/>
            <a:ext cx="1758552" cy="1054358"/>
          </a:xfrm>
          <a:prstGeom prst="rect">
            <a:avLst/>
          </a:prstGeom>
          <a:noFill/>
          <a:extLst>
            <a:ext uri="{909E8E84-426E-40dd-AFC4-6F175D3DCCD1}">
              <a14:hiddenFill xmlns:a14="http://schemas.microsoft.com/office/drawing/2010/main" xmlns="">
                <a:solidFill>
                  <a:srgbClr val="FFFFFF"/>
                </a:solidFill>
              </a14:hiddenFill>
            </a:ext>
          </a:extLst>
        </p:spPr>
      </p:pic>
      <p:grpSp>
        <p:nvGrpSpPr>
          <p:cNvPr id="48" name="Group 47"/>
          <p:cNvGrpSpPr/>
          <p:nvPr/>
        </p:nvGrpSpPr>
        <p:grpSpPr>
          <a:xfrm>
            <a:off x="558897" y="1614190"/>
            <a:ext cx="3921718" cy="2181188"/>
            <a:chOff x="-2251243" y="3229942"/>
            <a:chExt cx="3921718" cy="2181188"/>
          </a:xfrm>
        </p:grpSpPr>
        <p:sp>
          <p:nvSpPr>
            <p:cNvPr id="49" name="TextBox 48"/>
            <p:cNvSpPr txBox="1"/>
            <p:nvPr/>
          </p:nvSpPr>
          <p:spPr>
            <a:xfrm>
              <a:off x="-875930" y="5011020"/>
              <a:ext cx="1171092" cy="400110"/>
            </a:xfrm>
            <a:prstGeom prst="rect">
              <a:avLst/>
            </a:prstGeom>
            <a:noFill/>
          </p:spPr>
          <p:txBody>
            <a:bodyPr wrap="square" rtlCol="0">
              <a:spAutoFit/>
            </a:bodyPr>
            <a:lstStyle/>
            <a:p>
              <a:pPr algn="ctr"/>
              <a:r>
                <a:rPr lang="en-US" sz="2000" b="1" dirty="0"/>
                <a:t>WOOD</a:t>
              </a:r>
            </a:p>
          </p:txBody>
        </p:sp>
        <p:pic>
          <p:nvPicPr>
            <p:cNvPr id="50" name="Picture 4"/>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2251243" y="3229942"/>
              <a:ext cx="3921718" cy="1815914"/>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51" name="Group 50"/>
          <p:cNvGrpSpPr/>
          <p:nvPr/>
        </p:nvGrpSpPr>
        <p:grpSpPr>
          <a:xfrm>
            <a:off x="698151" y="5121745"/>
            <a:ext cx="1553501" cy="1200419"/>
            <a:chOff x="2156534" y="1710774"/>
            <a:chExt cx="1943464" cy="1501751"/>
          </a:xfrm>
        </p:grpSpPr>
        <p:pic>
          <p:nvPicPr>
            <p:cNvPr id="52" name="Picture 2" descr="C:\Documents and Settings\Craig Douglas\My Documents\for JJ\Systems &amp; Scale\molecules\propane labeled06.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156534" y="1710774"/>
              <a:ext cx="1943464" cy="1165225"/>
            </a:xfrm>
            <a:prstGeom prst="rect">
              <a:avLst/>
            </a:prstGeom>
            <a:noFill/>
            <a:extLst>
              <a:ext uri="{909E8E84-426E-40dd-AFC4-6F175D3DCCD1}">
                <a14:hiddenFill xmlns:a14="http://schemas.microsoft.com/office/drawing/2010/main" xmlns="">
                  <a:solidFill>
                    <a:srgbClr val="FFFFFF"/>
                  </a:solidFill>
                </a14:hiddenFill>
              </a:ext>
            </a:extLst>
          </p:spPr>
        </p:pic>
        <p:sp>
          <p:nvSpPr>
            <p:cNvPr id="53" name="TextBox 52"/>
            <p:cNvSpPr txBox="1"/>
            <p:nvPr/>
          </p:nvSpPr>
          <p:spPr>
            <a:xfrm>
              <a:off x="2320606" y="2812415"/>
              <a:ext cx="1615319" cy="400110"/>
            </a:xfrm>
            <a:prstGeom prst="rect">
              <a:avLst/>
            </a:prstGeom>
            <a:noFill/>
          </p:spPr>
          <p:txBody>
            <a:bodyPr wrap="square" rtlCol="0">
              <a:spAutoFit/>
            </a:bodyPr>
            <a:lstStyle/>
            <a:p>
              <a:pPr algn="ctr"/>
              <a:r>
                <a:rPr lang="en-US" sz="2000" b="1" dirty="0"/>
                <a:t>PROPANE</a:t>
              </a:r>
            </a:p>
          </p:txBody>
        </p:sp>
      </p:grpSp>
      <p:sp>
        <p:nvSpPr>
          <p:cNvPr id="56" name="TextBox 55"/>
          <p:cNvSpPr txBox="1"/>
          <p:nvPr/>
        </p:nvSpPr>
        <p:spPr>
          <a:xfrm>
            <a:off x="2811888" y="6001453"/>
            <a:ext cx="1221257" cy="336558"/>
          </a:xfrm>
          <a:prstGeom prst="rect">
            <a:avLst/>
          </a:prstGeom>
          <a:noFill/>
        </p:spPr>
        <p:txBody>
          <a:bodyPr wrap="square" rtlCol="0">
            <a:spAutoFit/>
          </a:bodyPr>
          <a:lstStyle/>
          <a:p>
            <a:pPr algn="ctr"/>
            <a:r>
              <a:rPr lang="en-US" sz="2000" b="1" dirty="0"/>
              <a:t>ETHANOL</a:t>
            </a:r>
          </a:p>
        </p:txBody>
      </p:sp>
      <p:pic>
        <p:nvPicPr>
          <p:cNvPr id="57" name="Picture 7" descr="C:\Documents and Settings\Craig Douglas\My Documents\for JJ\Systems &amp; Scale\molecules\oxygen labeled06.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859483" y="4552612"/>
            <a:ext cx="892223" cy="1692275"/>
          </a:xfrm>
          <a:prstGeom prst="rect">
            <a:avLst/>
          </a:prstGeom>
          <a:noFill/>
          <a:extLst>
            <a:ext uri="{909E8E84-426E-40dd-AFC4-6F175D3DCCD1}">
              <a14:hiddenFill xmlns:a14="http://schemas.microsoft.com/office/drawing/2010/main" xmlns="">
                <a:solidFill>
                  <a:srgbClr val="FFFFFF"/>
                </a:solidFill>
              </a14:hiddenFill>
            </a:ext>
          </a:extLst>
        </p:spPr>
      </p:pic>
      <p:pic>
        <p:nvPicPr>
          <p:cNvPr id="58" name="Picture 8" descr="C:\Documents and Settings\Craig Douglas\My Documents\for JJ\Systems &amp; Scale\molecules\nitrogen labeled06.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7845264" y="4866876"/>
            <a:ext cx="810858" cy="1478820"/>
          </a:xfrm>
          <a:prstGeom prst="rect">
            <a:avLst/>
          </a:prstGeom>
          <a:noFill/>
          <a:extLst>
            <a:ext uri="{909E8E84-426E-40dd-AFC4-6F175D3DCCD1}">
              <a14:hiddenFill xmlns:a14="http://schemas.microsoft.com/office/drawing/2010/main" xmlns="">
                <a:solidFill>
                  <a:srgbClr val="FFFFFF"/>
                </a:solidFill>
              </a14:hiddenFill>
            </a:ext>
          </a:extLst>
        </p:spPr>
      </p:pic>
      <p:pic>
        <p:nvPicPr>
          <p:cNvPr id="59" name="Picture 9" descr="C:\Documents and Settings\Craig Douglas\My Documents\for JJ\Systems &amp; Scale\molecules\carbon dioxide labeled06.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5440093" y="3621546"/>
            <a:ext cx="2460766" cy="725114"/>
          </a:xfrm>
          <a:prstGeom prst="rect">
            <a:avLst/>
          </a:prstGeom>
          <a:noFill/>
          <a:extLst>
            <a:ext uri="{909E8E84-426E-40dd-AFC4-6F175D3DCCD1}">
              <a14:hiddenFill xmlns:a14="http://schemas.microsoft.com/office/drawing/2010/main" xmlns="">
                <a:solidFill>
                  <a:srgbClr val="FFFFFF"/>
                </a:solidFill>
              </a14:hiddenFill>
            </a:ext>
          </a:extLst>
        </p:spPr>
      </p:pic>
      <p:pic>
        <p:nvPicPr>
          <p:cNvPr id="60" name="Picture 10"/>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a:off x="6997702" y="1584993"/>
            <a:ext cx="1024104" cy="160874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61" name="Group 60"/>
          <p:cNvGrpSpPr/>
          <p:nvPr/>
        </p:nvGrpSpPr>
        <p:grpSpPr>
          <a:xfrm>
            <a:off x="1511511" y="3733800"/>
            <a:ext cx="2032168" cy="1364765"/>
            <a:chOff x="1530972" y="3410307"/>
            <a:chExt cx="2728045" cy="1832103"/>
          </a:xfrm>
        </p:grpSpPr>
        <p:pic>
          <p:nvPicPr>
            <p:cNvPr id="62" name="Picture 3" descr="C:\Documents and Settings\Craig Douglas\My Documents\for JJ\Systems &amp; Scale\molecules\butane labeled06.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1530972" y="3410307"/>
              <a:ext cx="2728045" cy="1635629"/>
            </a:xfrm>
            <a:prstGeom prst="rect">
              <a:avLst/>
            </a:prstGeom>
            <a:noFill/>
            <a:extLst>
              <a:ext uri="{909E8E84-426E-40dd-AFC4-6F175D3DCCD1}">
                <a14:hiddenFill xmlns:a14="http://schemas.microsoft.com/office/drawing/2010/main" xmlns="">
                  <a:solidFill>
                    <a:srgbClr val="FFFFFF"/>
                  </a:solidFill>
                </a14:hiddenFill>
              </a:ext>
            </a:extLst>
          </p:spPr>
        </p:pic>
        <p:sp>
          <p:nvSpPr>
            <p:cNvPr id="63" name="TextBox 62"/>
            <p:cNvSpPr txBox="1"/>
            <p:nvPr/>
          </p:nvSpPr>
          <p:spPr>
            <a:xfrm>
              <a:off x="2209800" y="4705290"/>
              <a:ext cx="1597509" cy="537120"/>
            </a:xfrm>
            <a:prstGeom prst="rect">
              <a:avLst/>
            </a:prstGeom>
            <a:noFill/>
          </p:spPr>
          <p:txBody>
            <a:bodyPr wrap="square" rtlCol="0">
              <a:spAutoFit/>
            </a:bodyPr>
            <a:lstStyle/>
            <a:p>
              <a:pPr algn="ctr"/>
              <a:r>
                <a:rPr lang="en-US" sz="2000" b="1" dirty="0"/>
                <a:t>BUTANE</a:t>
              </a:r>
            </a:p>
          </p:txBody>
        </p:sp>
      </p:grpSp>
      <p:sp>
        <p:nvSpPr>
          <p:cNvPr id="64"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16</a:t>
            </a:fld>
            <a:endParaRPr lang="en-US" dirty="0"/>
          </a:p>
        </p:txBody>
      </p:sp>
      <p:pic>
        <p:nvPicPr>
          <p:cNvPr id="28" name="Picture 27" descr="ethanol labeled07.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575129" y="5198693"/>
            <a:ext cx="1494767" cy="910157"/>
          </a:xfrm>
          <a:prstGeom prst="rect">
            <a:avLst/>
          </a:prstGeom>
        </p:spPr>
      </p:pic>
    </p:spTree>
    <p:extLst>
      <p:ext uri="{BB962C8B-B14F-4D97-AF65-F5344CB8AC3E}">
        <p14:creationId xmlns:p14="http://schemas.microsoft.com/office/powerpoint/2010/main" val="309119872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a:spLocks noGrp="1"/>
          </p:cNvSpPr>
          <p:nvPr>
            <p:ph type="title"/>
          </p:nvPr>
        </p:nvSpPr>
        <p:spPr>
          <a:xfrm>
            <a:off x="457200" y="228600"/>
            <a:ext cx="8229600" cy="1143000"/>
          </a:xfrm>
        </p:spPr>
        <p:txBody>
          <a:bodyPr/>
          <a:lstStyle/>
          <a:p>
            <a:r>
              <a:rPr lang="en-US" dirty="0"/>
              <a:t>Water, Ethanol, and Wood</a:t>
            </a:r>
          </a:p>
        </p:txBody>
      </p:sp>
      <p:sp>
        <p:nvSpPr>
          <p:cNvPr id="15" name="Content Placeholder 2"/>
          <p:cNvSpPr>
            <a:spLocks noGrp="1"/>
          </p:cNvSpPr>
          <p:nvPr>
            <p:ph idx="1"/>
          </p:nvPr>
        </p:nvSpPr>
        <p:spPr>
          <a:xfrm>
            <a:off x="1401996" y="1241640"/>
            <a:ext cx="6109908" cy="857863"/>
          </a:xfrm>
        </p:spPr>
        <p:txBody>
          <a:bodyPr>
            <a:normAutofit fontScale="92500" lnSpcReduction="20000"/>
          </a:bodyPr>
          <a:lstStyle/>
          <a:p>
            <a:pPr marL="0" indent="0">
              <a:buNone/>
            </a:pPr>
            <a:r>
              <a:rPr lang="en-US" dirty="0"/>
              <a:t>Ethanol and wood both have C-C and C-H bonds.</a:t>
            </a:r>
          </a:p>
        </p:txBody>
      </p:sp>
      <p:sp>
        <p:nvSpPr>
          <p:cNvPr id="16" name="TextBox 15"/>
          <p:cNvSpPr txBox="1"/>
          <p:nvPr/>
        </p:nvSpPr>
        <p:spPr>
          <a:xfrm>
            <a:off x="5249611" y="3434194"/>
            <a:ext cx="2315565" cy="707886"/>
          </a:xfrm>
          <a:prstGeom prst="rect">
            <a:avLst/>
          </a:prstGeom>
          <a:noFill/>
        </p:spPr>
        <p:txBody>
          <a:bodyPr wrap="square" rtlCol="0">
            <a:spAutoFit/>
          </a:bodyPr>
          <a:lstStyle/>
          <a:p>
            <a:pPr algn="ctr"/>
            <a:r>
              <a:rPr lang="en-US" sz="2000" b="1" dirty="0"/>
              <a:t>Ethanol molecule (C</a:t>
            </a:r>
            <a:r>
              <a:rPr lang="en-US" sz="1400" b="1" dirty="0"/>
              <a:t>2</a:t>
            </a:r>
            <a:r>
              <a:rPr lang="en-US" sz="2000" b="1" dirty="0"/>
              <a:t>H</a:t>
            </a:r>
            <a:r>
              <a:rPr lang="en-US" sz="1400" b="1" dirty="0"/>
              <a:t>5</a:t>
            </a:r>
            <a:r>
              <a:rPr lang="en-US" sz="2000" b="1" dirty="0"/>
              <a:t>OH)</a:t>
            </a:r>
          </a:p>
        </p:txBody>
      </p:sp>
      <p:sp>
        <p:nvSpPr>
          <p:cNvPr id="18" name="TextBox 17"/>
          <p:cNvSpPr txBox="1"/>
          <p:nvPr/>
        </p:nvSpPr>
        <p:spPr>
          <a:xfrm>
            <a:off x="1410339" y="3460235"/>
            <a:ext cx="1939610" cy="707886"/>
          </a:xfrm>
          <a:prstGeom prst="rect">
            <a:avLst/>
          </a:prstGeom>
          <a:noFill/>
        </p:spPr>
        <p:txBody>
          <a:bodyPr wrap="square" rtlCol="0">
            <a:spAutoFit/>
          </a:bodyPr>
          <a:lstStyle/>
          <a:p>
            <a:pPr algn="ctr"/>
            <a:r>
              <a:rPr lang="en-US" sz="2000" b="1" dirty="0"/>
              <a:t>Water molecule (H</a:t>
            </a:r>
            <a:r>
              <a:rPr lang="en-US" sz="1400" b="1" dirty="0"/>
              <a:t>2</a:t>
            </a:r>
            <a:r>
              <a:rPr lang="en-US" sz="2000" b="1" dirty="0"/>
              <a:t>O)</a:t>
            </a:r>
          </a:p>
        </p:txBody>
      </p:sp>
      <p:pic>
        <p:nvPicPr>
          <p:cNvPr id="19" name="Picture 3" descr="C:\Documents and Settings\Craig Douglas\My Documents\for JJ\Systems &amp; Scale\molecules\water labeled06.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341768" y="2499433"/>
            <a:ext cx="2076753" cy="1245140"/>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4"/>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2555930" y="4142080"/>
            <a:ext cx="3921718" cy="1815914"/>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TextBox 20"/>
          <p:cNvSpPr txBox="1"/>
          <p:nvPr/>
        </p:nvSpPr>
        <p:spPr>
          <a:xfrm>
            <a:off x="3109714" y="5947891"/>
            <a:ext cx="2812522" cy="400110"/>
          </a:xfrm>
          <a:prstGeom prst="rect">
            <a:avLst/>
          </a:prstGeom>
          <a:noFill/>
        </p:spPr>
        <p:txBody>
          <a:bodyPr wrap="square" rtlCol="0">
            <a:spAutoFit/>
          </a:bodyPr>
          <a:lstStyle/>
          <a:p>
            <a:pPr algn="ctr"/>
            <a:r>
              <a:rPr lang="en-US" sz="2000" b="1" dirty="0"/>
              <a:t>Cellulose (C</a:t>
            </a:r>
            <a:r>
              <a:rPr lang="en-US" sz="1400" b="1" dirty="0"/>
              <a:t>6</a:t>
            </a:r>
            <a:r>
              <a:rPr lang="en-US" sz="2000" b="1" dirty="0"/>
              <a:t>H</a:t>
            </a:r>
            <a:r>
              <a:rPr lang="en-US" sz="1400" b="1" dirty="0"/>
              <a:t>10</a:t>
            </a:r>
            <a:r>
              <a:rPr lang="en-US" sz="2000" b="1" dirty="0"/>
              <a:t>O</a:t>
            </a:r>
            <a:r>
              <a:rPr lang="en-US" sz="1400" b="1" dirty="0"/>
              <a:t>5</a:t>
            </a:r>
            <a:r>
              <a:rPr lang="en-US" sz="2000" b="1" dirty="0"/>
              <a:t>)</a:t>
            </a:r>
            <a:r>
              <a:rPr lang="en-US" sz="1000" b="1" dirty="0"/>
              <a:t>n</a:t>
            </a:r>
            <a:endParaRPr lang="en-US" sz="2000" b="1" dirty="0"/>
          </a:p>
        </p:txBody>
      </p:sp>
      <p:sp>
        <p:nvSpPr>
          <p:cNvPr id="22"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17</a:t>
            </a:fld>
            <a:endParaRPr lang="en-US" dirty="0"/>
          </a:p>
        </p:txBody>
      </p:sp>
      <p:pic>
        <p:nvPicPr>
          <p:cNvPr id="11" name="Picture 10" descr="ethanol labeled0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08563" y="1812185"/>
            <a:ext cx="2838280" cy="1728216"/>
          </a:xfrm>
          <a:prstGeom prst="rect">
            <a:avLst/>
          </a:prstGeom>
        </p:spPr>
      </p:pic>
    </p:spTree>
    <p:extLst>
      <p:ext uri="{BB962C8B-B14F-4D97-AF65-F5344CB8AC3E}">
        <p14:creationId xmlns:p14="http://schemas.microsoft.com/office/powerpoint/2010/main" val="12828271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p:nvPr>
        </p:nvSpPr>
        <p:spPr>
          <a:xfrm>
            <a:off x="503989" y="237531"/>
            <a:ext cx="4068334" cy="952951"/>
          </a:xfrm>
        </p:spPr>
        <p:txBody>
          <a:bodyPr/>
          <a:lstStyle/>
          <a:p>
            <a:r>
              <a:rPr lang="en-US" dirty="0"/>
              <a:t>ORGANIC</a:t>
            </a:r>
          </a:p>
        </p:txBody>
      </p:sp>
      <p:sp>
        <p:nvSpPr>
          <p:cNvPr id="21" name="Title 1"/>
          <p:cNvSpPr txBox="1">
            <a:spLocks/>
          </p:cNvSpPr>
          <p:nvPr/>
        </p:nvSpPr>
        <p:spPr>
          <a:xfrm>
            <a:off x="4572000" y="237531"/>
            <a:ext cx="4084122" cy="93496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t>INORGANIC</a:t>
            </a:r>
          </a:p>
        </p:txBody>
      </p:sp>
      <p:sp>
        <p:nvSpPr>
          <p:cNvPr id="22" name="TextBox 21"/>
          <p:cNvSpPr txBox="1"/>
          <p:nvPr/>
        </p:nvSpPr>
        <p:spPr>
          <a:xfrm>
            <a:off x="552973" y="860024"/>
            <a:ext cx="3933567" cy="830997"/>
          </a:xfrm>
          <a:prstGeom prst="rect">
            <a:avLst/>
          </a:prstGeom>
          <a:noFill/>
        </p:spPr>
        <p:txBody>
          <a:bodyPr wrap="square" rtlCol="0">
            <a:spAutoFit/>
          </a:bodyPr>
          <a:lstStyle/>
          <a:p>
            <a:r>
              <a:rPr lang="en-US" sz="2400" i="1" dirty="0"/>
              <a:t>--means the molecule has </a:t>
            </a:r>
          </a:p>
          <a:p>
            <a:r>
              <a:rPr lang="en-US" sz="2400" i="1" dirty="0"/>
              <a:t>C-C and C-H bonds</a:t>
            </a:r>
          </a:p>
        </p:txBody>
      </p:sp>
      <p:sp>
        <p:nvSpPr>
          <p:cNvPr id="23" name="TextBox 22"/>
          <p:cNvSpPr txBox="1"/>
          <p:nvPr/>
        </p:nvSpPr>
        <p:spPr>
          <a:xfrm>
            <a:off x="4674067" y="860757"/>
            <a:ext cx="3982055" cy="830997"/>
          </a:xfrm>
          <a:prstGeom prst="rect">
            <a:avLst/>
          </a:prstGeom>
          <a:noFill/>
        </p:spPr>
        <p:txBody>
          <a:bodyPr wrap="square" rtlCol="0">
            <a:spAutoFit/>
          </a:bodyPr>
          <a:lstStyle/>
          <a:p>
            <a:r>
              <a:rPr lang="en-US" sz="2400" i="1" dirty="0"/>
              <a:t>--means the molecule does not have C-C and C-H bonds</a:t>
            </a:r>
          </a:p>
        </p:txBody>
      </p:sp>
      <p:sp>
        <p:nvSpPr>
          <p:cNvPr id="24" name="TextBox 23"/>
          <p:cNvSpPr txBox="1"/>
          <p:nvPr/>
        </p:nvSpPr>
        <p:spPr>
          <a:xfrm>
            <a:off x="4853971" y="2765227"/>
            <a:ext cx="1398743" cy="400110"/>
          </a:xfrm>
          <a:prstGeom prst="rect">
            <a:avLst/>
          </a:prstGeom>
          <a:noFill/>
        </p:spPr>
        <p:txBody>
          <a:bodyPr wrap="square" rtlCol="0">
            <a:spAutoFit/>
          </a:bodyPr>
          <a:lstStyle/>
          <a:p>
            <a:pPr algn="ctr"/>
            <a:r>
              <a:rPr lang="en-US" sz="2000" b="1" dirty="0"/>
              <a:t>WATER</a:t>
            </a:r>
          </a:p>
        </p:txBody>
      </p:sp>
      <p:sp>
        <p:nvSpPr>
          <p:cNvPr id="25" name="TextBox 24"/>
          <p:cNvSpPr txBox="1"/>
          <p:nvPr/>
        </p:nvSpPr>
        <p:spPr>
          <a:xfrm>
            <a:off x="5924104" y="4275868"/>
            <a:ext cx="1492744" cy="707886"/>
          </a:xfrm>
          <a:prstGeom prst="rect">
            <a:avLst/>
          </a:prstGeom>
          <a:noFill/>
        </p:spPr>
        <p:txBody>
          <a:bodyPr wrap="square" rtlCol="0">
            <a:spAutoFit/>
          </a:bodyPr>
          <a:lstStyle/>
          <a:p>
            <a:pPr algn="ctr"/>
            <a:r>
              <a:rPr lang="en-US" sz="2000" b="1" dirty="0"/>
              <a:t>CARBON DIOXIDE</a:t>
            </a:r>
          </a:p>
        </p:txBody>
      </p:sp>
      <p:sp>
        <p:nvSpPr>
          <p:cNvPr id="26" name="TextBox 25"/>
          <p:cNvSpPr txBox="1"/>
          <p:nvPr/>
        </p:nvSpPr>
        <p:spPr>
          <a:xfrm>
            <a:off x="6810382" y="3165337"/>
            <a:ext cx="1398743" cy="400110"/>
          </a:xfrm>
          <a:prstGeom prst="rect">
            <a:avLst/>
          </a:prstGeom>
          <a:noFill/>
        </p:spPr>
        <p:txBody>
          <a:bodyPr wrap="square" rtlCol="0">
            <a:spAutoFit/>
          </a:bodyPr>
          <a:lstStyle/>
          <a:p>
            <a:pPr algn="ctr"/>
            <a:r>
              <a:rPr lang="en-US" sz="2000" b="1" dirty="0"/>
              <a:t>SALT</a:t>
            </a:r>
          </a:p>
        </p:txBody>
      </p:sp>
      <p:sp>
        <p:nvSpPr>
          <p:cNvPr id="27" name="TextBox 26"/>
          <p:cNvSpPr txBox="1"/>
          <p:nvPr/>
        </p:nvSpPr>
        <p:spPr>
          <a:xfrm>
            <a:off x="5410121" y="5198694"/>
            <a:ext cx="1398743" cy="400110"/>
          </a:xfrm>
          <a:prstGeom prst="rect">
            <a:avLst/>
          </a:prstGeom>
          <a:noFill/>
        </p:spPr>
        <p:txBody>
          <a:bodyPr wrap="square" rtlCol="0">
            <a:spAutoFit/>
          </a:bodyPr>
          <a:lstStyle/>
          <a:p>
            <a:pPr algn="ctr"/>
            <a:r>
              <a:rPr lang="en-US" sz="2000" b="1" dirty="0"/>
              <a:t>OXYGEN</a:t>
            </a:r>
          </a:p>
        </p:txBody>
      </p:sp>
      <p:sp>
        <p:nvSpPr>
          <p:cNvPr id="28" name="TextBox 27"/>
          <p:cNvSpPr txBox="1"/>
          <p:nvPr/>
        </p:nvSpPr>
        <p:spPr>
          <a:xfrm>
            <a:off x="6564386" y="5398750"/>
            <a:ext cx="1398743" cy="400110"/>
          </a:xfrm>
          <a:prstGeom prst="rect">
            <a:avLst/>
          </a:prstGeom>
          <a:noFill/>
        </p:spPr>
        <p:txBody>
          <a:bodyPr wrap="square" rtlCol="0">
            <a:spAutoFit/>
          </a:bodyPr>
          <a:lstStyle/>
          <a:p>
            <a:pPr algn="ctr"/>
            <a:r>
              <a:rPr lang="en-US" sz="2000" b="1" dirty="0"/>
              <a:t>NITROGEN</a:t>
            </a:r>
          </a:p>
        </p:txBody>
      </p:sp>
      <p:cxnSp>
        <p:nvCxnSpPr>
          <p:cNvPr id="29" name="Straight Connector 28"/>
          <p:cNvCxnSpPr/>
          <p:nvPr/>
        </p:nvCxnSpPr>
        <p:spPr>
          <a:xfrm>
            <a:off x="4572000" y="457200"/>
            <a:ext cx="0" cy="5943600"/>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pic>
        <p:nvPicPr>
          <p:cNvPr id="30" name="Picture 3" descr="C:\Documents and Settings\Craig Douglas\My Documents\for JJ\Systems &amp; Scale\molecules\water labeled06.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674067" y="1994968"/>
            <a:ext cx="1758552" cy="1054358"/>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1" name="Group 30"/>
          <p:cNvGrpSpPr/>
          <p:nvPr/>
        </p:nvGrpSpPr>
        <p:grpSpPr>
          <a:xfrm>
            <a:off x="558897" y="1614190"/>
            <a:ext cx="3921718" cy="2181188"/>
            <a:chOff x="-2251243" y="3229942"/>
            <a:chExt cx="3921718" cy="2181188"/>
          </a:xfrm>
        </p:grpSpPr>
        <p:sp>
          <p:nvSpPr>
            <p:cNvPr id="32" name="TextBox 31"/>
            <p:cNvSpPr txBox="1"/>
            <p:nvPr/>
          </p:nvSpPr>
          <p:spPr>
            <a:xfrm>
              <a:off x="-875930" y="5011020"/>
              <a:ext cx="1171092" cy="400110"/>
            </a:xfrm>
            <a:prstGeom prst="rect">
              <a:avLst/>
            </a:prstGeom>
            <a:noFill/>
          </p:spPr>
          <p:txBody>
            <a:bodyPr wrap="square" rtlCol="0">
              <a:spAutoFit/>
            </a:bodyPr>
            <a:lstStyle/>
            <a:p>
              <a:pPr algn="ctr"/>
              <a:r>
                <a:rPr lang="en-US" sz="2000" b="1" dirty="0"/>
                <a:t>WOOD</a:t>
              </a:r>
            </a:p>
          </p:txBody>
        </p:sp>
        <p:pic>
          <p:nvPicPr>
            <p:cNvPr id="33" name="Picture 4"/>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2251243" y="3229942"/>
              <a:ext cx="3921718" cy="1815914"/>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34" name="Group 33"/>
          <p:cNvGrpSpPr/>
          <p:nvPr/>
        </p:nvGrpSpPr>
        <p:grpSpPr>
          <a:xfrm>
            <a:off x="1511511" y="3733800"/>
            <a:ext cx="2032168" cy="1364765"/>
            <a:chOff x="1530972" y="3410307"/>
            <a:chExt cx="2728045" cy="1832103"/>
          </a:xfrm>
        </p:grpSpPr>
        <p:pic>
          <p:nvPicPr>
            <p:cNvPr id="35" name="Picture 3" descr="C:\Documents and Settings\Craig Douglas\My Documents\for JJ\Systems &amp; Scale\molecules\butane labeled06.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530972" y="3410307"/>
              <a:ext cx="2728045" cy="1635629"/>
            </a:xfrm>
            <a:prstGeom prst="rect">
              <a:avLst/>
            </a:prstGeom>
            <a:noFill/>
            <a:extLst>
              <a:ext uri="{909E8E84-426E-40dd-AFC4-6F175D3DCCD1}">
                <a14:hiddenFill xmlns:a14="http://schemas.microsoft.com/office/drawing/2010/main" xmlns="">
                  <a:solidFill>
                    <a:srgbClr val="FFFFFF"/>
                  </a:solidFill>
                </a14:hiddenFill>
              </a:ext>
            </a:extLst>
          </p:spPr>
        </p:pic>
        <p:sp>
          <p:nvSpPr>
            <p:cNvPr id="36" name="TextBox 35"/>
            <p:cNvSpPr txBox="1"/>
            <p:nvPr/>
          </p:nvSpPr>
          <p:spPr>
            <a:xfrm>
              <a:off x="2209800" y="4705290"/>
              <a:ext cx="1597509" cy="537120"/>
            </a:xfrm>
            <a:prstGeom prst="rect">
              <a:avLst/>
            </a:prstGeom>
            <a:noFill/>
          </p:spPr>
          <p:txBody>
            <a:bodyPr wrap="square" rtlCol="0">
              <a:spAutoFit/>
            </a:bodyPr>
            <a:lstStyle/>
            <a:p>
              <a:pPr algn="ctr"/>
              <a:r>
                <a:rPr lang="en-US" sz="2000" b="1" dirty="0"/>
                <a:t>BUTANE</a:t>
              </a:r>
            </a:p>
          </p:txBody>
        </p:sp>
      </p:grpSp>
      <p:grpSp>
        <p:nvGrpSpPr>
          <p:cNvPr id="37" name="Group 36"/>
          <p:cNvGrpSpPr/>
          <p:nvPr/>
        </p:nvGrpSpPr>
        <p:grpSpPr>
          <a:xfrm>
            <a:off x="698151" y="5121745"/>
            <a:ext cx="1553501" cy="1200419"/>
            <a:chOff x="2156534" y="1710774"/>
            <a:chExt cx="1943464" cy="1501751"/>
          </a:xfrm>
        </p:grpSpPr>
        <p:pic>
          <p:nvPicPr>
            <p:cNvPr id="38" name="Picture 2" descr="C:\Documents and Settings\Craig Douglas\My Documents\for JJ\Systems &amp; Scale\molecules\propane labeled06.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2156534" y="1710774"/>
              <a:ext cx="1943464" cy="1165225"/>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TextBox 38"/>
            <p:cNvSpPr txBox="1"/>
            <p:nvPr/>
          </p:nvSpPr>
          <p:spPr>
            <a:xfrm>
              <a:off x="2320606" y="2812415"/>
              <a:ext cx="1615319" cy="400110"/>
            </a:xfrm>
            <a:prstGeom prst="rect">
              <a:avLst/>
            </a:prstGeom>
            <a:noFill/>
          </p:spPr>
          <p:txBody>
            <a:bodyPr wrap="square" rtlCol="0">
              <a:spAutoFit/>
            </a:bodyPr>
            <a:lstStyle/>
            <a:p>
              <a:pPr algn="ctr"/>
              <a:r>
                <a:rPr lang="en-US" sz="2000" b="1" dirty="0"/>
                <a:t>PROPANE</a:t>
              </a:r>
            </a:p>
          </p:txBody>
        </p:sp>
      </p:grpSp>
      <p:sp>
        <p:nvSpPr>
          <p:cNvPr id="42" name="TextBox 41"/>
          <p:cNvSpPr txBox="1"/>
          <p:nvPr/>
        </p:nvSpPr>
        <p:spPr>
          <a:xfrm>
            <a:off x="2811888" y="6001453"/>
            <a:ext cx="1221257" cy="336558"/>
          </a:xfrm>
          <a:prstGeom prst="rect">
            <a:avLst/>
          </a:prstGeom>
          <a:noFill/>
        </p:spPr>
        <p:txBody>
          <a:bodyPr wrap="square" rtlCol="0">
            <a:spAutoFit/>
          </a:bodyPr>
          <a:lstStyle/>
          <a:p>
            <a:pPr algn="ctr"/>
            <a:r>
              <a:rPr lang="en-US" sz="2000" b="1" dirty="0"/>
              <a:t>ETHANOL</a:t>
            </a:r>
          </a:p>
        </p:txBody>
      </p:sp>
      <p:pic>
        <p:nvPicPr>
          <p:cNvPr id="43" name="Picture 7" descr="C:\Documents and Settings\Craig Douglas\My Documents\for JJ\Systems &amp; Scale\molecules\oxygen labeled06.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4859483" y="4552612"/>
            <a:ext cx="892223" cy="1692275"/>
          </a:xfrm>
          <a:prstGeom prst="rect">
            <a:avLst/>
          </a:prstGeom>
          <a:noFill/>
          <a:extLst>
            <a:ext uri="{909E8E84-426E-40dd-AFC4-6F175D3DCCD1}">
              <a14:hiddenFill xmlns:a14="http://schemas.microsoft.com/office/drawing/2010/main" xmlns="">
                <a:solidFill>
                  <a:srgbClr val="FFFFFF"/>
                </a:solidFill>
              </a14:hiddenFill>
            </a:ext>
          </a:extLst>
        </p:spPr>
      </p:pic>
      <p:pic>
        <p:nvPicPr>
          <p:cNvPr id="44" name="Picture 8" descr="C:\Documents and Settings\Craig Douglas\My Documents\for JJ\Systems &amp; Scale\molecules\nitrogen labeled06.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7845264" y="4866876"/>
            <a:ext cx="810858" cy="1478820"/>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9" descr="C:\Documents and Settings\Craig Douglas\My Documents\for JJ\Systems &amp; Scale\molecules\carbon dioxide labeled06.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5440093" y="3621546"/>
            <a:ext cx="2460766" cy="725114"/>
          </a:xfrm>
          <a:prstGeom prst="rect">
            <a:avLst/>
          </a:prstGeom>
          <a:noFill/>
          <a:extLst>
            <a:ext uri="{909E8E84-426E-40dd-AFC4-6F175D3DCCD1}">
              <a14:hiddenFill xmlns:a14="http://schemas.microsoft.com/office/drawing/2010/main" xmlns="">
                <a:solidFill>
                  <a:srgbClr val="FFFFFF"/>
                </a:solidFill>
              </a14:hiddenFill>
            </a:ext>
          </a:extLst>
        </p:spPr>
      </p:pic>
      <p:pic>
        <p:nvPicPr>
          <p:cNvPr id="46" name="Picture 10"/>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6997702" y="1651827"/>
            <a:ext cx="1024104" cy="1608746"/>
          </a:xfrm>
          <a:prstGeom prst="rect">
            <a:avLst/>
          </a:prstGeom>
          <a:noFill/>
          <a:extLst>
            <a:ext uri="{909E8E84-426E-40dd-AFC4-6F175D3DCCD1}">
              <a14:hiddenFill xmlns:a14="http://schemas.microsoft.com/office/drawing/2010/main" xmlns="">
                <a:solidFill>
                  <a:srgbClr val="FFFFFF"/>
                </a:solidFill>
              </a14:hiddenFill>
            </a:ext>
          </a:extLst>
        </p:spPr>
      </p:pic>
      <p:sp>
        <p:nvSpPr>
          <p:cNvPr id="47"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18</a:t>
            </a:fld>
            <a:endParaRPr lang="en-US" dirty="0"/>
          </a:p>
        </p:txBody>
      </p:sp>
      <p:pic>
        <p:nvPicPr>
          <p:cNvPr id="48" name="Picture 47" descr="ethanol labeled07.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575129" y="5198693"/>
            <a:ext cx="1494767" cy="910157"/>
          </a:xfrm>
          <a:prstGeom prst="rect">
            <a:avLst/>
          </a:prstGeom>
        </p:spPr>
      </p:pic>
    </p:spTree>
    <p:extLst>
      <p:ext uri="{BB962C8B-B14F-4D97-AF65-F5344CB8AC3E}">
        <p14:creationId xmlns:p14="http://schemas.microsoft.com/office/powerpoint/2010/main" val="21582302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a:spLocks noGrp="1"/>
          </p:cNvSpPr>
          <p:nvPr>
            <p:ph type="title"/>
          </p:nvPr>
        </p:nvSpPr>
        <p:spPr>
          <a:xfrm>
            <a:off x="457200" y="228600"/>
            <a:ext cx="8229600" cy="1143000"/>
          </a:xfrm>
        </p:spPr>
        <p:txBody>
          <a:bodyPr/>
          <a:lstStyle/>
          <a:p>
            <a:r>
              <a:rPr lang="en-US" dirty="0"/>
              <a:t>What Makes Up Living Things?</a:t>
            </a:r>
          </a:p>
        </p:txBody>
      </p:sp>
      <p:sp>
        <p:nvSpPr>
          <p:cNvPr id="16" name="TextBox 15"/>
          <p:cNvSpPr txBox="1"/>
          <p:nvPr/>
        </p:nvSpPr>
        <p:spPr>
          <a:xfrm>
            <a:off x="519190" y="6003590"/>
            <a:ext cx="8006624" cy="369332"/>
          </a:xfrm>
          <a:prstGeom prst="rect">
            <a:avLst/>
          </a:prstGeom>
          <a:noFill/>
        </p:spPr>
        <p:txBody>
          <a:bodyPr wrap="square" rtlCol="0">
            <a:spAutoFit/>
          </a:bodyPr>
          <a:lstStyle/>
          <a:p>
            <a:r>
              <a:rPr lang="en-US" dirty="0"/>
              <a:t>Inorganic (black): Water, minerals;   </a:t>
            </a:r>
            <a:r>
              <a:rPr lang="en-US" dirty="0">
                <a:solidFill>
                  <a:srgbClr val="FF0000"/>
                </a:solidFill>
              </a:rPr>
              <a:t>Organic (red): carbohydrates, fats, proteins</a:t>
            </a:r>
            <a:r>
              <a:rPr lang="en-US" dirty="0"/>
              <a:t> </a:t>
            </a:r>
          </a:p>
        </p:txBody>
      </p:sp>
      <p:graphicFrame>
        <p:nvGraphicFramePr>
          <p:cNvPr id="17" name="Chart 16"/>
          <p:cNvGraphicFramePr/>
          <p:nvPr>
            <p:extLst>
              <p:ext uri="{D42A27DB-BD31-4B8C-83A1-F6EECF244321}">
                <p14:modId xmlns:p14="http://schemas.microsoft.com/office/powerpoint/2010/main" val="1206100300"/>
              </p:ext>
            </p:extLst>
          </p:nvPr>
        </p:nvGraphicFramePr>
        <p:xfrm>
          <a:off x="632081" y="1130632"/>
          <a:ext cx="2446449" cy="256790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Chart 17"/>
          <p:cNvGraphicFramePr/>
          <p:nvPr>
            <p:extLst>
              <p:ext uri="{D42A27DB-BD31-4B8C-83A1-F6EECF244321}">
                <p14:modId xmlns:p14="http://schemas.microsoft.com/office/powerpoint/2010/main" val="1944886405"/>
              </p:ext>
            </p:extLst>
          </p:nvPr>
        </p:nvGraphicFramePr>
        <p:xfrm>
          <a:off x="3453458" y="1130632"/>
          <a:ext cx="2446449" cy="256790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Chart 18"/>
          <p:cNvGraphicFramePr/>
          <p:nvPr>
            <p:extLst>
              <p:ext uri="{D42A27DB-BD31-4B8C-83A1-F6EECF244321}">
                <p14:modId xmlns:p14="http://schemas.microsoft.com/office/powerpoint/2010/main" val="989468985"/>
              </p:ext>
            </p:extLst>
          </p:nvPr>
        </p:nvGraphicFramePr>
        <p:xfrm>
          <a:off x="6201080" y="1064670"/>
          <a:ext cx="2446449" cy="2567907"/>
        </p:xfrm>
        <a:graphic>
          <a:graphicData uri="http://schemas.openxmlformats.org/drawingml/2006/chart">
            <c:chart xmlns:c="http://schemas.openxmlformats.org/drawingml/2006/chart" xmlns:r="http://schemas.openxmlformats.org/officeDocument/2006/relationships" r:id="rId5"/>
          </a:graphicData>
        </a:graphic>
      </p:graphicFrame>
      <p:pic>
        <p:nvPicPr>
          <p:cNvPr id="20" name="Picture 2" descr="C:\Users\zhanli\AppData\Local\Temp\SNAGHTML18ba886.PN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r="6843"/>
          <a:stretch/>
        </p:blipFill>
        <p:spPr bwMode="auto">
          <a:xfrm>
            <a:off x="6727969" y="3999082"/>
            <a:ext cx="1919560" cy="1477154"/>
          </a:xfrm>
          <a:prstGeom prst="rect">
            <a:avLst/>
          </a:prstGeom>
          <a:noFill/>
        </p:spPr>
      </p:pic>
      <p:sp>
        <p:nvSpPr>
          <p:cNvPr id="21" name="TextBox 20"/>
          <p:cNvSpPr txBox="1"/>
          <p:nvPr/>
        </p:nvSpPr>
        <p:spPr>
          <a:xfrm>
            <a:off x="873712" y="3513873"/>
            <a:ext cx="1842448" cy="369332"/>
          </a:xfrm>
          <a:prstGeom prst="rect">
            <a:avLst/>
          </a:prstGeom>
          <a:noFill/>
        </p:spPr>
        <p:txBody>
          <a:bodyPr wrap="square" rtlCol="0">
            <a:spAutoFit/>
          </a:bodyPr>
          <a:lstStyle/>
          <a:p>
            <a:pPr algn="ctr"/>
            <a:r>
              <a:rPr lang="en-US" b="1" dirty="0"/>
              <a:t>Average Human</a:t>
            </a:r>
          </a:p>
        </p:txBody>
      </p:sp>
      <p:sp>
        <p:nvSpPr>
          <p:cNvPr id="22" name="TextBox 21"/>
          <p:cNvSpPr txBox="1"/>
          <p:nvPr/>
        </p:nvSpPr>
        <p:spPr>
          <a:xfrm>
            <a:off x="3755459" y="3632577"/>
            <a:ext cx="1842448" cy="369332"/>
          </a:xfrm>
          <a:prstGeom prst="rect">
            <a:avLst/>
          </a:prstGeom>
          <a:noFill/>
        </p:spPr>
        <p:txBody>
          <a:bodyPr wrap="square" rtlCol="0">
            <a:spAutoFit/>
          </a:bodyPr>
          <a:lstStyle/>
          <a:p>
            <a:pPr algn="ctr"/>
            <a:r>
              <a:rPr lang="en-US" b="1" dirty="0"/>
              <a:t>Average Apple</a:t>
            </a:r>
          </a:p>
        </p:txBody>
      </p:sp>
      <p:sp>
        <p:nvSpPr>
          <p:cNvPr id="23" name="TextBox 22"/>
          <p:cNvSpPr txBox="1"/>
          <p:nvPr/>
        </p:nvSpPr>
        <p:spPr>
          <a:xfrm>
            <a:off x="6500065" y="3629750"/>
            <a:ext cx="1842448" cy="369332"/>
          </a:xfrm>
          <a:prstGeom prst="rect">
            <a:avLst/>
          </a:prstGeom>
          <a:noFill/>
        </p:spPr>
        <p:txBody>
          <a:bodyPr wrap="square" rtlCol="0">
            <a:spAutoFit/>
          </a:bodyPr>
          <a:lstStyle/>
          <a:p>
            <a:pPr algn="ctr"/>
            <a:r>
              <a:rPr lang="en-US" b="1" dirty="0"/>
              <a:t>Average Chicken</a:t>
            </a:r>
          </a:p>
        </p:txBody>
      </p:sp>
      <p:graphicFrame>
        <p:nvGraphicFramePr>
          <p:cNvPr id="24" name="Table 23"/>
          <p:cNvGraphicFramePr>
            <a:graphicFrameLocks noGrp="1"/>
          </p:cNvGraphicFramePr>
          <p:nvPr>
            <p:extLst>
              <p:ext uri="{D42A27DB-BD31-4B8C-83A1-F6EECF244321}">
                <p14:modId xmlns:p14="http://schemas.microsoft.com/office/powerpoint/2010/main" val="124955216"/>
              </p:ext>
            </p:extLst>
          </p:nvPr>
        </p:nvGraphicFramePr>
        <p:xfrm>
          <a:off x="629596" y="4052870"/>
          <a:ext cx="5870469" cy="1950720"/>
        </p:xfrm>
        <a:graphic>
          <a:graphicData uri="http://schemas.openxmlformats.org/drawingml/2006/table">
            <a:tbl>
              <a:tblPr/>
              <a:tblGrid>
                <a:gridCol w="1050750">
                  <a:extLst>
                    <a:ext uri="{9D8B030D-6E8A-4147-A177-3AD203B41FA5}">
                      <a16:colId xmlns:a16="http://schemas.microsoft.com/office/drawing/2014/main" val="20000"/>
                    </a:ext>
                  </a:extLst>
                </a:gridCol>
                <a:gridCol w="846609">
                  <a:extLst>
                    <a:ext uri="{9D8B030D-6E8A-4147-A177-3AD203B41FA5}">
                      <a16:colId xmlns:a16="http://schemas.microsoft.com/office/drawing/2014/main" val="20001"/>
                    </a:ext>
                  </a:extLst>
                </a:gridCol>
                <a:gridCol w="972281">
                  <a:extLst>
                    <a:ext uri="{9D8B030D-6E8A-4147-A177-3AD203B41FA5}">
                      <a16:colId xmlns:a16="http://schemas.microsoft.com/office/drawing/2014/main" val="20002"/>
                    </a:ext>
                  </a:extLst>
                </a:gridCol>
                <a:gridCol w="948985">
                  <a:extLst>
                    <a:ext uri="{9D8B030D-6E8A-4147-A177-3AD203B41FA5}">
                      <a16:colId xmlns:a16="http://schemas.microsoft.com/office/drawing/2014/main" val="20003"/>
                    </a:ext>
                  </a:extLst>
                </a:gridCol>
                <a:gridCol w="771817">
                  <a:extLst>
                    <a:ext uri="{9D8B030D-6E8A-4147-A177-3AD203B41FA5}">
                      <a16:colId xmlns:a16="http://schemas.microsoft.com/office/drawing/2014/main" val="20004"/>
                    </a:ext>
                  </a:extLst>
                </a:gridCol>
                <a:gridCol w="1280027">
                  <a:extLst>
                    <a:ext uri="{9D8B030D-6E8A-4147-A177-3AD203B41FA5}">
                      <a16:colId xmlns:a16="http://schemas.microsoft.com/office/drawing/2014/main" val="20005"/>
                    </a:ext>
                  </a:extLst>
                </a:gridCol>
              </a:tblGrid>
              <a:tr h="406991">
                <a:tc>
                  <a:txBody>
                    <a:bodyPr/>
                    <a:lstStyle/>
                    <a:p>
                      <a:pPr marL="0" marR="0">
                        <a:spcBef>
                          <a:spcPts val="0"/>
                        </a:spcBef>
                        <a:spcAft>
                          <a:spcPts val="0"/>
                        </a:spcAft>
                      </a:pPr>
                      <a:endParaRPr lang="en-US" sz="16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a:latin typeface="Calibri"/>
                          <a:ea typeface="宋体"/>
                          <a:cs typeface="Times New Roman"/>
                        </a:rPr>
                        <a:t>Water</a:t>
                      </a:r>
                      <a:endParaRPr lang="en-US" sz="1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dirty="0" err="1">
                          <a:solidFill>
                            <a:srgbClr val="FF0000"/>
                          </a:solidFill>
                          <a:latin typeface="Calibri"/>
                          <a:ea typeface="宋体"/>
                          <a:cs typeface="Times New Roman"/>
                        </a:rPr>
                        <a:t>Carbo</a:t>
                      </a:r>
                      <a:r>
                        <a:rPr lang="en-US" sz="1600" b="1" dirty="0">
                          <a:solidFill>
                            <a:srgbClr val="FF0000"/>
                          </a:solidFill>
                          <a:latin typeface="Calibri"/>
                          <a:ea typeface="宋体"/>
                          <a:cs typeface="Times New Roman"/>
                        </a:rPr>
                        <a:t>-hydrate</a:t>
                      </a:r>
                      <a:endParaRPr lang="en-US" sz="1600" dirty="0">
                        <a:solidFill>
                          <a:srgbClr val="FF0000"/>
                        </a:solidFill>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dirty="0">
                          <a:solidFill>
                            <a:srgbClr val="FF0000"/>
                          </a:solidFill>
                          <a:latin typeface="Calibri"/>
                          <a:ea typeface="宋体"/>
                          <a:cs typeface="Times New Roman"/>
                        </a:rPr>
                        <a:t>Protein</a:t>
                      </a:r>
                      <a:endParaRPr lang="en-US" sz="1600" dirty="0">
                        <a:solidFill>
                          <a:srgbClr val="FF0000"/>
                        </a:solidFill>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a:solidFill>
                            <a:srgbClr val="FF0000"/>
                          </a:solidFill>
                          <a:latin typeface="Calibri"/>
                          <a:ea typeface="宋体"/>
                          <a:cs typeface="Times New Roman"/>
                        </a:rPr>
                        <a:t>Fat</a:t>
                      </a:r>
                      <a:endParaRPr lang="en-US" sz="1600">
                        <a:solidFill>
                          <a:srgbClr val="FF0000"/>
                        </a:solidFill>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b="1" dirty="0">
                          <a:latin typeface="Calibri"/>
                          <a:ea typeface="宋体"/>
                          <a:cs typeface="Times New Roman"/>
                        </a:rPr>
                        <a:t>Minerals</a:t>
                      </a:r>
                      <a:endParaRPr lang="en-US" sz="16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06991">
                <a:tc>
                  <a:txBody>
                    <a:bodyPr/>
                    <a:lstStyle/>
                    <a:p>
                      <a:pPr marL="0" marR="0">
                        <a:spcBef>
                          <a:spcPts val="0"/>
                        </a:spcBef>
                        <a:spcAft>
                          <a:spcPts val="0"/>
                        </a:spcAft>
                      </a:pPr>
                      <a:r>
                        <a:rPr lang="en-US" sz="1600" b="1">
                          <a:latin typeface="Calibri"/>
                          <a:ea typeface="宋体"/>
                          <a:cs typeface="Times New Roman"/>
                        </a:rPr>
                        <a:t>Average human</a:t>
                      </a:r>
                      <a:endParaRPr lang="en-US" sz="1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latin typeface="Calibri"/>
                          <a:ea typeface="宋体"/>
                          <a:cs typeface="Times New Roman"/>
                        </a:rPr>
                        <a:t>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solidFill>
                            <a:srgbClr val="FF0000"/>
                          </a:solidFill>
                          <a:latin typeface="Calibri"/>
                          <a:ea typeface="宋体"/>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solidFill>
                            <a:srgbClr val="FF0000"/>
                          </a:solidFill>
                          <a:latin typeface="Calibri"/>
                          <a:ea typeface="宋体"/>
                          <a:cs typeface="Times New Roman"/>
                        </a:rPr>
                        <a:t>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solidFill>
                            <a:srgbClr val="FF0000"/>
                          </a:solidFill>
                          <a:latin typeface="Calibri"/>
                          <a:ea typeface="宋体"/>
                          <a:cs typeface="Times New Roman"/>
                        </a:rPr>
                        <a:t>23%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latin typeface="Calibri"/>
                          <a:ea typeface="宋体"/>
                          <a:cs typeface="Times New Roman"/>
                        </a:rPr>
                        <a:t>&lt;1%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6991">
                <a:tc>
                  <a:txBody>
                    <a:bodyPr/>
                    <a:lstStyle/>
                    <a:p>
                      <a:pPr marL="0" marR="0">
                        <a:spcBef>
                          <a:spcPts val="0"/>
                        </a:spcBef>
                        <a:spcAft>
                          <a:spcPts val="0"/>
                        </a:spcAft>
                      </a:pPr>
                      <a:r>
                        <a:rPr lang="en-US" sz="1600" b="1">
                          <a:latin typeface="Calibri"/>
                          <a:ea typeface="宋体"/>
                          <a:cs typeface="Times New Roman"/>
                        </a:rPr>
                        <a:t>Average apple</a:t>
                      </a:r>
                      <a:endParaRPr lang="en-US" sz="1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latin typeface="Calibri"/>
                          <a:ea typeface="宋体"/>
                          <a:cs typeface="Times New Roman"/>
                        </a:rPr>
                        <a:t>85%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solidFill>
                            <a:srgbClr val="FF0000"/>
                          </a:solidFill>
                          <a:latin typeface="Calibri"/>
                          <a:ea typeface="宋体"/>
                          <a:cs typeface="Times New Roman"/>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solidFill>
                            <a:srgbClr val="FF0000"/>
                          </a:solidFill>
                          <a:latin typeface="Calibri"/>
                          <a:ea typeface="宋体"/>
                          <a:cs typeface="Times New Roman"/>
                        </a:rPr>
                        <a:t>0.5%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solidFill>
                            <a:srgbClr val="FF0000"/>
                          </a:solidFill>
                          <a:latin typeface="Calibri"/>
                          <a:ea typeface="宋体"/>
                          <a:cs typeface="Times New Roman"/>
                        </a:rPr>
                        <a:t>0.5%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latin typeface="Calibri"/>
                          <a:ea typeface="宋体"/>
                          <a:cs typeface="Times New Roman"/>
                        </a:rPr>
                        <a:t>&lt;1%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6991">
                <a:tc>
                  <a:txBody>
                    <a:bodyPr/>
                    <a:lstStyle/>
                    <a:p>
                      <a:pPr marL="0" marR="0">
                        <a:spcBef>
                          <a:spcPts val="0"/>
                        </a:spcBef>
                        <a:spcAft>
                          <a:spcPts val="0"/>
                        </a:spcAft>
                      </a:pPr>
                      <a:r>
                        <a:rPr lang="en-US" sz="1600" b="1">
                          <a:latin typeface="Calibri"/>
                          <a:ea typeface="宋体"/>
                          <a:cs typeface="Times New Roman"/>
                        </a:rPr>
                        <a:t>Average chicken</a:t>
                      </a:r>
                      <a:endParaRPr lang="en-US" sz="16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latin typeface="Calibri"/>
                          <a:ea typeface="宋体"/>
                          <a:cs typeface="Times New Roman"/>
                        </a:rPr>
                        <a:t>62%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solidFill>
                            <a:srgbClr val="FF0000"/>
                          </a:solidFill>
                          <a:latin typeface="Calibri"/>
                          <a:ea typeface="宋体"/>
                          <a:cs typeface="Times New Roman"/>
                        </a:rPr>
                        <a:t>&lt;1%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a:solidFill>
                            <a:srgbClr val="FF0000"/>
                          </a:solidFill>
                          <a:latin typeface="Calibri"/>
                          <a:ea typeface="宋体"/>
                          <a:cs typeface="Times New Roman"/>
                        </a:rPr>
                        <a:t>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solidFill>
                            <a:srgbClr val="FF0000"/>
                          </a:solidFill>
                          <a:latin typeface="Calibri"/>
                          <a:ea typeface="宋体"/>
                          <a:cs typeface="Times New Roman"/>
                        </a:rPr>
                        <a:t>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latin typeface="Calibri"/>
                          <a:ea typeface="宋体"/>
                          <a:cs typeface="Times New Roman"/>
                        </a:rPr>
                        <a:t>&lt;1%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5"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19</a:t>
            </a:fld>
            <a:endParaRPr lang="en-US" dirty="0"/>
          </a:p>
        </p:txBody>
      </p:sp>
    </p:spTree>
    <p:extLst>
      <p:ext uri="{BB962C8B-B14F-4D97-AF65-F5344CB8AC3E}">
        <p14:creationId xmlns:p14="http://schemas.microsoft.com/office/powerpoint/2010/main" val="3246871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8" name="Content Placeholder 7">
            <a:extLst>
              <a:ext uri="{FF2B5EF4-FFF2-40B4-BE49-F238E27FC236}">
                <a16:creationId xmlns:a16="http://schemas.microsoft.com/office/drawing/2014/main" id="{97F1A072-93B5-DF44-BAB9-0CE6B45F71F4}"/>
              </a:ext>
            </a:extLst>
          </p:cNvPr>
          <p:cNvPicPr>
            <a:picLocks noGrp="1" noChangeAspect="1"/>
          </p:cNvPicPr>
          <p:nvPr>
            <p:ph idx="1"/>
          </p:nvPr>
        </p:nvPicPr>
        <p:blipFill>
          <a:blip r:embed="rId3"/>
          <a:stretch>
            <a:fillRect/>
          </a:stretch>
        </p:blipFill>
        <p:spPr>
          <a:xfrm>
            <a:off x="457200" y="1764148"/>
            <a:ext cx="8229600" cy="4388566"/>
          </a:xfrm>
        </p:spPr>
      </p:pic>
      <p:pic>
        <p:nvPicPr>
          <p:cNvPr id="5" name="Picture 4">
            <a:extLst>
              <a:ext uri="{FF2B5EF4-FFF2-40B4-BE49-F238E27FC236}">
                <a16:creationId xmlns:a16="http://schemas.microsoft.com/office/drawing/2014/main" id="{682CE829-A7D0-EC43-A886-06BC9E3E3139}"/>
              </a:ext>
            </a:extLst>
          </p:cNvPr>
          <p:cNvPicPr>
            <a:picLocks noChangeAspect="1"/>
          </p:cNvPicPr>
          <p:nvPr/>
        </p:nvPicPr>
        <p:blipFill>
          <a:blip r:embed="rId4"/>
          <a:stretch>
            <a:fillRect/>
          </a:stretch>
        </p:blipFill>
        <p:spPr>
          <a:xfrm>
            <a:off x="0" y="1297303"/>
            <a:ext cx="9144000" cy="5094659"/>
          </a:xfrm>
          <a:prstGeom prst="rect">
            <a:avLst/>
          </a:prstGeom>
        </p:spPr>
      </p:pic>
      <p:sp>
        <p:nvSpPr>
          <p:cNvPr id="7" name="Oval Callout 6"/>
          <p:cNvSpPr>
            <a:spLocks noChangeArrowheads="1"/>
          </p:cNvSpPr>
          <p:nvPr/>
        </p:nvSpPr>
        <p:spPr bwMode="auto">
          <a:xfrm>
            <a:off x="6366256" y="3339382"/>
            <a:ext cx="924560" cy="924560"/>
          </a:xfrm>
          <a:prstGeom prst="wedgeEllipseCallout">
            <a:avLst>
              <a:gd name="adj1" fmla="val 23137"/>
              <a:gd name="adj2" fmla="val 171300"/>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a:solidFill>
                  <a:srgbClr val="FFFFFF"/>
                </a:solidFill>
                <a:effectLst/>
                <a:latin typeface="Arial"/>
                <a:ea typeface="Times New Roman"/>
              </a:rPr>
              <a:t>You are here</a:t>
            </a:r>
            <a:endParaRPr lang="en-US" sz="1100">
              <a:effectLst/>
              <a:latin typeface="Arial"/>
              <a:ea typeface="Times New Roman"/>
            </a:endParaRPr>
          </a:p>
        </p:txBody>
      </p:sp>
    </p:spTree>
    <p:extLst>
      <p:ext uri="{BB962C8B-B14F-4D97-AF65-F5344CB8AC3E}">
        <p14:creationId xmlns:p14="http://schemas.microsoft.com/office/powerpoint/2010/main" val="20693628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can we identify organic materials without seeing their molecules?</a:t>
            </a:r>
          </a:p>
        </p:txBody>
      </p:sp>
      <p:sp>
        <p:nvSpPr>
          <p:cNvPr id="3" name="Content Placeholder 2"/>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There are organic materials in:</a:t>
            </a:r>
          </a:p>
          <a:p>
            <a:pPr defTabSz="914400">
              <a:spcBef>
                <a:spcPts val="0"/>
              </a:spcBef>
            </a:pPr>
            <a:r>
              <a:rPr lang="en-US" dirty="0"/>
              <a:t>All </a:t>
            </a:r>
            <a:r>
              <a:rPr lang="en-US" b="1" dirty="0"/>
              <a:t>living things </a:t>
            </a:r>
            <a:r>
              <a:rPr lang="en-US" dirty="0"/>
              <a:t>(plants, animals, decomposers)</a:t>
            </a:r>
          </a:p>
          <a:p>
            <a:pPr defTabSz="914400">
              <a:spcBef>
                <a:spcPts val="0"/>
              </a:spcBef>
            </a:pPr>
            <a:r>
              <a:rPr lang="en-US" dirty="0"/>
              <a:t>Dead things that once were alive (leaves, wood, cotton, silk)</a:t>
            </a:r>
          </a:p>
          <a:p>
            <a:pPr defTabSz="914400">
              <a:spcBef>
                <a:spcPts val="0"/>
              </a:spcBef>
            </a:pPr>
            <a:r>
              <a:rPr lang="en-US" b="1" dirty="0"/>
              <a:t>Foods </a:t>
            </a:r>
            <a:r>
              <a:rPr lang="en-US" dirty="0"/>
              <a:t>that come from living things</a:t>
            </a:r>
          </a:p>
          <a:p>
            <a:pPr defTabSz="914400">
              <a:spcBef>
                <a:spcPts val="0"/>
              </a:spcBef>
            </a:pPr>
            <a:r>
              <a:rPr lang="en-US" b="1" dirty="0"/>
              <a:t>Fuels </a:t>
            </a:r>
            <a:r>
              <a:rPr lang="en-US" dirty="0"/>
              <a:t>such as gasoline, coal, natural gas, candle wax</a:t>
            </a:r>
          </a:p>
          <a:p>
            <a:pPr defTabSz="914400">
              <a:spcBef>
                <a:spcPts val="0"/>
              </a:spcBef>
            </a:pPr>
            <a:r>
              <a:rPr lang="en-US" dirty="0"/>
              <a:t>Plastics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20</a:t>
            </a:fld>
            <a:endParaRPr lang="en-US"/>
          </a:p>
        </p:txBody>
      </p:sp>
    </p:spTree>
    <p:extLst>
      <p:ext uri="{BB962C8B-B14F-4D97-AF65-F5344CB8AC3E}">
        <p14:creationId xmlns:p14="http://schemas.microsoft.com/office/powerpoint/2010/main" val="9144639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Comparing results: How did you group the materials based on </a:t>
            </a:r>
            <a:r>
              <a:rPr lang="en-US" b="1" dirty="0"/>
              <a:t>properties</a:t>
            </a:r>
            <a:r>
              <a:rPr lang="en-US" dirty="0"/>
              <a:t>?</a:t>
            </a:r>
          </a:p>
        </p:txBody>
      </p:sp>
      <p:sp>
        <p:nvSpPr>
          <p:cNvPr id="3" name="Text Placeholder 2"/>
          <p:cNvSpPr>
            <a:spLocks noGrp="1"/>
          </p:cNvSpPr>
          <p:nvPr>
            <p:ph type="body" idx="1"/>
          </p:nvPr>
        </p:nvSpPr>
        <p:spPr/>
        <p:txBody>
          <a:bodyPr>
            <a:normAutofit fontScale="92500" lnSpcReduction="20000"/>
          </a:bodyPr>
          <a:lstStyle/>
          <a:p>
            <a:r>
              <a:rPr lang="en-US" dirty="0"/>
              <a:t>Organic: Materials that started as foods, fuels, or living things</a:t>
            </a:r>
          </a:p>
        </p:txBody>
      </p:sp>
      <p:sp>
        <p:nvSpPr>
          <p:cNvPr id="4" name="Content Placeholder 3"/>
          <p:cNvSpPr>
            <a:spLocks noGrp="1"/>
          </p:cNvSpPr>
          <p:nvPr>
            <p:ph sz="half" idx="2"/>
          </p:nvPr>
        </p:nvSpPr>
        <p:spPr/>
        <p:txBody>
          <a:bodyPr/>
          <a:lstStyle/>
          <a:p>
            <a:endParaRPr lang="en-US"/>
          </a:p>
        </p:txBody>
      </p:sp>
      <p:sp>
        <p:nvSpPr>
          <p:cNvPr id="5" name="Text Placeholder 4"/>
          <p:cNvSpPr>
            <a:spLocks noGrp="1"/>
          </p:cNvSpPr>
          <p:nvPr>
            <p:ph type="body" sz="quarter" idx="3"/>
          </p:nvPr>
        </p:nvSpPr>
        <p:spPr>
          <a:xfrm>
            <a:off x="4645025" y="1535113"/>
            <a:ext cx="4041775" cy="639762"/>
          </a:xfrm>
        </p:spPr>
        <p:txBody>
          <a:bodyPr>
            <a:normAutofit fontScale="85000" lnSpcReduction="20000"/>
          </a:bodyPr>
          <a:lstStyle/>
          <a:p>
            <a:r>
              <a:rPr lang="en-US" dirty="0"/>
              <a:t>Inorganic: Materials that were never foods</a:t>
            </a:r>
            <a:r>
              <a:rPr lang="en-US"/>
              <a:t>, fuels, or living things</a:t>
            </a:r>
          </a:p>
        </p:txBody>
      </p:sp>
      <p:sp>
        <p:nvSpPr>
          <p:cNvPr id="6" name="Content Placeholder 5"/>
          <p:cNvSpPr>
            <a:spLocks noGrp="1"/>
          </p:cNvSpPr>
          <p:nvPr>
            <p:ph sz="quarter" idx="4"/>
          </p:nvPr>
        </p:nvSpPr>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21</a:t>
            </a:fld>
            <a:endParaRPr lang="en-US"/>
          </a:p>
        </p:txBody>
      </p:sp>
    </p:spTree>
    <p:extLst>
      <p:ext uri="{BB962C8B-B14F-4D97-AF65-F5344CB8AC3E}">
        <p14:creationId xmlns:p14="http://schemas.microsoft.com/office/powerpoint/2010/main" val="11349659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Comparing results: How did you group the materials based on </a:t>
            </a:r>
            <a:r>
              <a:rPr lang="en-US" b="1" dirty="0"/>
              <a:t>molecules</a:t>
            </a:r>
            <a:r>
              <a:rPr lang="en-US" dirty="0"/>
              <a:t>?</a:t>
            </a:r>
          </a:p>
        </p:txBody>
      </p:sp>
      <p:sp>
        <p:nvSpPr>
          <p:cNvPr id="3" name="Text Placeholder 2"/>
          <p:cNvSpPr>
            <a:spLocks noGrp="1"/>
          </p:cNvSpPr>
          <p:nvPr>
            <p:ph type="body" idx="1"/>
          </p:nvPr>
        </p:nvSpPr>
        <p:spPr/>
        <p:txBody>
          <a:bodyPr>
            <a:normAutofit fontScale="92500" lnSpcReduction="20000"/>
          </a:bodyPr>
          <a:lstStyle/>
          <a:p>
            <a:r>
              <a:rPr lang="en-US" dirty="0"/>
              <a:t>Organic: Molecules that have C-C or C-H bonds</a:t>
            </a:r>
          </a:p>
        </p:txBody>
      </p:sp>
      <p:sp>
        <p:nvSpPr>
          <p:cNvPr id="4" name="Content Placeholder 3"/>
          <p:cNvSpPr>
            <a:spLocks noGrp="1"/>
          </p:cNvSpPr>
          <p:nvPr>
            <p:ph sz="half" idx="2"/>
          </p:nvPr>
        </p:nvSpPr>
        <p:spPr/>
        <p:txBody>
          <a:bodyPr/>
          <a:lstStyle/>
          <a:p>
            <a:endParaRPr lang="en-US"/>
          </a:p>
        </p:txBody>
      </p:sp>
      <p:sp>
        <p:nvSpPr>
          <p:cNvPr id="5" name="Text Placeholder 4"/>
          <p:cNvSpPr>
            <a:spLocks noGrp="1"/>
          </p:cNvSpPr>
          <p:nvPr>
            <p:ph type="body" sz="quarter" idx="3"/>
          </p:nvPr>
        </p:nvSpPr>
        <p:spPr>
          <a:xfrm>
            <a:off x="4645025" y="1535113"/>
            <a:ext cx="4041775" cy="639762"/>
          </a:xfrm>
        </p:spPr>
        <p:txBody>
          <a:bodyPr>
            <a:normAutofit fontScale="85000" lnSpcReduction="20000"/>
          </a:bodyPr>
          <a:lstStyle/>
          <a:p>
            <a:r>
              <a:rPr lang="en-US" dirty="0"/>
              <a:t>Inorganic: Molecules that do not have C-C or C-H bonds</a:t>
            </a:r>
          </a:p>
        </p:txBody>
      </p:sp>
      <p:sp>
        <p:nvSpPr>
          <p:cNvPr id="6" name="Content Placeholder 5"/>
          <p:cNvSpPr>
            <a:spLocks noGrp="1"/>
          </p:cNvSpPr>
          <p:nvPr>
            <p:ph sz="quarter" idx="4"/>
          </p:nvPr>
        </p:nvSpPr>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22</a:t>
            </a:fld>
            <a:endParaRPr lang="en-US"/>
          </a:p>
        </p:txBody>
      </p:sp>
    </p:spTree>
    <p:extLst>
      <p:ext uri="{BB962C8B-B14F-4D97-AF65-F5344CB8AC3E}">
        <p14:creationId xmlns:p14="http://schemas.microsoft.com/office/powerpoint/2010/main" val="385756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23</a:t>
            </a:fld>
            <a:endParaRPr lang="en-US"/>
          </a:p>
        </p:txBody>
      </p:sp>
      <p:pic>
        <p:nvPicPr>
          <p:cNvPr id="5" name="Picture 4">
            <a:extLst>
              <a:ext uri="{FF2B5EF4-FFF2-40B4-BE49-F238E27FC236}">
                <a16:creationId xmlns:a16="http://schemas.microsoft.com/office/drawing/2014/main" id="{84204630-6A04-3E4C-B555-9440FBDA71F9}"/>
              </a:ext>
            </a:extLst>
          </p:cNvPr>
          <p:cNvPicPr>
            <a:picLocks noChangeAspect="1"/>
          </p:cNvPicPr>
          <p:nvPr/>
        </p:nvPicPr>
        <p:blipFill>
          <a:blip r:embed="rId3"/>
          <a:srcRect/>
          <a:stretch/>
        </p:blipFill>
        <p:spPr>
          <a:xfrm>
            <a:off x="4672306" y="2340789"/>
            <a:ext cx="3972896" cy="2777262"/>
          </a:xfrm>
          <a:prstGeom prst="rect">
            <a:avLst/>
          </a:prstGeom>
          <a:ln>
            <a:solidFill>
              <a:schemeClr val="tx1"/>
            </a:solidFill>
          </a:ln>
        </p:spPr>
      </p:pic>
      <p:sp>
        <p:nvSpPr>
          <p:cNvPr id="7" name="TextBox 6">
            <a:extLst>
              <a:ext uri="{FF2B5EF4-FFF2-40B4-BE49-F238E27FC236}">
                <a16:creationId xmlns:a16="http://schemas.microsoft.com/office/drawing/2014/main" id="{599BEFAC-80B0-D34F-B127-C33E45157111}"/>
              </a:ext>
            </a:extLst>
          </p:cNvPr>
          <p:cNvSpPr txBox="1"/>
          <p:nvPr/>
        </p:nvSpPr>
        <p:spPr>
          <a:xfrm>
            <a:off x="182881" y="1449602"/>
            <a:ext cx="4283564" cy="4832092"/>
          </a:xfrm>
          <a:prstGeom prst="rect">
            <a:avLst/>
          </a:prstGeom>
          <a:noFill/>
        </p:spPr>
        <p:txBody>
          <a:bodyPr wrap="square" rtlCol="0">
            <a:spAutoFit/>
          </a:bodyPr>
          <a:lstStyle/>
          <a:p>
            <a:pPr marL="285750" indent="-285750">
              <a:buFont typeface="Arial" panose="020B0604020202020204" pitchFamily="34" charset="0"/>
              <a:buChar char="•"/>
            </a:pPr>
            <a:r>
              <a:rPr lang="en-US" sz="2200" dirty="0"/>
              <a:t>For the activity “Organic vs. Inorganic” discuss with your classmates what you figured out will help you to answer the unit driving question, “what happens when ethanol burns?” Record your ideas in the column “What We Figured Out.”</a:t>
            </a:r>
          </a:p>
          <a:p>
            <a:endParaRPr lang="en-US" sz="2200" dirty="0"/>
          </a:p>
          <a:p>
            <a:pPr marL="285750" indent="-285750">
              <a:buFont typeface="Arial" panose="020B0604020202020204" pitchFamily="34" charset="0"/>
              <a:buChar char="•"/>
            </a:pPr>
            <a:r>
              <a:rPr lang="en-US" sz="2200" dirty="0"/>
              <a:t>Discuss questions you now have related to the unit driving question and record them in the column “What We are Asking Now.”</a:t>
            </a:r>
          </a:p>
        </p:txBody>
      </p:sp>
    </p:spTree>
    <p:extLst>
      <p:ext uri="{BB962C8B-B14F-4D97-AF65-F5344CB8AC3E}">
        <p14:creationId xmlns:p14="http://schemas.microsoft.com/office/powerpoint/2010/main" val="16407595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does it mean when someone says that a molecule is organic in science?</a:t>
            </a:r>
            <a:endParaRPr lang="en-US" sz="3200" dirty="0"/>
          </a:p>
          <a:p>
            <a:r>
              <a:rPr lang="en-US" dirty="0"/>
              <a:t>Predictions</a:t>
            </a:r>
          </a:p>
          <a:p>
            <a:pPr lvl="1"/>
            <a:r>
              <a:rPr lang="en-US" dirty="0"/>
              <a:t>Why do you think ethanol burns and water does not?</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24</a:t>
            </a:fld>
            <a:endParaRPr lang="en-US"/>
          </a:p>
        </p:txBody>
      </p:sp>
    </p:spTree>
    <p:extLst>
      <p:ext uri="{BB962C8B-B14F-4D97-AF65-F5344CB8AC3E}">
        <p14:creationId xmlns:p14="http://schemas.microsoft.com/office/powerpoint/2010/main" val="1732817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a:spLocks noGrp="1"/>
          </p:cNvSpPr>
          <p:nvPr>
            <p:ph type="title"/>
          </p:nvPr>
        </p:nvSpPr>
        <p:spPr>
          <a:xfrm>
            <a:off x="457200" y="5268482"/>
            <a:ext cx="8229600" cy="1143000"/>
          </a:xfrm>
        </p:spPr>
        <p:txBody>
          <a:bodyPr>
            <a:normAutofit fontScale="90000"/>
          </a:bodyPr>
          <a:lstStyle/>
          <a:p>
            <a:pPr lvl="0"/>
            <a:r>
              <a:rPr lang="en-US" sz="2800" dirty="0"/>
              <a:t>Why can some things burn while other things cannot burn?</a:t>
            </a:r>
            <a:br>
              <a:rPr lang="en-US" sz="2800" dirty="0"/>
            </a:br>
            <a:r>
              <a:rPr lang="en-US" sz="2800" dirty="0"/>
              <a:t>Why does ethanol behave more like wood than like water?</a:t>
            </a:r>
            <a:br>
              <a:rPr lang="en-US" sz="2800" dirty="0"/>
            </a:br>
            <a:endParaRPr lang="en-US" sz="2800" dirty="0"/>
          </a:p>
        </p:txBody>
      </p:sp>
      <p:sp>
        <p:nvSpPr>
          <p:cNvPr id="15" name="Rectangle 2"/>
          <p:cNvSpPr txBox="1">
            <a:spLocks noChangeArrowheads="1"/>
          </p:cNvSpPr>
          <p:nvPr/>
        </p:nvSpPr>
        <p:spPr bwMode="auto">
          <a:xfrm>
            <a:off x="1447800" y="304800"/>
            <a:ext cx="6324600" cy="7921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400" b="0" i="0" u="none" strike="noStrike" kern="0" cap="none" spc="0" normalizeH="0" baseline="0" noProof="0" dirty="0">
                <a:ln>
                  <a:noFill/>
                </a:ln>
                <a:solidFill>
                  <a:srgbClr val="000000"/>
                </a:solidFill>
                <a:effectLst/>
                <a:uLnTx/>
                <a:uFillTx/>
                <a:latin typeface="+mj-lt"/>
                <a:ea typeface="+mj-ea"/>
                <a:cs typeface="宋体" charset="-122"/>
              </a:rPr>
              <a:t>Driving questions</a:t>
            </a:r>
          </a:p>
        </p:txBody>
      </p:sp>
      <p:sp>
        <p:nvSpPr>
          <p:cNvPr id="19"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3</a:t>
            </a:fld>
            <a:endParaRPr lang="en-US" dirty="0"/>
          </a:p>
        </p:txBody>
      </p:sp>
      <p:pic>
        <p:nvPicPr>
          <p:cNvPr id="3" name="Picture 2" descr="ETHANOL_FINALCOMP (0;00;30;07).tif"/>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57200" y="2132541"/>
            <a:ext cx="3124200" cy="2592917"/>
          </a:xfrm>
          <a:prstGeom prst="rect">
            <a:avLst/>
          </a:prstGeom>
        </p:spPr>
      </p:pic>
      <p:pic>
        <p:nvPicPr>
          <p:cNvPr id="4" name="Picture 3" descr="LogsBurning.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32344" y="1613958"/>
            <a:ext cx="2074023" cy="3111500"/>
          </a:xfrm>
          <a:prstGeom prst="rect">
            <a:avLst/>
          </a:prstGeom>
        </p:spPr>
      </p:pic>
      <p:pic>
        <p:nvPicPr>
          <p:cNvPr id="5" name="Picture 4" descr="GlasswithWater.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042832" y="1613958"/>
            <a:ext cx="2074333" cy="3111500"/>
          </a:xfrm>
          <a:prstGeom prst="rect">
            <a:avLst/>
          </a:prstGeom>
        </p:spPr>
      </p:pic>
    </p:spTree>
    <p:extLst>
      <p:ext uri="{BB962C8B-B14F-4D97-AF65-F5344CB8AC3E}">
        <p14:creationId xmlns:p14="http://schemas.microsoft.com/office/powerpoint/2010/main" val="266479153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 y="3810000"/>
            <a:ext cx="8229600" cy="1743293"/>
          </a:xfrm>
        </p:spPr>
        <p:txBody>
          <a:bodyPr>
            <a:normAutofit/>
          </a:bodyPr>
          <a:lstStyle/>
          <a:p>
            <a:r>
              <a:rPr lang="en-US" dirty="0"/>
              <a:t>Why does ethanol behave more like wood than water?</a:t>
            </a:r>
          </a:p>
        </p:txBody>
      </p:sp>
      <p:sp>
        <p:nvSpPr>
          <p:cNvPr id="2" name="TextBox 1"/>
          <p:cNvSpPr txBox="1"/>
          <p:nvPr/>
        </p:nvSpPr>
        <p:spPr>
          <a:xfrm>
            <a:off x="1309513" y="2106580"/>
            <a:ext cx="6475300" cy="1446550"/>
          </a:xfrm>
          <a:prstGeom prst="rect">
            <a:avLst/>
          </a:prstGeom>
          <a:noFill/>
        </p:spPr>
        <p:txBody>
          <a:bodyPr wrap="square" rtlCol="0">
            <a:spAutoFit/>
          </a:bodyPr>
          <a:lstStyle/>
          <a:p>
            <a:pPr algn="ctr"/>
            <a:r>
              <a:rPr lang="en-US" sz="4400" b="1" dirty="0"/>
              <a:t>Organic and Inorganic Materials</a:t>
            </a:r>
          </a:p>
        </p:txBody>
      </p:sp>
      <p:sp>
        <p:nvSpPr>
          <p:cNvPr id="4"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4</a:t>
            </a:fld>
            <a:endParaRPr lang="en-US" dirty="0"/>
          </a:p>
        </p:txBody>
      </p:sp>
    </p:spTree>
    <p:extLst>
      <p:ext uri="{BB962C8B-B14F-4D97-AF65-F5344CB8AC3E}">
        <p14:creationId xmlns:p14="http://schemas.microsoft.com/office/powerpoint/2010/main" val="196945241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457200" y="234410"/>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a:t>What we see… Macroscopic Scale</a:t>
            </a:r>
            <a:endParaRPr lang="en-US" sz="4000" b="1" dirty="0"/>
          </a:p>
        </p:txBody>
      </p:sp>
      <p:sp>
        <p:nvSpPr>
          <p:cNvPr id="23"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5</a:t>
            </a:fld>
            <a:endParaRPr lang="en-US" dirty="0"/>
          </a:p>
        </p:txBody>
      </p:sp>
      <p:pic>
        <p:nvPicPr>
          <p:cNvPr id="13" name="Picture 12" descr="ETHANOL_FINALCOMP (0;00;30;07).tif"/>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57200" y="2132541"/>
            <a:ext cx="3124200" cy="2592917"/>
          </a:xfrm>
          <a:prstGeom prst="rect">
            <a:avLst/>
          </a:prstGeom>
        </p:spPr>
      </p:pic>
      <p:pic>
        <p:nvPicPr>
          <p:cNvPr id="24" name="Picture 23" descr="LogsBurning.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32344" y="1613958"/>
            <a:ext cx="2074023" cy="3111500"/>
          </a:xfrm>
          <a:prstGeom prst="rect">
            <a:avLst/>
          </a:prstGeom>
        </p:spPr>
      </p:pic>
      <p:pic>
        <p:nvPicPr>
          <p:cNvPr id="25" name="Picture 24" descr="GlasswithWater.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042832" y="1613958"/>
            <a:ext cx="2074333" cy="3111500"/>
          </a:xfrm>
          <a:prstGeom prst="rect">
            <a:avLst/>
          </a:prstGeom>
        </p:spPr>
      </p:pic>
      <p:sp>
        <p:nvSpPr>
          <p:cNvPr id="2" name="TextBox 1"/>
          <p:cNvSpPr txBox="1"/>
          <p:nvPr/>
        </p:nvSpPr>
        <p:spPr>
          <a:xfrm>
            <a:off x="1227667" y="4995334"/>
            <a:ext cx="1620380" cy="646331"/>
          </a:xfrm>
          <a:prstGeom prst="rect">
            <a:avLst/>
          </a:prstGeom>
          <a:noFill/>
        </p:spPr>
        <p:txBody>
          <a:bodyPr wrap="none" rtlCol="0">
            <a:spAutoFit/>
          </a:bodyPr>
          <a:lstStyle/>
          <a:p>
            <a:r>
              <a:rPr lang="en-US" sz="3600" dirty="0"/>
              <a:t>Ethanol</a:t>
            </a:r>
          </a:p>
        </p:txBody>
      </p:sp>
      <p:sp>
        <p:nvSpPr>
          <p:cNvPr id="26" name="TextBox 25"/>
          <p:cNvSpPr txBox="1"/>
          <p:nvPr/>
        </p:nvSpPr>
        <p:spPr>
          <a:xfrm>
            <a:off x="4279900" y="4995334"/>
            <a:ext cx="1361821" cy="646331"/>
          </a:xfrm>
          <a:prstGeom prst="rect">
            <a:avLst/>
          </a:prstGeom>
          <a:noFill/>
        </p:spPr>
        <p:txBody>
          <a:bodyPr wrap="none" rtlCol="0">
            <a:spAutoFit/>
          </a:bodyPr>
          <a:lstStyle/>
          <a:p>
            <a:r>
              <a:rPr lang="en-US" sz="3600" dirty="0"/>
              <a:t>Water</a:t>
            </a:r>
          </a:p>
        </p:txBody>
      </p:sp>
      <p:sp>
        <p:nvSpPr>
          <p:cNvPr id="27" name="TextBox 26"/>
          <p:cNvSpPr txBox="1"/>
          <p:nvPr/>
        </p:nvSpPr>
        <p:spPr>
          <a:xfrm>
            <a:off x="6756400" y="4995334"/>
            <a:ext cx="1324852" cy="646331"/>
          </a:xfrm>
          <a:prstGeom prst="rect">
            <a:avLst/>
          </a:prstGeom>
          <a:noFill/>
        </p:spPr>
        <p:txBody>
          <a:bodyPr wrap="none" rtlCol="0">
            <a:spAutoFit/>
          </a:bodyPr>
          <a:lstStyle/>
          <a:p>
            <a:r>
              <a:rPr lang="en-US" sz="3600" dirty="0"/>
              <a:t>Wood</a:t>
            </a:r>
          </a:p>
        </p:txBody>
      </p:sp>
    </p:spTree>
    <p:extLst>
      <p:ext uri="{BB962C8B-B14F-4D97-AF65-F5344CB8AC3E}">
        <p14:creationId xmlns:p14="http://schemas.microsoft.com/office/powerpoint/2010/main" val="35293974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457200" y="237744"/>
            <a:ext cx="8229600" cy="1143000"/>
          </a:xfrm>
        </p:spPr>
        <p:txBody>
          <a:bodyPr/>
          <a:lstStyle/>
          <a:p>
            <a:r>
              <a:rPr lang="en-US" sz="4000" b="1" dirty="0"/>
              <a:t>Zooming out… Large Scale</a:t>
            </a:r>
          </a:p>
        </p:txBody>
      </p:sp>
      <p:sp>
        <p:nvSpPr>
          <p:cNvPr id="27"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6</a:t>
            </a:fld>
            <a:endParaRPr lang="en-US" dirty="0"/>
          </a:p>
        </p:txBody>
      </p:sp>
      <p:pic>
        <p:nvPicPr>
          <p:cNvPr id="4" name="Picture 3" descr="Human Energy Systems 3.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72166" y="1947164"/>
            <a:ext cx="5778500" cy="3769702"/>
          </a:xfrm>
          <a:prstGeom prst="rect">
            <a:avLst/>
          </a:prstGeom>
        </p:spPr>
      </p:pic>
      <p:sp>
        <p:nvSpPr>
          <p:cNvPr id="5" name="TextBox 4"/>
          <p:cNvSpPr txBox="1"/>
          <p:nvPr/>
        </p:nvSpPr>
        <p:spPr>
          <a:xfrm>
            <a:off x="897595" y="1239165"/>
            <a:ext cx="1231026" cy="584776"/>
          </a:xfrm>
          <a:prstGeom prst="rect">
            <a:avLst/>
          </a:prstGeom>
          <a:noFill/>
        </p:spPr>
        <p:txBody>
          <a:bodyPr wrap="none" rtlCol="0">
            <a:spAutoFit/>
          </a:bodyPr>
          <a:lstStyle/>
          <a:p>
            <a:r>
              <a:rPr lang="en-US" sz="3200" dirty="0"/>
              <a:t>Water</a:t>
            </a:r>
          </a:p>
        </p:txBody>
      </p:sp>
      <p:sp>
        <p:nvSpPr>
          <p:cNvPr id="19" name="TextBox 18"/>
          <p:cNvSpPr txBox="1"/>
          <p:nvPr/>
        </p:nvSpPr>
        <p:spPr>
          <a:xfrm>
            <a:off x="897595" y="5424478"/>
            <a:ext cx="1198165" cy="1077218"/>
          </a:xfrm>
          <a:prstGeom prst="rect">
            <a:avLst/>
          </a:prstGeom>
          <a:noFill/>
        </p:spPr>
        <p:txBody>
          <a:bodyPr wrap="none" rtlCol="0">
            <a:spAutoFit/>
          </a:bodyPr>
          <a:lstStyle/>
          <a:p>
            <a:r>
              <a:rPr lang="en-US" sz="3200" dirty="0"/>
              <a:t>Wood</a:t>
            </a:r>
          </a:p>
          <a:p>
            <a:endParaRPr lang="en-US" sz="3200" dirty="0"/>
          </a:p>
        </p:txBody>
      </p:sp>
      <p:sp>
        <p:nvSpPr>
          <p:cNvPr id="20" name="TextBox 19"/>
          <p:cNvSpPr txBox="1"/>
          <p:nvPr/>
        </p:nvSpPr>
        <p:spPr>
          <a:xfrm>
            <a:off x="6599559" y="4920079"/>
            <a:ext cx="1939553" cy="584776"/>
          </a:xfrm>
          <a:prstGeom prst="rect">
            <a:avLst/>
          </a:prstGeom>
          <a:noFill/>
        </p:spPr>
        <p:txBody>
          <a:bodyPr wrap="none" rtlCol="0">
            <a:spAutoFit/>
          </a:bodyPr>
          <a:lstStyle/>
          <a:p>
            <a:r>
              <a:rPr lang="en-US" sz="3200" dirty="0"/>
              <a:t>Petroleum</a:t>
            </a:r>
          </a:p>
        </p:txBody>
      </p:sp>
      <p:sp>
        <p:nvSpPr>
          <p:cNvPr id="6" name="Right Arrow 5"/>
          <p:cNvSpPr/>
          <p:nvPr/>
        </p:nvSpPr>
        <p:spPr>
          <a:xfrm rot="4195694">
            <a:off x="1154944" y="2419966"/>
            <a:ext cx="2104980" cy="92772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ight Arrow 6"/>
          <p:cNvSpPr/>
          <p:nvPr/>
        </p:nvSpPr>
        <p:spPr>
          <a:xfrm rot="18412044">
            <a:off x="1947591" y="4529669"/>
            <a:ext cx="2222240" cy="1004253"/>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ight Arrow 27"/>
          <p:cNvSpPr/>
          <p:nvPr/>
        </p:nvSpPr>
        <p:spPr>
          <a:xfrm rot="10800000">
            <a:off x="6091551" y="4233331"/>
            <a:ext cx="2222240" cy="1004253"/>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405240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p:cNvSpPr>
            <a:spLocks noGrp="1"/>
          </p:cNvSpPr>
          <p:nvPr>
            <p:ph type="title"/>
          </p:nvPr>
        </p:nvSpPr>
        <p:spPr>
          <a:xfrm>
            <a:off x="457200" y="444816"/>
            <a:ext cx="8229600" cy="1143000"/>
          </a:xfrm>
        </p:spPr>
        <p:txBody>
          <a:bodyPr>
            <a:normAutofit fontScale="90000"/>
          </a:bodyPr>
          <a:lstStyle/>
          <a:p>
            <a:r>
              <a:rPr lang="en-US" sz="3600" b="1" dirty="0"/>
              <a:t>Zooming in… Microscopic and Atomic-Molecular Scales</a:t>
            </a:r>
          </a:p>
        </p:txBody>
      </p:sp>
      <p:sp>
        <p:nvSpPr>
          <p:cNvPr id="25"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7</a:t>
            </a:fld>
            <a:endParaRPr lang="en-US" dirty="0"/>
          </a:p>
        </p:txBody>
      </p:sp>
      <p:pic>
        <p:nvPicPr>
          <p:cNvPr id="2" name="Picture 1" descr="Paper.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96162" y="2819233"/>
            <a:ext cx="2709335" cy="2495975"/>
          </a:xfrm>
          <a:prstGeom prst="rect">
            <a:avLst/>
          </a:prstGeom>
        </p:spPr>
      </p:pic>
      <p:sp>
        <p:nvSpPr>
          <p:cNvPr id="3" name="TextBox 2"/>
          <p:cNvSpPr txBox="1"/>
          <p:nvPr/>
        </p:nvSpPr>
        <p:spPr>
          <a:xfrm>
            <a:off x="245740" y="5338564"/>
            <a:ext cx="2802261" cy="1384995"/>
          </a:xfrm>
          <a:prstGeom prst="rect">
            <a:avLst/>
          </a:prstGeom>
          <a:noFill/>
        </p:spPr>
        <p:txBody>
          <a:bodyPr wrap="square" rtlCol="0">
            <a:spAutoFit/>
          </a:bodyPr>
          <a:lstStyle/>
          <a:p>
            <a:pPr algn="ctr"/>
            <a:r>
              <a:rPr lang="en-US" sz="2800" dirty="0"/>
              <a:t>Water droplet</a:t>
            </a:r>
          </a:p>
          <a:p>
            <a:pPr algn="ctr"/>
            <a:r>
              <a:rPr lang="en-US" sz="2800" dirty="0"/>
              <a:t>(Atomic-Molecular)</a:t>
            </a:r>
          </a:p>
        </p:txBody>
      </p:sp>
      <p:sp>
        <p:nvSpPr>
          <p:cNvPr id="16" name="TextBox 15"/>
          <p:cNvSpPr txBox="1"/>
          <p:nvPr/>
        </p:nvSpPr>
        <p:spPr>
          <a:xfrm>
            <a:off x="6141932" y="5311535"/>
            <a:ext cx="2661458" cy="1384995"/>
          </a:xfrm>
          <a:prstGeom prst="rect">
            <a:avLst/>
          </a:prstGeom>
          <a:noFill/>
        </p:spPr>
        <p:txBody>
          <a:bodyPr wrap="square" rtlCol="0">
            <a:spAutoFit/>
          </a:bodyPr>
          <a:lstStyle/>
          <a:p>
            <a:pPr algn="ctr"/>
            <a:r>
              <a:rPr lang="en-US" sz="2800" dirty="0"/>
              <a:t>Ethanol droplet (Atomic-Molecular)</a:t>
            </a:r>
          </a:p>
        </p:txBody>
      </p:sp>
      <p:sp>
        <p:nvSpPr>
          <p:cNvPr id="18" name="TextBox 17"/>
          <p:cNvSpPr txBox="1"/>
          <p:nvPr/>
        </p:nvSpPr>
        <p:spPr>
          <a:xfrm>
            <a:off x="3048000" y="5297620"/>
            <a:ext cx="2920999" cy="954107"/>
          </a:xfrm>
          <a:prstGeom prst="rect">
            <a:avLst/>
          </a:prstGeom>
          <a:noFill/>
        </p:spPr>
        <p:txBody>
          <a:bodyPr wrap="square" rtlCol="0">
            <a:spAutoFit/>
          </a:bodyPr>
          <a:lstStyle/>
          <a:p>
            <a:pPr algn="ctr"/>
            <a:r>
              <a:rPr lang="en-US" sz="2800" dirty="0"/>
              <a:t>Paper Fibers (Microscopic)</a:t>
            </a:r>
          </a:p>
        </p:txBody>
      </p:sp>
      <p:pic>
        <p:nvPicPr>
          <p:cNvPr id="5" name="Picture 4" descr="ethanol droplet 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33839" y="2435886"/>
            <a:ext cx="2769550" cy="2861734"/>
          </a:xfrm>
          <a:prstGeom prst="rect">
            <a:avLst/>
          </a:prstGeom>
        </p:spPr>
      </p:pic>
      <p:pic>
        <p:nvPicPr>
          <p:cNvPr id="6" name="Picture 5" descr="water droplet 2.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57199" y="2589114"/>
            <a:ext cx="2621257" cy="2708506"/>
          </a:xfrm>
          <a:prstGeom prst="rect">
            <a:avLst/>
          </a:prstGeom>
        </p:spPr>
      </p:pic>
    </p:spTree>
    <p:extLst>
      <p:ext uri="{BB962C8B-B14F-4D97-AF65-F5344CB8AC3E}">
        <p14:creationId xmlns:p14="http://schemas.microsoft.com/office/powerpoint/2010/main" val="421595727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457200" y="228600"/>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a:t>Zooming in… Atomic-molecular Scale</a:t>
            </a:r>
            <a:endParaRPr lang="en-US" sz="3600" b="1" dirty="0"/>
          </a:p>
        </p:txBody>
      </p:sp>
      <p:sp>
        <p:nvSpPr>
          <p:cNvPr id="11" name="TextBox 10"/>
          <p:cNvSpPr txBox="1"/>
          <p:nvPr/>
        </p:nvSpPr>
        <p:spPr>
          <a:xfrm>
            <a:off x="5395417" y="2845425"/>
            <a:ext cx="2315565" cy="707886"/>
          </a:xfrm>
          <a:prstGeom prst="rect">
            <a:avLst/>
          </a:prstGeom>
          <a:noFill/>
        </p:spPr>
        <p:txBody>
          <a:bodyPr wrap="square" rtlCol="0">
            <a:spAutoFit/>
          </a:bodyPr>
          <a:lstStyle/>
          <a:p>
            <a:pPr algn="ctr"/>
            <a:r>
              <a:rPr lang="en-US" sz="2000" b="1" dirty="0"/>
              <a:t>Ethanol molecule (C</a:t>
            </a:r>
            <a:r>
              <a:rPr lang="en-US" sz="1400" b="1" dirty="0"/>
              <a:t>2</a:t>
            </a:r>
            <a:r>
              <a:rPr lang="en-US" sz="2000" b="1" dirty="0"/>
              <a:t>H</a:t>
            </a:r>
            <a:r>
              <a:rPr lang="en-US" sz="1400" b="1" dirty="0"/>
              <a:t>5</a:t>
            </a:r>
            <a:r>
              <a:rPr lang="en-US" sz="2000" b="1" dirty="0"/>
              <a:t>OH)</a:t>
            </a:r>
          </a:p>
        </p:txBody>
      </p:sp>
      <p:grpSp>
        <p:nvGrpSpPr>
          <p:cNvPr id="14" name="Group 13"/>
          <p:cNvGrpSpPr/>
          <p:nvPr/>
        </p:nvGrpSpPr>
        <p:grpSpPr>
          <a:xfrm>
            <a:off x="1341770" y="1670572"/>
            <a:ext cx="2076753" cy="1876758"/>
            <a:chOff x="1341770" y="1670572"/>
            <a:chExt cx="2076753" cy="1876758"/>
          </a:xfrm>
        </p:grpSpPr>
        <p:sp>
          <p:nvSpPr>
            <p:cNvPr id="15" name="TextBox 14"/>
            <p:cNvSpPr txBox="1"/>
            <p:nvPr/>
          </p:nvSpPr>
          <p:spPr>
            <a:xfrm>
              <a:off x="1410341" y="2839444"/>
              <a:ext cx="1939610" cy="707886"/>
            </a:xfrm>
            <a:prstGeom prst="rect">
              <a:avLst/>
            </a:prstGeom>
            <a:noFill/>
          </p:spPr>
          <p:txBody>
            <a:bodyPr wrap="square" rtlCol="0">
              <a:spAutoFit/>
            </a:bodyPr>
            <a:lstStyle/>
            <a:p>
              <a:pPr algn="ctr"/>
              <a:r>
                <a:rPr lang="en-US" sz="2000" b="1" dirty="0"/>
                <a:t>Water molecule (H</a:t>
              </a:r>
              <a:r>
                <a:rPr lang="en-US" sz="1400" b="1" dirty="0"/>
                <a:t>2</a:t>
              </a:r>
              <a:r>
                <a:rPr lang="en-US" sz="2000" b="1" dirty="0"/>
                <a:t>O)</a:t>
              </a:r>
            </a:p>
          </p:txBody>
        </p:sp>
        <p:pic>
          <p:nvPicPr>
            <p:cNvPr id="17" name="Picture 3" descr="C:\Documents and Settings\Craig Douglas\My Documents\for JJ\Systems &amp; Scale\molecules\water labeled06.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341770" y="1670572"/>
              <a:ext cx="2076753" cy="124514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9" name="Group 18"/>
          <p:cNvGrpSpPr/>
          <p:nvPr/>
        </p:nvGrpSpPr>
        <p:grpSpPr>
          <a:xfrm>
            <a:off x="2555930" y="3771088"/>
            <a:ext cx="3921718" cy="2667525"/>
            <a:chOff x="2555930" y="3771088"/>
            <a:chExt cx="3921718" cy="2667525"/>
          </a:xfrm>
        </p:grpSpPr>
        <p:pic>
          <p:nvPicPr>
            <p:cNvPr id="21" name="Picture 4"/>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2555930" y="3771088"/>
              <a:ext cx="3921718" cy="1815914"/>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TextBox 21"/>
            <p:cNvSpPr txBox="1"/>
            <p:nvPr/>
          </p:nvSpPr>
          <p:spPr>
            <a:xfrm>
              <a:off x="3109714" y="5730727"/>
              <a:ext cx="2812522" cy="707886"/>
            </a:xfrm>
            <a:prstGeom prst="rect">
              <a:avLst/>
            </a:prstGeom>
            <a:noFill/>
          </p:spPr>
          <p:txBody>
            <a:bodyPr wrap="square" rtlCol="0">
              <a:spAutoFit/>
            </a:bodyPr>
            <a:lstStyle/>
            <a:p>
              <a:pPr algn="ctr"/>
              <a:r>
                <a:rPr lang="en-US" sz="2000" b="1" dirty="0"/>
                <a:t>Cellulose: an important part of wood (C</a:t>
              </a:r>
              <a:r>
                <a:rPr lang="en-US" sz="1400" b="1" dirty="0"/>
                <a:t>6</a:t>
              </a:r>
              <a:r>
                <a:rPr lang="en-US" sz="2000" b="1" dirty="0"/>
                <a:t>H</a:t>
              </a:r>
              <a:r>
                <a:rPr lang="en-US" sz="1400" b="1" dirty="0"/>
                <a:t>10</a:t>
              </a:r>
              <a:r>
                <a:rPr lang="en-US" sz="2000" b="1" dirty="0"/>
                <a:t>O</a:t>
              </a:r>
              <a:r>
                <a:rPr lang="en-US" sz="1400" b="1" dirty="0"/>
                <a:t>5</a:t>
              </a:r>
              <a:r>
                <a:rPr lang="en-US" sz="2000" b="1" dirty="0"/>
                <a:t>)</a:t>
              </a:r>
              <a:r>
                <a:rPr lang="en-US" sz="1000" b="1" dirty="0"/>
                <a:t>n</a:t>
              </a:r>
              <a:endParaRPr lang="en-US" sz="2000" b="1" dirty="0"/>
            </a:p>
          </p:txBody>
        </p:sp>
      </p:grpSp>
      <p:sp>
        <p:nvSpPr>
          <p:cNvPr id="23"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8</a:t>
            </a:fld>
            <a:endParaRPr lang="en-US" dirty="0"/>
          </a:p>
        </p:txBody>
      </p:sp>
      <p:pic>
        <p:nvPicPr>
          <p:cNvPr id="2" name="Picture 1" descr="ethanol labeled0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56453" y="1146786"/>
            <a:ext cx="3003471" cy="1828800"/>
          </a:xfrm>
          <a:prstGeom prst="rect">
            <a:avLst/>
          </a:prstGeom>
        </p:spPr>
      </p:pic>
    </p:spTree>
    <p:extLst>
      <p:ext uri="{BB962C8B-B14F-4D97-AF65-F5344CB8AC3E}">
        <p14:creationId xmlns:p14="http://schemas.microsoft.com/office/powerpoint/2010/main" val="394895700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457200" y="228600"/>
            <a:ext cx="8229600" cy="1143000"/>
          </a:xfrm>
        </p:spPr>
        <p:txBody>
          <a:bodyPr>
            <a:normAutofit/>
          </a:bodyPr>
          <a:lstStyle/>
          <a:p>
            <a:r>
              <a:rPr lang="en-US" sz="3600" dirty="0"/>
              <a:t>What </a:t>
            </a:r>
            <a:r>
              <a:rPr lang="en-US" sz="3600" b="1" dirty="0">
                <a:solidFill>
                  <a:srgbClr val="0000FF"/>
                </a:solidFill>
              </a:rPr>
              <a:t>ATOMS</a:t>
            </a:r>
            <a:r>
              <a:rPr lang="en-US" sz="3600" dirty="0"/>
              <a:t> are found in these materials?</a:t>
            </a:r>
          </a:p>
        </p:txBody>
      </p:sp>
      <p:sp>
        <p:nvSpPr>
          <p:cNvPr id="12" name="TextBox 11"/>
          <p:cNvSpPr txBox="1"/>
          <p:nvPr/>
        </p:nvSpPr>
        <p:spPr>
          <a:xfrm>
            <a:off x="5249613" y="2839444"/>
            <a:ext cx="2315565" cy="707886"/>
          </a:xfrm>
          <a:prstGeom prst="rect">
            <a:avLst/>
          </a:prstGeom>
          <a:noFill/>
        </p:spPr>
        <p:txBody>
          <a:bodyPr wrap="square" rtlCol="0">
            <a:spAutoFit/>
          </a:bodyPr>
          <a:lstStyle/>
          <a:p>
            <a:pPr algn="ctr"/>
            <a:r>
              <a:rPr lang="en-US" sz="2000" b="1" dirty="0"/>
              <a:t>Ethanol molecule (C</a:t>
            </a:r>
            <a:r>
              <a:rPr lang="en-US" sz="1400" b="1" dirty="0"/>
              <a:t>2</a:t>
            </a:r>
            <a:r>
              <a:rPr lang="en-US" sz="2000" b="1" dirty="0"/>
              <a:t>H</a:t>
            </a:r>
            <a:r>
              <a:rPr lang="en-US" sz="1400" b="1" dirty="0"/>
              <a:t>5</a:t>
            </a:r>
            <a:r>
              <a:rPr lang="en-US" sz="2000" b="1" dirty="0"/>
              <a:t>OH)</a:t>
            </a:r>
          </a:p>
        </p:txBody>
      </p:sp>
      <p:grpSp>
        <p:nvGrpSpPr>
          <p:cNvPr id="14" name="Group 13"/>
          <p:cNvGrpSpPr/>
          <p:nvPr/>
        </p:nvGrpSpPr>
        <p:grpSpPr>
          <a:xfrm>
            <a:off x="1341770" y="1670572"/>
            <a:ext cx="2076753" cy="1876758"/>
            <a:chOff x="1341770" y="1670572"/>
            <a:chExt cx="2076753" cy="1876758"/>
          </a:xfrm>
        </p:grpSpPr>
        <p:sp>
          <p:nvSpPr>
            <p:cNvPr id="15" name="TextBox 14"/>
            <p:cNvSpPr txBox="1"/>
            <p:nvPr/>
          </p:nvSpPr>
          <p:spPr>
            <a:xfrm>
              <a:off x="1410341" y="2839444"/>
              <a:ext cx="1939610" cy="707886"/>
            </a:xfrm>
            <a:prstGeom prst="rect">
              <a:avLst/>
            </a:prstGeom>
            <a:noFill/>
          </p:spPr>
          <p:txBody>
            <a:bodyPr wrap="square" rtlCol="0">
              <a:spAutoFit/>
            </a:bodyPr>
            <a:lstStyle/>
            <a:p>
              <a:pPr algn="ctr"/>
              <a:r>
                <a:rPr lang="en-US" sz="2000" b="1" dirty="0"/>
                <a:t>Water molecule (H</a:t>
              </a:r>
              <a:r>
                <a:rPr lang="en-US" sz="1400" b="1" dirty="0"/>
                <a:t>2</a:t>
              </a:r>
              <a:r>
                <a:rPr lang="en-US" sz="2000" b="1" dirty="0"/>
                <a:t>O)</a:t>
              </a:r>
            </a:p>
          </p:txBody>
        </p:sp>
        <p:pic>
          <p:nvPicPr>
            <p:cNvPr id="16" name="Picture 3" descr="C:\Documents and Settings\Craig Douglas\My Documents\for JJ\Systems &amp; Scale\molecules\water labeled06.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341770" y="1670572"/>
              <a:ext cx="2076753" cy="124514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7" name="Group 16"/>
          <p:cNvGrpSpPr/>
          <p:nvPr/>
        </p:nvGrpSpPr>
        <p:grpSpPr>
          <a:xfrm>
            <a:off x="2555930" y="3771088"/>
            <a:ext cx="3921718" cy="2359749"/>
            <a:chOff x="2555930" y="3771088"/>
            <a:chExt cx="3921718" cy="2359749"/>
          </a:xfrm>
        </p:grpSpPr>
        <p:pic>
          <p:nvPicPr>
            <p:cNvPr id="18" name="Picture 4"/>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2555930" y="3771088"/>
              <a:ext cx="3921718" cy="1815914"/>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Box 18"/>
            <p:cNvSpPr txBox="1"/>
            <p:nvPr/>
          </p:nvSpPr>
          <p:spPr>
            <a:xfrm>
              <a:off x="3109714" y="5730727"/>
              <a:ext cx="2812522" cy="400110"/>
            </a:xfrm>
            <a:prstGeom prst="rect">
              <a:avLst/>
            </a:prstGeom>
            <a:noFill/>
          </p:spPr>
          <p:txBody>
            <a:bodyPr wrap="square" rtlCol="0">
              <a:spAutoFit/>
            </a:bodyPr>
            <a:lstStyle/>
            <a:p>
              <a:pPr algn="ctr"/>
              <a:r>
                <a:rPr lang="en-US" sz="2000" b="1" dirty="0"/>
                <a:t>Cellulose (C</a:t>
              </a:r>
              <a:r>
                <a:rPr lang="en-US" sz="1400" b="1" dirty="0"/>
                <a:t>6</a:t>
              </a:r>
              <a:r>
                <a:rPr lang="en-US" sz="2000" b="1" dirty="0"/>
                <a:t>H</a:t>
              </a:r>
              <a:r>
                <a:rPr lang="en-US" sz="1400" b="1" dirty="0"/>
                <a:t>10</a:t>
              </a:r>
              <a:r>
                <a:rPr lang="en-US" sz="2000" b="1" dirty="0"/>
                <a:t>O</a:t>
              </a:r>
              <a:r>
                <a:rPr lang="en-US" sz="1400" b="1" dirty="0"/>
                <a:t>5</a:t>
              </a:r>
              <a:r>
                <a:rPr lang="en-US" sz="2000" b="1" dirty="0"/>
                <a:t>)</a:t>
              </a:r>
              <a:r>
                <a:rPr lang="en-US" sz="1000" b="1" dirty="0"/>
                <a:t>n</a:t>
              </a:r>
              <a:endParaRPr lang="en-US" sz="2000" b="1" dirty="0"/>
            </a:p>
          </p:txBody>
        </p:sp>
      </p:grpSp>
      <p:sp>
        <p:nvSpPr>
          <p:cNvPr id="20"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9</a:t>
            </a:fld>
            <a:endParaRPr lang="en-US" dirty="0"/>
          </a:p>
        </p:txBody>
      </p:sp>
      <p:pic>
        <p:nvPicPr>
          <p:cNvPr id="21" name="Picture 20" descr="ethanol labeled0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15334" y="1146786"/>
            <a:ext cx="3003471" cy="1828800"/>
          </a:xfrm>
          <a:prstGeom prst="rect">
            <a:avLst/>
          </a:prstGeom>
        </p:spPr>
      </p:pic>
    </p:spTree>
    <p:extLst>
      <p:ext uri="{BB962C8B-B14F-4D97-AF65-F5344CB8AC3E}">
        <p14:creationId xmlns:p14="http://schemas.microsoft.com/office/powerpoint/2010/main" val="1388128067"/>
      </p:ext>
    </p:extLst>
  </p:cSld>
  <p:clrMapOvr>
    <a:masterClrMapping/>
  </p:clrMapOvr>
  <p:transition/>
</p:sld>
</file>

<file path=ppt/theme/theme1.xml><?xml version="1.0" encoding="utf-8"?>
<a:theme xmlns:a="http://schemas.openxmlformats.org/drawingml/2006/main" name="Template_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Template_Presentation.potx</Template>
  <TotalTime>219</TotalTime>
  <Words>2528</Words>
  <Application>Microsoft Macintosh PowerPoint</Application>
  <PresentationFormat>On-screen Show (4:3)</PresentationFormat>
  <Paragraphs>347</Paragraphs>
  <Slides>24</Slides>
  <Notes>24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Calibri</vt:lpstr>
      <vt:lpstr>Template_Presentation</vt:lpstr>
      <vt:lpstr>Systems and Scale Unit  Activity 5.3: Organic vs. Inorganic</vt:lpstr>
      <vt:lpstr>Unit Map</vt:lpstr>
      <vt:lpstr>Why can some things burn while other things cannot burn? Why does ethanol behave more like wood than like water? </vt:lpstr>
      <vt:lpstr>Why does ethanol behave more like wood than water?</vt:lpstr>
      <vt:lpstr>PowerPoint Presentation</vt:lpstr>
      <vt:lpstr>Zooming out… Large Scale</vt:lpstr>
      <vt:lpstr>Zooming in… Microscopic and Atomic-Molecular Scales</vt:lpstr>
      <vt:lpstr>PowerPoint Presentation</vt:lpstr>
      <vt:lpstr>What ATOMS are found in these materials?</vt:lpstr>
      <vt:lpstr>What ATOMS are found in these materials?</vt:lpstr>
      <vt:lpstr>PowerPoint Presentation</vt:lpstr>
      <vt:lpstr>PowerPoint Presentation</vt:lpstr>
      <vt:lpstr>What BONDS are found in these materials?</vt:lpstr>
      <vt:lpstr>MATTER AND ENERGY</vt:lpstr>
      <vt:lpstr>Materials That Burn</vt:lpstr>
      <vt:lpstr>PowerPoint Presentation</vt:lpstr>
      <vt:lpstr>Water, Ethanol, and Wood</vt:lpstr>
      <vt:lpstr>ORGANIC</vt:lpstr>
      <vt:lpstr>What Makes Up Living Things?</vt:lpstr>
      <vt:lpstr>How can we identify organic materials without seeing their molecules?</vt:lpstr>
      <vt:lpstr>Comparing results: How did you group the materials based on properties?</vt:lpstr>
      <vt:lpstr>Comparing results: How did you group the materials based on molecules?</vt:lpstr>
      <vt:lpstr>Learning Tracking Tool</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98</cp:revision>
  <dcterms:created xsi:type="dcterms:W3CDTF">2013-03-08T14:19:13Z</dcterms:created>
  <dcterms:modified xsi:type="dcterms:W3CDTF">2019-08-14T17:01:31Z</dcterms:modified>
</cp:coreProperties>
</file>