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79" r:id="rId2"/>
    <p:sldId id="292" r:id="rId3"/>
    <p:sldId id="289" r:id="rId4"/>
    <p:sldId id="291" r:id="rId5"/>
    <p:sldId id="282" r:id="rId6"/>
    <p:sldId id="283" r:id="rId7"/>
    <p:sldId id="285" r:id="rId8"/>
    <p:sldId id="290" r:id="rId9"/>
    <p:sldId id="310"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25"/>
    <p:restoredTop sz="45504" autoAdjust="0"/>
  </p:normalViewPr>
  <p:slideViewPr>
    <p:cSldViewPr snapToGrid="0" snapToObjects="1">
      <p:cViewPr varScale="1">
        <p:scale>
          <a:sx n="39" d="100"/>
          <a:sy n="39" d="100"/>
        </p:scale>
        <p:origin x="3176" y="168"/>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8/14/19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8/14/19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5.4 Other Examples of Combustion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2332936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general characteristics of combustion of organic materials.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5.4 Other Examples of Combustion PPT.</a:t>
            </a:r>
          </a:p>
          <a:p>
            <a:pPr lvl="0"/>
            <a:r>
              <a:rPr lang="en-US" sz="1200" kern="1200" dirty="0">
                <a:solidFill>
                  <a:schemeClr val="tx1"/>
                </a:solidFill>
                <a:effectLst/>
                <a:latin typeface="+mn-lt"/>
                <a:ea typeface="+mn-ea"/>
                <a:cs typeface="+mn-cs"/>
              </a:rPr>
              <a:t>Ask students questions to see if they can articulate a general pattern of what happens when organic materials burn. Ask students to think about this using the Three Questions. </a:t>
            </a:r>
          </a:p>
          <a:p>
            <a:pPr lvl="0"/>
            <a:r>
              <a:rPr lang="en-US" sz="1200" kern="1200" dirty="0">
                <a:solidFill>
                  <a:schemeClr val="tx1"/>
                </a:solidFill>
                <a:effectLst/>
                <a:latin typeface="+mn-lt"/>
                <a:ea typeface="+mn-ea"/>
                <a:cs typeface="+mn-cs"/>
              </a:rPr>
              <a:t>Ask students questions relating to The Matter Movement Question: fuel and oxygen enter the flame from below, carbon dioxide and water vapor leave the flame into the air. </a:t>
            </a:r>
          </a:p>
          <a:p>
            <a:pPr lvl="0"/>
            <a:r>
              <a:rPr lang="en-US" sz="1200" kern="1200" dirty="0">
                <a:solidFill>
                  <a:schemeClr val="tx1"/>
                </a:solidFill>
                <a:effectLst/>
                <a:latin typeface="+mn-lt"/>
                <a:ea typeface="+mn-ea"/>
                <a:cs typeface="+mn-cs"/>
              </a:rPr>
              <a:t>Ask students questions relating to The Matter Change Question: atoms of fuel and oxygen are rearranged to make molecules of carbon dioxide and water vapor. </a:t>
            </a:r>
          </a:p>
          <a:p>
            <a:r>
              <a:rPr lang="en-US" sz="1200" kern="1200" dirty="0">
                <a:solidFill>
                  <a:schemeClr val="tx1"/>
                </a:solidFill>
                <a:effectLst/>
                <a:latin typeface="+mn-lt"/>
                <a:ea typeface="+mn-ea"/>
                <a:cs typeface="+mn-cs"/>
              </a:rPr>
              <a:t>Ask students questions relating to The Energy Change Question: energy in high-energy C-C and C-H bonds is released as heat and light when the high-energy bonds are replaced by low-energy C-O and H-O bonds. Tell students that breaking bonds requires additional energy and the chemical energy is released when the low-energy C-O and H-O bonds are formed, not when the high-energy bonds are broken.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076642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read through the numbered questions on the Three Questions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5.4 Other Examples of Combustion PPT. Distribute the Three Questions Poster with the same questions shown on the PPT.</a:t>
            </a:r>
          </a:p>
          <a:p>
            <a:pPr lvl="0"/>
            <a:r>
              <a:rPr lang="en-US" sz="1200" kern="1200" dirty="0">
                <a:solidFill>
                  <a:schemeClr val="tx1"/>
                </a:solidFill>
                <a:effectLst/>
                <a:latin typeface="+mn-lt"/>
                <a:ea typeface="+mn-ea"/>
                <a:cs typeface="+mn-cs"/>
              </a:rPr>
              <a:t>Students will need the Three Questions Poster questions to help guide their explanations for the organic materials.</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66591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dirty="0"/>
              <a:t>Photo Credits: </a:t>
            </a:r>
            <a:r>
              <a:rPr lang="en-US" baseline="0" dirty="0"/>
              <a:t>Craig Douglas, Michigan State University</a:t>
            </a:r>
          </a:p>
          <a:p>
            <a:r>
              <a:rPr lang="en-US" baseline="0" dirty="0"/>
              <a:t>log: https://</a:t>
            </a:r>
            <a:r>
              <a:rPr lang="en-US" baseline="0" dirty="0" err="1"/>
              <a:t>openclipart.org</a:t>
            </a:r>
            <a:r>
              <a:rPr lang="en-US" baseline="0" dirty="0"/>
              <a:t>/detail/252925/log</a:t>
            </a:r>
          </a:p>
          <a:p>
            <a:endParaRPr lang="en-US" baseline="0" dirty="0"/>
          </a:p>
          <a:p>
            <a:pPr lvl="0"/>
            <a:r>
              <a:rPr lang="en-US" sz="1200" b="1" kern="1200" dirty="0">
                <a:solidFill>
                  <a:schemeClr val="tx1"/>
                </a:solidFill>
                <a:effectLst/>
                <a:latin typeface="+mn-lt"/>
                <a:ea typeface="+mn-ea"/>
                <a:cs typeface="+mn-cs"/>
              </a:rPr>
              <a:t>Have students complete the reading and corresponding explanation worksheet for one other organic materials</a:t>
            </a:r>
            <a:r>
              <a:rPr lang="en-US" sz="1200" b="1" i="1"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5.4 Other Examples of Combustion PPT. </a:t>
            </a:r>
          </a:p>
          <a:p>
            <a:pPr lvl="0"/>
            <a:r>
              <a:rPr lang="en-US" sz="1200" kern="1200" dirty="0">
                <a:solidFill>
                  <a:schemeClr val="tx1"/>
                </a:solidFill>
                <a:effectLst/>
                <a:latin typeface="+mn-lt"/>
                <a:ea typeface="+mn-ea"/>
                <a:cs typeface="+mn-cs"/>
              </a:rPr>
              <a:t>Give each student a copy of one of the 5.4 Other Organic Materials Readings. About 1/3 of the students should read about each organic material.</a:t>
            </a:r>
          </a:p>
          <a:p>
            <a:pPr lvl="0"/>
            <a:r>
              <a:rPr lang="en-US" sz="1200" kern="1200" dirty="0">
                <a:solidFill>
                  <a:schemeClr val="tx1"/>
                </a:solidFill>
                <a:effectLst/>
                <a:latin typeface="+mn-lt"/>
                <a:ea typeface="+mn-ea"/>
                <a:cs typeface="+mn-cs"/>
              </a:rPr>
              <a:t>Have students complete the 5.6 Explaining Combustion Worksheet for the organic materials they read about. </a:t>
            </a:r>
          </a:p>
          <a:p>
            <a:r>
              <a:rPr lang="en-US" sz="1200" kern="1200" dirty="0">
                <a:solidFill>
                  <a:schemeClr val="tx1"/>
                </a:solidFill>
                <a:effectLst/>
                <a:latin typeface="+mn-lt"/>
                <a:ea typeface="+mn-ea"/>
                <a:cs typeface="+mn-cs"/>
              </a:rPr>
              <a:t>Modifications: Students can work in pairs or groups with those who have the same organic material.</a:t>
            </a:r>
            <a:r>
              <a:rPr lang="en-US" dirty="0">
                <a:effectLst/>
              </a:rPr>
              <a:t>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who focused on the same organic material form a group.</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5.4 Other Examples of Combustion PPT. </a:t>
            </a:r>
          </a:p>
          <a:p>
            <a:pPr lvl="0"/>
            <a:r>
              <a:rPr lang="en-US" sz="1200" kern="1200" dirty="0">
                <a:solidFill>
                  <a:schemeClr val="tx1"/>
                </a:solidFill>
                <a:effectLst/>
                <a:latin typeface="+mn-lt"/>
                <a:ea typeface="+mn-ea"/>
                <a:cs typeface="+mn-cs"/>
              </a:rPr>
              <a:t>In their groups, have students discuss their answers and come to consensus about their explanations and answers to the questions. </a:t>
            </a:r>
          </a:p>
          <a:p>
            <a:r>
              <a:rPr lang="en-US" sz="1200" kern="1200" dirty="0">
                <a:solidFill>
                  <a:schemeClr val="tx1"/>
                </a:solidFill>
                <a:effectLst/>
                <a:latin typeface="+mn-lt"/>
                <a:ea typeface="+mn-ea"/>
                <a:cs typeface="+mn-cs"/>
              </a:rPr>
              <a:t>Students can use the checklist on the back of the Three Questions Handout to check that their explanation includes each of the parts (matter movement, matter change, energy change, and matter movement) and answers the prompt in a cohesive way.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who focused on the same organic material form a group.</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5.4 Other Examples of Combustion PPT. </a:t>
            </a:r>
          </a:p>
          <a:p>
            <a:pPr lvl="0"/>
            <a:r>
              <a:rPr lang="en-US" sz="1200" kern="1200" dirty="0">
                <a:solidFill>
                  <a:schemeClr val="tx1"/>
                </a:solidFill>
                <a:effectLst/>
                <a:latin typeface="+mn-lt"/>
                <a:ea typeface="+mn-ea"/>
                <a:cs typeface="+mn-cs"/>
              </a:rPr>
              <a:t>In their groups, have students discuss their answers and come to consensus about their explanations and answers to the questions. </a:t>
            </a:r>
          </a:p>
          <a:p>
            <a:r>
              <a:rPr lang="en-US" sz="1200" kern="1200" dirty="0">
                <a:solidFill>
                  <a:schemeClr val="tx1"/>
                </a:solidFill>
                <a:effectLst/>
                <a:latin typeface="+mn-lt"/>
                <a:ea typeface="+mn-ea"/>
                <a:cs typeface="+mn-cs"/>
              </a:rPr>
              <a:t>Students can use the checklist on the back of the Three Questions Handout to check that their explanation includes each of the parts (matter movement, matter change, energy change, and matter movement) and answers the prompt in a cohesive way. </a:t>
            </a: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5</a:t>
            </a:fld>
            <a:endParaRPr lang="en-US"/>
          </a:p>
        </p:txBody>
      </p:sp>
    </p:spTree>
    <p:extLst>
      <p:ext uri="{BB962C8B-B14F-4D97-AF65-F5344CB8AC3E}">
        <p14:creationId xmlns:p14="http://schemas.microsoft.com/office/powerpoint/2010/main" val="3518314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dirty="0"/>
              <a:t>Photo Credit:</a:t>
            </a:r>
            <a:r>
              <a:rPr lang="en-US" baseline="0" dirty="0"/>
              <a:t> Craig Douglas, Michigan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discuss the similarities and differences between the organic materials.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a:t>
            </a:r>
            <a:r>
              <a:rPr lang="en-US" sz="1200" kern="1200">
                <a:solidFill>
                  <a:schemeClr val="tx1"/>
                </a:solidFill>
                <a:effectLst/>
                <a:latin typeface="+mn-lt"/>
                <a:ea typeface="+mn-ea"/>
                <a:cs typeface="+mn-cs"/>
              </a:rPr>
              <a:t>slide 6-7 </a:t>
            </a:r>
            <a:r>
              <a:rPr lang="en-US" sz="1200" kern="1200" dirty="0">
                <a:solidFill>
                  <a:schemeClr val="tx1"/>
                </a:solidFill>
                <a:effectLst/>
                <a:latin typeface="+mn-lt"/>
                <a:ea typeface="+mn-ea"/>
                <a:cs typeface="+mn-cs"/>
              </a:rPr>
              <a:t>of the 5.4 Other Examples of Combustion PPT.</a:t>
            </a:r>
          </a:p>
          <a:p>
            <a:pPr lvl="0"/>
            <a:r>
              <a:rPr lang="en-US" sz="1200" kern="1200" dirty="0">
                <a:solidFill>
                  <a:schemeClr val="tx1"/>
                </a:solidFill>
                <a:effectLst/>
                <a:latin typeface="+mn-lt"/>
                <a:ea typeface="+mn-ea"/>
                <a:cs typeface="+mn-cs"/>
              </a:rPr>
              <a:t>Show the animations on slide 7 and 8 for the combustion of propane and octane (note: there is not an animation for cellulose).</a:t>
            </a:r>
          </a:p>
          <a:p>
            <a:r>
              <a:rPr lang="en-US" sz="1200" kern="1200" dirty="0">
                <a:solidFill>
                  <a:schemeClr val="tx1"/>
                </a:solidFill>
                <a:effectLst/>
                <a:latin typeface="+mn-lt"/>
                <a:ea typeface="+mn-ea"/>
                <a:cs typeface="+mn-cs"/>
              </a:rPr>
              <a:t>Have a class discussion about the similarities and differences between the combustion of octane, propane, and cellulose. Students should recognize that the chemical change is similar in each cases and that the rules about atoms and energy always apply. </a:t>
            </a: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6</a:t>
            </a:fld>
            <a:endParaRPr lang="en-US"/>
          </a:p>
        </p:txBody>
      </p:sp>
    </p:spTree>
    <p:extLst>
      <p:ext uri="{BB962C8B-B14F-4D97-AF65-F5344CB8AC3E}">
        <p14:creationId xmlns:p14="http://schemas.microsoft.com/office/powerpoint/2010/main" val="198837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dirty="0"/>
              <a:t>Photo Credit:</a:t>
            </a:r>
            <a:r>
              <a:rPr lang="en-US" baseline="0" dirty="0"/>
              <a:t> Craig Douglas, Michigan State University</a:t>
            </a:r>
          </a:p>
          <a:p>
            <a:endParaRPr lang="en-US" baseline="0" dirty="0"/>
          </a:p>
          <a:p>
            <a:pPr lvl="0"/>
            <a:r>
              <a:rPr lang="en-US" sz="1200" b="1" kern="1200">
                <a:solidFill>
                  <a:schemeClr val="tx1"/>
                </a:solidFill>
                <a:effectLst/>
                <a:latin typeface="+mn-lt"/>
                <a:ea typeface="+mn-ea"/>
                <a:cs typeface="+mn-cs"/>
              </a:rPr>
              <a:t>Have students compare their explanations octane burning with a group.</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Display slide 8 of the 5.4 Other Examples of Combustion PPT.</a:t>
            </a:r>
          </a:p>
          <a:p>
            <a:pPr lvl="0"/>
            <a:r>
              <a:rPr lang="en-US" sz="1200" kern="1200">
                <a:solidFill>
                  <a:schemeClr val="tx1"/>
                </a:solidFill>
                <a:effectLst/>
                <a:latin typeface="+mn-lt"/>
                <a:ea typeface="+mn-ea"/>
                <a:cs typeface="+mn-cs"/>
              </a:rPr>
              <a:t>After you show the animation, ask each group to share their explanation in their own words. </a:t>
            </a:r>
          </a:p>
          <a:p>
            <a:pPr lvl="0"/>
            <a:r>
              <a:rPr lang="en-US" sz="1200" kern="1200">
                <a:solidFill>
                  <a:schemeClr val="tx1"/>
                </a:solidFill>
                <a:effectLst/>
                <a:latin typeface="+mn-lt"/>
                <a:ea typeface="+mn-ea"/>
                <a:cs typeface="+mn-cs"/>
              </a:rPr>
              <a:t>Point out that although the fuel may be different, the rules that we use (atoms are forever, energy lasts forever) help us make predictions about each new fuel.</a:t>
            </a:r>
            <a:endParaRPr lang="en-US" sz="1200" kern="1200" dirty="0">
              <a:solidFill>
                <a:schemeClr val="tx1"/>
              </a:solidFill>
              <a:effectLst/>
              <a:latin typeface="+mn-lt"/>
              <a:ea typeface="+mn-ea"/>
              <a:cs typeface="+mn-cs"/>
            </a:endParaRP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7</a:t>
            </a:fld>
            <a:endParaRPr lang="en-US"/>
          </a:p>
        </p:txBody>
      </p:sp>
    </p:spTree>
    <p:extLst>
      <p:ext uri="{BB962C8B-B14F-4D97-AF65-F5344CB8AC3E}">
        <p14:creationId xmlns:p14="http://schemas.microsoft.com/office/powerpoint/2010/main" val="3586386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write a class explanation for how organic materials burn.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5.4 Other Examples of Combustion PPT. </a:t>
            </a:r>
          </a:p>
          <a:p>
            <a:pPr lvl="0"/>
            <a:r>
              <a:rPr lang="en-US" sz="1200" kern="1200" dirty="0">
                <a:solidFill>
                  <a:schemeClr val="tx1"/>
                </a:solidFill>
                <a:effectLst/>
                <a:latin typeface="+mn-lt"/>
                <a:ea typeface="+mn-ea"/>
                <a:cs typeface="+mn-cs"/>
              </a:rPr>
              <a:t>Have students construct a class explanation for what happens when organic materials burn. </a:t>
            </a:r>
          </a:p>
          <a:p>
            <a:pPr lvl="0"/>
            <a:r>
              <a:rPr lang="en-US" sz="1200" kern="1200" dirty="0">
                <a:solidFill>
                  <a:schemeClr val="tx1"/>
                </a:solidFill>
                <a:effectLst/>
                <a:latin typeface="+mn-lt"/>
                <a:ea typeface="+mn-ea"/>
                <a:cs typeface="+mn-cs"/>
              </a:rPr>
              <a:t>Make sure students address the key numbered questions of the Three Questions Poster in their organic materials explanations.</a:t>
            </a:r>
          </a:p>
          <a:p>
            <a:r>
              <a:rPr lang="en-US" sz="1200" kern="1200" dirty="0">
                <a:solidFill>
                  <a:schemeClr val="tx1"/>
                </a:solidFill>
                <a:effectLst/>
                <a:latin typeface="+mn-lt"/>
                <a:ea typeface="+mn-ea"/>
                <a:cs typeface="+mn-cs"/>
              </a:rPr>
              <a:t>Students can use the checklist on the back of the Three Questions Handout to check that the class explanation includes each of the parts (matter movement, matter change, energy change, and matter movement) and answers the prompt in a cohesive way.</a:t>
            </a:r>
            <a:r>
              <a:rPr lang="en-US" dirty="0">
                <a:effectLst/>
              </a:rPr>
              <a:t>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(Optional) Have students complete the Big Idea Probe: Fill '</a:t>
            </a:r>
            <a:r>
              <a:rPr lang="en-US" sz="1200" b="1" kern="1200" dirty="0" err="1">
                <a:solidFill>
                  <a:schemeClr val="tx1"/>
                </a:solidFill>
                <a:effectLst/>
                <a:latin typeface="+mn-lt"/>
                <a:ea typeface="+mn-ea"/>
                <a:cs typeface="+mn-cs"/>
              </a:rPr>
              <a:t>Er</a:t>
            </a:r>
            <a:r>
              <a:rPr lang="en-US" sz="1200" b="1" kern="1200" dirty="0">
                <a:solidFill>
                  <a:schemeClr val="tx1"/>
                </a:solidFill>
                <a:effectLst/>
                <a:latin typeface="+mn-lt"/>
                <a:ea typeface="+mn-ea"/>
                <a:cs typeface="+mn-cs"/>
              </a:rPr>
              <a:t> Up for the final 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decided to use the Big Idea Probe: Fill '</a:t>
            </a:r>
            <a:r>
              <a:rPr lang="en-US" sz="1200" kern="1200" dirty="0" err="1">
                <a:solidFill>
                  <a:schemeClr val="tx1"/>
                </a:solidFill>
                <a:effectLst/>
                <a:latin typeface="+mn-lt"/>
                <a:ea typeface="+mn-ea"/>
                <a:cs typeface="+mn-cs"/>
              </a:rPr>
              <a:t>Er</a:t>
            </a:r>
            <a:r>
              <a:rPr lang="en-US" sz="1200" kern="1200" dirty="0">
                <a:solidFill>
                  <a:schemeClr val="tx1"/>
                </a:solidFill>
                <a:effectLst/>
                <a:latin typeface="+mn-lt"/>
                <a:ea typeface="+mn-ea"/>
                <a:cs typeface="+mn-cs"/>
              </a:rPr>
              <a:t> Up, have students complete it and share their ideas again. Have students discuss how their ideas have changed throughout the unit. See Assessing the Big Idea Probe: Fill '</a:t>
            </a:r>
            <a:r>
              <a:rPr lang="en-US" sz="1200" kern="1200" dirty="0" err="1">
                <a:solidFill>
                  <a:schemeClr val="tx1"/>
                </a:solidFill>
                <a:effectLst/>
                <a:latin typeface="+mn-lt"/>
                <a:ea typeface="+mn-ea"/>
                <a:cs typeface="+mn-cs"/>
              </a:rPr>
              <a:t>Er</a:t>
            </a:r>
            <a:r>
              <a:rPr lang="en-US" sz="1200" kern="1200" dirty="0">
                <a:solidFill>
                  <a:schemeClr val="tx1"/>
                </a:solidFill>
                <a:effectLst/>
                <a:latin typeface="+mn-lt"/>
                <a:ea typeface="+mn-ea"/>
                <a:cs typeface="+mn-cs"/>
              </a:rPr>
              <a:t> Up for suggestions about how to use the Big Idea Probe.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766570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8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5.4 Other Examples of Combustion PPT.</a:t>
            </a:r>
          </a:p>
          <a:p>
            <a:pPr lvl="0"/>
            <a:r>
              <a:rPr lang="en-US" sz="1200" kern="1200" dirty="0">
                <a:solidFill>
                  <a:schemeClr val="tx1"/>
                </a:solidFill>
                <a:effectLst/>
                <a:latin typeface="+mn-lt"/>
                <a:ea typeface="+mn-ea"/>
                <a:cs typeface="+mn-cs"/>
              </a:rPr>
              <a:t>Have students take out their Learning Tracking Tool for Systems &amp; Scale.</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"Other Examples."</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Other Examples;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Apply what was figured out about ethanol burning to explain other examples of organic materials burning.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The chemical change of combustion is similar for all organic materials. The organic material combines with oxygen to produce carbon dioxide and water. The chemical energy in the organic material is transformed into heat and light energy.</a:t>
            </a:r>
          </a:p>
          <a:p>
            <a:r>
              <a:rPr lang="en-US" sz="1200" b="1" kern="1200" dirty="0">
                <a:solidFill>
                  <a:schemeClr val="tx1"/>
                </a:solidFill>
                <a:effectLst/>
                <a:latin typeface="+mn-lt"/>
                <a:ea typeface="+mn-ea"/>
                <a:cs typeface="+mn-cs"/>
              </a:rPr>
              <a:t>What Are We Asking </a:t>
            </a:r>
            <a:r>
              <a:rPr lang="en-US" sz="1200" b="1" kern="1200">
                <a:solidFill>
                  <a:schemeClr val="tx1"/>
                </a:solidFill>
                <a:effectLst/>
                <a:latin typeface="+mn-lt"/>
                <a:ea typeface="+mn-ea"/>
                <a:cs typeface="+mn-cs"/>
              </a:rPr>
              <a:t>Now?</a:t>
            </a:r>
            <a:r>
              <a:rPr lang="en-US" sz="1200" b="1" kern="1200" dirty="0">
                <a:solidFill>
                  <a:schemeClr val="tx1"/>
                </a:solidFill>
                <a:effectLst/>
                <a:latin typeface="+mn-lt"/>
                <a:ea typeface="+mn-ea"/>
                <a:cs typeface="+mn-cs"/>
              </a:rPr>
              <a:t> </a:t>
            </a:r>
            <a:r>
              <a:rPr lang="en-US" sz="1200" kern="1200">
                <a:solidFill>
                  <a:schemeClr val="tx1"/>
                </a:solidFill>
                <a:effectLst/>
                <a:latin typeface="+mn-lt"/>
                <a:ea typeface="+mn-ea"/>
                <a:cs typeface="+mn-cs"/>
              </a:rPr>
              <a:t>Why </a:t>
            </a:r>
            <a:r>
              <a:rPr lang="en-US" sz="1200" kern="1200" dirty="0">
                <a:solidFill>
                  <a:schemeClr val="tx1"/>
                </a:solidFill>
                <a:effectLst/>
                <a:latin typeface="+mn-lt"/>
                <a:ea typeface="+mn-ea"/>
                <a:cs typeface="+mn-cs"/>
              </a:rPr>
              <a:t>is combustion of organic materials important in the world?</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2261048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3.xml"/><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tiff"/><Relationship Id="rId5" Type="http://schemas.openxmlformats.org/officeDocument/2006/relationships/image" Target="../media/image21.png"/><Relationship Id="rId10" Type="http://schemas.openxmlformats.org/officeDocument/2006/relationships/image" Target="../media/image26.tiff"/><Relationship Id="rId4" Type="http://schemas.openxmlformats.org/officeDocument/2006/relationships/image" Target="../media/image20.png"/><Relationship Id="rId9"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35.png"/><Relationship Id="rId5" Type="http://schemas.openxmlformats.org/officeDocument/2006/relationships/image" Target="../media/image30.png"/><Relationship Id="rId10" Type="http://schemas.openxmlformats.org/officeDocument/2006/relationships/image" Target="../media/image40.png"/><Relationship Id="rId4" Type="http://schemas.openxmlformats.org/officeDocument/2006/relationships/image" Target="../media/image29.png"/><Relationship Id="rId9" Type="http://schemas.openxmlformats.org/officeDocument/2006/relationships/image" Target="../media/image3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5.4: Other Examples of Combustion</a:t>
            </a:r>
          </a:p>
        </p:txBody>
      </p:sp>
      <p:pic>
        <p:nvPicPr>
          <p:cNvPr id="13" name="Picture 12" descr="FlameColo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7286" y="4300628"/>
            <a:ext cx="1600200" cy="1943100"/>
          </a:xfrm>
          <a:prstGeom prst="rect">
            <a:avLst/>
          </a:prstGeom>
        </p:spPr>
      </p:pic>
      <p:sp>
        <p:nvSpPr>
          <p:cNvPr id="5" name="Slide Number Placeholder 4">
            <a:extLst>
              <a:ext uri="{FF2B5EF4-FFF2-40B4-BE49-F238E27FC236}">
                <a16:creationId xmlns:a16="http://schemas.microsoft.com/office/drawing/2014/main" id="{7511CAB1-24EB-498A-8AD7-6BFD460BAC8C}"/>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Unit Map</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79AB0E52-56B4-A44D-AB23-5F08EB067FFD}"/>
              </a:ext>
            </a:extLst>
          </p:cNvPr>
          <p:cNvPicPr>
            <a:picLocks noGrp="1" noChangeAspect="1"/>
          </p:cNvPicPr>
          <p:nvPr>
            <p:ph idx="1"/>
          </p:nvPr>
        </p:nvPicPr>
        <p:blipFill>
          <a:blip r:embed="rId3"/>
          <a:stretch>
            <a:fillRect/>
          </a:stretch>
        </p:blipFill>
        <p:spPr>
          <a:xfrm>
            <a:off x="457200" y="1665835"/>
            <a:ext cx="8229600" cy="4585193"/>
          </a:xfrm>
        </p:spPr>
      </p:pic>
      <p:sp>
        <p:nvSpPr>
          <p:cNvPr id="7" name="Oval Callout 6"/>
          <p:cNvSpPr>
            <a:spLocks noChangeArrowheads="1"/>
          </p:cNvSpPr>
          <p:nvPr/>
        </p:nvSpPr>
        <p:spPr bwMode="auto">
          <a:xfrm>
            <a:off x="5867400" y="3329360"/>
            <a:ext cx="924560" cy="924560"/>
          </a:xfrm>
          <a:prstGeom prst="wedgeEllipseCallout">
            <a:avLst>
              <a:gd name="adj1" fmla="val 15892"/>
              <a:gd name="adj2" fmla="val 187138"/>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1112986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ublic\Documents\for JJ\Three Questions\three questio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28600" y="692209"/>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7899" y="1229797"/>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7269" y="1142353"/>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4"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28662">
            <a:off x="6034452" y="1078225"/>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7899" y="307268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7269" y="298523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28662">
            <a:off x="6034452" y="2921108"/>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65" name="Picture 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47899" y="496314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6"/>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097269" y="487569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7"/>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rot="628662">
            <a:off x="6055237" y="4811795"/>
            <a:ext cx="2004538" cy="2134953"/>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55644" y="1116647"/>
            <a:ext cx="128896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1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42325" y="1828800"/>
            <a:ext cx="233180"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5" name="Picture 1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09144" y="2278182"/>
            <a:ext cx="233181"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7" name="Picture 2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289051" y="5256684"/>
            <a:ext cx="234487" cy="237744"/>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1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3256973" y="2973809"/>
            <a:ext cx="128828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1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3255984" y="4849343"/>
            <a:ext cx="1288287" cy="35624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60912" y="3301278"/>
            <a:ext cx="234488" cy="23774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2" name="Slide Number Placeholder 1">
            <a:extLst>
              <a:ext uri="{FF2B5EF4-FFF2-40B4-BE49-F238E27FC236}">
                <a16:creationId xmlns:a16="http://schemas.microsoft.com/office/drawing/2014/main" id="{8A277ADF-C972-45EB-A6EE-9A13C08009F0}"/>
              </a:ext>
            </a:extLst>
          </p:cNvPr>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1826895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Writing an explanation for how your organic material burns</a:t>
            </a:r>
          </a:p>
        </p:txBody>
      </p:sp>
      <p:sp>
        <p:nvSpPr>
          <p:cNvPr id="3" name="Content Placeholder 2"/>
          <p:cNvSpPr>
            <a:spLocks noGrp="1"/>
          </p:cNvSpPr>
          <p:nvPr>
            <p:ph idx="1"/>
          </p:nvPr>
        </p:nvSpPr>
        <p:spPr/>
        <p:txBody>
          <a:bodyPr>
            <a:normAutofit fontScale="925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Pay special attention to the numbered questions on the Three Questions poster.  Here are some specific versions of these questions for combustion:</a:t>
            </a:r>
          </a:p>
          <a:p>
            <a:pPr marL="514350" marR="0" lvl="0" indent="-514350" defTabSz="914400" eaLnBrk="1" fontAlgn="auto" latinLnBrk="0" hangingPunct="1">
              <a:lnSpc>
                <a:spcPct val="100000"/>
              </a:lnSpc>
              <a:spcBef>
                <a:spcPts val="0"/>
              </a:spcBef>
              <a:spcAft>
                <a:spcPts val="0"/>
              </a:spcAft>
              <a:buClrTx/>
              <a:buSzTx/>
              <a:buFont typeface="+mj-lt"/>
              <a:buAutoNum type="arabicPeriod"/>
              <a:tabLst/>
              <a:defRPr/>
            </a:pPr>
            <a:r>
              <a:rPr lang="en-US" dirty="0"/>
              <a:t>Matter movement: How do fuel and oxygen molecules move into the flame?</a:t>
            </a:r>
          </a:p>
          <a:p>
            <a:pPr marL="514350" marR="0" lvl="0" indent="-514350" defTabSz="914400" eaLnBrk="1" fontAlgn="auto" latinLnBrk="0" hangingPunct="1">
              <a:lnSpc>
                <a:spcPct val="100000"/>
              </a:lnSpc>
              <a:spcBef>
                <a:spcPts val="0"/>
              </a:spcBef>
              <a:spcAft>
                <a:spcPts val="0"/>
              </a:spcAft>
              <a:buClrTx/>
              <a:buSzTx/>
              <a:buFont typeface="+mj-lt"/>
              <a:buAutoNum type="arabicPeriod"/>
              <a:tabLst/>
              <a:defRPr/>
            </a:pPr>
            <a:r>
              <a:rPr lang="en-US" dirty="0"/>
              <a:t>Matter change: How are atoms in the fuel and oxygen molecules rearranged into different molecules?</a:t>
            </a:r>
          </a:p>
          <a:p>
            <a:pPr marL="514350" marR="0" lvl="0" indent="-514350" defTabSz="914400" eaLnBrk="1" fontAlgn="auto" latinLnBrk="0" hangingPunct="1">
              <a:lnSpc>
                <a:spcPct val="100000"/>
              </a:lnSpc>
              <a:spcBef>
                <a:spcPts val="0"/>
              </a:spcBef>
              <a:spcAft>
                <a:spcPts val="0"/>
              </a:spcAft>
              <a:buClrTx/>
              <a:buSzTx/>
              <a:buFont typeface="+mj-lt"/>
              <a:buAutoNum type="arabicPeriod"/>
              <a:tabLst/>
              <a:defRPr/>
            </a:pPr>
            <a:r>
              <a:rPr lang="en-US" dirty="0"/>
              <a:t>Energy change: What happens to energy?</a:t>
            </a:r>
          </a:p>
          <a:p>
            <a:pPr marL="514350" marR="0" lvl="0" indent="-514350" defTabSz="914400" eaLnBrk="1" fontAlgn="auto" latinLnBrk="0" hangingPunct="1">
              <a:lnSpc>
                <a:spcPct val="100000"/>
              </a:lnSpc>
              <a:spcBef>
                <a:spcPts val="0"/>
              </a:spcBef>
              <a:spcAft>
                <a:spcPts val="0"/>
              </a:spcAft>
              <a:buClrTx/>
              <a:buSzTx/>
              <a:buFont typeface="+mj-lt"/>
              <a:buAutoNum type="arabicPeriod"/>
              <a:tabLst/>
              <a:defRPr/>
            </a:pPr>
            <a:r>
              <a:rPr lang="en-US" dirty="0"/>
              <a:t>Matter movement: How do product molecules move out of the flame?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1827387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5</a:t>
            </a:fld>
            <a:endParaRPr lang="en-US"/>
          </a:p>
        </p:txBody>
      </p:sp>
      <p:sp>
        <p:nvSpPr>
          <p:cNvPr id="21" name="AutoShape 2" hidden="1"/>
          <p:cNvSpPr>
            <a:spLocks noChangeArrowheads="1"/>
          </p:cNvSpPr>
          <p:nvPr/>
        </p:nvSpPr>
        <p:spPr bwMode="auto">
          <a:xfrm>
            <a:off x="3162399" y="1671259"/>
            <a:ext cx="2743200" cy="4059936"/>
          </a:xfrm>
          <a:prstGeom prst="rightArrow">
            <a:avLst>
              <a:gd name="adj1" fmla="val 65889"/>
              <a:gd name="adj2" fmla="val 38319"/>
            </a:avLst>
          </a:prstGeom>
          <a:solidFill>
            <a:schemeClr val="bg1"/>
          </a:solidFill>
          <a:ln w="76200">
            <a:solidFill>
              <a:srgbClr val="00FF00"/>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hidden="1"/>
          <p:cNvSpPr txBox="1">
            <a:spLocks noChangeArrowheads="1"/>
          </p:cNvSpPr>
          <p:nvPr/>
        </p:nvSpPr>
        <p:spPr bwMode="auto">
          <a:xfrm>
            <a:off x="3326368" y="4670039"/>
            <a:ext cx="1526064"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FF00"/>
                </a:solidFill>
                <a:latin typeface="Calibri" pitchFamily="34" charset="0"/>
              </a:rPr>
              <a:t>Chemical change</a:t>
            </a:r>
          </a:p>
        </p:txBody>
      </p:sp>
      <p:sp>
        <p:nvSpPr>
          <p:cNvPr id="52" name="Rectangle 2"/>
          <p:cNvSpPr>
            <a:spLocks noGrp="1" noChangeArrowheads="1"/>
          </p:cNvSpPr>
          <p:nvPr>
            <p:ph type="title"/>
          </p:nvPr>
        </p:nvSpPr>
        <p:spPr>
          <a:xfrm>
            <a:off x="457200" y="457200"/>
            <a:ext cx="8229600" cy="914400"/>
          </a:xfrm>
        </p:spPr>
        <p:txBody>
          <a:bodyPr anchor="t" anchorCtr="0">
            <a:normAutofit/>
          </a:bodyPr>
          <a:lstStyle/>
          <a:p>
            <a:pPr eaLnBrk="1" hangingPunct="1"/>
            <a:r>
              <a:rPr lang="en-US" altLang="zh-CN" dirty="0"/>
              <a:t>Burning materials </a:t>
            </a:r>
          </a:p>
        </p:txBody>
      </p:sp>
      <p:grpSp>
        <p:nvGrpSpPr>
          <p:cNvPr id="11" name="Group 10"/>
          <p:cNvGrpSpPr/>
          <p:nvPr/>
        </p:nvGrpSpPr>
        <p:grpSpPr>
          <a:xfrm>
            <a:off x="227849" y="1220719"/>
            <a:ext cx="8458951" cy="1289304"/>
            <a:chOff x="455697" y="1371600"/>
            <a:chExt cx="8231103" cy="1089637"/>
          </a:xfrm>
        </p:grpSpPr>
        <p:sp>
          <p:nvSpPr>
            <p:cNvPr id="95" name="Rounded Rectangle 94"/>
            <p:cNvSpPr/>
            <p:nvPr/>
          </p:nvSpPr>
          <p:spPr bwMode="auto">
            <a:xfrm>
              <a:off x="685800" y="1427965"/>
              <a:ext cx="8001000" cy="10332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 name="Title 1"/>
            <p:cNvSpPr txBox="1">
              <a:spLocks/>
            </p:cNvSpPr>
            <p:nvPr/>
          </p:nvSpPr>
          <p:spPr>
            <a:xfrm>
              <a:off x="455697" y="1371600"/>
              <a:ext cx="1801387" cy="42161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Propane</a:t>
              </a:r>
            </a:p>
          </p:txBody>
        </p:sp>
        <p:pic>
          <p:nvPicPr>
            <p:cNvPr id="54" name="Picture 3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6878409" y="1538201"/>
              <a:ext cx="1219200" cy="812800"/>
            </a:xfrm>
            <a:prstGeom prst="rect">
              <a:avLst/>
            </a:prstGeom>
            <a:noFill/>
            <a:ln w="9525">
              <a:noFill/>
              <a:miter lim="800000"/>
              <a:headEnd/>
              <a:tailEnd/>
            </a:ln>
          </p:spPr>
        </p:pic>
        <p:pic>
          <p:nvPicPr>
            <p:cNvPr id="8" name="Picture 3" descr="C:\Documents and Settings\Craig Douglas\My Documents\for JJ\Human Energy Systems\HES propane.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257084" y="1454900"/>
              <a:ext cx="509830" cy="979401"/>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descr="Propane_StickLetterImag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220292" y="1454900"/>
              <a:ext cx="1494707" cy="979401"/>
            </a:xfrm>
            <a:prstGeom prst="rect">
              <a:avLst/>
            </a:prstGeom>
          </p:spPr>
        </p:pic>
      </p:grpSp>
      <p:grpSp>
        <p:nvGrpSpPr>
          <p:cNvPr id="12" name="Group 11"/>
          <p:cNvGrpSpPr/>
          <p:nvPr/>
        </p:nvGrpSpPr>
        <p:grpSpPr>
          <a:xfrm>
            <a:off x="245985" y="2791526"/>
            <a:ext cx="8454561" cy="1285355"/>
            <a:chOff x="481095" y="2696336"/>
            <a:chExt cx="8231105" cy="1089637"/>
          </a:xfrm>
        </p:grpSpPr>
        <p:sp>
          <p:nvSpPr>
            <p:cNvPr id="38" name="Rounded Rectangle 37"/>
            <p:cNvSpPr/>
            <p:nvPr/>
          </p:nvSpPr>
          <p:spPr bwMode="auto">
            <a:xfrm>
              <a:off x="711200" y="2752701"/>
              <a:ext cx="8001000" cy="10332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Title 1"/>
            <p:cNvSpPr txBox="1">
              <a:spLocks/>
            </p:cNvSpPr>
            <p:nvPr/>
          </p:nvSpPr>
          <p:spPr>
            <a:xfrm>
              <a:off x="481095" y="2696336"/>
              <a:ext cx="1798269" cy="426342"/>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Octane</a:t>
              </a:r>
            </a:p>
          </p:txBody>
        </p:sp>
        <p:pic>
          <p:nvPicPr>
            <p:cNvPr id="58" name="Picture 33"/>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6902306" y="2917862"/>
              <a:ext cx="1219200" cy="752310"/>
            </a:xfrm>
            <a:prstGeom prst="rect">
              <a:avLst/>
            </a:prstGeom>
            <a:noFill/>
            <a:ln w="9525">
              <a:noFill/>
              <a:miter lim="800000"/>
              <a:headEnd/>
              <a:tailEnd/>
            </a:ln>
          </p:spPr>
        </p:pic>
        <p:pic>
          <p:nvPicPr>
            <p:cNvPr id="7" name="Picture 2" descr="C:\Documents and Settings\Craig Douglas\My Documents\for JJ\Human Energy Systems\HES gas can.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176740" y="2783683"/>
              <a:ext cx="718312" cy="971308"/>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descr="Octane_StickLetterImag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749985" y="2825496"/>
              <a:ext cx="2598511" cy="847222"/>
            </a:xfrm>
            <a:prstGeom prst="rect">
              <a:avLst/>
            </a:prstGeom>
          </p:spPr>
        </p:pic>
      </p:grpSp>
      <p:grpSp>
        <p:nvGrpSpPr>
          <p:cNvPr id="13" name="Group 12"/>
          <p:cNvGrpSpPr/>
          <p:nvPr/>
        </p:nvGrpSpPr>
        <p:grpSpPr>
          <a:xfrm>
            <a:off x="245986" y="4271708"/>
            <a:ext cx="8455306" cy="1289304"/>
            <a:chOff x="455697" y="4021072"/>
            <a:chExt cx="8231103" cy="1146002"/>
          </a:xfrm>
        </p:grpSpPr>
        <p:sp>
          <p:nvSpPr>
            <p:cNvPr id="48" name="Rounded Rectangle 47"/>
            <p:cNvSpPr/>
            <p:nvPr/>
          </p:nvSpPr>
          <p:spPr bwMode="auto">
            <a:xfrm>
              <a:off x="685800" y="4077437"/>
              <a:ext cx="8001000" cy="10332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Title 1"/>
            <p:cNvSpPr txBox="1">
              <a:spLocks/>
            </p:cNvSpPr>
            <p:nvPr/>
          </p:nvSpPr>
          <p:spPr>
            <a:xfrm>
              <a:off x="455697" y="4021072"/>
              <a:ext cx="1798110" cy="447022"/>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Cellulose</a:t>
              </a:r>
            </a:p>
          </p:txBody>
        </p:sp>
        <p:pic>
          <p:nvPicPr>
            <p:cNvPr id="26" name="Picture 25"/>
            <p:cNvPicPr/>
            <p:nvPr/>
          </p:nvPicPr>
          <p:blipFill>
            <a:blip r:embed="rId9"/>
            <a:stretch>
              <a:fillRect/>
            </a:stretch>
          </p:blipFill>
          <p:spPr>
            <a:xfrm>
              <a:off x="6902306" y="4077437"/>
              <a:ext cx="1524981" cy="1089637"/>
            </a:xfrm>
            <a:prstGeom prst="rect">
              <a:avLst/>
            </a:prstGeom>
            <a:ln>
              <a:noFill/>
            </a:ln>
          </p:spPr>
        </p:pic>
        <p:pic>
          <p:nvPicPr>
            <p:cNvPr id="6" name="Picture 5"/>
            <p:cNvPicPr>
              <a:picLocks noChangeAspect="1"/>
            </p:cNvPicPr>
            <p:nvPr/>
          </p:nvPicPr>
          <p:blipFill>
            <a:blip r:embed="rId10"/>
            <a:stretch>
              <a:fillRect/>
            </a:stretch>
          </p:blipFill>
          <p:spPr>
            <a:xfrm>
              <a:off x="2836759" y="4199734"/>
              <a:ext cx="3749881" cy="887104"/>
            </a:xfrm>
            <a:prstGeom prst="rect">
              <a:avLst/>
            </a:prstGeom>
          </p:spPr>
        </p:pic>
      </p:grpSp>
      <p:pic>
        <p:nvPicPr>
          <p:cNvPr id="14" name="Picture 13"/>
          <p:cNvPicPr>
            <a:picLocks noChangeAspect="1"/>
          </p:cNvPicPr>
          <p:nvPr/>
        </p:nvPicPr>
        <p:blipFill>
          <a:blip r:embed="rId11"/>
          <a:stretch>
            <a:fillRect/>
          </a:stretch>
        </p:blipFill>
        <p:spPr>
          <a:xfrm>
            <a:off x="1336931" y="4676809"/>
            <a:ext cx="1301464" cy="479101"/>
          </a:xfrm>
          <a:prstGeom prst="rect">
            <a:avLst/>
          </a:prstGeom>
        </p:spPr>
      </p:pic>
    </p:spTree>
    <p:extLst>
      <p:ext uri="{BB962C8B-B14F-4D97-AF65-F5344CB8AC3E}">
        <p14:creationId xmlns:p14="http://schemas.microsoft.com/office/powerpoint/2010/main" val="296213239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219799" y="5070795"/>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776542" y="5032303"/>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289604" y="5054456"/>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 name="Picture 52"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875885" y="5054456"/>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53"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78871" y="5029448"/>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256744" y="5672019"/>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813487" y="5633527"/>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56"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326549" y="5655680"/>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 name="Picture 57"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12830" y="5655680"/>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 name="Picture 58"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415816" y="5630672"/>
            <a:ext cx="6858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 name="Rounded Rectangle 29"/>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Rounded Rectangle 3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34"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38"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45" name="Product energy type"/>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064670" y="5071993"/>
            <a:ext cx="606431" cy="609357"/>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roduct energy type"/>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064671" y="5722536"/>
            <a:ext cx="606431" cy="609357"/>
          </a:xfrm>
          <a:prstGeom prst="rect">
            <a:avLst/>
          </a:prstGeom>
          <a:noFill/>
          <a:extLst>
            <a:ext uri="{909E8E84-426E-40dd-AFC4-6F175D3DCCD1}">
              <a14:hiddenFill xmlns:a14="http://schemas.microsoft.com/office/drawing/2010/main" xmlns="">
                <a:solidFill>
                  <a:srgbClr val="FFFFFF"/>
                </a:solidFill>
              </a14:hiddenFill>
            </a:ext>
          </a:extLst>
        </p:spPr>
      </p:pic>
      <p:sp>
        <p:nvSpPr>
          <p:cNvPr id="95" name="Rounded Rectangle 94"/>
          <p:cNvSpPr/>
          <p:nvPr/>
        </p:nvSpPr>
        <p:spPr bwMode="auto">
          <a:xfrm>
            <a:off x="455698"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TextBox 5"/>
          <p:cNvSpPr txBox="1">
            <a:spLocks noChangeArrowheads="1"/>
          </p:cNvSpPr>
          <p:nvPr/>
        </p:nvSpPr>
        <p:spPr bwMode="auto">
          <a:xfrm>
            <a:off x="1720533" y="6153249"/>
            <a:ext cx="939621"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108" name="TextBox 10"/>
          <p:cNvSpPr txBox="1">
            <a:spLocks noChangeArrowheads="1"/>
          </p:cNvSpPr>
          <p:nvPr/>
        </p:nvSpPr>
        <p:spPr bwMode="auto">
          <a:xfrm>
            <a:off x="1546484" y="5571337"/>
            <a:ext cx="128772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Propane</a:t>
            </a:r>
            <a:br>
              <a:rPr lang="en-US" dirty="0">
                <a:latin typeface="Calibri" pitchFamily="34" charset="0"/>
              </a:rPr>
            </a:br>
            <a:r>
              <a:rPr lang="en-US" dirty="0">
                <a:latin typeface="Calibri" pitchFamily="34" charset="0"/>
              </a:rPr>
              <a:t>and Oxygen</a:t>
            </a:r>
          </a:p>
        </p:txBody>
      </p:sp>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6</a:t>
            </a:fld>
            <a:endParaRPr lang="en-US"/>
          </a:p>
        </p:txBody>
      </p:sp>
      <p:sp>
        <p:nvSpPr>
          <p:cNvPr id="21" name="AutoShape 2" hidden="1"/>
          <p:cNvSpPr>
            <a:spLocks noChangeArrowheads="1"/>
          </p:cNvSpPr>
          <p:nvPr/>
        </p:nvSpPr>
        <p:spPr bwMode="auto">
          <a:xfrm>
            <a:off x="3162399" y="1671259"/>
            <a:ext cx="2743200" cy="4059936"/>
          </a:xfrm>
          <a:prstGeom prst="rightArrow">
            <a:avLst>
              <a:gd name="adj1" fmla="val 65889"/>
              <a:gd name="adj2" fmla="val 38319"/>
            </a:avLst>
          </a:prstGeom>
          <a:solidFill>
            <a:schemeClr val="bg1"/>
          </a:solidFill>
          <a:ln w="76200">
            <a:solidFill>
              <a:srgbClr val="00FF00"/>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hidden="1"/>
          <p:cNvSpPr txBox="1">
            <a:spLocks noChangeArrowheads="1"/>
          </p:cNvSpPr>
          <p:nvPr/>
        </p:nvSpPr>
        <p:spPr bwMode="auto">
          <a:xfrm>
            <a:off x="3326368" y="4670039"/>
            <a:ext cx="1526064"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FF00"/>
                </a:solidFill>
                <a:latin typeface="Calibri" pitchFamily="34" charset="0"/>
              </a:rPr>
              <a:t>Chemical change</a:t>
            </a:r>
          </a:p>
        </p:txBody>
      </p:sp>
      <p:sp>
        <p:nvSpPr>
          <p:cNvPr id="27"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rgbClr val="00FF00"/>
            </a:solidFill>
            <a:round/>
            <a:headEnd/>
            <a:tailEnd/>
          </a:ln>
        </p:spPr>
        <p:txBody>
          <a:bodyPr lIns="62042" tIns="31021" rIns="62042" bIns="31021"/>
          <a:lstStyle/>
          <a:p>
            <a:endParaRPr lang="en-US">
              <a:solidFill>
                <a:srgbClr val="000000"/>
              </a:solidFill>
              <a:latin typeface="Calibri" pitchFamily="34" charset="0"/>
            </a:endParaRPr>
          </a:p>
        </p:txBody>
      </p:sp>
      <p:sp>
        <p:nvSpPr>
          <p:cNvPr id="28"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solidFill>
                  <a:srgbClr val="00FF00"/>
                </a:solidFill>
                <a:latin typeface="Calibri" pitchFamily="34" charset="0"/>
              </a:rPr>
              <a:t>Chemical change</a:t>
            </a:r>
          </a:p>
        </p:txBody>
      </p:sp>
      <p:pic>
        <p:nvPicPr>
          <p:cNvPr id="1026" name="Picture 2" descr="C:\Documents and Settings\Craig Douglas\My Documents\for JJ\Systems &amp; Scale\molecules\propane labeled06.5.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89814" y="2484294"/>
            <a:ext cx="2601063" cy="1889412"/>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454997" y="4319387"/>
            <a:ext cx="612447" cy="116035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Documents and Settings\Craig Douglas\My Documents\for JJ\Systems &amp; Scale\molecules\water labeled06.5.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309262" y="2900240"/>
            <a:ext cx="1566624" cy="731562"/>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C:\Documents and Settings\Craig Douglas\My Documents\for JJ\Systems &amp; Scale\molecules\carbon dioxide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188988" y="513595"/>
            <a:ext cx="2238161" cy="658575"/>
          </a:xfrm>
          <a:prstGeom prst="rect">
            <a:avLst/>
          </a:prstGeom>
          <a:noFill/>
          <a:extLst>
            <a:ext uri="{909E8E84-426E-40dd-AFC4-6F175D3DCCD1}">
              <a14:hiddenFill xmlns:a14="http://schemas.microsoft.com/office/drawing/2010/main" xmlns="">
                <a:solidFill>
                  <a:srgbClr val="FFFFFF"/>
                </a:solidFill>
              </a14:hiddenFill>
            </a:ext>
          </a:extLst>
        </p:spPr>
      </p:pic>
      <p:pic>
        <p:nvPicPr>
          <p:cNvPr id="35" name="Picture 4" descr="C:\Documents and Settings\Craig Douglas\My Documents\for JJ\Systems &amp; Scale\molecules\water labeled06.5.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309262" y="3723667"/>
            <a:ext cx="1566624" cy="731562"/>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4" descr="C:\Documents and Settings\Craig Douglas\My Documents\for JJ\Systems &amp; Scale\molecules\water labeled06.5.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7075853" y="2876785"/>
            <a:ext cx="1566624" cy="731562"/>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4" descr="C:\Documents and Settings\Craig Douglas\My Documents\for JJ\Systems &amp; Scale\molecules\water labeled06.5.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5404" y="3631802"/>
            <a:ext cx="1566624" cy="731562"/>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6" descr="C:\Documents and Settings\Craig Douglas\My Documents\for JJ\Systems &amp; Scale\molecules\carbon dioxide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696645" y="1091081"/>
            <a:ext cx="2238161" cy="658575"/>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6" descr="C:\Documents and Settings\Craig Douglas\My Documents\for JJ\Systems &amp; Scale\molecules\carbon dioxide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144192" y="1651058"/>
            <a:ext cx="2238161" cy="658575"/>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81131" y="1091081"/>
            <a:ext cx="612447" cy="1160355"/>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720533" y="795331"/>
            <a:ext cx="612447" cy="1160355"/>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713921" y="1263917"/>
            <a:ext cx="612447" cy="1160355"/>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868669" y="4481646"/>
            <a:ext cx="612447" cy="1160355"/>
          </a:xfrm>
          <a:prstGeom prst="rect">
            <a:avLst/>
          </a:prstGeom>
          <a:noFill/>
          <a:extLst>
            <a:ext uri="{909E8E84-426E-40dd-AFC4-6F175D3DCCD1}">
              <a14:hiddenFill xmlns:a14="http://schemas.microsoft.com/office/drawing/2010/main" xmlns="">
                <a:solidFill>
                  <a:srgbClr val="FFFFFF"/>
                </a:solidFill>
              </a14:hiddenFill>
            </a:ext>
          </a:extLst>
        </p:spPr>
      </p:pic>
      <p:sp>
        <p:nvSpPr>
          <p:cNvPr id="49" name="Title 1"/>
          <p:cNvSpPr txBox="1">
            <a:spLocks/>
          </p:cNvSpPr>
          <p:nvPr/>
        </p:nvSpPr>
        <p:spPr>
          <a:xfrm>
            <a:off x="3090672" y="5742758"/>
            <a:ext cx="2971800" cy="548314"/>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pt-BR" sz="1800" dirty="0"/>
              <a:t>C</a:t>
            </a:r>
            <a:r>
              <a:rPr lang="pt-BR" sz="1800" baseline="-25000" dirty="0"/>
              <a:t>3</a:t>
            </a:r>
            <a:r>
              <a:rPr lang="pt-BR" sz="1800" dirty="0"/>
              <a:t>H</a:t>
            </a:r>
            <a:r>
              <a:rPr lang="pt-BR" sz="1800" baseline="-25000" dirty="0"/>
              <a:t>8</a:t>
            </a:r>
            <a:r>
              <a:rPr lang="pt-BR" sz="1800" dirty="0"/>
              <a:t> + 5 O</a:t>
            </a:r>
            <a:r>
              <a:rPr lang="pt-BR" sz="1800" baseline="-25000" dirty="0"/>
              <a:t>2</a:t>
            </a:r>
            <a:r>
              <a:rPr lang="pt-BR" sz="1800" dirty="0"/>
              <a:t> --&gt; 3 CO</a:t>
            </a:r>
            <a:r>
              <a:rPr lang="pt-BR" sz="1800" baseline="-25000" dirty="0"/>
              <a:t>2</a:t>
            </a:r>
            <a:r>
              <a:rPr lang="pt-BR" sz="1800" dirty="0"/>
              <a:t> + 4 H</a:t>
            </a:r>
            <a:r>
              <a:rPr lang="pt-BR" sz="1800" baseline="-25000" dirty="0"/>
              <a:t>2</a:t>
            </a:r>
            <a:r>
              <a:rPr lang="pt-BR" sz="1800" dirty="0"/>
              <a:t>O</a:t>
            </a:r>
            <a:endParaRPr lang="en-US" sz="1800" b="1" dirty="0">
              <a:latin typeface="Arial" charset="0"/>
              <a:cs typeface="Arial" charset="0"/>
            </a:endParaRPr>
          </a:p>
        </p:txBody>
      </p:sp>
      <p:sp>
        <p:nvSpPr>
          <p:cNvPr id="50" name="Title 1"/>
          <p:cNvSpPr txBox="1">
            <a:spLocks/>
          </p:cNvSpPr>
          <p:nvPr/>
        </p:nvSpPr>
        <p:spPr>
          <a:xfrm>
            <a:off x="3145198" y="594686"/>
            <a:ext cx="2879003" cy="49639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Propane burning</a:t>
            </a:r>
          </a:p>
        </p:txBody>
      </p:sp>
      <p:pic>
        <p:nvPicPr>
          <p:cNvPr id="60" name="Reactant energy type"/>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06339" y="5065869"/>
            <a:ext cx="946089" cy="950653"/>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Tree>
    <p:extLst>
      <p:ext uri="{BB962C8B-B14F-4D97-AF65-F5344CB8AC3E}">
        <p14:creationId xmlns:p14="http://schemas.microsoft.com/office/powerpoint/2010/main" val="392735851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60"/>
                                        </p:tgtEl>
                                      </p:cBhvr>
                                    </p:animEffect>
                                    <p:set>
                                      <p:cBhvr>
                                        <p:cTn id="7" dur="1" fill="hold">
                                          <p:stCondLst>
                                            <p:cond delay="499"/>
                                          </p:stCondLst>
                                        </p:cTn>
                                        <p:tgtEl>
                                          <p:spTgt spid="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241706" y="5060389"/>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0"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178244" y="5424528"/>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 name="Picture 103"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894813" y="5846332"/>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69978" y="5048968"/>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810014" y="5024537"/>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4" name="Picture 63"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20971" y="5038597"/>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 name="Picture 64"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427134" y="5038597"/>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 name="Picture 65"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39031" y="5022725"/>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94573" y="5430564"/>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8" name="Picture 5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834609" y="5406134"/>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9" name="Picture 68"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45566" y="5420194"/>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 name="Picture 69"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451728" y="5420194"/>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 name="Picture 70"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63626" y="5404321"/>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 name="Picture 8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034086" y="5044955"/>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83"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38335" y="5029083"/>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5" name="Picture 84"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058680" y="5426552"/>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85"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62929" y="5410680"/>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 name="Picture 86"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42051" y="5044955"/>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8" name="Picture 87"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66646" y="5426552"/>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1" name="Picture 90"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20971" y="5791181"/>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 name="Picture 91"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427134" y="5791181"/>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3" name="Picture 92"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39031" y="5775308"/>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4" name="Picture 93"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034086" y="5797539"/>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6" name="Picture 95"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38335" y="5781666"/>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9" name="Picture 98" descr="ethanol energy"/>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42051" y="5797539"/>
            <a:ext cx="456543" cy="41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2" name="Rounded Rectangle 71"/>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 name="Rounded Rectangle 72"/>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 name="Rounded Rectangle 73"/>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76"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8"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Carbon Dioxide</a:t>
            </a:r>
          </a:p>
        </p:txBody>
      </p:sp>
      <p:pic>
        <p:nvPicPr>
          <p:cNvPr id="79" name="Product energy type"/>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064670" y="5071993"/>
            <a:ext cx="606431" cy="609357"/>
          </a:xfrm>
          <a:prstGeom prst="rect">
            <a:avLst/>
          </a:prstGeom>
          <a:noFill/>
          <a:extLst>
            <a:ext uri="{909E8E84-426E-40dd-AFC4-6F175D3DCCD1}">
              <a14:hiddenFill xmlns:a14="http://schemas.microsoft.com/office/drawing/2010/main" xmlns="">
                <a:solidFill>
                  <a:srgbClr val="FFFFFF"/>
                </a:solidFill>
              </a14:hiddenFill>
            </a:ext>
          </a:extLst>
        </p:spPr>
      </p:pic>
      <p:pic>
        <p:nvPicPr>
          <p:cNvPr id="80" name="Product energy type"/>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103516" y="5655948"/>
            <a:ext cx="606431" cy="609357"/>
          </a:xfrm>
          <a:prstGeom prst="rect">
            <a:avLst/>
          </a:prstGeom>
          <a:noFill/>
          <a:extLst>
            <a:ext uri="{909E8E84-426E-40dd-AFC4-6F175D3DCCD1}">
              <a14:hiddenFill xmlns:a14="http://schemas.microsoft.com/office/drawing/2010/main" xmlns="">
                <a:solidFill>
                  <a:srgbClr val="FFFFFF"/>
                </a:solidFill>
              </a14:hiddenFill>
            </a:ext>
          </a:extLst>
        </p:spPr>
      </p:pic>
      <p:sp>
        <p:nvSpPr>
          <p:cNvPr id="95" name="Rounded Rectangle 94"/>
          <p:cNvSpPr/>
          <p:nvPr/>
        </p:nvSpPr>
        <p:spPr bwMode="auto">
          <a:xfrm>
            <a:off x="455698"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TextBox 5"/>
          <p:cNvSpPr txBox="1">
            <a:spLocks noChangeArrowheads="1"/>
          </p:cNvSpPr>
          <p:nvPr/>
        </p:nvSpPr>
        <p:spPr bwMode="auto">
          <a:xfrm>
            <a:off x="1720533" y="6153249"/>
            <a:ext cx="939621"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108" name="TextBox 10"/>
          <p:cNvSpPr txBox="1">
            <a:spLocks noChangeArrowheads="1"/>
          </p:cNvSpPr>
          <p:nvPr/>
        </p:nvSpPr>
        <p:spPr bwMode="auto">
          <a:xfrm>
            <a:off x="1546484" y="5571337"/>
            <a:ext cx="128772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Octane</a:t>
            </a:r>
            <a:br>
              <a:rPr lang="en-US" dirty="0">
                <a:latin typeface="Calibri" pitchFamily="34" charset="0"/>
              </a:rPr>
            </a:br>
            <a:r>
              <a:rPr lang="en-US" dirty="0">
                <a:latin typeface="Calibri" pitchFamily="34" charset="0"/>
              </a:rPr>
              <a:t>and Oxygen</a:t>
            </a:r>
          </a:p>
        </p:txBody>
      </p:sp>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7</a:t>
            </a:fld>
            <a:endParaRPr lang="en-US"/>
          </a:p>
        </p:txBody>
      </p:sp>
      <p:sp>
        <p:nvSpPr>
          <p:cNvPr id="21" name="AutoShape 2" hidden="1"/>
          <p:cNvSpPr>
            <a:spLocks noChangeArrowheads="1"/>
          </p:cNvSpPr>
          <p:nvPr/>
        </p:nvSpPr>
        <p:spPr bwMode="auto">
          <a:xfrm>
            <a:off x="3162399" y="1671259"/>
            <a:ext cx="2743200" cy="4059936"/>
          </a:xfrm>
          <a:prstGeom prst="rightArrow">
            <a:avLst>
              <a:gd name="adj1" fmla="val 65889"/>
              <a:gd name="adj2" fmla="val 38319"/>
            </a:avLst>
          </a:prstGeom>
          <a:solidFill>
            <a:schemeClr val="bg1"/>
          </a:solidFill>
          <a:ln w="76200">
            <a:solidFill>
              <a:srgbClr val="00FF00"/>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hidden="1"/>
          <p:cNvSpPr txBox="1">
            <a:spLocks noChangeArrowheads="1"/>
          </p:cNvSpPr>
          <p:nvPr/>
        </p:nvSpPr>
        <p:spPr bwMode="auto">
          <a:xfrm>
            <a:off x="3326368" y="4670039"/>
            <a:ext cx="1526064"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FF00"/>
                </a:solidFill>
                <a:latin typeface="Calibri" pitchFamily="34" charset="0"/>
              </a:rPr>
              <a:t>Chemical change</a:t>
            </a:r>
          </a:p>
        </p:txBody>
      </p:sp>
      <p:sp>
        <p:nvSpPr>
          <p:cNvPr id="27"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rgbClr val="00FF00"/>
            </a:solidFill>
            <a:round/>
            <a:headEnd/>
            <a:tailEnd/>
          </a:ln>
        </p:spPr>
        <p:txBody>
          <a:bodyPr lIns="62042" tIns="31021" rIns="62042" bIns="31021"/>
          <a:lstStyle/>
          <a:p>
            <a:endParaRPr lang="en-US">
              <a:solidFill>
                <a:srgbClr val="000000"/>
              </a:solidFill>
              <a:latin typeface="Calibri" pitchFamily="34" charset="0"/>
            </a:endParaRPr>
          </a:p>
        </p:txBody>
      </p:sp>
      <p:sp>
        <p:nvSpPr>
          <p:cNvPr id="28"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solidFill>
                  <a:srgbClr val="00FF00"/>
                </a:solidFill>
                <a:latin typeface="Calibri" pitchFamily="34" charset="0"/>
              </a:rPr>
              <a:t>Chemical change</a:t>
            </a:r>
          </a:p>
        </p:txBody>
      </p:sp>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755781" y="2522255"/>
            <a:ext cx="2327588" cy="1436244"/>
          </a:xfrm>
          <a:prstGeom prst="rect">
            <a:avLst/>
          </a:prstGeom>
          <a:noFill/>
          <a:extLst>
            <a:ext uri="{909E8E84-426E-40dd-AFC4-6F175D3DCCD1}">
              <a14:hiddenFill xmlns:a14="http://schemas.microsoft.com/office/drawing/2010/main" xmlns="">
                <a:solidFill>
                  <a:srgbClr val="FFFFFF"/>
                </a:solidFill>
              </a14:hiddenFill>
            </a:ext>
          </a:extLst>
        </p:spPr>
      </p:pic>
      <p:sp>
        <p:nvSpPr>
          <p:cNvPr id="49" name="Title 1"/>
          <p:cNvSpPr txBox="1">
            <a:spLocks/>
          </p:cNvSpPr>
          <p:nvPr/>
        </p:nvSpPr>
        <p:spPr>
          <a:xfrm>
            <a:off x="2916936" y="5742758"/>
            <a:ext cx="3319272" cy="548314"/>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pt-BR" sz="1800" dirty="0"/>
              <a:t>C</a:t>
            </a:r>
            <a:r>
              <a:rPr lang="pt-BR" sz="1800" baseline="-25000" dirty="0"/>
              <a:t>8</a:t>
            </a:r>
            <a:r>
              <a:rPr lang="pt-BR" sz="1800" dirty="0"/>
              <a:t>H</a:t>
            </a:r>
            <a:r>
              <a:rPr lang="pt-BR" sz="1800" baseline="-25000" dirty="0"/>
              <a:t>18</a:t>
            </a:r>
            <a:r>
              <a:rPr lang="pt-BR" sz="1800" dirty="0"/>
              <a:t> + 12.5 O</a:t>
            </a:r>
            <a:r>
              <a:rPr lang="pt-BR" sz="1800" baseline="-25000" dirty="0"/>
              <a:t>2</a:t>
            </a:r>
            <a:r>
              <a:rPr lang="pt-BR" sz="1800" dirty="0"/>
              <a:t> --&gt; 8 CO</a:t>
            </a:r>
            <a:r>
              <a:rPr lang="pt-BR" sz="1800" baseline="-25000" dirty="0"/>
              <a:t>2</a:t>
            </a:r>
            <a:r>
              <a:rPr lang="pt-BR" sz="1800" dirty="0"/>
              <a:t> + 9 H</a:t>
            </a:r>
            <a:r>
              <a:rPr lang="pt-BR" sz="1800" baseline="-25000" dirty="0"/>
              <a:t>2</a:t>
            </a:r>
            <a:r>
              <a:rPr lang="pt-BR" sz="1800" dirty="0"/>
              <a:t>O</a:t>
            </a:r>
            <a:endParaRPr lang="en-US" sz="1800" b="1" dirty="0">
              <a:latin typeface="Arial" charset="0"/>
              <a:cs typeface="Arial" charset="0"/>
            </a:endParaRPr>
          </a:p>
        </p:txBody>
      </p:sp>
      <p:sp>
        <p:nvSpPr>
          <p:cNvPr id="50" name="Title 1"/>
          <p:cNvSpPr txBox="1">
            <a:spLocks/>
          </p:cNvSpPr>
          <p:nvPr/>
        </p:nvSpPr>
        <p:spPr>
          <a:xfrm>
            <a:off x="3145198" y="594686"/>
            <a:ext cx="2879003" cy="49639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Octane burning</a:t>
            </a:r>
          </a:p>
        </p:txBody>
      </p:sp>
      <p:pic>
        <p:nvPicPr>
          <p:cNvPr id="1027"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99396" y="4005395"/>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41809" y="1557839"/>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icture 3" descr="C:\Documents and Settings\Craig Douglas\My Documents\for JJ\Systems &amp; Scale\molecules\oxygen labeled06.5.png"/>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1378041" y="622212"/>
            <a:ext cx="457312" cy="393116"/>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190346" y="1512822"/>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834209" y="3979250"/>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690919" y="4009882"/>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Documents and Settings\Craig Douglas\My Documents\for JJ\Systems &amp; Scale\molecules\water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469978" y="2992721"/>
            <a:ext cx="871241" cy="406841"/>
          </a:xfrm>
          <a:prstGeom prst="rect">
            <a:avLst/>
          </a:prstGeom>
          <a:noFill/>
          <a:extLst>
            <a:ext uri="{909E8E84-426E-40dd-AFC4-6F175D3DCCD1}">
              <a14:hiddenFill xmlns:a14="http://schemas.microsoft.com/office/drawing/2010/main" xmlns="">
                <a:solidFill>
                  <a:srgbClr val="FFFFFF"/>
                </a:solidFill>
              </a14:hiddenFill>
            </a:ext>
          </a:extLst>
        </p:spPr>
      </p:pic>
      <p:pic>
        <p:nvPicPr>
          <p:cNvPr id="35" name="Picture 4" descr="C:\Documents and Settings\Craig Douglas\My Documents\for JJ\Systems &amp; Scale\molecules\water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406516" y="3669179"/>
            <a:ext cx="871241" cy="406841"/>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4" descr="C:\Documents and Settings\Craig Douglas\My Documents\for JJ\Systems &amp; Scale\molecules\water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430978" y="3365059"/>
            <a:ext cx="871241" cy="406841"/>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4" descr="C:\Documents and Settings\Craig Douglas\My Documents\for JJ\Systems &amp; Scale\molecules\water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559679" y="3872599"/>
            <a:ext cx="871241" cy="406841"/>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4" descr="C:\Documents and Settings\Craig Douglas\My Documents\for JJ\Systems &amp; Scale\molecules\water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620819" y="2853025"/>
            <a:ext cx="871241" cy="406841"/>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C:\Documents and Settings\Craig Douglas\My Documents\for JJ\Systems &amp; Scale\molecules\carbon dioxide labeled06.5.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123634" y="623666"/>
            <a:ext cx="1153163" cy="339316"/>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6" descr="C:\Documents and Settings\Craig Douglas\My Documents\for JJ\Systems &amp; Scale\molecules\carbon dioxide labeled06.5.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5842137" y="1043987"/>
            <a:ext cx="1153163" cy="339316"/>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6" descr="C:\Documents and Settings\Craig Douglas\My Documents\for JJ\Systems &amp; Scale\molecules\carbon dioxide labeled06.5.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5903277" y="1533294"/>
            <a:ext cx="1153163" cy="339316"/>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6" descr="C:\Documents and Settings\Craig Douglas\My Documents\for JJ\Systems &amp; Scale\molecules\carbon dioxide labeled06.5.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5807704" y="1922665"/>
            <a:ext cx="1153163" cy="339316"/>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6" descr="C:\Documents and Settings\Craig Douglas\My Documents\for JJ\Systems &amp; Scale\molecules\carbon dioxide labeled06.5.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60012" y="563270"/>
            <a:ext cx="1153162" cy="339316"/>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6" descr="C:\Documents and Settings\Craig Douglas\My Documents\for JJ\Systems &amp; Scale\molecules\carbon dioxide labeled06.5.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06836" y="979089"/>
            <a:ext cx="1153162" cy="339316"/>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6" descr="C:\Documents and Settings\Craig Douglas\My Documents\for JJ\Systems &amp; Scale\molecules\carbon dioxide labeled06.5.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198195" y="1484076"/>
            <a:ext cx="1153162" cy="339316"/>
          </a:xfrm>
          <a:prstGeom prst="rect">
            <a:avLst/>
          </a:prstGeom>
          <a:noFill/>
          <a:extLst>
            <a:ext uri="{909E8E84-426E-40dd-AFC4-6F175D3DCCD1}">
              <a14:hiddenFill xmlns:a14="http://schemas.microsoft.com/office/drawing/2010/main" xmlns="">
                <a:solidFill>
                  <a:srgbClr val="FFFFFF"/>
                </a:solidFill>
              </a14:hiddenFill>
            </a:ext>
          </a:extLst>
        </p:spPr>
      </p:pic>
      <p:pic>
        <p:nvPicPr>
          <p:cNvPr id="48" name="Picture 6" descr="C:\Documents and Settings\Craig Douglas\My Documents\for JJ\Systems &amp; Scale\molecules\carbon dioxide labeled06.5.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06836" y="1977370"/>
            <a:ext cx="1153162" cy="339316"/>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Picture 4" descr="C:\Documents and Settings\Craig Douglas\My Documents\for JJ\Systems &amp; Scale\molecules\water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677769" y="3056446"/>
            <a:ext cx="871241" cy="406841"/>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4" descr="C:\Documents and Settings\Craig Douglas\My Documents\for JJ\Systems &amp; Scale\molecules\water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576316" y="3790220"/>
            <a:ext cx="871241" cy="406841"/>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4" descr="C:\Documents and Settings\Craig Douglas\My Documents\for JJ\Systems &amp; Scale\molecules\water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193429" y="4298063"/>
            <a:ext cx="871241" cy="406841"/>
          </a:xfrm>
          <a:prstGeom prst="rect">
            <a:avLst/>
          </a:prstGeom>
          <a:noFill/>
          <a:extLst>
            <a:ext uri="{909E8E84-426E-40dd-AFC4-6F175D3DCCD1}">
              <a14:hiddenFill xmlns:a14="http://schemas.microsoft.com/office/drawing/2010/main" xmlns="">
                <a:solidFill>
                  <a:srgbClr val="FFFFFF"/>
                </a:solidFill>
              </a14:hiddenFill>
            </a:ext>
          </a:extLst>
        </p:spPr>
      </p:pic>
      <p:pic>
        <p:nvPicPr>
          <p:cNvPr id="54" name="Picture 4" descr="C:\Documents and Settings\Craig Douglas\My Documents\for JJ\Systems &amp; Scale\molecules\water labeled06.5.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776542" y="4164645"/>
            <a:ext cx="871241" cy="406841"/>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114262" y="4271687"/>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318301" y="4704904"/>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330796" y="4674762"/>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168517" y="1576395"/>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60"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27125" y="906456"/>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61"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654060" y="1147240"/>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62" name="Picture 3" descr="C:\Documents and Settings\Craig Douglas\My Documents\for JJ\Systems &amp; Scale\molecules\oxygen labeled06.5.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632231" y="906456"/>
            <a:ext cx="457312" cy="866433"/>
          </a:xfrm>
          <a:prstGeom prst="rect">
            <a:avLst/>
          </a:prstGeom>
          <a:noFill/>
          <a:extLst>
            <a:ext uri="{909E8E84-426E-40dd-AFC4-6F175D3DCCD1}">
              <a14:hiddenFill xmlns:a14="http://schemas.microsoft.com/office/drawing/2010/main" xmlns="">
                <a:solidFill>
                  <a:srgbClr val="FFFFFF"/>
                </a:solidFill>
              </a14:hiddenFill>
            </a:ext>
          </a:extLst>
        </p:spPr>
      </p:pic>
      <p:pic>
        <p:nvPicPr>
          <p:cNvPr id="81" name="Reactant energy type"/>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506339" y="5065869"/>
            <a:ext cx="946089" cy="950653"/>
          </a:xfrm>
          <a:prstGeom prst="rect">
            <a:avLst/>
          </a:prstGeom>
          <a:noFill/>
          <a:extLst>
            <a:ext uri="{909E8E84-426E-40dd-AFC4-6F175D3DCCD1}">
              <a14:hiddenFill xmlns:a14="http://schemas.microsoft.com/office/drawing/2010/main" xmlns="">
                <a:solidFill>
                  <a:srgbClr val="FFFFFF"/>
                </a:solidFill>
              </a14:hiddenFill>
            </a:ext>
          </a:extLst>
        </p:spPr>
      </p:pic>
      <p:sp>
        <p:nvSpPr>
          <p:cNvPr id="77" name="TextBox 26"/>
          <p:cNvSpPr txBox="1">
            <a:spLocks noChangeArrowheads="1"/>
          </p:cNvSpPr>
          <p:nvPr/>
        </p:nvSpPr>
        <p:spPr bwMode="auto">
          <a:xfrm>
            <a:off x="5776542" y="6124040"/>
            <a:ext cx="21986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Heat and light energy</a:t>
            </a:r>
          </a:p>
        </p:txBody>
      </p:sp>
    </p:spTree>
    <p:extLst>
      <p:ext uri="{BB962C8B-B14F-4D97-AF65-F5344CB8AC3E}">
        <p14:creationId xmlns:p14="http://schemas.microsoft.com/office/powerpoint/2010/main" val="42679336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81"/>
                                        </p:tgtEl>
                                      </p:cBhvr>
                                    </p:animEffect>
                                    <p:set>
                                      <p:cBhvr>
                                        <p:cTn id="7" dur="1" fill="hold">
                                          <p:stCondLst>
                                            <p:cond delay="499"/>
                                          </p:stCondLst>
                                        </p:cTn>
                                        <p:tgtEl>
                                          <p:spTgt spid="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Class Explanation</a:t>
            </a:r>
          </a:p>
        </p:txBody>
      </p:sp>
      <p:sp>
        <p:nvSpPr>
          <p:cNvPr id="3" name="Content Placeholder 2"/>
          <p:cNvSpPr>
            <a:spLocks noGrp="1"/>
          </p:cNvSpPr>
          <p:nvPr>
            <p:ph idx="1"/>
          </p:nvPr>
        </p:nvSpPr>
        <p:spPr/>
        <p:txBody>
          <a:bodyP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Develop an explanation for what happens when any organic material burns.</a:t>
            </a:r>
          </a:p>
          <a:p>
            <a:pPr marL="514350" marR="0" lvl="0" indent="-514350" defTabSz="914400" eaLnBrk="1" fontAlgn="auto" latinLnBrk="0" hangingPunct="1">
              <a:lnSpc>
                <a:spcPct val="100000"/>
              </a:lnSpc>
              <a:spcBef>
                <a:spcPts val="0"/>
              </a:spcBef>
              <a:spcAft>
                <a:spcPts val="0"/>
              </a:spcAft>
              <a:buClrTx/>
              <a:buSzTx/>
              <a:buFont typeface="+mj-lt"/>
              <a:buAutoNum type="arabicPeriod"/>
              <a:tabLst/>
              <a:defRPr/>
            </a:pPr>
            <a:r>
              <a:rPr lang="en-US" dirty="0"/>
              <a:t>Matter movement: How do fuel and oxygen molecules move into the flame?</a:t>
            </a:r>
          </a:p>
          <a:p>
            <a:pPr marL="514350" marR="0" lvl="0" indent="-514350" defTabSz="914400" eaLnBrk="1" fontAlgn="auto" latinLnBrk="0" hangingPunct="1">
              <a:lnSpc>
                <a:spcPct val="100000"/>
              </a:lnSpc>
              <a:spcBef>
                <a:spcPts val="0"/>
              </a:spcBef>
              <a:spcAft>
                <a:spcPts val="0"/>
              </a:spcAft>
              <a:buClrTx/>
              <a:buSzTx/>
              <a:buFont typeface="+mj-lt"/>
              <a:buAutoNum type="arabicPeriod"/>
              <a:tabLst/>
              <a:defRPr/>
            </a:pPr>
            <a:r>
              <a:rPr lang="en-US" dirty="0"/>
              <a:t>Matter change: How are atoms in the fuel and oxygen molecules rearranged into different molecules?</a:t>
            </a:r>
          </a:p>
          <a:p>
            <a:pPr marL="514350" marR="0" lvl="0" indent="-514350" defTabSz="914400" eaLnBrk="1" fontAlgn="auto" latinLnBrk="0" hangingPunct="1">
              <a:lnSpc>
                <a:spcPct val="100000"/>
              </a:lnSpc>
              <a:spcBef>
                <a:spcPts val="0"/>
              </a:spcBef>
              <a:spcAft>
                <a:spcPts val="0"/>
              </a:spcAft>
              <a:buClrTx/>
              <a:buSzTx/>
              <a:buFont typeface="+mj-lt"/>
              <a:buAutoNum type="arabicPeriod"/>
              <a:tabLst/>
              <a:defRPr/>
            </a:pPr>
            <a:r>
              <a:rPr lang="en-US" dirty="0"/>
              <a:t>Energy change: What happens to energy?</a:t>
            </a:r>
          </a:p>
          <a:p>
            <a:pPr marL="514350" marR="0" lvl="0" indent="-514350" defTabSz="914400" eaLnBrk="1" fontAlgn="auto" latinLnBrk="0" hangingPunct="1">
              <a:lnSpc>
                <a:spcPct val="100000"/>
              </a:lnSpc>
              <a:spcBef>
                <a:spcPts val="0"/>
              </a:spcBef>
              <a:spcAft>
                <a:spcPts val="0"/>
              </a:spcAft>
              <a:buClrTx/>
              <a:buSzTx/>
              <a:buFont typeface="+mj-lt"/>
              <a:buAutoNum type="arabicPeriod"/>
              <a:tabLst/>
              <a:defRPr/>
            </a:pPr>
            <a:r>
              <a:rPr lang="en-US" dirty="0"/>
              <a:t>Matter movement: How do product molecules move out of the flame?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292343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9</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672306" y="2340789"/>
            <a:ext cx="3972896"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4832092"/>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“Other Examples,”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2674554978"/>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294</TotalTime>
  <Words>1609</Words>
  <Application>Microsoft Macintosh PowerPoint</Application>
  <PresentationFormat>On-screen Show (4:3)</PresentationFormat>
  <Paragraphs>167</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Template_Presentation</vt:lpstr>
      <vt:lpstr>Systems and Scale Unit  Activity 5.4: Other Examples of Combustion</vt:lpstr>
      <vt:lpstr>Unit Map</vt:lpstr>
      <vt:lpstr>PowerPoint Presentation</vt:lpstr>
      <vt:lpstr>Writing an explanation for how your organic material burns</vt:lpstr>
      <vt:lpstr>Burning materials </vt:lpstr>
      <vt:lpstr>PowerPoint Presentation</vt:lpstr>
      <vt:lpstr>PowerPoint Presentation</vt:lpstr>
      <vt:lpstr>Class Explanation</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105</cp:revision>
  <dcterms:created xsi:type="dcterms:W3CDTF">2013-03-08T14:19:13Z</dcterms:created>
  <dcterms:modified xsi:type="dcterms:W3CDTF">2019-08-14T17:02:23Z</dcterms:modified>
</cp:coreProperties>
</file>