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16"/>
  </p:notesMasterIdLst>
  <p:handoutMasterIdLst>
    <p:handoutMasterId r:id="rId17"/>
  </p:handoutMasterIdLst>
  <p:sldIdLst>
    <p:sldId id="279" r:id="rId4"/>
    <p:sldId id="298" r:id="rId5"/>
    <p:sldId id="296" r:id="rId6"/>
    <p:sldId id="297" r:id="rId7"/>
    <p:sldId id="285" r:id="rId8"/>
    <p:sldId id="289" r:id="rId9"/>
    <p:sldId id="299" r:id="rId10"/>
    <p:sldId id="301" r:id="rId11"/>
    <p:sldId id="302" r:id="rId12"/>
    <p:sldId id="303" r:id="rId13"/>
    <p:sldId id="294" r:id="rId14"/>
    <p:sldId id="295"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86"/>
    <p:restoredTop sz="94274" autoAdjust="0"/>
  </p:normalViewPr>
  <p:slideViewPr>
    <p:cSldViewPr snapToGrid="0" snapToObjects="1">
      <p:cViewPr varScale="1">
        <p:scale>
          <a:sx n="96" d="100"/>
          <a:sy n="96" d="100"/>
        </p:scale>
        <p:origin x="1336" y="160"/>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52" d="100"/>
          <a:sy n="52" d="100"/>
        </p:scale>
        <p:origin x="2862"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4/7/20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4/7/20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make predictions about using investigation tools to detect matter movement and matter change.</a:t>
            </a:r>
          </a:p>
          <a:p>
            <a:r>
              <a:rPr lang="en-US" sz="1200" kern="1200" dirty="0">
                <a:solidFill>
                  <a:schemeClr val="tx1"/>
                </a:solidFill>
                <a:effectLst/>
                <a:latin typeface="+mn-lt"/>
                <a:ea typeface="+mn-ea"/>
                <a:cs typeface="+mn-cs"/>
              </a:rPr>
              <a:t>Show slide 10 of the PPT. Have students have complete Part B of their Prediction Tool. Have them focus on the matter movement and matter change as they make their predictions about what happens in soda water loses its fizz.</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Divide students into pairs and tell them to compare and contrast their predictions with each other and to look for differences and similarities.</a:t>
            </a:r>
          </a:p>
          <a:p>
            <a:r>
              <a:rPr lang="en-US" sz="1200" kern="1200" dirty="0">
                <a:solidFill>
                  <a:schemeClr val="tx1"/>
                </a:solidFill>
                <a:effectLst/>
                <a:latin typeface="+mn-lt"/>
                <a:ea typeface="+mn-ea"/>
                <a:cs typeface="+mn-cs"/>
              </a:rPr>
              <a:t>Give students 2-3 minutes to compare their predictions</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91108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Predictions Tool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11. </a:t>
            </a:r>
          </a:p>
          <a:p>
            <a:pPr lvl="0"/>
            <a:r>
              <a:rPr lang="en-US" sz="1200" kern="1200" dirty="0">
                <a:solidFill>
                  <a:schemeClr val="tx1"/>
                </a:solidFill>
                <a:effectLst/>
                <a:latin typeface="+mn-lt"/>
                <a:ea typeface="+mn-ea"/>
                <a:cs typeface="+mn-cs"/>
              </a:rPr>
              <a:t>Tell students that tomorrow they will discuss their predictions together as a class.</a:t>
            </a:r>
          </a:p>
          <a:p>
            <a:r>
              <a:rPr lang="en-US" sz="1200" kern="1200" dirty="0">
                <a:solidFill>
                  <a:schemeClr val="tx1"/>
                </a:solidFill>
                <a:effectLst/>
                <a:latin typeface="+mn-lt"/>
                <a:ea typeface="+mn-ea"/>
                <a:cs typeface="+mn-cs"/>
              </a:rPr>
              <a:t>Also, they will revisit their ideas after the investigation to see how their ideas changed over time.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4794251F-03FA-0248-9853-A8500C1E7589}" type="slidenum">
              <a:rPr lang="en-US" smtClean="0"/>
              <a:t>11</a:t>
            </a:fld>
            <a:endParaRPr lang="en-US"/>
          </a:p>
        </p:txBody>
      </p:sp>
    </p:spTree>
    <p:extLst>
      <p:ext uri="{BB962C8B-B14F-4D97-AF65-F5344CB8AC3E}">
        <p14:creationId xmlns:p14="http://schemas.microsoft.com/office/powerpoint/2010/main" val="241165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Image Credit: Michigan State University</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Optional) Have students plan the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Optionally, show students Slide 12 of the PPT and describe the instruments and materials necessary for carrying out the investigation. Have students begin planning their investigation. For example:</a:t>
            </a:r>
          </a:p>
          <a:p>
            <a:pPr lvl="0"/>
            <a:r>
              <a:rPr lang="en-US" sz="1200" kern="1200" dirty="0">
                <a:solidFill>
                  <a:schemeClr val="tx1"/>
                </a:solidFill>
                <a:effectLst/>
                <a:latin typeface="+mn-lt"/>
                <a:ea typeface="+mn-ea"/>
                <a:cs typeface="+mn-cs"/>
              </a:rPr>
              <a:t>Students might choose to add controls to the experiment, for example including </a:t>
            </a:r>
            <a:r>
              <a:rPr lang="en-US" sz="1200" b="1" kern="1200" dirty="0">
                <a:solidFill>
                  <a:schemeClr val="tx1"/>
                </a:solidFill>
                <a:effectLst/>
                <a:latin typeface="+mn-lt"/>
                <a:ea typeface="+mn-ea"/>
                <a:cs typeface="+mn-cs"/>
              </a:rPr>
              <a:t>both</a:t>
            </a:r>
            <a:r>
              <a:rPr lang="en-US" sz="1200" kern="1200" dirty="0">
                <a:solidFill>
                  <a:schemeClr val="tx1"/>
                </a:solidFill>
                <a:effectLst/>
                <a:latin typeface="+mn-lt"/>
                <a:ea typeface="+mn-ea"/>
                <a:cs typeface="+mn-cs"/>
              </a:rPr>
              <a:t> a Petri dish of yellow bromothymol blue (BTB) (made from blowing into the blue BTB with a straw) </a:t>
            </a:r>
            <a:r>
              <a:rPr lang="en-US" sz="1200" b="1" kern="1200" dirty="0">
                <a:solidFill>
                  <a:schemeClr val="tx1"/>
                </a:solidFill>
                <a:effectLst/>
                <a:latin typeface="+mn-lt"/>
                <a:ea typeface="+mn-ea"/>
                <a:cs typeface="+mn-cs"/>
              </a:rPr>
              <a:t>and</a:t>
            </a:r>
            <a:r>
              <a:rPr lang="en-US" sz="1200" kern="1200" dirty="0">
                <a:solidFill>
                  <a:schemeClr val="tx1"/>
                </a:solidFill>
                <a:effectLst/>
                <a:latin typeface="+mn-lt"/>
                <a:ea typeface="+mn-ea"/>
                <a:cs typeface="+mn-cs"/>
              </a:rPr>
              <a:t> a Petri dish of blue BTB to the chamber.</a:t>
            </a:r>
          </a:p>
          <a:p>
            <a:r>
              <a:rPr lang="en-US" sz="1200" kern="1200" dirty="0">
                <a:solidFill>
                  <a:schemeClr val="tx1"/>
                </a:solidFill>
                <a:effectLst/>
                <a:latin typeface="+mn-lt"/>
                <a:ea typeface="+mn-ea"/>
                <a:cs typeface="+mn-cs"/>
              </a:rPr>
              <a:t>Students might also choose to set up a chamber with a Petri dish of blue BTB alone without the soda water fizzing.</a:t>
            </a:r>
            <a:r>
              <a:rPr lang="en-US" dirty="0">
                <a:effectLst/>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3555622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3.1 Predictions about</a:t>
            </a:r>
            <a:r>
              <a:rPr lang="en-US" sz="1200" kern="1200" baseline="0" dirty="0">
                <a:solidFill>
                  <a:schemeClr val="tx1"/>
                </a:solidFill>
                <a:effectLst/>
                <a:latin typeface="+mn-lt"/>
                <a:ea typeface="+mn-ea"/>
                <a:cs typeface="+mn-cs"/>
              </a:rPr>
              <a:t> Soda Water Fizzing </a:t>
            </a:r>
            <a:r>
              <a:rPr lang="en-US" sz="1200" kern="1200" dirty="0">
                <a:solidFill>
                  <a:schemeClr val="tx1"/>
                </a:solidFill>
                <a:effectLst/>
                <a:latin typeface="+mn-lt"/>
                <a:ea typeface="+mn-ea"/>
                <a:cs typeface="+mn-cs"/>
              </a:rPr>
              <a:t>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Lesson 3.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this lesson, they will be investigating what happens when soda water fizzes to learn more about how what happens to matter during chemical changes. </a:t>
            </a:r>
          </a:p>
          <a:p>
            <a:pPr lvl="0"/>
            <a:r>
              <a:rPr lang="en-US" sz="1200" kern="1200" dirty="0">
                <a:solidFill>
                  <a:schemeClr val="tx1"/>
                </a:solidFill>
                <a:effectLst/>
                <a:latin typeface="+mn-lt"/>
                <a:ea typeface="+mn-ea"/>
                <a:cs typeface="+mn-cs"/>
              </a:rPr>
              <a:t>Tell students that during the investigation, one of the goals is to learn about the chemical change that is happening. Display slide 3 on the 3.1 Predictions about Soda Water Fizzing PPT. Use this slide to overview what we mean when we say “chemical change.” </a:t>
            </a:r>
          </a:p>
          <a:p>
            <a:pPr lvl="0"/>
            <a:r>
              <a:rPr lang="en-US" sz="1200" kern="1200" dirty="0">
                <a:solidFill>
                  <a:schemeClr val="tx1"/>
                </a:solidFill>
                <a:effectLst/>
                <a:latin typeface="+mn-lt"/>
                <a:ea typeface="+mn-ea"/>
                <a:cs typeface="+mn-cs"/>
              </a:rPr>
              <a:t>Pour soda water into a Petri dish in the front of the classroom. Encourage them to take a closer look at the soda water if they are interested.</a:t>
            </a:r>
          </a:p>
          <a:p>
            <a:r>
              <a:rPr lang="en-US" sz="1200" kern="1200" dirty="0">
                <a:solidFill>
                  <a:schemeClr val="tx1"/>
                </a:solidFill>
                <a:effectLst/>
                <a:latin typeface="+mn-lt"/>
                <a:ea typeface="+mn-ea"/>
                <a:cs typeface="+mn-cs"/>
              </a:rPr>
              <a:t>With slide still open, draw the students’ attention to the </a:t>
            </a:r>
            <a:r>
              <a:rPr lang="en-US" sz="1200" b="1" kern="1200" dirty="0">
                <a:solidFill>
                  <a:schemeClr val="tx1"/>
                </a:solidFill>
                <a:effectLst/>
                <a:latin typeface="+mn-lt"/>
                <a:ea typeface="+mn-ea"/>
                <a:cs typeface="+mn-cs"/>
              </a:rPr>
              <a:t>Movement Question</a:t>
            </a:r>
            <a:r>
              <a:rPr lang="en-US" sz="1200" kern="1200" dirty="0">
                <a:solidFill>
                  <a:schemeClr val="tx1"/>
                </a:solidFill>
                <a:effectLst/>
                <a:latin typeface="+mn-lt"/>
                <a:ea typeface="+mn-ea"/>
                <a:cs typeface="+mn-cs"/>
              </a:rPr>
              <a:t> and the </a:t>
            </a:r>
            <a:r>
              <a:rPr lang="en-US" sz="1200" b="1" kern="1200" dirty="0">
                <a:solidFill>
                  <a:schemeClr val="tx1"/>
                </a:solidFill>
                <a:effectLst/>
                <a:latin typeface="+mn-lt"/>
                <a:ea typeface="+mn-ea"/>
                <a:cs typeface="+mn-cs"/>
              </a:rPr>
              <a:t>Carbon Question</a:t>
            </a:r>
            <a:r>
              <a:rPr lang="en-US" sz="1200" kern="1200" dirty="0">
                <a:solidFill>
                  <a:schemeClr val="tx1"/>
                </a:solidFill>
                <a:effectLst/>
                <a:latin typeface="+mn-lt"/>
                <a:ea typeface="+mn-ea"/>
                <a:cs typeface="+mn-cs"/>
              </a:rPr>
              <a:t>. Tell them that in this lesson they will be trying to answer these two questions about chemical change. </a:t>
            </a:r>
          </a:p>
        </p:txBody>
      </p:sp>
      <p:sp>
        <p:nvSpPr>
          <p:cNvPr id="4" name="Slide Number Placeholder 3"/>
          <p:cNvSpPr>
            <a:spLocks noGrp="1"/>
          </p:cNvSpPr>
          <p:nvPr>
            <p:ph type="sldNum" sz="quarter" idx="10"/>
          </p:nvPr>
        </p:nvSpPr>
        <p:spPr/>
        <p:txBody>
          <a:bodyPr/>
          <a:lstStyle/>
          <a:p>
            <a:fld id="{946B7EDE-1D34-AF43-A72F-F106018D4F3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50362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PPT. </a:t>
            </a:r>
          </a:p>
          <a:p>
            <a:pPr lvl="0"/>
            <a:r>
              <a:rPr lang="en-US" sz="1200" kern="1200" dirty="0">
                <a:solidFill>
                  <a:schemeClr val="tx1"/>
                </a:solidFill>
                <a:effectLst/>
                <a:latin typeface="+mn-lt"/>
                <a:ea typeface="+mn-ea"/>
                <a:cs typeface="+mn-cs"/>
              </a:rPr>
              <a:t>Draw students’ attention to the poster and point out that each question is accompanied with “rules to follow” as well as ways to “connect atoms to evidence.”</a:t>
            </a:r>
          </a:p>
          <a:p>
            <a:r>
              <a:rPr lang="en-US" sz="1200" kern="1200" dirty="0">
                <a:solidFill>
                  <a:schemeClr val="tx1"/>
                </a:solidFill>
                <a:effectLst/>
                <a:latin typeface="+mn-lt"/>
                <a:ea typeface="+mn-ea"/>
                <a:cs typeface="+mn-cs"/>
              </a:rPr>
              <a:t>Have students highlight, underline, or box the following rule about matter: Atoms are bonded together in molecules.</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760234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PPT.</a:t>
            </a:r>
          </a:p>
          <a:p>
            <a:r>
              <a:rPr lang="en-US" sz="1200" kern="1200" dirty="0">
                <a:solidFill>
                  <a:schemeClr val="tx1"/>
                </a:solidFill>
                <a:effectLst/>
                <a:latin typeface="+mn-lt"/>
                <a:ea typeface="+mn-ea"/>
                <a:cs typeface="+mn-cs"/>
              </a:rPr>
              <a:t>Have students highlight, underline, or box the following rule about matter: Atoms last forever.</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953711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Predictions Tool for Soda Water Fizzing.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of the PPT. Pass out one copy of 3.1 Predictions Tool for Soda Water Fizzing to each student. Ask them to record their ideas as individuals for part A for the Matter Movement and Matter Change Questions for soda water fizzing.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Remind students that these are just </a:t>
            </a:r>
            <a:r>
              <a:rPr lang="en-US" sz="1200" i="1" kern="1200" dirty="0">
                <a:solidFill>
                  <a:schemeClr val="tx1"/>
                </a:solidFill>
                <a:effectLst/>
                <a:latin typeface="+mn-lt"/>
                <a:ea typeface="+mn-ea"/>
                <a:cs typeface="+mn-cs"/>
              </a:rPr>
              <a:t>predictions</a:t>
            </a:r>
            <a:r>
              <a:rPr lang="en-US" sz="1200" kern="1200" dirty="0">
                <a:solidFill>
                  <a:schemeClr val="tx1"/>
                </a:solidFill>
                <a:effectLst/>
                <a:latin typeface="+mn-lt"/>
                <a:ea typeface="+mn-ea"/>
                <a:cs typeface="+mn-cs"/>
              </a:rPr>
              <a:t>, and that there are no wrong answers at this point. Encourage them to write down all their ideas on the tool.</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633834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Image Credit: Michigan State University</a:t>
            </a:r>
            <a:r>
              <a:rPr lang="en-US" dirty="0">
                <a:effectLst/>
              </a:rPr>
              <a:t> </a:t>
            </a:r>
          </a:p>
          <a:p>
            <a:r>
              <a:rPr lang="en-US" dirty="0">
                <a:effectLst/>
              </a:rPr>
              <a:t> </a:t>
            </a:r>
          </a:p>
          <a:p>
            <a:pPr lvl="0"/>
            <a:r>
              <a:rPr lang="en-US" sz="1200" b="1" kern="1200" dirty="0">
                <a:solidFill>
                  <a:schemeClr val="tx1"/>
                </a:solidFill>
                <a:effectLst/>
                <a:latin typeface="+mn-lt"/>
                <a:ea typeface="+mn-ea"/>
                <a:cs typeface="+mn-cs"/>
              </a:rPr>
              <a:t>Have students plan the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 PPT and describe the instruments and materials necessary for carrying out the investigation. Have students begin planning their investigation. There are two main variations in how much control students can have over this planning process:</a:t>
            </a:r>
          </a:p>
          <a:p>
            <a:pPr lvl="0"/>
            <a:r>
              <a:rPr lang="en-US" sz="1200" kern="1200" dirty="0">
                <a:solidFill>
                  <a:schemeClr val="tx1"/>
                </a:solidFill>
                <a:effectLst/>
                <a:latin typeface="+mn-lt"/>
                <a:ea typeface="+mn-ea"/>
                <a:cs typeface="+mn-cs"/>
              </a:rPr>
              <a:t>Minimal student control: Discuss student ideas for how an investigation could be set up. Then have students follow the lab instructions for lesson 4.2 </a:t>
            </a:r>
          </a:p>
          <a:p>
            <a:pPr lvl="0"/>
            <a:r>
              <a:rPr lang="en-US" sz="1200" kern="1200" dirty="0">
                <a:solidFill>
                  <a:schemeClr val="tx1"/>
                </a:solidFill>
                <a:effectLst/>
                <a:latin typeface="+mn-lt"/>
                <a:ea typeface="+mn-ea"/>
                <a:cs typeface="+mn-cs"/>
              </a:rPr>
              <a:t>Maximal student control: Students in the class develop their own consensus plans that will replace the lab instructions in lesson 4.2. Note the importance of having different student groups following the same plan so that they can come to a consensus about patterns in data in lesson 4.2 Some possible ideas of using lab materials are below.</a:t>
            </a:r>
          </a:p>
          <a:p>
            <a:pPr lvl="0"/>
            <a:r>
              <a:rPr lang="en-US" sz="1200" kern="1200" dirty="0">
                <a:solidFill>
                  <a:schemeClr val="tx1"/>
                </a:solidFill>
                <a:effectLst/>
                <a:latin typeface="+mn-lt"/>
                <a:ea typeface="+mn-ea"/>
                <a:cs typeface="+mn-cs"/>
              </a:rPr>
              <a:t>Students might choose to add controls to the experiment, for example including both a Petri dish of yellow bromothymol blue (BTB) (made from blowing into the blue BTB with a straw) and a Petri dish of blue BTB to the chamber.</a:t>
            </a:r>
          </a:p>
          <a:p>
            <a:r>
              <a:rPr lang="en-US" sz="1200" kern="1200" dirty="0">
                <a:solidFill>
                  <a:schemeClr val="tx1"/>
                </a:solidFill>
                <a:effectLst/>
                <a:latin typeface="+mn-lt"/>
                <a:ea typeface="+mn-ea"/>
                <a:cs typeface="+mn-cs"/>
              </a:rPr>
              <a:t>Students might also choose to set up a chamber with a Petri dish of blue BTB alone without the soda water fizzing.</a:t>
            </a:r>
            <a:endParaRPr lang="en-US" dirty="0">
              <a:effectLst/>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3882863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Discuss matter movement question as it relates to a digital balance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8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3.1 Predictions about Soda Water Fizzing PPT. Discuss with students how a digital balance can be used to measure matter moving into or out of a system. Highlight that the mass of the system can be measured before and after a change happens in a system. Discuss the two possible conclusions students can draw from their observations:</a:t>
            </a:r>
          </a:p>
          <a:p>
            <a:pPr lvl="0"/>
            <a:r>
              <a:rPr lang="en-US" sz="1200" kern="1200" dirty="0">
                <a:solidFill>
                  <a:schemeClr val="tx1"/>
                </a:solidFill>
                <a:effectLst/>
                <a:latin typeface="+mn-lt"/>
                <a:ea typeface="+mn-ea"/>
                <a:cs typeface="+mn-cs"/>
              </a:rPr>
              <a:t>If the mass of the system increases,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into the system (remember the facts about atoms)</a:t>
            </a:r>
          </a:p>
          <a:p>
            <a:r>
              <a:rPr lang="en-US" sz="1200" kern="1200" dirty="0">
                <a:solidFill>
                  <a:schemeClr val="tx1"/>
                </a:solidFill>
                <a:effectLst/>
                <a:latin typeface="+mn-lt"/>
                <a:ea typeface="+mn-ea"/>
                <a:cs typeface="+mn-cs"/>
              </a:rPr>
              <a:t>If the mass of the system decreases,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out of the system.</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671776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Discuss matter change question as it relates to BTB</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3.1 Predictions about Soda Water Fizzing PPT. Discuss with students how BTB can be used to measure matter change in a system. Highlight that the BTB in a closed container can be observed before and after a change happens in the system.  Discuss the two possible conclusions students can draw from their observations:</a:t>
            </a:r>
          </a:p>
          <a:p>
            <a:pPr lvl="0"/>
            <a:r>
              <a:rPr lang="en-US" sz="1200" kern="1200" dirty="0">
                <a:solidFill>
                  <a:schemeClr val="tx1"/>
                </a:solidFill>
                <a:effectLst/>
                <a:latin typeface="+mn-lt"/>
                <a:ea typeface="+mn-ea"/>
                <a:cs typeface="+mn-cs"/>
              </a:rPr>
              <a:t>If the BTB changes from blue to yellow, then a chemical change may be producing CO</a:t>
            </a:r>
            <a:r>
              <a:rPr lang="en-US" sz="1200" kern="1200" baseline="-25000" dirty="0">
                <a:solidFill>
                  <a:schemeClr val="tx1"/>
                </a:solidFill>
                <a:effectLst/>
                <a:latin typeface="+mn-lt"/>
                <a:ea typeface="+mn-ea"/>
                <a:cs typeface="+mn-cs"/>
              </a:rPr>
              <a:t>2</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the BTB changes from yellow to blue, then a chemical change may be using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as a reactant.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34420903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9091458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00885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94563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2319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63513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58204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67260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5990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32933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30658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84273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195453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168497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706649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52440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16021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4371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4641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86988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1656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58669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4674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solidFill>
                <a:prstClr val="black"/>
              </a:solidFill>
            </a:endParaRPr>
          </a:p>
        </p:txBody>
      </p:sp>
    </p:spTree>
    <p:extLst>
      <p:ext uri="{BB962C8B-B14F-4D97-AF65-F5344CB8AC3E}">
        <p14:creationId xmlns:p14="http://schemas.microsoft.com/office/powerpoint/2010/main" val="23586220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pPr defTabSz="914400"/>
            <a:fld id="{30F9FBFB-AE27-4D39-90A6-112D33A99DEC}" type="slidenum">
              <a:rPr lang="en-US" smtClean="0">
                <a:solidFill>
                  <a:prstClr val="black">
                    <a:tint val="75000"/>
                  </a:prstClr>
                </a:solidFill>
              </a:rPr>
              <a:pPr defTabSz="914400"/>
              <a:t>‹#›</a:t>
            </a:fld>
            <a:endParaRPr lang="en-US" dirty="0">
              <a:solidFill>
                <a:prstClr val="black">
                  <a:tint val="75000"/>
                </a:prstClr>
              </a:solidFill>
            </a:endParaRPr>
          </a:p>
        </p:txBody>
      </p:sp>
    </p:spTree>
    <p:extLst>
      <p:ext uri="{BB962C8B-B14F-4D97-AF65-F5344CB8AC3E}">
        <p14:creationId xmlns:p14="http://schemas.microsoft.com/office/powerpoint/2010/main" val="14782119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ti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Systems and Scale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3.1 Predictions and </a:t>
            </a:r>
            <a:r>
              <a:rPr lang="en-US">
                <a:latin typeface="Arial"/>
                <a:cs typeface="Arial"/>
              </a:rPr>
              <a:t>Planning for </a:t>
            </a:r>
            <a:r>
              <a:rPr lang="en-US" dirty="0">
                <a:latin typeface="Arial"/>
                <a:cs typeface="Arial"/>
              </a:rPr>
              <a:t>Soda Water Fizzing</a:t>
            </a:r>
          </a:p>
        </p:txBody>
      </p:sp>
      <p:pic>
        <p:nvPicPr>
          <p:cNvPr id="10" name="Content Placeholder 4" descr="soda03.jpg"/>
          <p:cNvPicPr>
            <a:picLocks noChangeAspect="1"/>
          </p:cNvPicPr>
          <p:nvPr/>
        </p:nvPicPr>
        <p:blipFill>
          <a:blip r:embed="rId4" cstate="print">
            <a:extLst>
              <a:ext uri="{28A0092B-C50C-407E-A947-70E740481C1C}">
                <a14:useLocalDpi xmlns:a14="http://schemas.microsoft.com/office/drawing/2010/main"/>
              </a:ext>
            </a:extLst>
          </a:blip>
          <a:srcRect t="-24712" b="-24712"/>
          <a:stretch>
            <a:fillRect/>
          </a:stretch>
        </p:blipFill>
        <p:spPr>
          <a:xfrm>
            <a:off x="3390155" y="4158799"/>
            <a:ext cx="2408547" cy="2699201"/>
          </a:xfrm>
          <a:prstGeom prst="rect">
            <a:avLst/>
          </a:prstGeom>
        </p:spPr>
      </p:pic>
      <p:sp>
        <p:nvSpPr>
          <p:cNvPr id="5" name="Slide Number Placeholder 4">
            <a:extLst>
              <a:ext uri="{FF2B5EF4-FFF2-40B4-BE49-F238E27FC236}">
                <a16:creationId xmlns:a16="http://schemas.microsoft.com/office/drawing/2014/main" id="{86D7EE59-67B5-492E-BB89-E674903AA3FB}"/>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076345"/>
          </a:xfrm>
        </p:spPr>
        <p:txBody>
          <a:bodyPr>
            <a:noAutofit/>
          </a:bodyPr>
          <a:lstStyle/>
          <a:p>
            <a:pPr algn="ctr"/>
            <a:r>
              <a:rPr lang="en-US" sz="3600" b="0" dirty="0"/>
              <a:t>B. Your predictions about what the investigation tools will show</a:t>
            </a:r>
          </a:p>
        </p:txBody>
      </p:sp>
      <p:sp>
        <p:nvSpPr>
          <p:cNvPr id="5" name="Text Placeholder 4"/>
          <p:cNvSpPr>
            <a:spLocks noGrp="1"/>
          </p:cNvSpPr>
          <p:nvPr>
            <p:ph type="body" sz="half" idx="2"/>
          </p:nvPr>
        </p:nvSpPr>
        <p:spPr>
          <a:xfrm>
            <a:off x="283029" y="1264647"/>
            <a:ext cx="8403771" cy="1369702"/>
          </a:xfrm>
        </p:spPr>
        <p:txBody>
          <a:bodyPr>
            <a:normAutofit/>
          </a:bodyPr>
          <a:lstStyle/>
          <a:p>
            <a:r>
              <a:rPr lang="en-US" sz="2400" dirty="0"/>
              <a:t>Complete and discuss Part B of the Predictions and Planning Tool</a:t>
            </a:r>
          </a:p>
          <a:p>
            <a:r>
              <a:rPr lang="en-US" sz="2400" dirty="0"/>
              <a:t>Be sure you are following the rules of Matter Movement and Matter Change as you make your predictions!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graphicFrame>
        <p:nvGraphicFramePr>
          <p:cNvPr id="6" name="Table 5">
            <a:extLst>
              <a:ext uri="{FF2B5EF4-FFF2-40B4-BE49-F238E27FC236}">
                <a16:creationId xmlns:a16="http://schemas.microsoft.com/office/drawing/2014/main" id="{C3757945-6474-B042-AED8-4C3054A25362}"/>
              </a:ext>
            </a:extLst>
          </p:cNvPr>
          <p:cNvGraphicFramePr>
            <a:graphicFrameLocks noGrp="1"/>
          </p:cNvGraphicFramePr>
          <p:nvPr>
            <p:extLst>
              <p:ext uri="{D42A27DB-BD31-4B8C-83A1-F6EECF244321}">
                <p14:modId xmlns:p14="http://schemas.microsoft.com/office/powerpoint/2010/main" val="2439680495"/>
              </p:ext>
            </p:extLst>
          </p:nvPr>
        </p:nvGraphicFramePr>
        <p:xfrm>
          <a:off x="457200" y="2774179"/>
          <a:ext cx="8229599" cy="3291840"/>
        </p:xfrm>
        <a:graphic>
          <a:graphicData uri="http://schemas.openxmlformats.org/drawingml/2006/table">
            <a:tbl>
              <a:tblPr firstRow="1" firstCol="1" bandRow="1">
                <a:tableStyleId>{5940675A-B579-460E-94D1-54222C63F5DA}</a:tableStyleId>
              </a:tblPr>
              <a:tblGrid>
                <a:gridCol w="1438321">
                  <a:extLst>
                    <a:ext uri="{9D8B030D-6E8A-4147-A177-3AD203B41FA5}">
                      <a16:colId xmlns:a16="http://schemas.microsoft.com/office/drawing/2014/main" val="2796347655"/>
                    </a:ext>
                  </a:extLst>
                </a:gridCol>
                <a:gridCol w="926473">
                  <a:extLst>
                    <a:ext uri="{9D8B030D-6E8A-4147-A177-3AD203B41FA5}">
                      <a16:colId xmlns:a16="http://schemas.microsoft.com/office/drawing/2014/main" val="1747166181"/>
                    </a:ext>
                  </a:extLst>
                </a:gridCol>
                <a:gridCol w="2985303">
                  <a:extLst>
                    <a:ext uri="{9D8B030D-6E8A-4147-A177-3AD203B41FA5}">
                      <a16:colId xmlns:a16="http://schemas.microsoft.com/office/drawing/2014/main" val="1005564871"/>
                    </a:ext>
                  </a:extLst>
                </a:gridCol>
                <a:gridCol w="2879502">
                  <a:extLst>
                    <a:ext uri="{9D8B030D-6E8A-4147-A177-3AD203B41FA5}">
                      <a16:colId xmlns:a16="http://schemas.microsoft.com/office/drawing/2014/main" val="468943592"/>
                    </a:ext>
                  </a:extLst>
                </a:gridCol>
              </a:tblGrid>
              <a:tr h="301962">
                <a:tc>
                  <a:txBody>
                    <a:bodyPr/>
                    <a:lstStyle/>
                    <a:p>
                      <a:pPr marL="0" marR="0">
                        <a:spcBef>
                          <a:spcPts val="0"/>
                        </a:spcBef>
                        <a:spcAft>
                          <a:spcPts val="300"/>
                        </a:spcAft>
                      </a:pPr>
                      <a:r>
                        <a:rPr lang="en-US" sz="1800" b="1" i="1">
                          <a:effectLst/>
                        </a:rPr>
                        <a:t>Question</a:t>
                      </a:r>
                      <a:endParaRPr lang="en-US" sz="18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tc>
                  <a:txBody>
                    <a:bodyPr/>
                    <a:lstStyle/>
                    <a:p>
                      <a:pPr marL="0" marR="0">
                        <a:spcBef>
                          <a:spcPts val="0"/>
                        </a:spcBef>
                        <a:spcAft>
                          <a:spcPts val="300"/>
                        </a:spcAft>
                      </a:pPr>
                      <a:r>
                        <a:rPr lang="en-US" sz="1800" b="1" i="1">
                          <a:effectLst/>
                        </a:rPr>
                        <a:t>Which tool(s) (circle)?</a:t>
                      </a:r>
                      <a:endParaRPr lang="en-US" sz="18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tc>
                  <a:txBody>
                    <a:bodyPr/>
                    <a:lstStyle/>
                    <a:p>
                      <a:pPr marL="0" marR="0">
                        <a:spcBef>
                          <a:spcPts val="0"/>
                        </a:spcBef>
                        <a:spcAft>
                          <a:spcPts val="300"/>
                        </a:spcAft>
                      </a:pPr>
                      <a:r>
                        <a:rPr lang="en-US" sz="1800" b="1" i="1" dirty="0">
                          <a:effectLst/>
                        </a:rPr>
                        <a:t>What data will your tool(s) collect?</a:t>
                      </a:r>
                      <a:endParaRPr lang="en-US" sz="1800" b="1" i="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tc>
                  <a:txBody>
                    <a:bodyPr/>
                    <a:lstStyle/>
                    <a:p>
                      <a:pPr marL="0" marR="0">
                        <a:spcBef>
                          <a:spcPts val="0"/>
                        </a:spcBef>
                        <a:spcAft>
                          <a:spcPts val="300"/>
                        </a:spcAft>
                      </a:pPr>
                      <a:r>
                        <a:rPr lang="en-US" sz="1800" b="1" i="1" dirty="0">
                          <a:effectLst/>
                        </a:rPr>
                        <a:t>What do you predict will </a:t>
                      </a:r>
                      <a:r>
                        <a:rPr lang="en-US" sz="1800" b="1" i="1">
                          <a:effectLst/>
                        </a:rPr>
                        <a:t>happen?</a:t>
                      </a:r>
                      <a:endParaRPr lang="en-US" sz="1800" b="1" i="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extLst>
                  <a:ext uri="{0D108BD9-81ED-4DB2-BD59-A6C34878D82A}">
                    <a16:rowId xmlns:a16="http://schemas.microsoft.com/office/drawing/2014/main" val="1449550594"/>
                  </a:ext>
                </a:extLst>
              </a:tr>
              <a:tr h="521570">
                <a:tc>
                  <a:txBody>
                    <a:bodyPr/>
                    <a:lstStyle/>
                    <a:p>
                      <a:pPr marL="0" marR="0">
                        <a:spcBef>
                          <a:spcPts val="0"/>
                        </a:spcBef>
                        <a:spcAft>
                          <a:spcPts val="300"/>
                        </a:spcAft>
                      </a:pPr>
                      <a:r>
                        <a:rPr lang="en-US" sz="1800">
                          <a:effectLst/>
                        </a:rPr>
                        <a:t>How will you measure and observe </a:t>
                      </a:r>
                      <a:r>
                        <a:rPr lang="en-US" sz="1800" u="sng">
                          <a:effectLst/>
                        </a:rPr>
                        <a:t>movement of matter</a:t>
                      </a:r>
                      <a:r>
                        <a:rPr lang="en-US" sz="1800">
                          <a:effectLst/>
                        </a:rPr>
                        <a:t>?</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tc>
                  <a:txBody>
                    <a:bodyPr/>
                    <a:lstStyle/>
                    <a:p>
                      <a:pPr marL="0" marR="0">
                        <a:spcBef>
                          <a:spcPts val="0"/>
                        </a:spcBef>
                        <a:spcAft>
                          <a:spcPts val="300"/>
                        </a:spcAft>
                      </a:pPr>
                      <a:r>
                        <a:rPr lang="en-US" sz="1800">
                          <a:effectLst/>
                        </a:rPr>
                        <a:t>Scale</a:t>
                      </a:r>
                    </a:p>
                    <a:p>
                      <a:pPr marL="0" marR="0">
                        <a:spcBef>
                          <a:spcPts val="0"/>
                        </a:spcBef>
                        <a:spcAft>
                          <a:spcPts val="300"/>
                        </a:spcAft>
                      </a:pPr>
                      <a:r>
                        <a:rPr lang="en-US" sz="1800">
                          <a:effectLst/>
                        </a:rPr>
                        <a:t>BTB</a:t>
                      </a:r>
                    </a:p>
                    <a:p>
                      <a:pPr marL="0" marR="0">
                        <a:spcBef>
                          <a:spcPts val="0"/>
                        </a:spcBef>
                        <a:spcAft>
                          <a:spcPts val="300"/>
                        </a:spcAft>
                      </a:pPr>
                      <a:r>
                        <a:rPr lang="en-US" sz="1800">
                          <a:effectLst/>
                        </a:rPr>
                        <a:t>Senses</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tc>
                  <a:txBody>
                    <a:bodyPr/>
                    <a:lstStyle/>
                    <a:p>
                      <a:pPr marL="0" marR="0">
                        <a:spcBef>
                          <a:spcPts val="0"/>
                        </a:spcBef>
                        <a:spcAft>
                          <a:spcPts val="300"/>
                        </a:spcAft>
                      </a:pPr>
                      <a:r>
                        <a:rPr lang="en-US" sz="1800">
                          <a:effectLst/>
                        </a:rPr>
                        <a:t> </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tc>
                  <a:txBody>
                    <a:bodyPr/>
                    <a:lstStyle/>
                    <a:p>
                      <a:pPr marL="0" marR="0">
                        <a:spcBef>
                          <a:spcPts val="0"/>
                        </a:spcBef>
                        <a:spcAft>
                          <a:spcPts val="300"/>
                        </a:spcAft>
                      </a:pPr>
                      <a:r>
                        <a:rPr lang="en-US" sz="1800">
                          <a:effectLst/>
                        </a:rPr>
                        <a:t> </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extLst>
                  <a:ext uri="{0D108BD9-81ED-4DB2-BD59-A6C34878D82A}">
                    <a16:rowId xmlns:a16="http://schemas.microsoft.com/office/drawing/2014/main" val="4078198792"/>
                  </a:ext>
                </a:extLst>
              </a:tr>
              <a:tr h="521570">
                <a:tc>
                  <a:txBody>
                    <a:bodyPr/>
                    <a:lstStyle/>
                    <a:p>
                      <a:pPr marL="0" marR="0">
                        <a:spcBef>
                          <a:spcPts val="0"/>
                        </a:spcBef>
                        <a:spcAft>
                          <a:spcPts val="300"/>
                        </a:spcAft>
                      </a:pPr>
                      <a:r>
                        <a:rPr lang="en-US" sz="1800">
                          <a:effectLst/>
                        </a:rPr>
                        <a:t>How will you detect and record </a:t>
                      </a:r>
                      <a:r>
                        <a:rPr lang="en-US" sz="1800" u="sng">
                          <a:effectLst/>
                        </a:rPr>
                        <a:t>matter changes</a:t>
                      </a:r>
                      <a:r>
                        <a:rPr lang="en-US" sz="1800">
                          <a:effectLst/>
                        </a:rPr>
                        <a:t>? </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tc>
                  <a:txBody>
                    <a:bodyPr/>
                    <a:lstStyle/>
                    <a:p>
                      <a:pPr marL="0" marR="0">
                        <a:spcBef>
                          <a:spcPts val="0"/>
                        </a:spcBef>
                        <a:spcAft>
                          <a:spcPts val="300"/>
                        </a:spcAft>
                      </a:pPr>
                      <a:r>
                        <a:rPr lang="en-US" sz="1800">
                          <a:effectLst/>
                        </a:rPr>
                        <a:t>Scale</a:t>
                      </a:r>
                    </a:p>
                    <a:p>
                      <a:pPr marL="0" marR="0">
                        <a:spcBef>
                          <a:spcPts val="0"/>
                        </a:spcBef>
                        <a:spcAft>
                          <a:spcPts val="300"/>
                        </a:spcAft>
                      </a:pPr>
                      <a:r>
                        <a:rPr lang="en-US" sz="1800">
                          <a:effectLst/>
                        </a:rPr>
                        <a:t>BTB</a:t>
                      </a:r>
                    </a:p>
                    <a:p>
                      <a:pPr marL="0" marR="0">
                        <a:spcBef>
                          <a:spcPts val="0"/>
                        </a:spcBef>
                        <a:spcAft>
                          <a:spcPts val="300"/>
                        </a:spcAft>
                      </a:pPr>
                      <a:r>
                        <a:rPr lang="en-US" sz="1800">
                          <a:effectLst/>
                        </a:rPr>
                        <a:t>Senses</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tc>
                  <a:txBody>
                    <a:bodyPr/>
                    <a:lstStyle/>
                    <a:p>
                      <a:pPr marL="0" marR="0">
                        <a:spcBef>
                          <a:spcPts val="0"/>
                        </a:spcBef>
                        <a:spcAft>
                          <a:spcPts val="300"/>
                        </a:spcAft>
                      </a:pPr>
                      <a:r>
                        <a:rPr lang="en-US" sz="1800">
                          <a:effectLst/>
                        </a:rPr>
                        <a:t> </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tc>
                  <a:txBody>
                    <a:bodyPr/>
                    <a:lstStyle/>
                    <a:p>
                      <a:pPr marL="0" marR="0">
                        <a:spcBef>
                          <a:spcPts val="0"/>
                        </a:spcBef>
                        <a:spcAft>
                          <a:spcPts val="300"/>
                        </a:spcAft>
                      </a:pPr>
                      <a:r>
                        <a:rPr lang="en-US" sz="1800" dirty="0">
                          <a:effectLst/>
                        </a:rPr>
                        <a:t>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1765" marR="61765" marT="0" marB="0"/>
                </a:tc>
                <a:extLst>
                  <a:ext uri="{0D108BD9-81ED-4DB2-BD59-A6C34878D82A}">
                    <a16:rowId xmlns:a16="http://schemas.microsoft.com/office/drawing/2014/main" val="846515235"/>
                  </a:ext>
                </a:extLst>
              </a:tr>
            </a:tbl>
          </a:graphicData>
        </a:graphic>
      </p:graphicFrame>
    </p:spTree>
    <p:extLst>
      <p:ext uri="{BB962C8B-B14F-4D97-AF65-F5344CB8AC3E}">
        <p14:creationId xmlns:p14="http://schemas.microsoft.com/office/powerpoint/2010/main" val="2920534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compare your ideas from today to the results of your investigation and </a:t>
            </a:r>
            <a:r>
              <a:rPr lang="en-US"/>
              <a:t>to scientific </a:t>
            </a:r>
            <a:r>
              <a:rPr lang="en-US" dirty="0"/>
              <a:t>explanations.</a:t>
            </a:r>
          </a:p>
          <a:p>
            <a:endParaRPr lang="en-US" dirty="0"/>
          </a:p>
        </p:txBody>
      </p:sp>
      <p:sp>
        <p:nvSpPr>
          <p:cNvPr id="4" name="Slide Number Placeholder 3">
            <a:extLst>
              <a:ext uri="{FF2B5EF4-FFF2-40B4-BE49-F238E27FC236}">
                <a16:creationId xmlns:a16="http://schemas.microsoft.com/office/drawing/2014/main" id="{E160AD8A-B3AA-4D17-B17D-DB85839E2145}"/>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4146273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normAutofit/>
          </a:bodyPr>
          <a:lstStyle/>
          <a:p>
            <a:r>
              <a:rPr lang="en-US" dirty="0">
                <a:latin typeface="Calibri" charset="0"/>
              </a:rPr>
              <a:t>C. Planning the Investigation</a:t>
            </a:r>
          </a:p>
        </p:txBody>
      </p:sp>
      <p:sp>
        <p:nvSpPr>
          <p:cNvPr id="13314" name="Content Placeholder 2"/>
          <p:cNvSpPr>
            <a:spLocks noGrp="1"/>
          </p:cNvSpPr>
          <p:nvPr>
            <p:ph sz="half" idx="1"/>
          </p:nvPr>
        </p:nvSpPr>
        <p:spPr>
          <a:xfrm>
            <a:off x="474900" y="1600200"/>
            <a:ext cx="3017714" cy="4525963"/>
          </a:xfrm>
        </p:spPr>
        <p:txBody>
          <a:bodyPr/>
          <a:lstStyle/>
          <a:p>
            <a:pPr marL="0" indent="0">
              <a:buNone/>
            </a:pPr>
            <a:r>
              <a:rPr lang="en-US" sz="3200" dirty="0">
                <a:latin typeface="Calibri" charset="0"/>
              </a:rPr>
              <a:t>Share your ideas about how you can use the investigation tools to collect data about what happens when soda water loses its fizz.</a:t>
            </a:r>
          </a:p>
        </p:txBody>
      </p:sp>
      <p:pic>
        <p:nvPicPr>
          <p:cNvPr id="6" name="Picture 5" descr="ETHANOL_FINALCOMP (0;01;14;20).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2138783"/>
            <a:ext cx="4628496" cy="2603529"/>
          </a:xfrm>
          <a:prstGeom prst="rect">
            <a:avLst/>
          </a:prstGeom>
        </p:spPr>
      </p:pic>
      <p:sp>
        <p:nvSpPr>
          <p:cNvPr id="2" name="Slide Number Placeholder 1">
            <a:extLst>
              <a:ext uri="{FF2B5EF4-FFF2-40B4-BE49-F238E27FC236}">
                <a16:creationId xmlns:a16="http://schemas.microsoft.com/office/drawing/2014/main" id="{0176DAFA-1A73-42D8-9148-83B014144215}"/>
              </a:ext>
            </a:extLst>
          </p:cNvPr>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1139418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Unit Map</a:t>
            </a:r>
            <a:endParaRPr lang="en-US" dirty="0"/>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9" name="Content Placeholder 8">
            <a:extLst>
              <a:ext uri="{FF2B5EF4-FFF2-40B4-BE49-F238E27FC236}">
                <a16:creationId xmlns:a16="http://schemas.microsoft.com/office/drawing/2014/main" id="{CA7A4AB5-5596-1548-AF42-1FE4D2A6F88D}"/>
              </a:ext>
            </a:extLst>
          </p:cNvPr>
          <p:cNvPicPr>
            <a:picLocks noGrp="1" noChangeAspect="1"/>
          </p:cNvPicPr>
          <p:nvPr>
            <p:ph idx="1"/>
          </p:nvPr>
        </p:nvPicPr>
        <p:blipFill>
          <a:blip r:embed="rId3"/>
          <a:srcRect/>
          <a:stretch/>
        </p:blipFill>
        <p:spPr>
          <a:xfrm>
            <a:off x="457200" y="1690148"/>
            <a:ext cx="8229600" cy="4536567"/>
          </a:xfrm>
        </p:spPr>
      </p:pic>
      <p:sp>
        <p:nvSpPr>
          <p:cNvPr id="7" name="Oval Callout 6"/>
          <p:cNvSpPr>
            <a:spLocks noChangeArrowheads="1"/>
          </p:cNvSpPr>
          <p:nvPr/>
        </p:nvSpPr>
        <p:spPr bwMode="auto">
          <a:xfrm>
            <a:off x="2301712" y="953401"/>
            <a:ext cx="924560" cy="924560"/>
          </a:xfrm>
          <a:prstGeom prst="wedgeEllipseCallout">
            <a:avLst>
              <a:gd name="adj1" fmla="val 50849"/>
              <a:gd name="adj2" fmla="val 116882"/>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a:solidFill>
                  <a:srgbClr val="FFFFFF"/>
                </a:solidFill>
                <a:effectLst/>
                <a:latin typeface="Arial"/>
                <a:ea typeface="Times New Roman"/>
              </a:rPr>
              <a:t>You are here</a:t>
            </a:r>
            <a:endParaRPr lang="en-US" sz="1100">
              <a:effectLst/>
              <a:latin typeface="Arial"/>
              <a:ea typeface="Times New Roman"/>
            </a:endParaRPr>
          </a:p>
        </p:txBody>
      </p:sp>
    </p:spTree>
    <p:extLst>
      <p:ext uri="{BB962C8B-B14F-4D97-AF65-F5344CB8AC3E}">
        <p14:creationId xmlns:p14="http://schemas.microsoft.com/office/powerpoint/2010/main" val="355704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1710"/>
            <a:ext cx="8229600" cy="992402"/>
          </a:xfrm>
        </p:spPr>
        <p:txBody>
          <a:bodyPr>
            <a:normAutofit/>
          </a:bodyPr>
          <a:lstStyle/>
          <a:p>
            <a:r>
              <a:rPr lang="en-US" sz="3600" dirty="0"/>
              <a:t>Chemical changes</a:t>
            </a:r>
          </a:p>
        </p:txBody>
      </p:sp>
      <p:sp>
        <p:nvSpPr>
          <p:cNvPr id="3" name="Content Placeholder 2"/>
          <p:cNvSpPr>
            <a:spLocks noGrp="1"/>
          </p:cNvSpPr>
          <p:nvPr>
            <p:ph idx="1"/>
          </p:nvPr>
        </p:nvSpPr>
        <p:spPr>
          <a:xfrm>
            <a:off x="457200" y="1644236"/>
            <a:ext cx="8229600" cy="4582569"/>
          </a:xfrm>
        </p:spPr>
        <p:txBody>
          <a:bodyPr>
            <a:normAutofit fontScale="92500" lnSpcReduction="20000"/>
          </a:bodyPr>
          <a:lstStyle/>
          <a:p>
            <a:r>
              <a:rPr lang="en-US" sz="3000" dirty="0"/>
              <a:t>What is a </a:t>
            </a:r>
            <a:r>
              <a:rPr lang="en-US" sz="3000" b="1" dirty="0"/>
              <a:t>chemical change</a:t>
            </a:r>
            <a:r>
              <a:rPr lang="en-US" sz="3000" dirty="0"/>
              <a:t>?</a:t>
            </a:r>
          </a:p>
          <a:p>
            <a:pPr lvl="1"/>
            <a:r>
              <a:rPr lang="en-US" sz="2600" dirty="0"/>
              <a:t>A change in matter where atoms are rearranged into new molecules.</a:t>
            </a:r>
          </a:p>
          <a:p>
            <a:r>
              <a:rPr lang="en-US" sz="3000" dirty="0"/>
              <a:t>Scientists try to answer these questions about chemical changes that involve carbon atoms:</a:t>
            </a:r>
          </a:p>
          <a:p>
            <a:pPr lvl="1"/>
            <a:r>
              <a:rPr lang="en-US" sz="2600" b="1" dirty="0"/>
              <a:t>The Matter Movement Question: Where are molecules moving?</a:t>
            </a:r>
            <a:r>
              <a:rPr lang="en-US" sz="2600" dirty="0"/>
              <a:t> (How do molecules move to the location of the chemical change? How do molecules move away from the location of the chemical change?)</a:t>
            </a:r>
          </a:p>
          <a:p>
            <a:pPr lvl="1"/>
            <a:r>
              <a:rPr lang="en-US" sz="2600" b="1" dirty="0"/>
              <a:t>The Matter Change Question: How are atoms in molecules being rearranged into different molecules? </a:t>
            </a:r>
            <a:r>
              <a:rPr lang="en-US" sz="2600" dirty="0"/>
              <a:t>(What molecules are carbon atoms in before and after the chemical change? What other molecules are involved?)</a:t>
            </a:r>
          </a:p>
          <a:p>
            <a:pPr lvl="1"/>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solidFill>
                  <a:prstClr val="black">
                    <a:tint val="75000"/>
                  </a:prstClr>
                </a:solidFill>
              </a:rPr>
              <a:pPr/>
              <a:t>3</a:t>
            </a:fld>
            <a:endParaRPr lang="en-US">
              <a:solidFill>
                <a:prstClr val="black">
                  <a:tint val="75000"/>
                </a:prstClr>
              </a:solidFill>
            </a:endParaRPr>
          </a:p>
        </p:txBody>
      </p:sp>
    </p:spTree>
    <p:extLst>
      <p:ext uri="{BB962C8B-B14F-4D97-AF65-F5344CB8AC3E}">
        <p14:creationId xmlns:p14="http://schemas.microsoft.com/office/powerpoint/2010/main" val="1229831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39396" y="2025035"/>
            <a:ext cx="5030185" cy="2719020"/>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63189" y="1872606"/>
            <a:ext cx="2579319" cy="3193443"/>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28662">
            <a:off x="5327601" y="1760819"/>
            <a:ext cx="3494249" cy="3722376"/>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1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881932" y="1952011"/>
            <a:ext cx="2034475" cy="56258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29"/>
          <p:cNvSpPr>
            <a:spLocks noChangeArrowheads="1"/>
          </p:cNvSpPr>
          <p:nvPr/>
        </p:nvSpPr>
        <p:spPr bwMode="auto">
          <a:xfrm>
            <a:off x="1227666" y="357755"/>
            <a:ext cx="6273096"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a:r>
              <a:rPr lang="en-US" sz="3600" dirty="0">
                <a:solidFill>
                  <a:prstClr val="black"/>
                </a:solidFill>
              </a:rPr>
              <a:t>The Matter Movement Question</a:t>
            </a:r>
          </a:p>
        </p:txBody>
      </p:sp>
      <p:sp>
        <p:nvSpPr>
          <p:cNvPr id="12" name="Text Box 42"/>
          <p:cNvSpPr txBox="1"/>
          <p:nvPr/>
        </p:nvSpPr>
        <p:spPr>
          <a:xfrm>
            <a:off x="2941103" y="2481831"/>
            <a:ext cx="2772492" cy="157589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400" b="1" dirty="0">
                <a:solidFill>
                  <a:srgbClr val="000000"/>
                </a:solidFill>
                <a:ea typeface="Times New Roman"/>
                <a:cs typeface="Arial" pitchFamily="34" charset="0"/>
              </a:rPr>
              <a:t>Rules to Follow</a:t>
            </a:r>
            <a:endParaRPr lang="en-US" sz="1400" dirty="0">
              <a:solidFill>
                <a:prstClr val="black"/>
              </a:solidFill>
              <a:ea typeface="Calibri"/>
              <a:cs typeface="Arial" pitchFamily="34" charset="0"/>
            </a:endParaRPr>
          </a:p>
          <a:p>
            <a:pPr defTabSz="914400">
              <a:lnSpc>
                <a:spcPct val="115000"/>
              </a:lnSpc>
              <a:spcAft>
                <a:spcPts val="300"/>
              </a:spcAft>
            </a:pPr>
            <a:r>
              <a:rPr lang="en-US" sz="1100" dirty="0">
                <a:solidFill>
                  <a:srgbClr val="000000"/>
                </a:solidFill>
                <a:ea typeface="Times New Roman"/>
                <a:cs typeface="Arial" pitchFamily="34" charset="0"/>
              </a:rPr>
              <a:t>All materials (solids, liquids, and gases) are made of atoms that are bonded together in molecules.</a:t>
            </a:r>
            <a:endParaRPr lang="en-US" sz="1100" dirty="0">
              <a:solidFill>
                <a:prstClr val="black"/>
              </a:solidFill>
              <a:ea typeface="Calibri"/>
              <a:cs typeface="Arial" pitchFamily="34" charset="0"/>
            </a:endParaRPr>
          </a:p>
          <a:p>
            <a:pPr defTabSz="914400">
              <a:lnSpc>
                <a:spcPct val="115000"/>
              </a:lnSpc>
              <a:spcAft>
                <a:spcPts val="300"/>
              </a:spcAft>
            </a:pPr>
            <a:r>
              <a:rPr lang="en-US" sz="1100" b="1" dirty="0">
                <a:solidFill>
                  <a:srgbClr val="000000"/>
                </a:solidFill>
                <a:ea typeface="Times New Roman"/>
                <a:cs typeface="Arial" pitchFamily="34" charset="0"/>
              </a:rPr>
              <a:t>Scale</a:t>
            </a:r>
            <a:r>
              <a:rPr lang="en-US" sz="1100" dirty="0">
                <a:solidFill>
                  <a:srgbClr val="000000"/>
                </a:solidFill>
                <a:ea typeface="Times New Roman"/>
                <a:cs typeface="Arial" pitchFamily="34" charset="0"/>
              </a:rPr>
              <a:t>: The matter movement question can be answered at the atomic-molecular, cellular, or macroscopic scale.</a:t>
            </a:r>
            <a:endParaRPr lang="en-US" sz="1100" dirty="0">
              <a:solidFill>
                <a:prstClr val="black"/>
              </a:solidFill>
              <a:ea typeface="Calibri"/>
              <a:cs typeface="Arial" pitchFamily="34" charset="0"/>
            </a:endParaRPr>
          </a:p>
        </p:txBody>
      </p:sp>
      <p:sp>
        <p:nvSpPr>
          <p:cNvPr id="14" name="Text Box 8"/>
          <p:cNvSpPr txBox="1"/>
          <p:nvPr/>
        </p:nvSpPr>
        <p:spPr>
          <a:xfrm>
            <a:off x="730211" y="2514600"/>
            <a:ext cx="1927255" cy="190646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400" b="1" dirty="0">
                <a:solidFill>
                  <a:srgbClr val="000000"/>
                </a:solidFill>
                <a:ea typeface="Times New Roman"/>
                <a:cs typeface="Times New Roman"/>
              </a:rPr>
              <a:t>Question</a:t>
            </a:r>
            <a:endParaRPr lang="en-US" sz="1400" dirty="0">
              <a:solidFill>
                <a:prstClr val="black"/>
              </a:solidFill>
              <a:ea typeface="Calibri"/>
              <a:cs typeface="Times New Roman"/>
            </a:endParaRPr>
          </a:p>
          <a:p>
            <a:pPr algn="ctr" defTabSz="914400">
              <a:lnSpc>
                <a:spcPct val="115000"/>
              </a:lnSpc>
              <a:spcAft>
                <a:spcPts val="300"/>
              </a:spcAft>
            </a:pPr>
            <a:r>
              <a:rPr lang="en-US" sz="1200" dirty="0">
                <a:solidFill>
                  <a:srgbClr val="000000"/>
                </a:solidFill>
                <a:ea typeface="Times New Roman"/>
                <a:cs typeface="Times New Roman"/>
              </a:rPr>
              <a:t>Where are molecules moving?</a:t>
            </a:r>
            <a:endParaRPr lang="en-US" sz="1200" dirty="0">
              <a:solidFill>
                <a:prstClr val="black"/>
              </a:solidFill>
              <a:ea typeface="Calibri"/>
              <a:cs typeface="Times New Roman"/>
            </a:endParaRPr>
          </a:p>
          <a:p>
            <a:pPr marL="228600" defTabSz="914400">
              <a:lnSpc>
                <a:spcPct val="115000"/>
              </a:lnSpc>
              <a:spcAft>
                <a:spcPts val="300"/>
              </a:spcAft>
            </a:pPr>
            <a:r>
              <a:rPr lang="en-US" sz="1100" dirty="0">
                <a:solidFill>
                  <a:srgbClr val="000000"/>
                </a:solidFill>
                <a:ea typeface="Times New Roman"/>
                <a:cs typeface="Times New Roman"/>
              </a:rPr>
              <a:t>How do molecules move to the location of the chemical change? </a:t>
            </a:r>
            <a:endParaRPr lang="en-US" sz="1100" dirty="0">
              <a:solidFill>
                <a:prstClr val="black"/>
              </a:solidFill>
              <a:ea typeface="Calibri"/>
              <a:cs typeface="Times New Roman"/>
            </a:endParaRPr>
          </a:p>
          <a:p>
            <a:pPr defTabSz="914400">
              <a:lnSpc>
                <a:spcPct val="115000"/>
              </a:lnSpc>
              <a:spcAft>
                <a:spcPts val="300"/>
              </a:spcAft>
            </a:pPr>
            <a:r>
              <a:rPr lang="en-US" sz="1100" dirty="0">
                <a:solidFill>
                  <a:srgbClr val="000000"/>
                </a:solidFill>
                <a:ea typeface="Times New Roman"/>
                <a:cs typeface="Times New Roman"/>
              </a:rPr>
              <a:t>How do molecules move away from the location of the chemical change?</a:t>
            </a:r>
            <a:endParaRPr lang="en-US" sz="1100" dirty="0">
              <a:solidFill>
                <a:prstClr val="black"/>
              </a:solidFill>
              <a:ea typeface="Calibri"/>
              <a:cs typeface="Times New Roman"/>
            </a:endParaRPr>
          </a:p>
        </p:txBody>
      </p:sp>
      <p:sp>
        <p:nvSpPr>
          <p:cNvPr id="15" name="Text Box 9"/>
          <p:cNvSpPr txBox="1"/>
          <p:nvPr/>
        </p:nvSpPr>
        <p:spPr>
          <a:xfrm>
            <a:off x="5867400" y="2481831"/>
            <a:ext cx="2819400" cy="165154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400" b="1" dirty="0">
                <a:solidFill>
                  <a:srgbClr val="000000"/>
                </a:solidFill>
                <a:ea typeface="Times New Roman"/>
                <a:cs typeface="Arial" pitchFamily="34" charset="0"/>
              </a:rPr>
              <a:t>Evidence We </a:t>
            </a:r>
            <a:br>
              <a:rPr lang="en-US" sz="1400" b="1" dirty="0">
                <a:solidFill>
                  <a:srgbClr val="000000"/>
                </a:solidFill>
                <a:ea typeface="Times New Roman"/>
                <a:cs typeface="Arial" pitchFamily="34" charset="0"/>
              </a:rPr>
            </a:br>
            <a:r>
              <a:rPr lang="en-US" sz="1400" b="1" dirty="0">
                <a:solidFill>
                  <a:srgbClr val="000000"/>
                </a:solidFill>
                <a:ea typeface="Times New Roman"/>
                <a:cs typeface="Arial" pitchFamily="34" charset="0"/>
              </a:rPr>
              <a:t>Can Observe</a:t>
            </a:r>
            <a:endParaRPr lang="en-US" sz="1400" dirty="0">
              <a:solidFill>
                <a:prstClr val="black"/>
              </a:solidFill>
              <a:ea typeface="Calibri"/>
              <a:cs typeface="Arial" pitchFamily="34" charset="0"/>
            </a:endParaRPr>
          </a:p>
          <a:p>
            <a:pPr defTabSz="914400">
              <a:lnSpc>
                <a:spcPct val="115000"/>
              </a:lnSpc>
              <a:spcAft>
                <a:spcPts val="300"/>
              </a:spcAft>
            </a:pPr>
            <a:r>
              <a:rPr lang="en-US" sz="1100" dirty="0">
                <a:solidFill>
                  <a:srgbClr val="000000"/>
                </a:solidFill>
                <a:ea typeface="Times New Roman"/>
                <a:cs typeface="Arial" pitchFamily="34" charset="0"/>
              </a:rPr>
              <a:t>Moving solids, liquids, and gases are made of moving molecules.</a:t>
            </a:r>
            <a:endParaRPr lang="en-US" sz="1100" dirty="0">
              <a:solidFill>
                <a:prstClr val="black"/>
              </a:solidFill>
              <a:ea typeface="Calibri"/>
              <a:cs typeface="Arial" pitchFamily="34" charset="0"/>
            </a:endParaRPr>
          </a:p>
          <a:p>
            <a:pPr defTabSz="914400">
              <a:lnSpc>
                <a:spcPct val="115000"/>
              </a:lnSpc>
              <a:spcAft>
                <a:spcPts val="300"/>
              </a:spcAft>
            </a:pPr>
            <a:r>
              <a:rPr lang="en-US" sz="1100" dirty="0">
                <a:solidFill>
                  <a:srgbClr val="000000"/>
                </a:solidFill>
                <a:ea typeface="Times New Roman"/>
                <a:cs typeface="Arial" pitchFamily="34" charset="0"/>
              </a:rPr>
              <a:t>A change in mass shows that molecules are moving.</a:t>
            </a:r>
            <a:endParaRPr lang="en-US" sz="1100" dirty="0">
              <a:solidFill>
                <a:prstClr val="black"/>
              </a:solidFill>
              <a:ea typeface="Calibri"/>
              <a:cs typeface="Arial" pitchFamily="34" charset="0"/>
            </a:endParaRPr>
          </a:p>
        </p:txBody>
      </p:sp>
      <p:pic>
        <p:nvPicPr>
          <p:cNvPr id="40" name="Picture 1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7127" y="3352800"/>
            <a:ext cx="406472" cy="412117"/>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1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3889" y="3927320"/>
            <a:ext cx="406474" cy="41211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Slide Number Placeholder 1">
            <a:extLst>
              <a:ext uri="{FF2B5EF4-FFF2-40B4-BE49-F238E27FC236}">
                <a16:creationId xmlns:a16="http://schemas.microsoft.com/office/drawing/2014/main" id="{85CFD218-7A3A-4661-995A-BFE284330D86}"/>
              </a:ext>
            </a:extLst>
          </p:cNvPr>
          <p:cNvSpPr>
            <a:spLocks noGrp="1"/>
          </p:cNvSpPr>
          <p:nvPr>
            <p:ph type="sldNum" sz="quarter" idx="12"/>
          </p:nvPr>
        </p:nvSpPr>
        <p:spPr/>
        <p:txBody>
          <a:bodyPr/>
          <a:lstStyle/>
          <a:p>
            <a:fld id="{30F9FBFB-AE27-4D39-90A6-112D33A99DEC}" type="slidenum">
              <a:rPr lang="en-US" smtClean="0">
                <a:solidFill>
                  <a:prstClr val="black">
                    <a:tint val="75000"/>
                  </a:prstClr>
                </a:solidFill>
              </a:rPr>
              <a:pPr/>
              <a:t>4</a:t>
            </a:fld>
            <a:endParaRPr lang="en-US">
              <a:solidFill>
                <a:prstClr val="black">
                  <a:tint val="75000"/>
                </a:prstClr>
              </a:solidFill>
            </a:endParaRPr>
          </a:p>
        </p:txBody>
      </p:sp>
    </p:spTree>
    <p:extLst>
      <p:ext uri="{BB962C8B-B14F-4D97-AF65-F5344CB8AC3E}">
        <p14:creationId xmlns:p14="http://schemas.microsoft.com/office/powerpoint/2010/main" val="1188646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39396" y="2025035"/>
            <a:ext cx="5030185" cy="2719020"/>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63189" y="1872606"/>
            <a:ext cx="2579319" cy="3193443"/>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28662">
            <a:off x="5327601" y="1760819"/>
            <a:ext cx="3494249" cy="3722376"/>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1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881932" y="1952011"/>
            <a:ext cx="2034475" cy="562588"/>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 Box 16"/>
          <p:cNvSpPr txBox="1"/>
          <p:nvPr/>
        </p:nvSpPr>
        <p:spPr>
          <a:xfrm>
            <a:off x="5867400" y="2362199"/>
            <a:ext cx="2895599" cy="240280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Arial" pitchFamily="34" charset="0"/>
              </a:rPr>
              <a:t>Evidence We </a:t>
            </a:r>
            <a:br>
              <a:rPr lang="en-US" sz="1400" b="1" dirty="0">
                <a:effectLst/>
                <a:latin typeface="+mj-lt"/>
                <a:ea typeface="Times New Roman"/>
                <a:cs typeface="Arial" pitchFamily="34" charset="0"/>
              </a:rPr>
            </a:br>
            <a:r>
              <a:rPr lang="en-US" sz="1400" b="1" dirty="0">
                <a:effectLst/>
                <a:latin typeface="+mj-lt"/>
                <a:ea typeface="Times New Roman"/>
                <a:cs typeface="Arial" pitchFamily="34" charset="0"/>
              </a:rPr>
              <a:t>Can Observe</a:t>
            </a:r>
            <a:endParaRPr lang="en-US" sz="1400" dirty="0">
              <a:effectLst/>
              <a:latin typeface="+mj-lt"/>
              <a:ea typeface="Calibri"/>
              <a:cs typeface="Arial" pitchFamily="34" charset="0"/>
            </a:endParaRPr>
          </a:p>
          <a:p>
            <a:pPr marL="0" marR="0">
              <a:lnSpc>
                <a:spcPct val="115000"/>
              </a:lnSpc>
              <a:spcBef>
                <a:spcPts val="0"/>
              </a:spcBef>
              <a:spcAft>
                <a:spcPts val="300"/>
              </a:spcAft>
            </a:pPr>
            <a:r>
              <a:rPr lang="en-US" sz="1100" dirty="0">
                <a:effectLst/>
                <a:latin typeface="+mj-lt"/>
                <a:ea typeface="Times New Roman"/>
                <a:cs typeface="Arial" pitchFamily="34" charset="0"/>
              </a:rPr>
              <a:t>BTB can indicate CO</a:t>
            </a:r>
            <a:r>
              <a:rPr lang="en-US" sz="1100" baseline="-25000" dirty="0">
                <a:effectLst/>
                <a:latin typeface="+mj-lt"/>
                <a:ea typeface="Times New Roman"/>
                <a:cs typeface="Arial" pitchFamily="34" charset="0"/>
              </a:rPr>
              <a:t>2</a:t>
            </a:r>
            <a:r>
              <a:rPr lang="en-US" sz="1100" dirty="0">
                <a:effectLst/>
                <a:latin typeface="+mj-lt"/>
                <a:ea typeface="Times New Roman"/>
                <a:cs typeface="Arial" pitchFamily="34" charset="0"/>
              </a:rPr>
              <a:t> in the air.</a:t>
            </a:r>
            <a:endParaRPr lang="en-US" sz="1100" dirty="0">
              <a:effectLst/>
              <a:latin typeface="+mj-lt"/>
              <a:ea typeface="Calibri"/>
              <a:cs typeface="Arial" pitchFamily="34" charset="0"/>
            </a:endParaRPr>
          </a:p>
          <a:p>
            <a:pPr marL="0" marR="0">
              <a:lnSpc>
                <a:spcPct val="115000"/>
              </a:lnSpc>
              <a:spcBef>
                <a:spcPts val="0"/>
              </a:spcBef>
            </a:pPr>
            <a:r>
              <a:rPr lang="en-US" sz="1100" dirty="0">
                <a:effectLst/>
                <a:latin typeface="+mj-lt"/>
                <a:ea typeface="Times New Roman"/>
                <a:cs typeface="Arial" pitchFamily="34" charset="0"/>
              </a:rPr>
              <a:t>Organic materials are made up of molecules containing carbon atoms:</a:t>
            </a:r>
            <a:endParaRPr lang="en-US" sz="1100" dirty="0">
              <a:effectLst/>
              <a:latin typeface="+mj-lt"/>
              <a:ea typeface="Calibri"/>
              <a:cs typeface="Arial" pitchFamily="34" charset="0"/>
            </a:endParaRPr>
          </a:p>
          <a:p>
            <a:pPr marL="228600" marR="0" lvl="0">
              <a:lnSpc>
                <a:spcPct val="115000"/>
              </a:lnSpc>
              <a:spcBef>
                <a:spcPts val="0"/>
              </a:spcBef>
              <a:buSzPts val="1000"/>
            </a:pPr>
            <a:r>
              <a:rPr lang="en-US" sz="1100" dirty="0">
                <a:effectLst/>
                <a:latin typeface="+mj-lt"/>
                <a:ea typeface="Times New Roman"/>
                <a:cs typeface="Arial" pitchFamily="34" charset="0"/>
              </a:rPr>
              <a:t>• fuels</a:t>
            </a:r>
            <a:r>
              <a:rPr lang="en-US" sz="1100" dirty="0">
                <a:latin typeface="+mj-lt"/>
                <a:ea typeface="Times New Roman"/>
                <a:cs typeface="Arial" pitchFamily="34" charset="0"/>
              </a:rPr>
              <a:t>	</a:t>
            </a:r>
            <a:r>
              <a:rPr lang="en-US" sz="1100" dirty="0">
                <a:effectLst/>
                <a:latin typeface="+mj-lt"/>
                <a:ea typeface="Times New Roman"/>
                <a:cs typeface="Arial" pitchFamily="34" charset="0"/>
              </a:rPr>
              <a:t>• foods</a:t>
            </a:r>
            <a:endParaRPr lang="en-US" sz="1100" dirty="0">
              <a:effectLst/>
              <a:latin typeface="+mj-lt"/>
              <a:ea typeface="Calibri"/>
              <a:cs typeface="Arial" pitchFamily="34" charset="0"/>
            </a:endParaRPr>
          </a:p>
          <a:p>
            <a:pPr marL="228600" marR="0" lvl="0">
              <a:lnSpc>
                <a:spcPct val="115000"/>
              </a:lnSpc>
              <a:spcBef>
                <a:spcPts val="0"/>
              </a:spcBef>
              <a:buSzPts val="1000"/>
            </a:pPr>
            <a:r>
              <a:rPr lang="en-US" sz="1100" dirty="0">
                <a:effectLst/>
                <a:latin typeface="+mj-lt"/>
                <a:ea typeface="Times New Roman"/>
                <a:cs typeface="Arial" pitchFamily="34" charset="0"/>
              </a:rPr>
              <a:t>• living and dead plants and animals</a:t>
            </a:r>
          </a:p>
          <a:p>
            <a:pPr marL="228600" marR="0" lvl="0">
              <a:lnSpc>
                <a:spcPct val="115000"/>
              </a:lnSpc>
              <a:spcBef>
                <a:spcPts val="0"/>
              </a:spcBef>
              <a:buSzPct val="100000"/>
            </a:pPr>
            <a:r>
              <a:rPr lang="en-US" sz="1100" dirty="0">
                <a:ea typeface="Times New Roman"/>
                <a:cs typeface="Arial" pitchFamily="34" charset="0"/>
              </a:rPr>
              <a:t>• </a:t>
            </a:r>
            <a:r>
              <a:rPr lang="en-US" sz="1100" dirty="0">
                <a:effectLst/>
                <a:latin typeface="+mj-lt"/>
                <a:ea typeface="Times New Roman"/>
                <a:cs typeface="Arial" pitchFamily="34" charset="0"/>
              </a:rPr>
              <a:t>decomposers</a:t>
            </a:r>
            <a:endParaRPr lang="en-US" sz="1100" dirty="0">
              <a:effectLst/>
              <a:latin typeface="+mj-lt"/>
              <a:ea typeface="Calibri"/>
              <a:cs typeface="Arial" pitchFamily="34" charset="0"/>
            </a:endParaRPr>
          </a:p>
        </p:txBody>
      </p:sp>
      <p:sp>
        <p:nvSpPr>
          <p:cNvPr id="16" name="Text Box 14"/>
          <p:cNvSpPr txBox="1"/>
          <p:nvPr/>
        </p:nvSpPr>
        <p:spPr>
          <a:xfrm>
            <a:off x="685800" y="2514599"/>
            <a:ext cx="2044072" cy="19527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Arial" pitchFamily="34" charset="0"/>
              </a:rPr>
              <a:t>Question</a:t>
            </a:r>
            <a:endParaRPr lang="en-US" sz="1400" dirty="0">
              <a:effectLst/>
              <a:latin typeface="+mj-lt"/>
              <a:ea typeface="Calibri"/>
              <a:cs typeface="Arial" pitchFamily="34" charset="0"/>
            </a:endParaRPr>
          </a:p>
          <a:p>
            <a:pPr marL="0" marR="0" algn="ctr">
              <a:lnSpc>
                <a:spcPct val="115000"/>
              </a:lnSpc>
              <a:spcBef>
                <a:spcPts val="0"/>
              </a:spcBef>
              <a:spcAft>
                <a:spcPts val="300"/>
              </a:spcAft>
            </a:pPr>
            <a:r>
              <a:rPr lang="en-US" sz="1200" dirty="0">
                <a:solidFill>
                  <a:srgbClr val="000000"/>
                </a:solidFill>
                <a:effectLst/>
                <a:latin typeface="+mj-lt"/>
                <a:ea typeface="Times New Roman"/>
                <a:cs typeface="Arial" pitchFamily="34" charset="0"/>
              </a:rPr>
              <a:t>How are atoms in molecules being rearranged into </a:t>
            </a:r>
            <a:br>
              <a:rPr lang="en-US" sz="1200" dirty="0">
                <a:solidFill>
                  <a:srgbClr val="000000"/>
                </a:solidFill>
                <a:effectLst/>
                <a:latin typeface="+mj-lt"/>
                <a:ea typeface="Times New Roman"/>
                <a:cs typeface="Arial" pitchFamily="34" charset="0"/>
              </a:rPr>
            </a:br>
            <a:r>
              <a:rPr lang="en-US" sz="1200" dirty="0">
                <a:solidFill>
                  <a:srgbClr val="000000"/>
                </a:solidFill>
                <a:effectLst/>
                <a:latin typeface="+mj-lt"/>
                <a:ea typeface="Times New Roman"/>
                <a:cs typeface="Arial" pitchFamily="34" charset="0"/>
              </a:rPr>
              <a:t>different molecules?</a:t>
            </a:r>
            <a:endParaRPr lang="en-US" sz="1200" dirty="0">
              <a:effectLst/>
              <a:latin typeface="+mj-lt"/>
              <a:ea typeface="Calibri"/>
              <a:cs typeface="Arial" pitchFamily="34" charset="0"/>
            </a:endParaRPr>
          </a:p>
          <a:p>
            <a:pPr marL="228600" marR="0" indent="228600">
              <a:lnSpc>
                <a:spcPct val="115000"/>
              </a:lnSpc>
              <a:spcBef>
                <a:spcPts val="0"/>
              </a:spcBef>
              <a:spcAft>
                <a:spcPts val="300"/>
              </a:spcAft>
            </a:pPr>
            <a:r>
              <a:rPr lang="en-US" sz="1100" dirty="0">
                <a:solidFill>
                  <a:srgbClr val="000000"/>
                </a:solidFill>
                <a:effectLst/>
                <a:latin typeface="+mj-lt"/>
                <a:ea typeface="Times New Roman"/>
                <a:cs typeface="Arial" pitchFamily="34" charset="0"/>
              </a:rPr>
              <a:t>What molecules are carbon atoms in before and after the chemical change?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What other molecules are involved?</a:t>
            </a:r>
            <a:endParaRPr lang="en-US" sz="1100" dirty="0">
              <a:effectLst/>
              <a:latin typeface="+mj-lt"/>
              <a:ea typeface="Calibri"/>
              <a:cs typeface="Arial" pitchFamily="34" charset="0"/>
            </a:endParaRPr>
          </a:p>
        </p:txBody>
      </p:sp>
      <p:pic>
        <p:nvPicPr>
          <p:cNvPr id="17" name="Picture 2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8670" y="2841901"/>
            <a:ext cx="405845" cy="41148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0"/>
          <p:cNvSpPr txBox="1"/>
          <p:nvPr/>
        </p:nvSpPr>
        <p:spPr>
          <a:xfrm>
            <a:off x="2942508" y="2438400"/>
            <a:ext cx="2772492" cy="154652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Arial" pitchFamily="34" charset="0"/>
              </a:rPr>
              <a:t>Rules to Follow</a:t>
            </a:r>
            <a:endParaRPr lang="en-US" sz="14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Atoms last forever</a:t>
            </a:r>
            <a:r>
              <a:rPr lang="en-US" sz="1100" dirty="0">
                <a:effectLst/>
                <a:latin typeface="+mj-lt"/>
                <a:ea typeface="Times New Roman"/>
                <a:cs typeface="Arial" pitchFamily="34" charset="0"/>
              </a:rPr>
              <a:t> in combustion and living systems.</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Atoms can be rearranged </a:t>
            </a:r>
            <a:r>
              <a:rPr lang="en-US" sz="1100" dirty="0">
                <a:effectLst/>
                <a:latin typeface="+mj-lt"/>
                <a:ea typeface="Times New Roman"/>
                <a:cs typeface="Arial" pitchFamily="34" charset="0"/>
              </a:rPr>
              <a:t>to make new molecules, but not created or destroyed.</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dirty="0">
                <a:effectLst/>
                <a:latin typeface="+mj-lt"/>
                <a:ea typeface="Times New Roman"/>
                <a:cs typeface="Arial" pitchFamily="34" charset="0"/>
              </a:rPr>
              <a:t>Carbon atoms are bound to other atoms in molecules.</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b="1" dirty="0">
                <a:effectLst/>
                <a:latin typeface="+mj-lt"/>
                <a:ea typeface="Times New Roman"/>
                <a:cs typeface="Arial" pitchFamily="34" charset="0"/>
              </a:rPr>
              <a:t>Scale</a:t>
            </a:r>
            <a:r>
              <a:rPr lang="en-US" sz="1100" dirty="0">
                <a:effectLst/>
                <a:latin typeface="+mj-lt"/>
                <a:ea typeface="Times New Roman"/>
                <a:cs typeface="Arial" pitchFamily="34" charset="0"/>
              </a:rPr>
              <a:t>: The chemical change question is always answered at the atomic-molecular scale.</a:t>
            </a:r>
            <a:endParaRPr lang="en-US" sz="1100" dirty="0">
              <a:effectLst/>
              <a:latin typeface="+mj-lt"/>
              <a:ea typeface="Calibri"/>
              <a:cs typeface="Arial" pitchFamily="34" charset="0"/>
            </a:endParaRPr>
          </a:p>
        </p:txBody>
      </p:sp>
      <p:sp>
        <p:nvSpPr>
          <p:cNvPr id="21"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9"/>
          <p:cNvSpPr>
            <a:spLocks noChangeArrowheads="1"/>
          </p:cNvSpPr>
          <p:nvPr/>
        </p:nvSpPr>
        <p:spPr bwMode="auto">
          <a:xfrm>
            <a:off x="1807062" y="440882"/>
            <a:ext cx="5600436"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a:r>
              <a:rPr lang="en-US" sz="3600" dirty="0">
                <a:solidFill>
                  <a:prstClr val="black"/>
                </a:solidFill>
              </a:rPr>
              <a:t>The Matter Change Question</a:t>
            </a:r>
          </a:p>
        </p:txBody>
      </p:sp>
      <p:sp>
        <p:nvSpPr>
          <p:cNvPr id="2" name="Slide Number Placeholder 1">
            <a:extLst>
              <a:ext uri="{FF2B5EF4-FFF2-40B4-BE49-F238E27FC236}">
                <a16:creationId xmlns:a16="http://schemas.microsoft.com/office/drawing/2014/main" id="{43E1DB51-F6A3-41E5-9749-164EF1B02616}"/>
              </a:ext>
            </a:extLst>
          </p:cNvPr>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2115683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328301"/>
          </a:xfrm>
        </p:spPr>
        <p:txBody>
          <a:bodyPr>
            <a:noAutofit/>
          </a:bodyPr>
          <a:lstStyle/>
          <a:p>
            <a:pPr algn="ctr"/>
            <a:r>
              <a:rPr lang="en-US" sz="4400" b="0" dirty="0"/>
              <a:t>A. Your Ideas about matter movement and matter change</a:t>
            </a:r>
          </a:p>
        </p:txBody>
      </p:sp>
      <p:sp>
        <p:nvSpPr>
          <p:cNvPr id="5" name="Text Placeholder 4"/>
          <p:cNvSpPr>
            <a:spLocks noGrp="1"/>
          </p:cNvSpPr>
          <p:nvPr>
            <p:ph type="body" sz="half" idx="2"/>
          </p:nvPr>
        </p:nvSpPr>
        <p:spPr>
          <a:xfrm>
            <a:off x="283029" y="1852469"/>
            <a:ext cx="8403771" cy="1900620"/>
          </a:xfrm>
        </p:spPr>
        <p:txBody>
          <a:bodyPr>
            <a:normAutofit/>
          </a:bodyPr>
          <a:lstStyle/>
          <a:p>
            <a:r>
              <a:rPr lang="en-US" sz="2800" dirty="0"/>
              <a:t>Complete and discuss Part A of </a:t>
            </a:r>
            <a:r>
              <a:rPr lang="en-US" sz="2800"/>
              <a:t>the Predictions </a:t>
            </a:r>
            <a:r>
              <a:rPr lang="en-US" sz="2800" dirty="0"/>
              <a:t>and Planning Tool</a:t>
            </a:r>
          </a:p>
          <a:p>
            <a:r>
              <a:rPr lang="en-US" sz="2800" dirty="0"/>
              <a:t>Be sure you are following the rules of Matter Movement and Matter Change as you explain your ideas!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pic>
        <p:nvPicPr>
          <p:cNvPr id="7" name="Picture 6">
            <a:extLst>
              <a:ext uri="{FF2B5EF4-FFF2-40B4-BE49-F238E27FC236}">
                <a16:creationId xmlns:a16="http://schemas.microsoft.com/office/drawing/2014/main" id="{F0CB97F6-E761-6049-AC5F-D14AF1D7DD70}"/>
              </a:ext>
            </a:extLst>
          </p:cNvPr>
          <p:cNvPicPr>
            <a:picLocks noChangeAspect="1"/>
          </p:cNvPicPr>
          <p:nvPr/>
        </p:nvPicPr>
        <p:blipFill>
          <a:blip r:embed="rId3"/>
          <a:stretch>
            <a:fillRect/>
          </a:stretch>
        </p:blipFill>
        <p:spPr>
          <a:xfrm>
            <a:off x="457200" y="4106407"/>
            <a:ext cx="8360229" cy="1951848"/>
          </a:xfrm>
          <a:prstGeom prst="rect">
            <a:avLst/>
          </a:prstGeom>
        </p:spPr>
      </p:pic>
    </p:spTree>
    <p:extLst>
      <p:ext uri="{BB962C8B-B14F-4D97-AF65-F5344CB8AC3E}">
        <p14:creationId xmlns:p14="http://schemas.microsoft.com/office/powerpoint/2010/main" val="4109096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normAutofit/>
          </a:bodyPr>
          <a:lstStyle/>
          <a:p>
            <a:r>
              <a:rPr lang="en-US" dirty="0">
                <a:latin typeface="Calibri" charset="0"/>
              </a:rPr>
              <a:t>Tools for the Investigation</a:t>
            </a:r>
          </a:p>
        </p:txBody>
      </p:sp>
      <p:sp>
        <p:nvSpPr>
          <p:cNvPr id="13314" name="Content Placeholder 2"/>
          <p:cNvSpPr>
            <a:spLocks noGrp="1"/>
          </p:cNvSpPr>
          <p:nvPr>
            <p:ph sz="half" idx="1"/>
          </p:nvPr>
        </p:nvSpPr>
        <p:spPr>
          <a:xfrm>
            <a:off x="474900" y="1600200"/>
            <a:ext cx="3017714" cy="4525963"/>
          </a:xfrm>
        </p:spPr>
        <p:txBody>
          <a:bodyPr/>
          <a:lstStyle/>
          <a:p>
            <a:r>
              <a:rPr lang="en-US" sz="3200" dirty="0">
                <a:latin typeface="Calibri" charset="0"/>
              </a:rPr>
              <a:t>Container that traps air</a:t>
            </a:r>
          </a:p>
          <a:p>
            <a:r>
              <a:rPr lang="en-US" sz="3200" dirty="0">
                <a:latin typeface="Calibri" charset="0"/>
              </a:rPr>
              <a:t>Digital balance</a:t>
            </a:r>
          </a:p>
          <a:p>
            <a:r>
              <a:rPr lang="en-US" sz="3200" dirty="0">
                <a:latin typeface="Calibri" charset="0"/>
              </a:rPr>
              <a:t>BTB</a:t>
            </a:r>
          </a:p>
          <a:p>
            <a:r>
              <a:rPr lang="en-US" sz="3200" dirty="0">
                <a:latin typeface="Calibri" charset="0"/>
              </a:rPr>
              <a:t>Your eyes</a:t>
            </a:r>
          </a:p>
        </p:txBody>
      </p:sp>
      <p:pic>
        <p:nvPicPr>
          <p:cNvPr id="6" name="Picture 5" descr="ETHANOL_FINALCOMP (0;01;14;20).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2138783"/>
            <a:ext cx="4628496" cy="2603529"/>
          </a:xfrm>
          <a:prstGeom prst="rect">
            <a:avLst/>
          </a:prstGeom>
        </p:spPr>
      </p:pic>
      <p:sp>
        <p:nvSpPr>
          <p:cNvPr id="2" name="Slide Number Placeholder 1">
            <a:extLst>
              <a:ext uri="{FF2B5EF4-FFF2-40B4-BE49-F238E27FC236}">
                <a16:creationId xmlns:a16="http://schemas.microsoft.com/office/drawing/2014/main" id="{0176DAFA-1A73-42D8-9148-83B014144215}"/>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1377459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fontScale="90000"/>
          </a:bodyPr>
          <a:lstStyle/>
          <a:p>
            <a:r>
              <a:rPr lang="en-US" dirty="0"/>
              <a:t>Digital balance: a tool to measure matter movement</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a digital balance to measure </a:t>
            </a:r>
            <a:r>
              <a:rPr lang="en-US" i="1" dirty="0"/>
              <a:t>matter moving into or out of a system?</a:t>
            </a:r>
          </a:p>
          <a:p>
            <a:pPr marL="514350" indent="-514350">
              <a:buFont typeface="+mj-lt"/>
              <a:buAutoNum type="arabicPeriod"/>
            </a:pPr>
            <a:r>
              <a:rPr lang="en-US" dirty="0"/>
              <a:t>Measure the mass of the system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mass of the system increases, then matter </a:t>
            </a:r>
            <a:r>
              <a:rPr lang="en-US" i="1" dirty="0"/>
              <a:t>must</a:t>
            </a:r>
            <a:r>
              <a:rPr lang="en-US" dirty="0"/>
              <a:t> have moved into the system (remember the facts about atoms)</a:t>
            </a:r>
          </a:p>
          <a:p>
            <a:pPr marL="914400" lvl="1" indent="-514350">
              <a:buFont typeface="+mj-lt"/>
              <a:buAutoNum type="alphaLcPeriod"/>
            </a:pPr>
            <a:r>
              <a:rPr lang="en-US" dirty="0"/>
              <a:t>If the mass of the system decreases, then matter </a:t>
            </a:r>
            <a:r>
              <a:rPr lang="en-US" i="1" dirty="0"/>
              <a:t>must</a:t>
            </a:r>
            <a:r>
              <a:rPr lang="en-US" dirty="0"/>
              <a:t> have moved out of the system.</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pic>
        <p:nvPicPr>
          <p:cNvPr id="7" name="Picture 6" descr="ETHANOL_FINALCOMP (0;02;06;01).tif"/>
          <p:cNvPicPr>
            <a:picLocks noChangeAspect="1"/>
          </p:cNvPicPr>
          <p:nvPr/>
        </p:nvPicPr>
        <p:blipFill rotWithShape="1">
          <a:blip r:embed="rId3">
            <a:extLst>
              <a:ext uri="{28A0092B-C50C-407E-A947-70E740481C1C}">
                <a14:useLocalDpi xmlns:a14="http://schemas.microsoft.com/office/drawing/2010/main" val="0"/>
              </a:ext>
            </a:extLst>
          </a:blip>
          <a:srcRect l="25049"/>
          <a:stretch/>
        </p:blipFill>
        <p:spPr>
          <a:xfrm>
            <a:off x="5977056" y="294157"/>
            <a:ext cx="2651129" cy="1989642"/>
          </a:xfrm>
          <a:prstGeom prst="rect">
            <a:avLst/>
          </a:prstGeom>
        </p:spPr>
      </p:pic>
    </p:spTree>
    <p:extLst>
      <p:ext uri="{BB962C8B-B14F-4D97-AF65-F5344CB8AC3E}">
        <p14:creationId xmlns:p14="http://schemas.microsoft.com/office/powerpoint/2010/main" val="2783772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a:bodyPr>
          <a:lstStyle/>
          <a:p>
            <a:r>
              <a:rPr lang="en-US" dirty="0"/>
              <a:t>BTB: a tool to detect matter change</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BTB to detect a </a:t>
            </a:r>
            <a:r>
              <a:rPr lang="en-US" i="1" dirty="0"/>
              <a:t>matter change in a system?</a:t>
            </a:r>
          </a:p>
          <a:p>
            <a:pPr marL="514350" indent="-514350">
              <a:buFont typeface="+mj-lt"/>
              <a:buAutoNum type="arabicPeriod"/>
            </a:pPr>
            <a:r>
              <a:rPr lang="en-US" dirty="0"/>
              <a:t>Put BTB in a closed container with the system, then observe the color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BTB changes from blue to yellow, then a chemical change may be producing CO</a:t>
            </a:r>
            <a:r>
              <a:rPr lang="en-US" baseline="-25000" dirty="0"/>
              <a:t>2</a:t>
            </a:r>
          </a:p>
          <a:p>
            <a:pPr marL="914400" lvl="1" indent="-514350">
              <a:buFont typeface="+mj-lt"/>
              <a:buAutoNum type="alphaLcPeriod"/>
            </a:pPr>
            <a:r>
              <a:rPr lang="en-US" dirty="0"/>
              <a:t>If the BTB changes from yellow to blue, then a chemical change may be using CO</a:t>
            </a:r>
            <a:r>
              <a:rPr lang="en-US" baseline="-25000" dirty="0"/>
              <a:t>2</a:t>
            </a:r>
            <a:r>
              <a:rPr lang="en-US" dirty="0"/>
              <a:t> as a reactant.</a:t>
            </a:r>
            <a:endParaRPr lang="en-US" baseline="-25000"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pic>
        <p:nvPicPr>
          <p:cNvPr id="6" name="Picture 5" descr="ETHANOL_FINALCOMP (0;01;44;11).tif">
            <a:extLst>
              <a:ext uri="{FF2B5EF4-FFF2-40B4-BE49-F238E27FC236}">
                <a16:creationId xmlns:a16="http://schemas.microsoft.com/office/drawing/2014/main" id="{80F2820C-DBDE-C744-9D46-53236675EE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1742" y="435904"/>
            <a:ext cx="2976442" cy="1674249"/>
          </a:xfrm>
          <a:prstGeom prst="rect">
            <a:avLst/>
          </a:prstGeom>
        </p:spPr>
      </p:pic>
    </p:spTree>
    <p:extLst>
      <p:ext uri="{BB962C8B-B14F-4D97-AF65-F5344CB8AC3E}">
        <p14:creationId xmlns:p14="http://schemas.microsoft.com/office/powerpoint/2010/main" val="1293130526"/>
      </p:ext>
    </p:extLst>
  </p:cSld>
  <p:clrMapOvr>
    <a:masterClrMapping/>
  </p:clrMapOvr>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448</TotalTime>
  <Words>1845</Words>
  <Application>Microsoft Macintosh PowerPoint</Application>
  <PresentationFormat>On-screen Show (4:3)</PresentationFormat>
  <Paragraphs>159</Paragraphs>
  <Slides>12</Slides>
  <Notes>12</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12</vt:i4>
      </vt:variant>
    </vt:vector>
  </HeadingPairs>
  <TitlesOfParts>
    <vt:vector size="17" baseType="lpstr">
      <vt:lpstr>Arial</vt:lpstr>
      <vt:lpstr>Calibri</vt:lpstr>
      <vt:lpstr>Template_Presentation</vt:lpstr>
      <vt:lpstr>1_Template_Presentation</vt:lpstr>
      <vt:lpstr>Office Theme</vt:lpstr>
      <vt:lpstr>Systems and Scale Unit  Activity 3.1 Predictions and Planning for Soda Water Fizzing</vt:lpstr>
      <vt:lpstr>Unit Map</vt:lpstr>
      <vt:lpstr>Chemical changes</vt:lpstr>
      <vt:lpstr>PowerPoint Presentation</vt:lpstr>
      <vt:lpstr>PowerPoint Presentation</vt:lpstr>
      <vt:lpstr>A. Your Ideas about matter movement and matter change</vt:lpstr>
      <vt:lpstr>Tools for the Investigation</vt:lpstr>
      <vt:lpstr>Digital balance: a tool to measure matter movement</vt:lpstr>
      <vt:lpstr>BTB: a tool to detect matter change</vt:lpstr>
      <vt:lpstr>B. Your predictions about what the investigation tools will show</vt:lpstr>
      <vt:lpstr>Save for Later</vt:lpstr>
      <vt:lpstr>C. Planning the Investigation</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129</cp:revision>
  <dcterms:created xsi:type="dcterms:W3CDTF">2013-03-08T14:19:13Z</dcterms:created>
  <dcterms:modified xsi:type="dcterms:W3CDTF">2020-04-07T16:51:27Z</dcterms:modified>
</cp:coreProperties>
</file>