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8"/>
  </p:notesMasterIdLst>
  <p:handoutMasterIdLst>
    <p:handoutMasterId r:id="rId19"/>
  </p:handoutMasterIdLst>
  <p:sldIdLst>
    <p:sldId id="279" r:id="rId3"/>
    <p:sldId id="300" r:id="rId4"/>
    <p:sldId id="288" r:id="rId5"/>
    <p:sldId id="289" r:id="rId6"/>
    <p:sldId id="290" r:id="rId7"/>
    <p:sldId id="291" r:id="rId8"/>
    <p:sldId id="298" r:id="rId9"/>
    <p:sldId id="292" r:id="rId10"/>
    <p:sldId id="293" r:id="rId11"/>
    <p:sldId id="294" r:id="rId12"/>
    <p:sldId id="299" r:id="rId13"/>
    <p:sldId id="286" r:id="rId14"/>
    <p:sldId id="287" r:id="rId15"/>
    <p:sldId id="297" r:id="rId16"/>
    <p:sldId id="30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90"/>
    <p:restoredTop sz="93226" autoAdjust="0"/>
  </p:normalViewPr>
  <p:slideViewPr>
    <p:cSldViewPr snapToGrid="0" snapToObjects="1">
      <p:cViewPr varScale="1">
        <p:scale>
          <a:sx n="89" d="100"/>
          <a:sy n="89" d="100"/>
        </p:scale>
        <p:origin x="1544"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groups discuss patterns in class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10 to discuss patterns that students see in the class results.</a:t>
            </a:r>
          </a:p>
          <a:p>
            <a:pPr lvl="0"/>
            <a:r>
              <a:rPr lang="en-US" sz="1200" kern="1200" dirty="0">
                <a:solidFill>
                  <a:schemeClr val="tx1"/>
                </a:solidFill>
                <a:effectLst/>
                <a:latin typeface="+mn-lt"/>
                <a:ea typeface="+mn-ea"/>
                <a:cs typeface="+mn-cs"/>
              </a:rPr>
              <a:t>Ask students to identify patterns in the data for both the mass change and also the BTB color change, and discuss any outliers or unexplained data points.</a:t>
            </a:r>
          </a:p>
          <a:p>
            <a:pPr lvl="0"/>
            <a:r>
              <a:rPr lang="en-US" sz="1200" kern="1200" dirty="0">
                <a:solidFill>
                  <a:schemeClr val="tx1"/>
                </a:solidFill>
                <a:effectLst/>
                <a:latin typeface="+mn-lt"/>
                <a:ea typeface="+mn-ea"/>
                <a:cs typeface="+mn-cs"/>
              </a:rPr>
              <a:t>If you input data into the spreadsheet, the software will construct a graph of the students’ data. Use the graph to elicit more interpretation of their observations.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381646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Watch the end of the Burning Ethanol Video.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a:t>
            </a:r>
          </a:p>
          <a:p>
            <a:pPr lvl="0"/>
            <a:r>
              <a:rPr lang="en-US" sz="1200" kern="1200" dirty="0">
                <a:solidFill>
                  <a:schemeClr val="tx1"/>
                </a:solidFill>
                <a:effectLst/>
                <a:latin typeface="+mn-lt"/>
                <a:ea typeface="+mn-ea"/>
                <a:cs typeface="+mn-cs"/>
              </a:rPr>
              <a:t>Have students watch the Burning Ethanol Video starting from 3:10</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observe Darryl and Nina’s results to the burning ethanol investigation. Ask the class to compare their own results to Darryl and Nina’s results, pausing the video when the data are shown.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286257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kern="1200" dirty="0">
                <a:solidFill>
                  <a:schemeClr val="tx1"/>
                </a:solidFill>
                <a:effectLst/>
                <a:latin typeface="+mn-lt"/>
                <a:ea typeface="+mn-ea"/>
                <a:cs typeface="+mn-cs"/>
              </a:rPr>
              <a:t>Photo Credit: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compare their class’s data with data from another class.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to view data from Ms. Angle’s class. Ask students to compare the patterns they observed with the patterns from Ms. Angle’s class. What similarities or differences do they notice? What patterns do they see?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remainder of the unit is based on the assumption that your class results are similar to those of Ms. Angle’s class and the Ethanol Burning video. If your class results are significantly different for any reason, after a conversation about why that may have happened, decide whether to have students conduct the investigation again or to refer to Ms. Angle’s data as they work through the remainder of the unit.</a:t>
            </a:r>
            <a:r>
              <a:rPr lang="en-US" dirty="0">
                <a:effectLst/>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4036" name="Slide Number Placeholder 3"/>
          <p:cNvSpPr>
            <a:spLocks noGrp="1"/>
          </p:cNvSpPr>
          <p:nvPr>
            <p:ph type="sldNum" sz="quarter" idx="5"/>
          </p:nvPr>
        </p:nvSpPr>
        <p:spPr bwMode="auto">
          <a:noFill/>
          <a:ln>
            <a:miter lim="800000"/>
            <a:headEnd/>
            <a:tailEnd/>
          </a:ln>
        </p:spPr>
        <p:txBody>
          <a:bodyPr/>
          <a:lstStyle/>
          <a:p>
            <a:fld id="{EC654F91-9BB7-3544-8A4E-96C0BD7BB645}" type="slidenum">
              <a:rPr lang="en-US" smtClean="0"/>
              <a:pPr/>
              <a:t>12</a:t>
            </a:fld>
            <a:endParaRPr lang="en-US"/>
          </a:p>
        </p:txBody>
      </p:sp>
    </p:spTree>
    <p:extLst>
      <p:ext uri="{BB962C8B-B14F-4D97-AF65-F5344CB8AC3E}">
        <p14:creationId xmlns:p14="http://schemas.microsoft.com/office/powerpoint/2010/main" val="2106616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a:solidFill>
                  <a:schemeClr val="tx1"/>
                </a:solidFill>
                <a:effectLst/>
                <a:latin typeface="+mn-lt"/>
                <a:ea typeface="+mn-ea"/>
                <a:cs typeface="+mn-cs"/>
              </a:rPr>
              <a:t>Photo Credits: Michigan State</a:t>
            </a:r>
            <a:r>
              <a:rPr lang="en-US" sz="1200" kern="1200" baseline="0" dirty="0">
                <a:solidFill>
                  <a:schemeClr val="tx1"/>
                </a:solidFill>
                <a:effectLst/>
                <a:latin typeface="+mn-lt"/>
                <a:ea typeface="+mn-ea"/>
                <a:cs typeface="+mn-cs"/>
              </a:rPr>
              <a:t> University</a:t>
            </a:r>
          </a:p>
          <a:p>
            <a:pPr lvl="0"/>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compare their class’s BTB color with data from another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PPT to view BTB from Ms. Angle’s class. Ask students to compare the colors they observed with the colors from Ms. Angle’s class. What similarities or differences do they notice?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470103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predictions from the previous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a:t>
            </a:r>
            <a:r>
              <a:rPr lang="en-US" sz="1200" kern="1200">
                <a:solidFill>
                  <a:schemeClr val="tx1"/>
                </a:solidFill>
                <a:effectLst/>
                <a:latin typeface="+mn-lt"/>
                <a:ea typeface="+mn-ea"/>
                <a:cs typeface="+mn-cs"/>
              </a:rPr>
              <a:t>slide 14 </a:t>
            </a:r>
            <a:r>
              <a:rPr lang="en-US" sz="1200" kern="1200" dirty="0">
                <a:solidFill>
                  <a:schemeClr val="tx1"/>
                </a:solidFill>
                <a:effectLst/>
                <a:latin typeface="+mn-lt"/>
                <a:ea typeface="+mn-ea"/>
                <a:cs typeface="+mn-cs"/>
              </a:rPr>
              <a:t>to revisit students’ predictions from Activity 4.1.</a:t>
            </a:r>
          </a:p>
          <a:p>
            <a:pPr lvl="0"/>
            <a:r>
              <a:rPr lang="en-US" sz="1200" kern="1200" dirty="0">
                <a:solidFill>
                  <a:schemeClr val="tx1"/>
                </a:solidFill>
                <a:effectLst/>
                <a:latin typeface="+mn-lt"/>
                <a:ea typeface="+mn-ea"/>
                <a:cs typeface="+mn-cs"/>
              </a:rPr>
              <a:t>Have them compare the predictions they made with the results of the investigation.</a:t>
            </a:r>
          </a:p>
          <a:p>
            <a:r>
              <a:rPr lang="en-US" sz="1200" kern="1200" dirty="0">
                <a:solidFill>
                  <a:schemeClr val="tx1"/>
                </a:solidFill>
                <a:effectLst/>
                <a:latin typeface="+mn-lt"/>
                <a:ea typeface="+mn-ea"/>
                <a:cs typeface="+mn-cs"/>
              </a:rPr>
              <a:t>Which predictions were correct? Which predictions were incorrect? What questions to they still need to answer?</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415012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4.2 Observing Ethanol Burning PPT.</a:t>
            </a:r>
          </a:p>
          <a:p>
            <a:pPr lvl="0"/>
            <a:r>
              <a:rPr lang="en-US" sz="1200" kern="1200" dirty="0">
                <a:solidFill>
                  <a:schemeClr val="tx1"/>
                </a:solidFill>
                <a:effectLst/>
                <a:latin typeface="+mn-lt"/>
                <a:ea typeface="+mn-ea"/>
                <a:cs typeface="+mn-cs"/>
              </a:rPr>
              <a:t>Conclusions: What did you observe during the investigation?</a:t>
            </a:r>
          </a:p>
          <a:p>
            <a:pPr lvl="0"/>
            <a:r>
              <a:rPr lang="en-US" sz="1200" kern="1200" dirty="0">
                <a:solidFill>
                  <a:schemeClr val="tx1"/>
                </a:solidFill>
                <a:effectLst/>
                <a:latin typeface="+mn-lt"/>
                <a:ea typeface="+mn-ea"/>
                <a:cs typeface="+mn-cs"/>
              </a:rPr>
              <a:t>Predictions: What do you think is one conclusion you can make from the investigation?</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a:t>
            </a:r>
            <a:r>
              <a:rPr lang="en-US" sz="1200" kern="1200">
                <a:solidFill>
                  <a:schemeClr val="tx1"/>
                </a:solidFill>
                <a:effectLst/>
                <a:latin typeface="+mn-lt"/>
                <a:ea typeface="+mn-ea"/>
                <a:cs typeface="+mn-cs"/>
              </a:rPr>
              <a:t>Student answers to the predictions question can be used as a lead in to the next activity.</a:t>
            </a:r>
            <a:r>
              <a:rPr lang="en-US">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314735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4.2 Observing 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 investigation.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3 of the 4.2 Observing Ethanol Burning PPT. Divide students into groups of four. </a:t>
            </a:r>
          </a:p>
          <a:p>
            <a:r>
              <a:rPr lang="en-US" sz="1200" kern="1200" dirty="0">
                <a:solidFill>
                  <a:schemeClr val="tx1"/>
                </a:solidFill>
                <a:effectLst/>
                <a:latin typeface="+mn-lt"/>
                <a:ea typeface="+mn-ea"/>
                <a:cs typeface="+mn-cs"/>
              </a:rPr>
              <a:t>Pass out one copy of 4.2 Observing Ethanol Burning Worksheet to each student. Walk through the steps in Part A of the worksheet that overview how to set up and conduct the investigation.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492185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conduct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while students are conducting the investigation. The students will need to wait 20 minutes to see color change in the BTB.</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317692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discuss their predictions about the Matter Movement Question as a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waiting for the ethanol to burn, display slide 5 of the PPT. Ask students to retrieve their completed tools from the previous activity: 4.1 Predictions Tool for Ethanol Burning.</a:t>
            </a:r>
          </a:p>
          <a:p>
            <a:pPr lvl="0"/>
            <a:r>
              <a:rPr lang="en-US" sz="1200" kern="1200" dirty="0">
                <a:solidFill>
                  <a:schemeClr val="tx1"/>
                </a:solidFill>
                <a:effectLst/>
                <a:latin typeface="+mn-lt"/>
                <a:ea typeface="+mn-ea"/>
                <a:cs typeface="+mn-cs"/>
              </a:rPr>
              <a:t>Ask pairs of students to share their ideas for the Matter Movement Question. Ask students what they expect to see in the investigation and what that might mean.</a:t>
            </a:r>
          </a:p>
          <a:p>
            <a:pPr lvl="0"/>
            <a:r>
              <a:rPr lang="en-US" sz="1200" kern="1200" dirty="0">
                <a:solidFill>
                  <a:schemeClr val="tx1"/>
                </a:solidFill>
                <a:effectLst/>
                <a:latin typeface="+mn-lt"/>
                <a:ea typeface="+mn-ea"/>
                <a:cs typeface="+mn-cs"/>
              </a:rPr>
              <a:t>Use the Three Questions Handout to check if students’ predictions follow the rules. If they don’t, ask students why they don’t. At this stage, students’ ideas do not yet need to be corrected.</a:t>
            </a:r>
          </a:p>
          <a:p>
            <a:pPr lvl="0"/>
            <a:r>
              <a:rPr lang="en-US" sz="1200" kern="1200" dirty="0">
                <a:solidFill>
                  <a:schemeClr val="tx1"/>
                </a:solidFill>
                <a:effectLst/>
                <a:latin typeface="+mn-lt"/>
                <a:ea typeface="+mn-ea"/>
                <a:cs typeface="+mn-cs"/>
              </a:rPr>
              <a:t>Record students’ ideas on the slide.</a:t>
            </a:r>
          </a:p>
          <a:p>
            <a:pPr lvl="0"/>
            <a:r>
              <a:rPr lang="en-US" sz="1200" kern="1200" dirty="0">
                <a:solidFill>
                  <a:schemeClr val="tx1"/>
                </a:solidFill>
                <a:effectLst/>
                <a:latin typeface="+mn-lt"/>
                <a:ea typeface="+mn-ea"/>
                <a:cs typeface="+mn-cs"/>
              </a:rPr>
              <a:t>Help the students look for similarities and differences in the predictions in the class. Try to get a range of ideas on the slide.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4986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discuss their predictions about the Matter Change Question as a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continuing to wait for the ethanol to burn, display slide 6 of the PPT and ask pairs of students to share their ideas for the Matter Change Question.</a:t>
            </a:r>
          </a:p>
          <a:p>
            <a:pPr lvl="0"/>
            <a:r>
              <a:rPr lang="en-US" sz="1200" kern="1200" dirty="0">
                <a:solidFill>
                  <a:schemeClr val="tx1"/>
                </a:solidFill>
                <a:effectLst/>
                <a:latin typeface="+mn-lt"/>
                <a:ea typeface="+mn-ea"/>
                <a:cs typeface="+mn-cs"/>
              </a:rPr>
              <a:t>Lead a discussion by asking students what they expect to see in the investigation and what that might mean.</a:t>
            </a:r>
          </a:p>
          <a:p>
            <a:pPr lvl="0"/>
            <a:r>
              <a:rPr lang="en-US" sz="1200" kern="1200" dirty="0">
                <a:solidFill>
                  <a:schemeClr val="tx1"/>
                </a:solidFill>
                <a:effectLst/>
                <a:latin typeface="+mn-lt"/>
                <a:ea typeface="+mn-ea"/>
                <a:cs typeface="+mn-cs"/>
              </a:rPr>
              <a:t>Use the Three Questions Handout to check if students’ predictions follow the rules. If they don’t, ask students why they don’t. At this stage, students’ ideas do not yet need to be corrected. </a:t>
            </a:r>
          </a:p>
          <a:p>
            <a:pPr lvl="0"/>
            <a:r>
              <a:rPr lang="en-US" sz="1200" kern="1200" dirty="0">
                <a:solidFill>
                  <a:schemeClr val="tx1"/>
                </a:solidFill>
                <a:effectLst/>
                <a:latin typeface="+mn-lt"/>
                <a:ea typeface="+mn-ea"/>
                <a:cs typeface="+mn-cs"/>
              </a:rPr>
              <a:t>Record students’ ideas on the slide.</a:t>
            </a:r>
          </a:p>
          <a:p>
            <a:pPr lvl="0"/>
            <a:r>
              <a:rPr lang="en-US" sz="1200" kern="1200" dirty="0">
                <a:solidFill>
                  <a:schemeClr val="tx1"/>
                </a:solidFill>
                <a:effectLst/>
                <a:latin typeface="+mn-lt"/>
                <a:ea typeface="+mn-ea"/>
                <a:cs typeface="+mn-cs"/>
              </a:rPr>
              <a:t>Help the students look for similarities and differences in the predictions in the class. Try to get a range of ideas on the slide.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01069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discuss their predictions about the Energy Change Question as a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continuing to wait for ethanol to burn, display slide 7 of the PPT and ask pairs of students to share their ideas for the Energy Change Question. </a:t>
            </a:r>
          </a:p>
          <a:p>
            <a:pPr lvl="0"/>
            <a:r>
              <a:rPr lang="en-US" sz="1200" kern="1200" dirty="0">
                <a:solidFill>
                  <a:schemeClr val="tx1"/>
                </a:solidFill>
                <a:effectLst/>
                <a:latin typeface="+mn-lt"/>
                <a:ea typeface="+mn-ea"/>
                <a:cs typeface="+mn-cs"/>
              </a:rPr>
              <a:t>Lead a discussion by asking students what they expect to see in the investigation and what that might mean.</a:t>
            </a:r>
          </a:p>
          <a:p>
            <a:pPr lvl="0"/>
            <a:r>
              <a:rPr lang="en-US" sz="1200" kern="1200" dirty="0">
                <a:solidFill>
                  <a:schemeClr val="tx1"/>
                </a:solidFill>
                <a:effectLst/>
                <a:latin typeface="+mn-lt"/>
                <a:ea typeface="+mn-ea"/>
                <a:cs typeface="+mn-cs"/>
              </a:rPr>
              <a:t>Use the Three Questions Handout to check if students’ predictions follow the rules. If they don’t, ask students why they don’t. At this stage, students’ ideas do not yet need to be corrected. </a:t>
            </a:r>
          </a:p>
          <a:p>
            <a:pPr lvl="0"/>
            <a:r>
              <a:rPr lang="en-US" sz="1200" kern="1200" dirty="0">
                <a:solidFill>
                  <a:schemeClr val="tx1"/>
                </a:solidFill>
                <a:effectLst/>
                <a:latin typeface="+mn-lt"/>
                <a:ea typeface="+mn-ea"/>
                <a:cs typeface="+mn-cs"/>
              </a:rPr>
              <a:t>Record students’ ideas on the slide.</a:t>
            </a:r>
          </a:p>
          <a:p>
            <a:r>
              <a:rPr lang="en-US" sz="1200" kern="1200" dirty="0">
                <a:solidFill>
                  <a:schemeClr val="tx1"/>
                </a:solidFill>
                <a:effectLst/>
                <a:latin typeface="+mn-lt"/>
                <a:ea typeface="+mn-ea"/>
                <a:cs typeface="+mn-cs"/>
              </a:rPr>
              <a:t>Help the students look for similarities and differences in the predictions in the class. Try to get a range of ideas on the slide.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64856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data and observations.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8 of the PPT. Have students record their group’s data and observations about the mass change and BTB color on their worksheet. </a:t>
            </a:r>
          </a:p>
          <a:p>
            <a:pPr lvl="0"/>
            <a:r>
              <a:rPr lang="en-US" sz="1200" kern="1200" dirty="0">
                <a:solidFill>
                  <a:schemeClr val="tx1"/>
                </a:solidFill>
                <a:effectLst/>
                <a:latin typeface="+mn-lt"/>
                <a:ea typeface="+mn-ea"/>
                <a:cs typeface="+mn-cs"/>
              </a:rPr>
              <a:t>Have students select a recorder to input their group’s results on the 4.2 Ethanol Burning Class Results 11 x 17 Poster, or in the 4.2 Ethanol Burning Class Results Spreadsheet.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50691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groups compare and identify patterns in BTB Color.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PPT</a:t>
            </a:r>
          </a:p>
          <a:p>
            <a:pPr lvl="0"/>
            <a:r>
              <a:rPr lang="en-US" sz="1200" kern="1200" dirty="0">
                <a:solidFill>
                  <a:schemeClr val="tx1"/>
                </a:solidFill>
                <a:effectLst/>
                <a:latin typeface="+mn-lt"/>
                <a:ea typeface="+mn-ea"/>
                <a:cs typeface="+mn-cs"/>
              </a:rPr>
              <a:t>Lead a discussion to help students compare results across groups and identify patterns in the data. Have students discuss how BTB has a gradient of colors depending on how much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absorbed. </a:t>
            </a:r>
          </a:p>
          <a:p>
            <a:pPr lvl="0"/>
            <a:r>
              <a:rPr lang="en-US" sz="1200" kern="1200" dirty="0">
                <a:solidFill>
                  <a:schemeClr val="tx1"/>
                </a:solidFill>
                <a:effectLst/>
                <a:latin typeface="+mn-lt"/>
                <a:ea typeface="+mn-ea"/>
                <a:cs typeface="+mn-cs"/>
              </a:rPr>
              <a:t>Optionally, give each group or pair of students a BTB Color Handout to use as a reference guide.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8878694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3413917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558402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38022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734823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9784441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805856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554898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8039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242578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6533203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123212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4040267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carbontime.bscs.org/systems-and-scale/activity-4.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jpeg"/><Relationship Id="rId7"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3.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t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solidFill>
                  <a:srgbClr val="000000"/>
                </a:solidFill>
                <a:latin typeface="Arial"/>
                <a:cs typeface="Arial"/>
              </a:rPr>
              <a:t>Systems and Scale </a:t>
            </a:r>
            <a:r>
              <a:rPr lang="en-US" dirty="0">
                <a:solidFill>
                  <a:srgbClr val="000000"/>
                </a:solidFill>
                <a:latin typeface="Arial"/>
                <a:cs typeface="Arial"/>
              </a:rPr>
              <a:t>Unit</a:t>
            </a:r>
            <a:br>
              <a:rPr lang="en-US" dirty="0">
                <a:solidFill>
                  <a:srgbClr val="000000"/>
                </a:solidFill>
                <a:latin typeface="Arial"/>
                <a:cs typeface="Arial"/>
              </a:rPr>
            </a:br>
            <a:br>
              <a:rPr lang="en-US" dirty="0">
                <a:solidFill>
                  <a:srgbClr val="000000"/>
                </a:solidFill>
                <a:latin typeface="Arial"/>
                <a:cs typeface="Arial"/>
              </a:rPr>
            </a:br>
            <a:r>
              <a:rPr lang="en-US" dirty="0">
                <a:solidFill>
                  <a:srgbClr val="000000"/>
                </a:solidFill>
                <a:latin typeface="Arial"/>
                <a:cs typeface="Arial"/>
              </a:rPr>
              <a:t>Activity 4.2 Observing Ethanol Burning</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286" y="4300628"/>
            <a:ext cx="1600200" cy="1943100"/>
          </a:xfrm>
          <a:prstGeom prst="rect">
            <a:avLst/>
          </a:prstGeom>
        </p:spPr>
      </p:pic>
      <p:sp>
        <p:nvSpPr>
          <p:cNvPr id="5" name="Slide Number Placeholder 4">
            <a:extLst>
              <a:ext uri="{FF2B5EF4-FFF2-40B4-BE49-F238E27FC236}">
                <a16:creationId xmlns:a16="http://schemas.microsoft.com/office/drawing/2014/main" id="{16A4F5F2-4833-40C2-9DA3-CCA3B99C7ED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Content Placeholder 2"/>
          <p:cNvSpPr>
            <a:spLocks noGrp="1"/>
          </p:cNvSpPr>
          <p:nvPr>
            <p:ph sz="half" idx="1"/>
          </p:nvPr>
        </p:nvSpPr>
        <p:spPr/>
        <p:txBody>
          <a:bodyPr>
            <a:normAutofit/>
          </a:bodyPr>
          <a:lstStyle/>
          <a:p>
            <a:pPr marL="0" indent="0">
              <a:buNone/>
            </a:pPr>
            <a:r>
              <a:rPr lang="en-US" dirty="0"/>
              <a:t>Results for mass changes</a:t>
            </a:r>
          </a:p>
          <a:p>
            <a:r>
              <a:rPr lang="en-US" dirty="0"/>
              <a:t>What patterns are there in measurements made by all the groups?</a:t>
            </a:r>
          </a:p>
          <a:p>
            <a:r>
              <a:rPr lang="en-US" dirty="0"/>
              <a:t>Do the patterns match your predictions?</a:t>
            </a:r>
          </a:p>
        </p:txBody>
      </p:sp>
      <p:sp>
        <p:nvSpPr>
          <p:cNvPr id="4" name="Content Placeholder 3"/>
          <p:cNvSpPr>
            <a:spLocks noGrp="1"/>
          </p:cNvSpPr>
          <p:nvPr>
            <p:ph sz="half" idx="2"/>
          </p:nvPr>
        </p:nvSpPr>
        <p:spPr/>
        <p:txBody>
          <a:bodyPr>
            <a:normAutofit/>
          </a:bodyPr>
          <a:lstStyle/>
          <a:p>
            <a:pPr marL="0" indent="0">
              <a:buNone/>
            </a:pPr>
            <a:r>
              <a:rPr lang="en-US" dirty="0"/>
              <a:t>Results for BTB changes</a:t>
            </a:r>
          </a:p>
          <a:p>
            <a:r>
              <a:rPr lang="en-US" dirty="0"/>
              <a:t>What patterns are there in observations made by all the groups?</a:t>
            </a:r>
          </a:p>
          <a:p>
            <a:r>
              <a:rPr lang="en-US" dirty="0"/>
              <a:t>Do the patterns match your predictions?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3151452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Burning Ethanol Video</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11</a:t>
            </a:fld>
            <a:endParaRPr lang="en-US"/>
          </a:p>
        </p:txBody>
      </p:sp>
      <p:pic>
        <p:nvPicPr>
          <p:cNvPr id="7" name="Picture 4">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14953" b="15327"/>
          <a:stretch/>
        </p:blipFill>
        <p:spPr bwMode="auto">
          <a:xfrm>
            <a:off x="457200" y="1663361"/>
            <a:ext cx="8229600" cy="459014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785801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379198"/>
            <a:ext cx="8229600" cy="992402"/>
          </a:xfrm>
        </p:spPr>
        <p:txBody>
          <a:bodyPr/>
          <a:lstStyle/>
          <a:p>
            <a:pPr eaLnBrk="1" hangingPunct="1"/>
            <a:r>
              <a:rPr lang="en-US" dirty="0">
                <a:ea typeface="ＭＳ Ｐゴシック" charset="-128"/>
                <a:cs typeface="ＭＳ Ｐゴシック" charset="-128"/>
              </a:rPr>
              <a:t>Results for Ms. Angle’</a:t>
            </a:r>
            <a:r>
              <a:rPr lang="en-US" altLang="ja-JP" dirty="0">
                <a:ea typeface="ＭＳ Ｐゴシック" charset="-128"/>
                <a:cs typeface="ＭＳ Ｐゴシック" charset="-128"/>
              </a:rPr>
              <a:t>s Class</a:t>
            </a:r>
            <a:endParaRPr lang="en-US" dirty="0">
              <a:ea typeface="ＭＳ Ｐゴシック" charset="-128"/>
              <a:cs typeface="ＭＳ Ｐゴシック" charset="-128"/>
            </a:endParaRPr>
          </a:p>
        </p:txBody>
      </p:sp>
      <p:sp>
        <p:nvSpPr>
          <p:cNvPr id="43011" name="Content Placeholder 2"/>
          <p:cNvSpPr>
            <a:spLocks noGrp="1"/>
          </p:cNvSpPr>
          <p:nvPr>
            <p:ph idx="1"/>
          </p:nvPr>
        </p:nvSpPr>
        <p:spPr>
          <a:xfrm>
            <a:off x="650875" y="5637214"/>
            <a:ext cx="8493124" cy="992185"/>
          </a:xfrm>
        </p:spPr>
        <p:txBody>
          <a:bodyPr>
            <a:normAutofit fontScale="77500" lnSpcReduction="20000"/>
          </a:bodyPr>
          <a:lstStyle/>
          <a:p>
            <a:pPr marL="0" indent="0" eaLnBrk="1" hangingPunct="1">
              <a:buFont typeface="Arial" charset="0"/>
              <a:buNone/>
            </a:pPr>
            <a:endParaRPr lang="en-US" sz="2800" dirty="0">
              <a:solidFill>
                <a:srgbClr val="FF0000"/>
              </a:solidFill>
              <a:ea typeface="ＭＳ Ｐゴシック" charset="-128"/>
              <a:cs typeface="ＭＳ Ｐゴシック" charset="-128"/>
            </a:endParaRPr>
          </a:p>
          <a:p>
            <a:pPr marL="0" indent="0" eaLnBrk="1" hangingPunct="1">
              <a:buNone/>
            </a:pPr>
            <a:r>
              <a:rPr lang="en-US" sz="2800" b="1" dirty="0">
                <a:ea typeface="ＭＳ Ｐゴシック" charset="-128"/>
                <a:cs typeface="ＭＳ Ｐゴシック" charset="-128"/>
              </a:rPr>
              <a:t>How do your results compare with the results for Ms. Angle’</a:t>
            </a:r>
            <a:r>
              <a:rPr lang="en-US" altLang="ja-JP" sz="2800" b="1" dirty="0">
                <a:ea typeface="ＭＳ Ｐゴシック" charset="-128"/>
                <a:cs typeface="ＭＳ Ｐゴシック" charset="-128"/>
              </a:rPr>
              <a:t>s class?</a:t>
            </a:r>
            <a:endParaRPr lang="en-US" sz="2800" b="1" dirty="0">
              <a:ea typeface="ＭＳ Ｐゴシック" charset="-128"/>
              <a:cs typeface="ＭＳ Ｐゴシック" charset="-128"/>
            </a:endParaRPr>
          </a:p>
        </p:txBody>
      </p:sp>
      <p:graphicFrame>
        <p:nvGraphicFramePr>
          <p:cNvPr id="5" name="Table 4"/>
          <p:cNvGraphicFramePr>
            <a:graphicFrameLocks noGrp="1"/>
          </p:cNvGraphicFramePr>
          <p:nvPr>
            <p:extLst>
              <p:ext uri="{D42A27DB-BD31-4B8C-83A1-F6EECF244321}">
                <p14:modId xmlns:p14="http://schemas.microsoft.com/office/powerpoint/2010/main" val="1326929460"/>
              </p:ext>
            </p:extLst>
          </p:nvPr>
        </p:nvGraphicFramePr>
        <p:xfrm>
          <a:off x="678104" y="1371600"/>
          <a:ext cx="5562600" cy="4265615"/>
        </p:xfrm>
        <a:graphic>
          <a:graphicData uri="http://schemas.openxmlformats.org/drawingml/2006/table">
            <a:tbl>
              <a:tblPr/>
              <a:tblGrid>
                <a:gridCol w="927100">
                  <a:extLst>
                    <a:ext uri="{9D8B030D-6E8A-4147-A177-3AD203B41FA5}">
                      <a16:colId xmlns:a16="http://schemas.microsoft.com/office/drawing/2014/main" val="20000"/>
                    </a:ext>
                  </a:extLst>
                </a:gridCol>
                <a:gridCol w="927100">
                  <a:extLst>
                    <a:ext uri="{9D8B030D-6E8A-4147-A177-3AD203B41FA5}">
                      <a16:colId xmlns:a16="http://schemas.microsoft.com/office/drawing/2014/main" val="20001"/>
                    </a:ext>
                  </a:extLst>
                </a:gridCol>
                <a:gridCol w="927100">
                  <a:extLst>
                    <a:ext uri="{9D8B030D-6E8A-4147-A177-3AD203B41FA5}">
                      <a16:colId xmlns:a16="http://schemas.microsoft.com/office/drawing/2014/main" val="20002"/>
                    </a:ext>
                  </a:extLst>
                </a:gridCol>
                <a:gridCol w="927100">
                  <a:extLst>
                    <a:ext uri="{9D8B030D-6E8A-4147-A177-3AD203B41FA5}">
                      <a16:colId xmlns:a16="http://schemas.microsoft.com/office/drawing/2014/main" val="20003"/>
                    </a:ext>
                  </a:extLst>
                </a:gridCol>
                <a:gridCol w="927100">
                  <a:extLst>
                    <a:ext uri="{9D8B030D-6E8A-4147-A177-3AD203B41FA5}">
                      <a16:colId xmlns:a16="http://schemas.microsoft.com/office/drawing/2014/main" val="20004"/>
                    </a:ext>
                  </a:extLst>
                </a:gridCol>
                <a:gridCol w="927100">
                  <a:extLst>
                    <a:ext uri="{9D8B030D-6E8A-4147-A177-3AD203B41FA5}">
                      <a16:colId xmlns:a16="http://schemas.microsoft.com/office/drawing/2014/main" val="20005"/>
                    </a:ext>
                  </a:extLst>
                </a:gridCol>
              </a:tblGrid>
              <a:tr h="193198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Trial #</a:t>
                      </a:r>
                    </a:p>
                  </a:txBody>
                  <a:tcPr marL="9525" marR="9525" marT="9525"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Initial mass of ethanol  (g)</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Final mass of ethanol (g)</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Change in mass of ethanol (g)</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3A2C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start BTB color</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end BTB color</a:t>
                      </a:r>
                    </a:p>
                  </a:txBody>
                  <a:tcPr marL="9525" marR="9525" marT="9525"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857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1</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67.80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66.8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-1.00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57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2</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50.63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49.43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-1.20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57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3</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63.22</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62.54</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-0.68</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57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4</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57.23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56.59</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-0.64</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57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5</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62.01</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61.21</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-0.80</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481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000000"/>
                          </a:solidFill>
                          <a:effectLst/>
                          <a:latin typeface="Calibri" charset="0"/>
                          <a:ea typeface="ＭＳ Ｐゴシック" charset="0"/>
                        </a:rPr>
                        <a:t>6</a:t>
                      </a:r>
                    </a:p>
                  </a:txBody>
                  <a:tcPr marL="9525" marR="9525" marT="9525"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57.37</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a:solidFill>
                            <a:srgbClr val="000000"/>
                          </a:solidFill>
                          <a:effectLst/>
                          <a:latin typeface="Calibri"/>
                        </a:rPr>
                        <a:t>56.73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ctr"/>
                      <a:r>
                        <a:rPr lang="en-US" sz="2000" b="1" i="0" u="none" strike="noStrike" dirty="0">
                          <a:solidFill>
                            <a:srgbClr val="000000"/>
                          </a:solidFill>
                          <a:effectLst/>
                          <a:latin typeface="Calibri"/>
                        </a:rPr>
                        <a:t>-0.64</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0E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blue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charset="0"/>
                          <a:ea typeface="ＭＳ Ｐゴシック" charset="0"/>
                        </a:rPr>
                        <a:t>yellow</a:t>
                      </a:r>
                    </a:p>
                  </a:txBody>
                  <a:tcPr marL="9525" marR="9525" marT="9525"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pic>
        <p:nvPicPr>
          <p:cNvPr id="43070" name="Picture 5" descr="https://lh5.googleusercontent.com/-8l6mUeLm2zY/UBHFpI6Dj2I/AAAAAAAAAqE/zPjLLAUizX0/s815/IMG_1952.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395180" y="3088996"/>
            <a:ext cx="2275388" cy="1787804"/>
          </a:xfrm>
          <a:prstGeom prst="rect">
            <a:avLst/>
          </a:prstGeom>
          <a:noFill/>
          <a:ln w="9525">
            <a:noFill/>
            <a:miter lim="800000"/>
            <a:headEnd/>
            <a:tailEnd/>
          </a:ln>
        </p:spPr>
      </p:pic>
      <p:sp>
        <p:nvSpPr>
          <p:cNvPr id="43071" name="Slide Number Placeholder 5"/>
          <p:cNvSpPr>
            <a:spLocks noGrp="1"/>
          </p:cNvSpPr>
          <p:nvPr>
            <p:ph type="sldNum" sz="quarter" idx="12"/>
          </p:nvPr>
        </p:nvSpPr>
        <p:spPr bwMode="auto">
          <a:noFill/>
          <a:ln>
            <a:miter lim="800000"/>
            <a:headEnd/>
            <a:tailEnd/>
          </a:ln>
        </p:spPr>
        <p:txBody>
          <a:bodyPr/>
          <a:lstStyle/>
          <a:p>
            <a:fld id="{3D52D81D-A559-7446-A4CE-B8016A7EC51D}" type="slidenum">
              <a:rPr lang="en-US" smtClean="0"/>
              <a:pPr/>
              <a:t>12</a:t>
            </a:fld>
            <a:endParaRPr lang="en-US"/>
          </a:p>
        </p:txBody>
      </p:sp>
    </p:spTree>
    <p:extLst>
      <p:ext uri="{BB962C8B-B14F-4D97-AF65-F5344CB8AC3E}">
        <p14:creationId xmlns:p14="http://schemas.microsoft.com/office/powerpoint/2010/main" val="395328776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1000" y="187325"/>
            <a:ext cx="8229600" cy="1143000"/>
          </a:xfrm>
        </p:spPr>
        <p:txBody>
          <a:bodyPr>
            <a:normAutofit/>
          </a:bodyPr>
          <a:lstStyle/>
          <a:p>
            <a:pPr eaLnBrk="1" hangingPunct="1"/>
            <a:r>
              <a:rPr lang="en-US" dirty="0">
                <a:ea typeface="ＭＳ Ｐゴシック" charset="-128"/>
                <a:cs typeface="ＭＳ Ｐゴシック" charset="-128"/>
              </a:rPr>
              <a:t>Evidence of CO</a:t>
            </a:r>
            <a:r>
              <a:rPr lang="en-US" baseline="-25000" dirty="0">
                <a:ea typeface="ＭＳ Ｐゴシック" charset="-128"/>
                <a:cs typeface="ＭＳ Ｐゴシック" charset="-128"/>
              </a:rPr>
              <a:t>2</a:t>
            </a:r>
            <a:r>
              <a:rPr lang="en-US" dirty="0">
                <a:ea typeface="ＭＳ Ｐゴシック" charset="-128"/>
                <a:cs typeface="ＭＳ Ｐゴシック" charset="-128"/>
              </a:rPr>
              <a:t> in air from burning</a:t>
            </a:r>
          </a:p>
        </p:txBody>
      </p:sp>
      <p:pic>
        <p:nvPicPr>
          <p:cNvPr id="45059" name="Picture 6"/>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9000" contrast="10000"/>
                    </a14:imgEffect>
                  </a14:imgLayer>
                </a14:imgProps>
              </a:ext>
            </a:extLst>
          </a:blip>
          <a:srcRect/>
          <a:stretch>
            <a:fillRect/>
          </a:stretch>
        </p:blipFill>
        <p:spPr bwMode="auto">
          <a:xfrm>
            <a:off x="2895600" y="4201774"/>
            <a:ext cx="3700463" cy="2209800"/>
          </a:xfrm>
          <a:prstGeom prst="rect">
            <a:avLst/>
          </a:prstGeom>
          <a:noFill/>
          <a:ln w="9525">
            <a:noFill/>
            <a:miter lim="800000"/>
            <a:headEnd/>
            <a:tailEnd/>
          </a:ln>
        </p:spPr>
      </p:pic>
      <p:pic>
        <p:nvPicPr>
          <p:cNvPr id="45060" name="Picture 8"/>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0000" contrast="10000"/>
                    </a14:imgEffect>
                  </a14:imgLayer>
                </a14:imgProps>
              </a:ext>
            </a:extLst>
          </a:blip>
          <a:srcRect/>
          <a:stretch>
            <a:fillRect/>
          </a:stretch>
        </p:blipFill>
        <p:spPr bwMode="auto">
          <a:xfrm>
            <a:off x="560387" y="1509713"/>
            <a:ext cx="3698875" cy="2208212"/>
          </a:xfrm>
          <a:prstGeom prst="rect">
            <a:avLst/>
          </a:prstGeom>
          <a:noFill/>
          <a:ln w="9525">
            <a:noFill/>
            <a:miter lim="800000"/>
            <a:headEnd/>
            <a:tailEnd/>
          </a:ln>
        </p:spPr>
      </p:pic>
      <p:pic>
        <p:nvPicPr>
          <p:cNvPr id="45061" name="Picture 10"/>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30000" contrast="10000"/>
                    </a14:imgEffect>
                  </a14:imgLayer>
                </a14:imgProps>
              </a:ext>
            </a:extLst>
          </a:blip>
          <a:srcRect/>
          <a:stretch>
            <a:fillRect/>
          </a:stretch>
        </p:blipFill>
        <p:spPr bwMode="auto">
          <a:xfrm>
            <a:off x="4781550" y="1589088"/>
            <a:ext cx="3700463" cy="2219325"/>
          </a:xfrm>
          <a:prstGeom prst="rect">
            <a:avLst/>
          </a:prstGeom>
          <a:noFill/>
          <a:ln w="9525">
            <a:noFill/>
            <a:miter lim="800000"/>
            <a:headEnd/>
            <a:tailEnd/>
          </a:ln>
        </p:spPr>
      </p:pic>
      <p:sp>
        <p:nvSpPr>
          <p:cNvPr id="45062" name="TextBox 6"/>
          <p:cNvSpPr txBox="1">
            <a:spLocks noChangeArrowheads="1"/>
          </p:cNvSpPr>
          <p:nvPr/>
        </p:nvSpPr>
        <p:spPr bwMode="auto">
          <a:xfrm>
            <a:off x="1810320" y="1149209"/>
            <a:ext cx="1114425" cy="369887"/>
          </a:xfrm>
          <a:prstGeom prst="rect">
            <a:avLst/>
          </a:prstGeom>
          <a:noFill/>
          <a:ln w="9525">
            <a:noFill/>
            <a:miter lim="800000"/>
            <a:headEnd/>
            <a:tailEnd/>
          </a:ln>
        </p:spPr>
        <p:txBody>
          <a:bodyPr wrap="none">
            <a:prstTxWarp prst="textNoShape">
              <a:avLst/>
            </a:prstTxWarp>
            <a:spAutoFit/>
          </a:bodyPr>
          <a:lstStyle/>
          <a:p>
            <a:r>
              <a:rPr lang="en-US" dirty="0">
                <a:latin typeface="Calibri" charset="0"/>
              </a:rPr>
              <a:t>4 minutes</a:t>
            </a:r>
          </a:p>
        </p:txBody>
      </p:sp>
      <p:sp>
        <p:nvSpPr>
          <p:cNvPr id="45063" name="TextBox 7"/>
          <p:cNvSpPr txBox="1">
            <a:spLocks noChangeArrowheads="1"/>
          </p:cNvSpPr>
          <p:nvPr/>
        </p:nvSpPr>
        <p:spPr bwMode="auto">
          <a:xfrm>
            <a:off x="5929828" y="1232965"/>
            <a:ext cx="1114425" cy="369887"/>
          </a:xfrm>
          <a:prstGeom prst="rect">
            <a:avLst/>
          </a:prstGeom>
          <a:noFill/>
          <a:ln w="9525">
            <a:noFill/>
            <a:miter lim="800000"/>
            <a:headEnd/>
            <a:tailEnd/>
          </a:ln>
        </p:spPr>
        <p:txBody>
          <a:bodyPr wrap="none">
            <a:prstTxWarp prst="textNoShape">
              <a:avLst/>
            </a:prstTxWarp>
            <a:spAutoFit/>
          </a:bodyPr>
          <a:lstStyle/>
          <a:p>
            <a:r>
              <a:rPr lang="en-US" dirty="0">
                <a:latin typeface="Calibri" charset="0"/>
              </a:rPr>
              <a:t>8 minutes</a:t>
            </a:r>
          </a:p>
        </p:txBody>
      </p:sp>
      <p:sp>
        <p:nvSpPr>
          <p:cNvPr id="45064" name="TextBox 8"/>
          <p:cNvSpPr txBox="1">
            <a:spLocks noChangeArrowheads="1"/>
          </p:cNvSpPr>
          <p:nvPr/>
        </p:nvSpPr>
        <p:spPr bwMode="auto">
          <a:xfrm>
            <a:off x="3506788" y="3808413"/>
            <a:ext cx="2478087" cy="369888"/>
          </a:xfrm>
          <a:prstGeom prst="rect">
            <a:avLst/>
          </a:prstGeom>
          <a:noFill/>
          <a:ln w="9525">
            <a:noFill/>
            <a:miter lim="800000"/>
            <a:headEnd/>
            <a:tailEnd/>
          </a:ln>
        </p:spPr>
        <p:txBody>
          <a:bodyPr wrap="none">
            <a:prstTxWarp prst="textNoShape">
              <a:avLst/>
            </a:prstTxWarp>
            <a:spAutoFit/>
          </a:bodyPr>
          <a:lstStyle/>
          <a:p>
            <a:r>
              <a:rPr lang="en-US" dirty="0">
                <a:latin typeface="Calibri" charset="0"/>
              </a:rPr>
              <a:t>10 minutes, with control</a:t>
            </a:r>
          </a:p>
        </p:txBody>
      </p:sp>
      <p:sp>
        <p:nvSpPr>
          <p:cNvPr id="45065" name="Slide Number Placeholder 8"/>
          <p:cNvSpPr>
            <a:spLocks noGrp="1"/>
          </p:cNvSpPr>
          <p:nvPr>
            <p:ph type="sldNum" sz="quarter" idx="12"/>
          </p:nvPr>
        </p:nvSpPr>
        <p:spPr bwMode="auto">
          <a:noFill/>
          <a:ln>
            <a:miter lim="800000"/>
            <a:headEnd/>
            <a:tailEnd/>
          </a:ln>
        </p:spPr>
        <p:txBody>
          <a:bodyPr/>
          <a:lstStyle/>
          <a:p>
            <a:fld id="{47C77DC6-D382-464C-8CF1-2625373A078F}" type="slidenum">
              <a:rPr lang="en-US" smtClean="0"/>
              <a:pPr/>
              <a:t>13</a:t>
            </a:fld>
            <a:endParaRPr lang="en-US"/>
          </a:p>
        </p:txBody>
      </p:sp>
    </p:spTree>
    <p:extLst>
      <p:ext uri="{BB962C8B-B14F-4D97-AF65-F5344CB8AC3E}">
        <p14:creationId xmlns:p14="http://schemas.microsoft.com/office/powerpoint/2010/main" val="271671525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Predictions</a:t>
            </a:r>
          </a:p>
        </p:txBody>
      </p:sp>
      <p:sp>
        <p:nvSpPr>
          <p:cNvPr id="6" name="Content Placeholder 5"/>
          <p:cNvSpPr>
            <a:spLocks noGrp="1"/>
          </p:cNvSpPr>
          <p:nvPr>
            <p:ph idx="1"/>
          </p:nvPr>
        </p:nvSpPr>
        <p:spPr/>
        <p:txBody>
          <a:bodyPr/>
          <a:lstStyle/>
          <a:p>
            <a:r>
              <a:rPr lang="en-US" dirty="0"/>
              <a:t>What did we see? What does it mean?</a:t>
            </a:r>
          </a:p>
          <a:p>
            <a:r>
              <a:rPr lang="en-US" dirty="0"/>
              <a:t>Which predictions were correct?</a:t>
            </a:r>
          </a:p>
          <a:p>
            <a:r>
              <a:rPr lang="en-US" dirty="0"/>
              <a:t>Which predictions were incorrect?</a:t>
            </a:r>
          </a:p>
          <a:p>
            <a:r>
              <a:rPr lang="en-US" dirty="0"/>
              <a:t>What questions do you still need to answer?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2131815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endParaRPr lang="en-US" sz="3200" dirty="0"/>
          </a:p>
          <a:p>
            <a:r>
              <a:rPr lang="en-US" dirty="0"/>
              <a:t>Predictions</a:t>
            </a:r>
          </a:p>
          <a:p>
            <a:pPr lvl="1"/>
            <a:r>
              <a:rPr lang="en-US" dirty="0"/>
              <a:t>What do you think is one conclusion you can make from the investigation?</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15</a:t>
            </a:fld>
            <a:endParaRPr lang="en-US"/>
          </a:p>
        </p:txBody>
      </p:sp>
    </p:spTree>
    <p:extLst>
      <p:ext uri="{BB962C8B-B14F-4D97-AF65-F5344CB8AC3E}">
        <p14:creationId xmlns:p14="http://schemas.microsoft.com/office/powerpoint/2010/main" val="3464481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8000" y="500063"/>
            <a:ext cx="8229600" cy="992402"/>
          </a:xfrm>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8">
            <a:extLst>
              <a:ext uri="{FF2B5EF4-FFF2-40B4-BE49-F238E27FC236}">
                <a16:creationId xmlns:a16="http://schemas.microsoft.com/office/drawing/2014/main" id="{343A0D87-D8F7-E947-AE55-4FBA060ECCCE}"/>
              </a:ext>
            </a:extLst>
          </p:cNvPr>
          <p:cNvPicPr>
            <a:picLocks noGrp="1" noChangeAspect="1"/>
          </p:cNvPicPr>
          <p:nvPr>
            <p:ph idx="1"/>
          </p:nvPr>
        </p:nvPicPr>
        <p:blipFill>
          <a:blip r:embed="rId3"/>
          <a:srcRect/>
          <a:stretch/>
        </p:blipFill>
        <p:spPr>
          <a:xfrm>
            <a:off x="457200" y="1523726"/>
            <a:ext cx="8229600" cy="4536567"/>
          </a:xfrm>
        </p:spPr>
      </p:pic>
      <p:sp>
        <p:nvSpPr>
          <p:cNvPr id="7" name="Oval Callout 6"/>
          <p:cNvSpPr>
            <a:spLocks noChangeArrowheads="1"/>
          </p:cNvSpPr>
          <p:nvPr/>
        </p:nvSpPr>
        <p:spPr bwMode="auto">
          <a:xfrm>
            <a:off x="2770188" y="3509848"/>
            <a:ext cx="924560" cy="924560"/>
          </a:xfrm>
          <a:prstGeom prst="wedgeEllipseCallout">
            <a:avLst>
              <a:gd name="adj1" fmla="val 109285"/>
              <a:gd name="adj2" fmla="val 9634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95599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 for the Investigation</a:t>
            </a:r>
          </a:p>
        </p:txBody>
      </p:sp>
      <p:sp>
        <p:nvSpPr>
          <p:cNvPr id="3" name="Content Placeholder 2"/>
          <p:cNvSpPr>
            <a:spLocks noGrp="1"/>
          </p:cNvSpPr>
          <p:nvPr>
            <p:ph sz="half" idx="1"/>
          </p:nvPr>
        </p:nvSpPr>
        <p:spPr>
          <a:xfrm>
            <a:off x="457200" y="1600200"/>
            <a:ext cx="7977386" cy="1300583"/>
          </a:xfrm>
        </p:spPr>
        <p:txBody>
          <a:bodyPr/>
          <a:lstStyle/>
          <a:p>
            <a:r>
              <a:rPr lang="en-US" dirty="0"/>
              <a:t>How will you measure mass changes?</a:t>
            </a:r>
          </a:p>
          <a:p>
            <a:r>
              <a:rPr lang="en-US" dirty="0"/>
              <a:t>How will you observe changes in the color of BTB?</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956" y="2900783"/>
            <a:ext cx="6255390" cy="3518657"/>
          </a:xfrm>
          <a:prstGeom prst="rect">
            <a:avLst/>
          </a:prstGeom>
        </p:spPr>
      </p:pic>
    </p:spTree>
    <p:extLst>
      <p:ext uri="{BB962C8B-B14F-4D97-AF65-F5344CB8AC3E}">
        <p14:creationId xmlns:p14="http://schemas.microsoft.com/office/powerpoint/2010/main" val="1495330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do the investigation!</a:t>
            </a:r>
          </a:p>
        </p:txBody>
      </p:sp>
      <p:sp>
        <p:nvSpPr>
          <p:cNvPr id="3" name="Subtitle 2"/>
          <p:cNvSpPr>
            <a:spLocks noGrp="1"/>
          </p:cNvSpPr>
          <p:nvPr>
            <p:ph sz="half" idx="1"/>
          </p:nvPr>
        </p:nvSpPr>
        <p:spPr/>
        <p:txBody>
          <a:bodyPr/>
          <a:lstStyle/>
          <a:p>
            <a:r>
              <a:rPr lang="en-US" dirty="0">
                <a:solidFill>
                  <a:srgbClr val="000000"/>
                </a:solidFill>
              </a:rPr>
              <a:t>Follow the steps in Part A of your worksheet.</a:t>
            </a:r>
          </a:p>
          <a:p>
            <a:r>
              <a:rPr lang="en-US" dirty="0">
                <a:solidFill>
                  <a:srgbClr val="000000"/>
                </a:solidFill>
              </a:rPr>
              <a:t>Wait at least 20 minutes to observe your results.</a:t>
            </a:r>
          </a:p>
          <a:p>
            <a:r>
              <a:rPr lang="en-US" dirty="0">
                <a:solidFill>
                  <a:srgbClr val="000000"/>
                </a:solidFill>
              </a:rPr>
              <a:t>What mass changes do you observe?</a:t>
            </a:r>
          </a:p>
          <a:p>
            <a:r>
              <a:rPr lang="en-US" dirty="0">
                <a:solidFill>
                  <a:srgbClr val="000000"/>
                </a:solidFill>
              </a:rPr>
              <a:t>What changes in BTB do you observe?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4</a:t>
            </a:fld>
            <a:endParaRPr lang="en-US"/>
          </a:p>
        </p:txBody>
      </p:sp>
      <p:pic>
        <p:nvPicPr>
          <p:cNvPr id="8" name="Picture 7" descr="ETHANOL_FINALCOMP (0;03;30;04).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1824" y="1600200"/>
            <a:ext cx="3522752" cy="1981548"/>
          </a:xfrm>
          <a:prstGeom prst="rect">
            <a:avLst/>
          </a:prstGeom>
        </p:spPr>
      </p:pic>
      <p:pic>
        <p:nvPicPr>
          <p:cNvPr id="9" name="Picture 8" descr="ETHANOL_FINALCOMP (0;03;54;02).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1824" y="3909195"/>
            <a:ext cx="3522752" cy="1981548"/>
          </a:xfrm>
          <a:prstGeom prst="rect">
            <a:avLst/>
          </a:prstGeom>
        </p:spPr>
      </p:pic>
    </p:spTree>
    <p:extLst>
      <p:ext uri="{BB962C8B-B14F-4D97-AF65-F5344CB8AC3E}">
        <p14:creationId xmlns:p14="http://schemas.microsoft.com/office/powerpoint/2010/main" val="2561860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ideas about the Matter Movement Question?</a:t>
            </a:r>
          </a:p>
        </p:txBody>
      </p:sp>
      <p:sp>
        <p:nvSpPr>
          <p:cNvPr id="31749" name="Slide Number Placeholder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3C3AF16-7B17-AB44-8DC6-35B1D1372D3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graphicFrame>
        <p:nvGraphicFramePr>
          <p:cNvPr id="5" name="Content Placeholder 2"/>
          <p:cNvGraphicFramePr>
            <a:graphicFrameLocks noGrp="1"/>
          </p:cNvGraphicFramePr>
          <p:nvPr>
            <p:ph idx="1"/>
          </p:nvPr>
        </p:nvGraphicFramePr>
        <p:xfrm>
          <a:off x="457200" y="1504950"/>
          <a:ext cx="8229600" cy="138176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What do you think we will see? (macroscopic scale)</a:t>
                      </a:r>
                    </a:p>
                  </a:txBody>
                  <a:tcPr/>
                </a:tc>
                <a:tc>
                  <a:txBody>
                    <a:bodyPr/>
                    <a:lstStyle/>
                    <a:p>
                      <a:pPr marL="0" indent="0" algn="ctr">
                        <a:buNone/>
                      </a:pPr>
                      <a:r>
                        <a:rPr lang="en-US" sz="1800" dirty="0"/>
                        <a:t>What might it mean? (atomic-molecular scale)</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What should we be paying attention to?</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0096507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your ideas about the Matter Change Question?</a:t>
            </a:r>
          </a:p>
        </p:txBody>
      </p:sp>
      <p:graphicFrame>
        <p:nvGraphicFramePr>
          <p:cNvPr id="3" name="Content Placeholder 2"/>
          <p:cNvGraphicFramePr>
            <a:graphicFrameLocks noGrp="1"/>
          </p:cNvGraphicFramePr>
          <p:nvPr>
            <p:ph idx="1"/>
          </p:nvPr>
        </p:nvGraphicFramePr>
        <p:xfrm>
          <a:off x="457200" y="1504950"/>
          <a:ext cx="8229600" cy="138176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What do you think we will see? (macroscopic scale)</a:t>
                      </a:r>
                    </a:p>
                  </a:txBody>
                  <a:tcPr/>
                </a:tc>
                <a:tc>
                  <a:txBody>
                    <a:bodyPr/>
                    <a:lstStyle/>
                    <a:p>
                      <a:pPr marL="0" indent="0" algn="ctr">
                        <a:buNone/>
                      </a:pPr>
                      <a:r>
                        <a:rPr lang="en-US" sz="1800" dirty="0"/>
                        <a:t>What might it mean? (atomic-molecular scale)</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What should we be paying attention to?</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
        <p:nvSpPr>
          <p:cNvPr id="32773" name="Slide Number Placeholder 4"/>
          <p:cNvSpPr>
            <a:spLocks noGrp="1"/>
          </p:cNvSpPr>
          <p:nvPr>
            <p:ph type="sldNum" sz="quarter" idx="12"/>
          </p:nvPr>
        </p:nvSpPr>
        <p:spPr bwMode="auto">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724CA7-C261-BC42-9763-CFE3670B230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1640637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00"/>
          </a:solidFill>
        </p:spPr>
        <p:txBody>
          <a:bodyPr rtlCol="0">
            <a:normAutofit fontScale="90000"/>
          </a:bodyPr>
          <a:lstStyle/>
          <a:p>
            <a:pPr eaLnBrk="1" fontAlgn="auto" hangingPunct="1">
              <a:spcAft>
                <a:spcPts val="0"/>
              </a:spcAft>
              <a:defRPr/>
            </a:pPr>
            <a:r>
              <a:rPr lang="en-US" dirty="0">
                <a:ea typeface="+mj-ea"/>
                <a:cs typeface="+mj-cs"/>
              </a:rPr>
              <a:t>What are your ideas about the Energy Change Question?</a:t>
            </a:r>
          </a:p>
        </p:txBody>
      </p:sp>
      <p:sp>
        <p:nvSpPr>
          <p:cNvPr id="33797" name="Slide Number Placeholder 4"/>
          <p:cNvSpPr>
            <a:spLocks noGrp="1"/>
          </p:cNvSpPr>
          <p:nvPr>
            <p:ph type="sldNum" sz="quarter" idx="12"/>
          </p:nvPr>
        </p:nvSpPr>
        <p:spPr bwMode="auto">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FEE1DE9-DDD7-F34E-9280-2EF4A132E89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graphicFrame>
        <p:nvGraphicFramePr>
          <p:cNvPr id="6" name="Content Placeholder 2"/>
          <p:cNvGraphicFramePr>
            <a:graphicFrameLocks noGrp="1"/>
          </p:cNvGraphicFramePr>
          <p:nvPr>
            <p:ph idx="1"/>
          </p:nvPr>
        </p:nvGraphicFramePr>
        <p:xfrm>
          <a:off x="457200" y="1504950"/>
          <a:ext cx="8229600" cy="138176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What do you think we will see? (macroscopic scale)</a:t>
                      </a:r>
                    </a:p>
                  </a:txBody>
                  <a:tcPr/>
                </a:tc>
                <a:tc>
                  <a:txBody>
                    <a:bodyPr/>
                    <a:lstStyle/>
                    <a:p>
                      <a:pPr marL="0" indent="0" algn="ctr">
                        <a:buNone/>
                      </a:pPr>
                      <a:r>
                        <a:rPr lang="en-US" sz="1800" dirty="0"/>
                        <a:t>What might it mean? (atomic-molecular scale)</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What should we be paying attention to?</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4478693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Class results </a:t>
            </a:r>
            <a:r>
              <a:rPr lang="en-US"/>
              <a:t>for ethanol burning</a:t>
            </a:r>
            <a:endParaRPr lang="en-US" dirty="0"/>
          </a:p>
        </p:txBody>
      </p:sp>
      <p:graphicFrame>
        <p:nvGraphicFramePr>
          <p:cNvPr id="13" name="Content Placeholder 12"/>
          <p:cNvGraphicFramePr>
            <a:graphicFrameLocks noGrp="1"/>
          </p:cNvGraphicFramePr>
          <p:nvPr>
            <p:ph sz="half" idx="1"/>
            <p:extLst>
              <p:ext uri="{D42A27DB-BD31-4B8C-83A1-F6EECF244321}">
                <p14:modId xmlns:p14="http://schemas.microsoft.com/office/powerpoint/2010/main" val="33007978"/>
              </p:ext>
            </p:extLst>
          </p:nvPr>
        </p:nvGraphicFramePr>
        <p:xfrm>
          <a:off x="457200" y="1449600"/>
          <a:ext cx="8229600" cy="4961975"/>
        </p:xfrm>
        <a:graphic>
          <a:graphicData uri="http://schemas.openxmlformats.org/drawingml/2006/table">
            <a:tbl>
              <a:tblPr firstRow="1" bandRow="1">
                <a:tableStyleId>{5940675A-B579-460E-94D1-54222C63F5DA}</a:tableStyleId>
              </a:tblPr>
              <a:tblGrid>
                <a:gridCol w="1115568">
                  <a:extLst>
                    <a:ext uri="{9D8B030D-6E8A-4147-A177-3AD203B41FA5}">
                      <a16:colId xmlns:a16="http://schemas.microsoft.com/office/drawing/2014/main" val="85201414"/>
                    </a:ext>
                  </a:extLst>
                </a:gridCol>
                <a:gridCol w="841248">
                  <a:extLst>
                    <a:ext uri="{9D8B030D-6E8A-4147-A177-3AD203B41FA5}">
                      <a16:colId xmlns:a16="http://schemas.microsoft.com/office/drawing/2014/main" val="2833180101"/>
                    </a:ext>
                  </a:extLst>
                </a:gridCol>
                <a:gridCol w="786384">
                  <a:extLst>
                    <a:ext uri="{9D8B030D-6E8A-4147-A177-3AD203B41FA5}">
                      <a16:colId xmlns:a16="http://schemas.microsoft.com/office/drawing/2014/main" val="1419318133"/>
                    </a:ext>
                  </a:extLst>
                </a:gridCol>
                <a:gridCol w="914400">
                  <a:extLst>
                    <a:ext uri="{9D8B030D-6E8A-4147-A177-3AD203B41FA5}">
                      <a16:colId xmlns:a16="http://schemas.microsoft.com/office/drawing/2014/main" val="535203294"/>
                    </a:ext>
                  </a:extLst>
                </a:gridCol>
                <a:gridCol w="914400">
                  <a:extLst>
                    <a:ext uri="{9D8B030D-6E8A-4147-A177-3AD203B41FA5}">
                      <a16:colId xmlns:a16="http://schemas.microsoft.com/office/drawing/2014/main" val="93894277"/>
                    </a:ext>
                  </a:extLst>
                </a:gridCol>
                <a:gridCol w="914400">
                  <a:extLst>
                    <a:ext uri="{9D8B030D-6E8A-4147-A177-3AD203B41FA5}">
                      <a16:colId xmlns:a16="http://schemas.microsoft.com/office/drawing/2014/main" val="2447705616"/>
                    </a:ext>
                  </a:extLst>
                </a:gridCol>
                <a:gridCol w="914400">
                  <a:extLst>
                    <a:ext uri="{9D8B030D-6E8A-4147-A177-3AD203B41FA5}">
                      <a16:colId xmlns:a16="http://schemas.microsoft.com/office/drawing/2014/main" val="1759963008"/>
                    </a:ext>
                  </a:extLst>
                </a:gridCol>
                <a:gridCol w="914400">
                  <a:extLst>
                    <a:ext uri="{9D8B030D-6E8A-4147-A177-3AD203B41FA5}">
                      <a16:colId xmlns:a16="http://schemas.microsoft.com/office/drawing/2014/main" val="3840045365"/>
                    </a:ext>
                  </a:extLst>
                </a:gridCol>
                <a:gridCol w="914400">
                  <a:extLst>
                    <a:ext uri="{9D8B030D-6E8A-4147-A177-3AD203B41FA5}">
                      <a16:colId xmlns:a16="http://schemas.microsoft.com/office/drawing/2014/main" val="887712110"/>
                    </a:ext>
                  </a:extLst>
                </a:gridCol>
              </a:tblGrid>
              <a:tr h="1107175">
                <a:tc>
                  <a:txBody>
                    <a:bodyPr/>
                    <a:lstStyle/>
                    <a:p>
                      <a:r>
                        <a:rPr lang="en-US" dirty="0"/>
                        <a:t>Group</a:t>
                      </a:r>
                      <a:endParaRPr lang="en-US" i="1" dirty="0"/>
                    </a:p>
                  </a:txBody>
                  <a:tcPr/>
                </a:tc>
                <a:tc>
                  <a:txBody>
                    <a:bodyPr/>
                    <a:lstStyle/>
                    <a:p>
                      <a:r>
                        <a:rPr lang="en-US" dirty="0"/>
                        <a:t>Start Time</a:t>
                      </a:r>
                      <a:endParaRPr lang="en-US" i="1" dirty="0"/>
                    </a:p>
                  </a:txBody>
                  <a:tcPr/>
                </a:tc>
                <a:tc>
                  <a:txBody>
                    <a:bodyPr/>
                    <a:lstStyle/>
                    <a:p>
                      <a:r>
                        <a:rPr lang="en-US" dirty="0"/>
                        <a:t>End Time</a:t>
                      </a:r>
                      <a:endParaRPr lang="en-US" i="1" dirty="0"/>
                    </a:p>
                  </a:txBody>
                  <a:tcPr/>
                </a:tc>
                <a:tc>
                  <a:txBody>
                    <a:bodyPr/>
                    <a:lstStyle/>
                    <a:p>
                      <a:r>
                        <a:rPr lang="en-US" dirty="0"/>
                        <a:t>Initial Mass</a:t>
                      </a:r>
                      <a:endParaRPr lang="en-US" i="1" dirty="0"/>
                    </a:p>
                  </a:txBody>
                  <a:tcPr/>
                </a:tc>
                <a:tc>
                  <a:txBody>
                    <a:bodyPr/>
                    <a:lstStyle/>
                    <a:p>
                      <a:r>
                        <a:rPr lang="en-US" dirty="0"/>
                        <a:t>Final Mass</a:t>
                      </a:r>
                      <a:endParaRPr lang="en-US" i="1" dirty="0"/>
                    </a:p>
                  </a:txBody>
                  <a:tcPr/>
                </a:tc>
                <a:tc>
                  <a:txBody>
                    <a:bodyPr/>
                    <a:lstStyle/>
                    <a:p>
                      <a:r>
                        <a:rPr lang="en-US" dirty="0"/>
                        <a:t>Change in Mass</a:t>
                      </a:r>
                      <a:endParaRPr lang="en-US" i="1" dirty="0"/>
                    </a:p>
                  </a:txBody>
                  <a:tcPr/>
                </a:tc>
                <a:tc>
                  <a:txBody>
                    <a:bodyPr/>
                    <a:lstStyle/>
                    <a:p>
                      <a:r>
                        <a:rPr lang="en-US" dirty="0"/>
                        <a:t>BTB before</a:t>
                      </a:r>
                      <a:endParaRPr lang="en-US" i="1" dirty="0"/>
                    </a:p>
                  </a:txBody>
                  <a:tcPr/>
                </a:tc>
                <a:tc>
                  <a:txBody>
                    <a:bodyPr/>
                    <a:lstStyle/>
                    <a:p>
                      <a:r>
                        <a:rPr lang="en-US" dirty="0"/>
                        <a:t>BTB after</a:t>
                      </a:r>
                      <a:endParaRPr lang="en-US" i="1" dirty="0"/>
                    </a:p>
                  </a:txBody>
                  <a:tcPr/>
                </a:tc>
                <a:tc>
                  <a:txBody>
                    <a:bodyPr/>
                    <a:lstStyle/>
                    <a:p>
                      <a:r>
                        <a:rPr lang="en-US" dirty="0"/>
                        <a:t>Notes</a:t>
                      </a:r>
                      <a:endParaRPr lang="en-US" i="1" dirty="0"/>
                    </a:p>
                  </a:txBody>
                  <a:tcPr/>
                </a:tc>
                <a:extLst>
                  <a:ext uri="{0D108BD9-81ED-4DB2-BD59-A6C34878D82A}">
                    <a16:rowId xmlns:a16="http://schemas.microsoft.com/office/drawing/2014/main" val="1825271554"/>
                  </a:ext>
                </a:extLst>
              </a:tr>
              <a:tr h="1107175">
                <a:tc>
                  <a:txBody>
                    <a:bodyPr/>
                    <a:lstStyle/>
                    <a:p>
                      <a:pPr algn="ctr"/>
                      <a:r>
                        <a:rPr lang="en-US" dirty="0"/>
                        <a:t>1</a:t>
                      </a:r>
                      <a:endParaRPr lang="en-US" b="1"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53404591"/>
                  </a:ext>
                </a:extLst>
              </a:tr>
              <a:tr h="1107175">
                <a:tc>
                  <a:txBody>
                    <a:bodyPr/>
                    <a:lstStyle/>
                    <a:p>
                      <a:pPr algn="ctr"/>
                      <a:r>
                        <a:rPr lang="en-US" dirty="0"/>
                        <a:t>2</a:t>
                      </a:r>
                      <a:endParaRPr lang="en-US" b="1"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01442542"/>
                  </a:ext>
                </a:extLst>
              </a:tr>
              <a:tr h="1107175">
                <a:tc>
                  <a:txBody>
                    <a:bodyPr/>
                    <a:lstStyle/>
                    <a:p>
                      <a:pPr algn="ctr"/>
                      <a:r>
                        <a:rPr lang="en-US" dirty="0"/>
                        <a:t>3</a:t>
                      </a:r>
                      <a:endParaRPr lang="en-US" b="1"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08199354"/>
                  </a:ext>
                </a:extLst>
              </a:tr>
              <a:tr h="533275">
                <a:tc>
                  <a:txBody>
                    <a:bodyPr/>
                    <a:lstStyle/>
                    <a:p>
                      <a:pPr algn="ctr"/>
                      <a:r>
                        <a:rPr lang="en-US" dirty="0"/>
                        <a:t>Average</a:t>
                      </a:r>
                      <a:endParaRPr lang="en-US" b="1"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94591255"/>
                  </a:ext>
                </a:extLst>
              </a:tr>
            </a:tbl>
          </a:graphicData>
        </a:graphic>
      </p:graphicFrame>
      <p:sp>
        <p:nvSpPr>
          <p:cNvPr id="2" name="Slide Number Placeholder 1">
            <a:extLst>
              <a:ext uri="{FF2B5EF4-FFF2-40B4-BE49-F238E27FC236}">
                <a16:creationId xmlns:a16="http://schemas.microsoft.com/office/drawing/2014/main" id="{7EC7E92A-8CF4-4176-8DBA-F351B2B18639}"/>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627561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BTB colors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9</a:t>
            </a:fld>
            <a:endParaRPr lang="en-US"/>
          </a:p>
        </p:txBody>
      </p:sp>
      <p:pic>
        <p:nvPicPr>
          <p:cNvPr id="6" name="Picture 5" descr="ETHANOL_FINALCOMP (0;01;44;11).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61" y="1659776"/>
            <a:ext cx="8042644" cy="4523987"/>
          </a:xfrm>
          <a:prstGeom prst="rect">
            <a:avLst/>
          </a:prstGeom>
        </p:spPr>
      </p:pic>
    </p:spTree>
    <p:extLst>
      <p:ext uri="{BB962C8B-B14F-4D97-AF65-F5344CB8AC3E}">
        <p14:creationId xmlns:p14="http://schemas.microsoft.com/office/powerpoint/2010/main" val="1981468962"/>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284</TotalTime>
  <Words>1779</Words>
  <Application>Microsoft Macintosh PowerPoint</Application>
  <PresentationFormat>On-screen Show (4:3)</PresentationFormat>
  <Paragraphs>206</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Template_Presentation</vt:lpstr>
      <vt:lpstr>Office Theme</vt:lpstr>
      <vt:lpstr>Systems and Scale Unit  Activity 4.2 Observing Ethanol Burning</vt:lpstr>
      <vt:lpstr>Unit Map</vt:lpstr>
      <vt:lpstr>Materials for the Investigation</vt:lpstr>
      <vt:lpstr>Let’s do the investigation!</vt:lpstr>
      <vt:lpstr>What are your ideas about the Matter Movement Question?</vt:lpstr>
      <vt:lpstr>What are your ideas about the Matter Change Question?</vt:lpstr>
      <vt:lpstr>What are your ideas about the Energy Change Question?</vt:lpstr>
      <vt:lpstr>Class results for ethanol burning</vt:lpstr>
      <vt:lpstr>Possible BTB colors</vt:lpstr>
      <vt:lpstr>Comparing group results</vt:lpstr>
      <vt:lpstr>Burning Ethanol Video</vt:lpstr>
      <vt:lpstr>Results for Ms. Angle’s Class</vt:lpstr>
      <vt:lpstr>Evidence of CO2 in air from burning</vt:lpstr>
      <vt:lpstr>Revisit Your Predictions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100</cp:revision>
  <dcterms:created xsi:type="dcterms:W3CDTF">2013-03-08T14:19:13Z</dcterms:created>
  <dcterms:modified xsi:type="dcterms:W3CDTF">2020-04-16T17:12:59Z</dcterms:modified>
</cp:coreProperties>
</file>