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handoutMasterIdLst>
    <p:handoutMasterId r:id="rId16"/>
  </p:handoutMasterIdLst>
  <p:sldIdLst>
    <p:sldId id="279" r:id="rId2"/>
    <p:sldId id="291" r:id="rId3"/>
    <p:sldId id="293" r:id="rId4"/>
    <p:sldId id="295" r:id="rId5"/>
    <p:sldId id="281" r:id="rId6"/>
    <p:sldId id="284" r:id="rId7"/>
    <p:sldId id="287" r:id="rId8"/>
    <p:sldId id="288" r:id="rId9"/>
    <p:sldId id="289" r:id="rId10"/>
    <p:sldId id="290" r:id="rId11"/>
    <p:sldId id="296" r:id="rId12"/>
    <p:sldId id="298" r:id="rId13"/>
    <p:sldId id="309"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C500"/>
    <a:srgbClr val="FFFBAD"/>
    <a:srgbClr val="0BDB1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455"/>
    <p:restoredTop sz="73352" autoAdjust="0"/>
  </p:normalViewPr>
  <p:slideViewPr>
    <p:cSldViewPr snapToGrid="0" snapToObjects="1">
      <p:cViewPr varScale="1">
        <p:scale>
          <a:sx n="85" d="100"/>
          <a:sy n="85" d="100"/>
        </p:scale>
        <p:origin x="1576" y="1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5/16/19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5/16/19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(Optional) Have students critique example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10 of the PPT.  Have students look at two handouts: (a) the Three Questions Handout, and (b) the Systems and Scale Example Explanations Handout.</a:t>
            </a:r>
          </a:p>
          <a:p>
            <a:pPr lvl="0"/>
            <a:r>
              <a:rPr lang="en-US" sz="1200" kern="1200" dirty="0">
                <a:solidFill>
                  <a:schemeClr val="tx1"/>
                </a:solidFill>
                <a:effectLst/>
                <a:latin typeface="+mn-lt"/>
                <a:ea typeface="+mn-ea"/>
                <a:cs typeface="+mn-cs"/>
              </a:rPr>
              <a:t>Ask students to evaluate the two example explanations of methane burning on the Systems and Scale Example Explanations Handout: Which explanation is better? Why?</a:t>
            </a:r>
          </a:p>
          <a:p>
            <a:r>
              <a:rPr lang="en-US" sz="1200" kern="1200" dirty="0">
                <a:solidFill>
                  <a:schemeClr val="tx1"/>
                </a:solidFill>
                <a:effectLst/>
                <a:latin typeface="+mn-lt"/>
                <a:ea typeface="+mn-ea"/>
                <a:cs typeface="+mn-cs"/>
              </a:rPr>
              <a:t>Have students use the checklist on the back of the Three Questions Handout to justify their critiques of the explanations.</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Have students critique and improve their full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10 of the PPT for the full explanation. Have students use the checklist on the back of the Three Questions Handout to check that their story includes each of the parts (matter movement, matter change, energy change, and matter movement) and answers the prompt in a cohesive way. </a:t>
            </a:r>
          </a:p>
          <a:p>
            <a:pPr lvl="0"/>
            <a:r>
              <a:rPr lang="en-US" sz="1200" kern="1200" dirty="0">
                <a:solidFill>
                  <a:schemeClr val="tx1"/>
                </a:solidFill>
                <a:effectLst/>
                <a:latin typeface="+mn-lt"/>
                <a:ea typeface="+mn-ea"/>
                <a:cs typeface="+mn-cs"/>
              </a:rPr>
              <a:t>If students don’t have all four parts in their explanation, instruct them to add to their explanation using a different colored writing utensil.</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sz="1200" b="1"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3775585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(Optional) Have students compare their explanations for methane burning with their explanations for ethanol burning.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a:t>
            </a:r>
            <a:r>
              <a:rPr lang="en-US" sz="1200" kern="1200" baseline="0" dirty="0">
                <a:solidFill>
                  <a:schemeClr val="tx1"/>
                </a:solidFill>
                <a:effectLst/>
                <a:latin typeface="+mn-lt"/>
                <a:ea typeface="+mn-ea"/>
                <a:cs typeface="+mn-cs"/>
              </a:rPr>
              <a:t> 11 of the PPT. </a:t>
            </a:r>
            <a:r>
              <a:rPr lang="en-US" sz="1200" kern="1200" dirty="0">
                <a:solidFill>
                  <a:schemeClr val="tx1"/>
                </a:solidFill>
                <a:effectLst/>
                <a:latin typeface="+mn-lt"/>
                <a:ea typeface="+mn-ea"/>
                <a:cs typeface="+mn-cs"/>
              </a:rPr>
              <a:t>Revisit students’ 4.5 Explanation Tools for Ethanol Burning. Have them compare and contrast their tools. What is the same? What is different? Ideally, students will recognize that both matter and energy are conserved through the chemical change, even if the reactants are different. They may also notice that the products are the same for both phenomena.</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23881978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Lead a discussion about how student ideas have changed over time.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of the PPT. Ask students to share with the class what their explanations. Have students consider how their ideas changed with regard to scale, movement, and carbon.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1063102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p>
        </p:txBody>
      </p:sp>
      <p:sp>
        <p:nvSpPr>
          <p:cNvPr id="4" name="Slide Number Placeholder 3"/>
          <p:cNvSpPr>
            <a:spLocks noGrp="1"/>
          </p:cNvSpPr>
          <p:nvPr>
            <p:ph type="sldNum" sz="quarter" idx="5"/>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16549730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Use the instructional model to show students where they are in the course of the unit.</a:t>
            </a:r>
            <a:r>
              <a:rPr lang="en-US" sz="1200" kern="1200" dirty="0">
                <a:solidFill>
                  <a:schemeClr val="tx1"/>
                </a:solidFill>
                <a:effectLst/>
                <a:latin typeface="+mn-lt"/>
                <a:ea typeface="+mn-ea"/>
                <a:cs typeface="+mn-cs"/>
              </a:rPr>
              <a:t> Show slide 2 of the 5.2 Grading Explanations Tool for Methane</a:t>
            </a:r>
            <a:r>
              <a:rPr lang="en-US" sz="1200" kern="1200" baseline="0" dirty="0">
                <a:solidFill>
                  <a:schemeClr val="tx1"/>
                </a:solidFill>
                <a:effectLst/>
                <a:latin typeface="+mn-lt"/>
                <a:ea typeface="+mn-ea"/>
                <a:cs typeface="+mn-cs"/>
              </a:rPr>
              <a:t> Burning </a:t>
            </a:r>
            <a:r>
              <a:rPr lang="en-US" sz="1200" kern="1200" dirty="0">
                <a:solidFill>
                  <a:schemeClr val="tx1"/>
                </a:solidFill>
                <a:effectLst/>
                <a:latin typeface="+mn-lt"/>
                <a:ea typeface="+mn-ea"/>
                <a:cs typeface="+mn-cs"/>
              </a:rPr>
              <a:t>PPT. </a:t>
            </a:r>
            <a:endParaRPr lang="en-US" dirty="0"/>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41949453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 Explanations process tool.</a:t>
            </a:r>
          </a:p>
          <a:p>
            <a:pPr lvl="0"/>
            <a:r>
              <a:rPr lang="en-US" sz="1200" b="0" kern="1200" dirty="0">
                <a:solidFill>
                  <a:schemeClr val="tx1"/>
                </a:solidFill>
                <a:effectLst/>
                <a:latin typeface="+mn-lt"/>
                <a:ea typeface="+mn-ea"/>
                <a:cs typeface="+mn-cs"/>
              </a:rPr>
              <a:t>Show</a:t>
            </a:r>
            <a:r>
              <a:rPr lang="en-US" sz="1200" b="0" kern="1200" baseline="0" dirty="0">
                <a:solidFill>
                  <a:schemeClr val="tx1"/>
                </a:solidFill>
                <a:effectLst/>
                <a:latin typeface="+mn-lt"/>
                <a:ea typeface="+mn-ea"/>
                <a:cs typeface="+mn-cs"/>
              </a:rPr>
              <a:t> slide 3 of 5.2 Grading the Explanations Tool for Methane PPT.</a:t>
            </a:r>
            <a:endParaRPr lang="en-US" sz="1200" b="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Give each student one copy of 5.2 Explanations Tool for Methane Burning. </a:t>
            </a:r>
          </a:p>
          <a:p>
            <a:r>
              <a:rPr lang="en-US" sz="1200" kern="1200" dirty="0">
                <a:solidFill>
                  <a:schemeClr val="tx1"/>
                </a:solidFill>
                <a:effectLst/>
                <a:latin typeface="+mn-lt"/>
                <a:ea typeface="+mn-ea"/>
                <a:cs typeface="+mn-cs"/>
              </a:rPr>
              <a:t>Give students about 10 minutes to complete the Explanations process tool. Remind them that answering the Three Questions for Methane Burning should be very similar to Ethanol Burning because the same rules apply! The only thing different is the fuel. </a:t>
            </a:r>
          </a:p>
        </p:txBody>
      </p:sp>
      <p:sp>
        <p:nvSpPr>
          <p:cNvPr id="4" name="Slide Number Placeholder 3"/>
          <p:cNvSpPr>
            <a:spLocks noGrp="1"/>
          </p:cNvSpPr>
          <p:nvPr>
            <p:ph type="sldNum" sz="quarter" idx="10"/>
          </p:nvPr>
        </p:nvSpPr>
        <p:spPr/>
        <p:txBody>
          <a:bodyPr/>
          <a:lstStyle/>
          <a:p>
            <a:fld id="{754EE964-B89B-4FE9-BE39-55957A3A45BE}" type="slidenum">
              <a:rPr lang="en-US" smtClean="0"/>
              <a:t>3</a:t>
            </a:fld>
            <a:endParaRPr lang="en-US"/>
          </a:p>
        </p:txBody>
      </p:sp>
    </p:spTree>
    <p:extLst>
      <p:ext uri="{BB962C8B-B14F-4D97-AF65-F5344CB8AC3E}">
        <p14:creationId xmlns:p14="http://schemas.microsoft.com/office/powerpoint/2010/main" val="614857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share explanations with each other.</a:t>
            </a:r>
          </a:p>
          <a:p>
            <a:pPr lvl="0"/>
            <a:r>
              <a:rPr lang="en-US" sz="1200" b="0" kern="1200" dirty="0">
                <a:solidFill>
                  <a:schemeClr val="tx1"/>
                </a:solidFill>
                <a:effectLst/>
                <a:latin typeface="+mn-lt"/>
                <a:ea typeface="+mn-ea"/>
                <a:cs typeface="+mn-cs"/>
              </a:rPr>
              <a:t>Show</a:t>
            </a:r>
            <a:r>
              <a:rPr lang="en-US" sz="1200" b="0" kern="1200" baseline="0" dirty="0">
                <a:solidFill>
                  <a:schemeClr val="tx1"/>
                </a:solidFill>
                <a:effectLst/>
                <a:latin typeface="+mn-lt"/>
                <a:ea typeface="+mn-ea"/>
                <a:cs typeface="+mn-cs"/>
              </a:rPr>
              <a:t> slide 4 of 5.2 Grading Explanations Tool for Methane PPT.</a:t>
            </a:r>
            <a:endParaRPr lang="en-US" sz="1200" b="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Divide students into pairs and have them compare explanations for the Three Questions and the final explanation on the process tool.</a:t>
            </a:r>
          </a:p>
          <a:p>
            <a:r>
              <a:rPr lang="en-US" sz="1200" kern="1200" dirty="0">
                <a:solidFill>
                  <a:schemeClr val="tx1"/>
                </a:solidFill>
                <a:effectLst/>
                <a:latin typeface="+mn-lt"/>
                <a:ea typeface="+mn-ea"/>
                <a:cs typeface="+mn-cs"/>
              </a:rPr>
              <a:t>Invite students to share their ideas with the class. Use the Three Questions Poster (or handout) as a reference. Have students check their explanations with the middle and right-hand columns of the poster to make sure they are following the “rules.” </a:t>
            </a:r>
          </a:p>
        </p:txBody>
      </p:sp>
      <p:sp>
        <p:nvSpPr>
          <p:cNvPr id="4" name="Slide Number Placeholder 3"/>
          <p:cNvSpPr>
            <a:spLocks noGrp="1"/>
          </p:cNvSpPr>
          <p:nvPr>
            <p:ph type="sldNum" sz="quarter" idx="10"/>
          </p:nvPr>
        </p:nvSpPr>
        <p:spPr/>
        <p:txBody>
          <a:bodyPr/>
          <a:lstStyle/>
          <a:p>
            <a:fld id="{754EE964-B89B-4FE9-BE39-55957A3A45BE}" type="slidenum">
              <a:rPr lang="en-US" smtClean="0"/>
              <a:t>4</a:t>
            </a:fld>
            <a:endParaRPr lang="en-US"/>
          </a:p>
        </p:txBody>
      </p:sp>
    </p:spTree>
    <p:extLst>
      <p:ext uri="{BB962C8B-B14F-4D97-AF65-F5344CB8AC3E}">
        <p14:creationId xmlns:p14="http://schemas.microsoft.com/office/powerpoint/2010/main" val="238449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Display slides 5-6 of the PPT. Have students compare their answers to the Matter Movement Question with the answers on the slide. Have students use a different colored writing utensil to make any needed changes to their answers. Allow students to ask questions if they do not understand why their ideas are incorrect.</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31755648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Display slides 5-6 of the PPT. Have students compare their answers to the Matter Movement Question with the answers on the slide. Have students use a different colored writing utensil to make any needed changes to their answers. Allow students to ask questions if they do not understand why their ideas are incorrect.</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1163059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Display slide 7-8 of the PPT for the Matter Change Question and repeat the process above.</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16860196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Display slide 7-8 of the PPT for the Matter Change Question and repeat the process above.</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17702343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Display slide 9 of the PPT for the Energy Change Question and repeat the process above.</a:t>
            </a: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24149298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latin typeface="Arial"/>
                <a:cs typeface="Arial"/>
              </a:rPr>
              <a:t>Systems and Scale</a:t>
            </a:r>
            <a:r>
              <a:rPr lang="en-US" i="1" dirty="0">
                <a:solidFill>
                  <a:srgbClr val="FF0000"/>
                </a:solidFill>
                <a:latin typeface="Arial"/>
                <a:cs typeface="Arial"/>
              </a:rPr>
              <a:t>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a:t>
            </a:r>
            <a:r>
              <a:rPr lang="en-US" dirty="0">
                <a:solidFill>
                  <a:srgbClr val="000000"/>
                </a:solidFill>
                <a:latin typeface="Arial"/>
                <a:cs typeface="Arial"/>
              </a:rPr>
              <a:t>5.2: Explaining Methane Burning</a:t>
            </a:r>
          </a:p>
        </p:txBody>
      </p:sp>
      <p:pic>
        <p:nvPicPr>
          <p:cNvPr id="9" name="Picture 8"/>
          <p:cNvPicPr/>
          <p:nvPr/>
        </p:nvPicPr>
        <p:blipFill>
          <a:blip r:embed="rId4">
            <a:extLst>
              <a:ext uri="{28A0092B-C50C-407E-A947-70E740481C1C}">
                <a14:useLocalDpi xmlns:a14="http://schemas.microsoft.com/office/drawing/2010/main" val="0"/>
              </a:ext>
            </a:extLst>
          </a:blip>
          <a:stretch>
            <a:fillRect/>
          </a:stretch>
        </p:blipFill>
        <p:spPr>
          <a:xfrm>
            <a:off x="5377913" y="4494509"/>
            <a:ext cx="3080288" cy="1782306"/>
          </a:xfrm>
          <a:prstGeom prst="rect">
            <a:avLst/>
          </a:prstGeom>
          <a:extLst>
            <a:ext uri="{FAA26D3D-D897-4be2-8F04-BA451C77F1D7}">
              <ma14:placeholderFlag xmlns="" xmlns:ma14="http://schemas.microsoft.com/office/mac/drawingml/2011/main"/>
            </a:ext>
          </a:extLst>
        </p:spPr>
      </p:pic>
      <p:sp>
        <p:nvSpPr>
          <p:cNvPr id="5" name="Slide Number Placeholder 4">
            <a:extLst>
              <a:ext uri="{FF2B5EF4-FFF2-40B4-BE49-F238E27FC236}">
                <a16:creationId xmlns:a16="http://schemas.microsoft.com/office/drawing/2014/main" id="{C6C214D2-8741-4677-A9BE-3F798490C8B6}"/>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Telling the Whole Story</a:t>
            </a:r>
          </a:p>
        </p:txBody>
      </p:sp>
      <p:sp>
        <p:nvSpPr>
          <p:cNvPr id="3" name="Content Placeholder 2"/>
          <p:cNvSpPr>
            <a:spLocks noGrp="1"/>
          </p:cNvSpPr>
          <p:nvPr>
            <p:ph idx="1"/>
          </p:nvPr>
        </p:nvSpPr>
        <p:spPr/>
        <p:txBody>
          <a:bodyPr/>
          <a:lstStyle/>
          <a:p>
            <a:pPr marL="0" indent="0">
              <a:buNone/>
            </a:pPr>
            <a:r>
              <a:rPr lang="en-US" b="1" dirty="0"/>
              <a:t>Question:</a:t>
            </a:r>
            <a:r>
              <a:rPr lang="en-US" dirty="0"/>
              <a:t> What happens to methane when it burns? </a:t>
            </a:r>
          </a:p>
          <a:p>
            <a:r>
              <a:rPr lang="en-US" dirty="0"/>
              <a:t>Does your story include these parts? (Check the back of the Three Questions Handout.)</a:t>
            </a:r>
          </a:p>
          <a:p>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067062104"/>
              </p:ext>
            </p:extLst>
          </p:nvPr>
        </p:nvGraphicFramePr>
        <p:xfrm>
          <a:off x="493056" y="3701401"/>
          <a:ext cx="7738670" cy="2938756"/>
        </p:xfrm>
        <a:graphic>
          <a:graphicData uri="http://schemas.openxmlformats.org/drawingml/2006/table">
            <a:tbl>
              <a:tblPr firstRow="1" bandRow="1">
                <a:tableStyleId>{2D5ABB26-0587-4C30-8999-92F81FD0307C}</a:tableStyleId>
              </a:tblPr>
              <a:tblGrid>
                <a:gridCol w="7738670">
                  <a:extLst>
                    <a:ext uri="{9D8B030D-6E8A-4147-A177-3AD203B41FA5}">
                      <a16:colId xmlns:a16="http://schemas.microsoft.com/office/drawing/2014/main" val="20000"/>
                    </a:ext>
                  </a:extLst>
                </a:gridCol>
              </a:tblGrid>
              <a:tr h="734689">
                <a:tc>
                  <a:txBody>
                    <a:bodyPr/>
                    <a:lstStyle/>
                    <a:p>
                      <a:r>
                        <a:rPr lang="en-US" b="1" dirty="0"/>
                        <a:t>Matter movement:</a:t>
                      </a:r>
                      <a:r>
                        <a:rPr lang="en-US" baseline="0" dirty="0"/>
                        <a:t> Methane evaporating and going into the flame and oxygen going into the flame from the air.</a:t>
                      </a:r>
                      <a:endParaRPr lang="en-US" dirty="0"/>
                    </a:p>
                  </a:txBody>
                  <a:tcPr>
                    <a:solidFill>
                      <a:schemeClr val="tx2">
                        <a:lumMod val="40000"/>
                        <a:lumOff val="60000"/>
                      </a:schemeClr>
                    </a:solidFill>
                  </a:tcPr>
                </a:tc>
                <a:extLst>
                  <a:ext uri="{0D108BD9-81ED-4DB2-BD59-A6C34878D82A}">
                    <a16:rowId xmlns:a16="http://schemas.microsoft.com/office/drawing/2014/main" val="10000"/>
                  </a:ext>
                </a:extLst>
              </a:tr>
              <a:tr h="734689">
                <a:tc>
                  <a:txBody>
                    <a:bodyPr/>
                    <a:lstStyle/>
                    <a:p>
                      <a:r>
                        <a:rPr lang="en-US" b="1" dirty="0"/>
                        <a:t>Matter</a:t>
                      </a:r>
                      <a:r>
                        <a:rPr lang="en-US" b="1" baseline="0" dirty="0"/>
                        <a:t> change:</a:t>
                      </a:r>
                      <a:r>
                        <a:rPr lang="en-US" b="0" baseline="0" dirty="0"/>
                        <a:t> Methane </a:t>
                      </a:r>
                      <a:r>
                        <a:rPr lang="en-US" baseline="0" dirty="0"/>
                        <a:t>reacting with oxygen to produce carbon dioxide and water.</a:t>
                      </a:r>
                      <a:endParaRPr lang="en-US" b="1" dirty="0"/>
                    </a:p>
                  </a:txBody>
                  <a:tcPr>
                    <a:solidFill>
                      <a:schemeClr val="tx2">
                        <a:lumMod val="40000"/>
                        <a:lumOff val="60000"/>
                      </a:schemeClr>
                    </a:solidFill>
                  </a:tcPr>
                </a:tc>
                <a:extLst>
                  <a:ext uri="{0D108BD9-81ED-4DB2-BD59-A6C34878D82A}">
                    <a16:rowId xmlns:a16="http://schemas.microsoft.com/office/drawing/2014/main" val="10001"/>
                  </a:ext>
                </a:extLst>
              </a:tr>
              <a:tr h="734689">
                <a:tc>
                  <a:txBody>
                    <a:bodyPr/>
                    <a:lstStyle/>
                    <a:p>
                      <a:r>
                        <a:rPr lang="en-US" b="1" dirty="0"/>
                        <a:t>Energy </a:t>
                      </a:r>
                      <a:r>
                        <a:rPr lang="en-US" b="1" baseline="0" dirty="0"/>
                        <a:t>change: </a:t>
                      </a:r>
                      <a:r>
                        <a:rPr lang="en-US" baseline="0" dirty="0"/>
                        <a:t>Chemical energy in methane being transformed into light and heat energy.</a:t>
                      </a:r>
                      <a:endParaRPr lang="en-US" dirty="0"/>
                    </a:p>
                  </a:txBody>
                  <a:tcPr>
                    <a:solidFill>
                      <a:srgbClr val="FFFBAD"/>
                    </a:solidFill>
                  </a:tcPr>
                </a:tc>
                <a:extLst>
                  <a:ext uri="{0D108BD9-81ED-4DB2-BD59-A6C34878D82A}">
                    <a16:rowId xmlns:a16="http://schemas.microsoft.com/office/drawing/2014/main" val="10002"/>
                  </a:ext>
                </a:extLst>
              </a:tr>
              <a:tr h="73468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t>Matter movement:</a:t>
                      </a:r>
                      <a:r>
                        <a:rPr lang="en-US" baseline="0" dirty="0"/>
                        <a:t> Carbon dioxide and water leaving the flame.  </a:t>
                      </a:r>
                      <a:endParaRPr lang="en-US" dirty="0"/>
                    </a:p>
                  </a:txBody>
                  <a:tcPr>
                    <a:solidFill>
                      <a:srgbClr val="8EB4E3"/>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9924299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Compare your Explanations for Ethanol and Methane</a:t>
            </a:r>
          </a:p>
        </p:txBody>
      </p:sp>
      <p:sp>
        <p:nvSpPr>
          <p:cNvPr id="3" name="Content Placeholder 2"/>
          <p:cNvSpPr>
            <a:spLocks noGrp="1"/>
          </p:cNvSpPr>
          <p:nvPr>
            <p:ph idx="1"/>
          </p:nvPr>
        </p:nvSpPr>
        <p:spPr/>
        <p:txBody>
          <a:bodyPr/>
          <a:lstStyle/>
          <a:p>
            <a:pPr marL="0" indent="0">
              <a:buNone/>
            </a:pPr>
            <a:endParaRPr lang="en-US" dirty="0"/>
          </a:p>
          <a:p>
            <a:pPr marL="0" indent="0">
              <a:buNone/>
            </a:pPr>
            <a:r>
              <a:rPr lang="en-US" dirty="0"/>
              <a:t>How are your explanations for the combustion of ethanol and methane the same? How are they different?</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11</a:t>
            </a:fld>
            <a:endParaRPr lang="en-US"/>
          </a:p>
        </p:txBody>
      </p:sp>
    </p:spTree>
    <p:extLst>
      <p:ext uri="{BB962C8B-B14F-4D97-AF65-F5344CB8AC3E}">
        <p14:creationId xmlns:p14="http://schemas.microsoft.com/office/powerpoint/2010/main" val="10200911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have your ideas changed?</a:t>
            </a:r>
          </a:p>
        </p:txBody>
      </p:sp>
      <p:sp>
        <p:nvSpPr>
          <p:cNvPr id="3" name="Content Placeholder 2"/>
          <p:cNvSpPr>
            <a:spLocks noGrp="1"/>
          </p:cNvSpPr>
          <p:nvPr>
            <p:ph idx="1"/>
          </p:nvPr>
        </p:nvSpPr>
        <p:spPr/>
        <p:txBody>
          <a:bodyPr/>
          <a:lstStyle/>
          <a:p>
            <a:r>
              <a:rPr lang="en-US" dirty="0"/>
              <a:t>Gather together your process tools for the unit (Expressing Ideas Tool, Predictions Tool, &amp; Evidence-Based Argument Tool).</a:t>
            </a:r>
          </a:p>
          <a:p>
            <a:r>
              <a:rPr lang="en-US" dirty="0"/>
              <a:t>How have your ideas changed related to:</a:t>
            </a:r>
          </a:p>
          <a:p>
            <a:pPr lvl="1"/>
            <a:r>
              <a:rPr lang="en-US" dirty="0"/>
              <a:t>Scale?</a:t>
            </a:r>
          </a:p>
          <a:p>
            <a:pPr lvl="1"/>
            <a:r>
              <a:rPr lang="en-US" dirty="0"/>
              <a:t>Movement?</a:t>
            </a:r>
          </a:p>
          <a:p>
            <a:pPr lvl="1"/>
            <a:r>
              <a:rPr lang="en-US" dirty="0"/>
              <a:t>Carbon?</a:t>
            </a:r>
          </a:p>
          <a:p>
            <a:r>
              <a:rPr lang="en-US" dirty="0"/>
              <a:t>What do you know about ethanol now that you didn’t know before the investigation?</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12</a:t>
            </a:fld>
            <a:endParaRPr lang="en-US"/>
          </a:p>
        </p:txBody>
      </p:sp>
    </p:spTree>
    <p:extLst>
      <p:ext uri="{BB962C8B-B14F-4D97-AF65-F5344CB8AC3E}">
        <p14:creationId xmlns:p14="http://schemas.microsoft.com/office/powerpoint/2010/main" val="29058979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How is methane combustion similar to ethanol combustion?</a:t>
            </a:r>
            <a:endParaRPr lang="en-US" sz="3200" dirty="0"/>
          </a:p>
          <a:p>
            <a:r>
              <a:rPr lang="en-US" dirty="0"/>
              <a:t>Predictions</a:t>
            </a:r>
          </a:p>
          <a:p>
            <a:pPr lvl="1"/>
            <a:r>
              <a:rPr lang="en-US" dirty="0"/>
              <a:t>Why do you think ethanol burns and water does not?</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13</a:t>
            </a:fld>
            <a:endParaRPr lang="en-US"/>
          </a:p>
        </p:txBody>
      </p:sp>
    </p:spTree>
    <p:extLst>
      <p:ext uri="{BB962C8B-B14F-4D97-AF65-F5344CB8AC3E}">
        <p14:creationId xmlns:p14="http://schemas.microsoft.com/office/powerpoint/2010/main" val="4252129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9" name="Content Placeholder 8">
            <a:extLst>
              <a:ext uri="{FF2B5EF4-FFF2-40B4-BE49-F238E27FC236}">
                <a16:creationId xmlns:a16="http://schemas.microsoft.com/office/drawing/2014/main" id="{B55A36F4-7185-404F-824D-E75165678C24}"/>
              </a:ext>
            </a:extLst>
          </p:cNvPr>
          <p:cNvPicPr>
            <a:picLocks noGrp="1" noChangeAspect="1"/>
          </p:cNvPicPr>
          <p:nvPr>
            <p:ph idx="1"/>
          </p:nvPr>
        </p:nvPicPr>
        <p:blipFill>
          <a:blip r:embed="rId3"/>
          <a:stretch>
            <a:fillRect/>
          </a:stretch>
        </p:blipFill>
        <p:spPr>
          <a:xfrm>
            <a:off x="457200" y="1665835"/>
            <a:ext cx="8229600" cy="4585193"/>
          </a:xfrm>
        </p:spPr>
      </p:pic>
      <p:sp>
        <p:nvSpPr>
          <p:cNvPr id="7" name="Oval Callout 6"/>
          <p:cNvSpPr>
            <a:spLocks noChangeArrowheads="1"/>
          </p:cNvSpPr>
          <p:nvPr/>
        </p:nvSpPr>
        <p:spPr bwMode="auto">
          <a:xfrm>
            <a:off x="6090920" y="3496151"/>
            <a:ext cx="924560" cy="924560"/>
          </a:xfrm>
          <a:prstGeom prst="wedgeEllipseCallout">
            <a:avLst>
              <a:gd name="adj1" fmla="val 27579"/>
              <a:gd name="adj2" fmla="val 166663"/>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a:solidFill>
                  <a:srgbClr val="FFFFFF"/>
                </a:solidFill>
                <a:effectLst/>
                <a:latin typeface="Arial"/>
                <a:ea typeface="Times New Roman"/>
              </a:rPr>
              <a:t>You are here</a:t>
            </a:r>
            <a:endParaRPr lang="en-US" sz="1100">
              <a:effectLst/>
              <a:latin typeface="Arial"/>
              <a:ea typeface="Times New Roman"/>
            </a:endParaRPr>
          </a:p>
        </p:txBody>
      </p:sp>
    </p:spTree>
    <p:extLst>
      <p:ext uri="{BB962C8B-B14F-4D97-AF65-F5344CB8AC3E}">
        <p14:creationId xmlns:p14="http://schemas.microsoft.com/office/powerpoint/2010/main" val="26074579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98" y="455590"/>
            <a:ext cx="8080744" cy="979511"/>
          </a:xfrm>
        </p:spPr>
        <p:txBody>
          <a:bodyPr>
            <a:noAutofit/>
          </a:bodyPr>
          <a:lstStyle/>
          <a:p>
            <a:pPr algn="ctr"/>
            <a:r>
              <a:rPr lang="en-US" sz="4400" b="0" dirty="0"/>
              <a:t>Constructing explanations</a:t>
            </a:r>
          </a:p>
        </p:txBody>
      </p:sp>
      <p:sp>
        <p:nvSpPr>
          <p:cNvPr id="7" name="Text Placeholder 6"/>
          <p:cNvSpPr>
            <a:spLocks noGrp="1"/>
          </p:cNvSpPr>
          <p:nvPr>
            <p:ph type="body" sz="half" idx="2"/>
          </p:nvPr>
        </p:nvSpPr>
        <p:spPr/>
        <p:txBody>
          <a:bodyPr>
            <a:normAutofit fontScale="92500" lnSpcReduction="10000"/>
          </a:bodyPr>
          <a:lstStyle/>
          <a:p>
            <a:r>
              <a:rPr lang="en-US" sz="2800" dirty="0"/>
              <a:t>Consider the following as you construct your explanation:</a:t>
            </a:r>
          </a:p>
          <a:p>
            <a:pPr marL="457200" indent="-457200">
              <a:buFont typeface="Arial" panose="020B0604020202020204" pitchFamily="34" charset="0"/>
              <a:buChar char="•"/>
            </a:pPr>
            <a:r>
              <a:rPr lang="en-US" sz="2800" dirty="0"/>
              <a:t>Evidence from the investigation</a:t>
            </a:r>
          </a:p>
          <a:p>
            <a:pPr marL="457200" indent="-457200">
              <a:buFont typeface="Arial" panose="020B0604020202020204" pitchFamily="34" charset="0"/>
              <a:buChar char="•"/>
            </a:pPr>
            <a:r>
              <a:rPr lang="en-US" sz="2800" dirty="0"/>
              <a:t>What you learned from the molecular modeling activity</a:t>
            </a:r>
          </a:p>
          <a:p>
            <a:pPr marL="457200" indent="-457200">
              <a:buFont typeface="Arial" panose="020B0604020202020204" pitchFamily="34" charset="0"/>
              <a:buChar char="•"/>
            </a:pPr>
            <a:r>
              <a:rPr lang="en-US" sz="2800" dirty="0"/>
              <a:t>Three Questions Handout</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3</a:t>
            </a:fld>
            <a:endParaRPr lang="en-US" sz="1800" kern="0">
              <a:solidFill>
                <a:sysClr val="windowText" lastClr="000000"/>
              </a:solidFill>
            </a:endParaRPr>
          </a:p>
        </p:txBody>
      </p:sp>
      <p:pic>
        <p:nvPicPr>
          <p:cNvPr id="3" name="Picture 2"/>
          <p:cNvPicPr>
            <a:picLocks noChangeAspect="1"/>
          </p:cNvPicPr>
          <p:nvPr/>
        </p:nvPicPr>
        <p:blipFill>
          <a:blip r:embed="rId3"/>
          <a:stretch>
            <a:fillRect/>
          </a:stretch>
        </p:blipFill>
        <p:spPr>
          <a:xfrm>
            <a:off x="3591644" y="1714767"/>
            <a:ext cx="5095155" cy="4696807"/>
          </a:xfrm>
          <a:prstGeom prst="rect">
            <a:avLst/>
          </a:prstGeom>
        </p:spPr>
      </p:pic>
    </p:spTree>
    <p:extLst>
      <p:ext uri="{BB962C8B-B14F-4D97-AF65-F5344CB8AC3E}">
        <p14:creationId xmlns:p14="http://schemas.microsoft.com/office/powerpoint/2010/main" val="39368624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Partner</a:t>
            </a:r>
          </a:p>
        </p:txBody>
      </p:sp>
      <p:sp>
        <p:nvSpPr>
          <p:cNvPr id="6" name="Content Placeholder 5"/>
          <p:cNvSpPr>
            <a:spLocks noGrp="1"/>
          </p:cNvSpPr>
          <p:nvPr>
            <p:ph idx="1"/>
          </p:nvPr>
        </p:nvSpPr>
        <p:spPr/>
        <p:txBody>
          <a:bodyPr/>
          <a:lstStyle/>
          <a:p>
            <a:r>
              <a:rPr lang="en-US" dirty="0"/>
              <a:t>Compare your explanations for each of the Three Questions.</a:t>
            </a:r>
          </a:p>
          <a:p>
            <a:pPr lvl="1"/>
            <a:r>
              <a:rPr lang="en-US" dirty="0"/>
              <a:t>How are they alike?</a:t>
            </a:r>
          </a:p>
          <a:p>
            <a:pPr lvl="1"/>
            <a:r>
              <a:rPr lang="en-US" dirty="0"/>
              <a:t>How are they different?</a:t>
            </a:r>
          </a:p>
          <a:p>
            <a:r>
              <a:rPr lang="en-US" dirty="0"/>
              <a:t>Check your explanation with the middle- and right-hand columns of the Three Questions handout.</a:t>
            </a:r>
          </a:p>
          <a:p>
            <a:r>
              <a:rPr lang="en-US" dirty="0"/>
              <a:t>Consider making revisions to your explanation based on your conversation with your partner.</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4</a:t>
            </a:fld>
            <a:endParaRPr lang="en-US" sz="1800" kern="0">
              <a:solidFill>
                <a:sysClr val="windowText" lastClr="000000"/>
              </a:solidFill>
            </a:endParaRPr>
          </a:p>
        </p:txBody>
      </p:sp>
    </p:spTree>
    <p:extLst>
      <p:ext uri="{BB962C8B-B14F-4D97-AF65-F5344CB8AC3E}">
        <p14:creationId xmlns:p14="http://schemas.microsoft.com/office/powerpoint/2010/main" val="16530210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p:nvPr/>
        </p:nvPicPr>
        <p:blipFill>
          <a:blip r:embed="rId3">
            <a:extLst>
              <a:ext uri="{28A0092B-C50C-407E-A947-70E740481C1C}">
                <a14:useLocalDpi xmlns:a14="http://schemas.microsoft.com/office/drawing/2010/main" val="0"/>
              </a:ext>
            </a:extLst>
          </a:blip>
          <a:stretch>
            <a:fillRect/>
          </a:stretch>
        </p:blipFill>
        <p:spPr>
          <a:xfrm>
            <a:off x="1155560" y="2999688"/>
            <a:ext cx="3932696" cy="2619215"/>
          </a:xfrm>
          <a:prstGeom prst="rect">
            <a:avLst/>
          </a:prstGeom>
          <a:extLst>
            <a:ext uri="{FAA26D3D-D897-4be2-8F04-BA451C77F1D7}">
              <ma14:placeholderFlag xmlns="" xmlns:ma14="http://schemas.microsoft.com/office/mac/drawingml/2011/main"/>
            </a:ext>
          </a:extLst>
        </p:spPr>
      </p:pic>
      <p:sp>
        <p:nvSpPr>
          <p:cNvPr id="2" name="Title 1"/>
          <p:cNvSpPr>
            <a:spLocks noGrp="1"/>
          </p:cNvSpPr>
          <p:nvPr>
            <p:ph type="title"/>
          </p:nvPr>
        </p:nvSpPr>
        <p:spPr>
          <a:solidFill>
            <a:schemeClr val="tx2">
              <a:lumMod val="40000"/>
              <a:lumOff val="60000"/>
            </a:schemeClr>
          </a:solidFill>
        </p:spPr>
        <p:txBody>
          <a:bodyPr/>
          <a:lstStyle/>
          <a:p>
            <a:r>
              <a:rPr lang="en-US" dirty="0"/>
              <a:t>Matter Movement</a:t>
            </a:r>
          </a:p>
        </p:txBody>
      </p:sp>
      <p:sp>
        <p:nvSpPr>
          <p:cNvPr id="3" name="Content Placeholder 2"/>
          <p:cNvSpPr>
            <a:spLocks noGrp="1"/>
          </p:cNvSpPr>
          <p:nvPr>
            <p:ph idx="1"/>
          </p:nvPr>
        </p:nvSpPr>
        <p:spPr>
          <a:xfrm>
            <a:off x="5503719" y="1757393"/>
            <a:ext cx="3183080" cy="4654181"/>
          </a:xfrm>
        </p:spPr>
        <p:txBody>
          <a:bodyPr>
            <a:normAutofit fontScale="92500" lnSpcReduction="20000"/>
          </a:bodyPr>
          <a:lstStyle/>
          <a:p>
            <a:pPr marL="0" indent="0">
              <a:buNone/>
            </a:pPr>
            <a:r>
              <a:rPr lang="en-US" dirty="0"/>
              <a:t>Do you have:</a:t>
            </a:r>
          </a:p>
          <a:p>
            <a:r>
              <a:rPr lang="en-US" dirty="0"/>
              <a:t>An arrow showing methane evaporating and going into the flame</a:t>
            </a:r>
          </a:p>
          <a:p>
            <a:r>
              <a:rPr lang="en-US" dirty="0"/>
              <a:t>An arrow showing O</a:t>
            </a:r>
            <a:r>
              <a:rPr lang="en-US" baseline="-25000" dirty="0"/>
              <a:t>2</a:t>
            </a:r>
            <a:r>
              <a:rPr lang="en-US" dirty="0"/>
              <a:t> or oxygen going into the flame</a:t>
            </a:r>
          </a:p>
        </p:txBody>
      </p:sp>
      <p:sp>
        <p:nvSpPr>
          <p:cNvPr id="4" name="Slide Number Placeholder 3"/>
          <p:cNvSpPr>
            <a:spLocks noGrp="1"/>
          </p:cNvSpPr>
          <p:nvPr>
            <p:ph type="sldNum" sz="quarter" idx="12"/>
          </p:nvPr>
        </p:nvSpPr>
        <p:spPr/>
        <p:txBody>
          <a:bodyPr/>
          <a:lstStyle/>
          <a:p>
            <a:fld id="{D3A1C050-F6FE-0E43-A9D0-F8EEADE3D1E4}" type="slidenum">
              <a:rPr lang="en-US" smtClean="0"/>
              <a:pPr/>
              <a:t>5</a:t>
            </a:fld>
            <a:endParaRPr lang="en-US"/>
          </a:p>
        </p:txBody>
      </p:sp>
      <p:cxnSp>
        <p:nvCxnSpPr>
          <p:cNvPr id="11" name="Curved Connector 10"/>
          <p:cNvCxnSpPr/>
          <p:nvPr/>
        </p:nvCxnSpPr>
        <p:spPr>
          <a:xfrm rot="16200000" flipV="1">
            <a:off x="2977754" y="4727056"/>
            <a:ext cx="1059996" cy="563904"/>
          </a:xfrm>
          <a:prstGeom prst="curvedConnector3">
            <a:avLst>
              <a:gd name="adj1" fmla="val 69007"/>
            </a:avLst>
          </a:prstGeom>
          <a:ln w="38100">
            <a:solidFill>
              <a:srgbClr val="0BDB1B"/>
            </a:solidFill>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2307752" y="4828335"/>
            <a:ext cx="1132871" cy="369332"/>
          </a:xfrm>
          <a:prstGeom prst="rect">
            <a:avLst/>
          </a:prstGeom>
          <a:solidFill>
            <a:schemeClr val="bg1"/>
          </a:solidFill>
          <a:ln>
            <a:solidFill>
              <a:schemeClr val="tx1"/>
            </a:solidFill>
          </a:ln>
        </p:spPr>
        <p:txBody>
          <a:bodyPr wrap="square" rtlCol="0">
            <a:spAutoFit/>
          </a:bodyPr>
          <a:lstStyle/>
          <a:p>
            <a:r>
              <a:rPr lang="en-US" dirty="0"/>
              <a:t>Methane</a:t>
            </a:r>
          </a:p>
        </p:txBody>
      </p:sp>
      <p:cxnSp>
        <p:nvCxnSpPr>
          <p:cNvPr id="9" name="Curved Connector 8"/>
          <p:cNvCxnSpPr/>
          <p:nvPr/>
        </p:nvCxnSpPr>
        <p:spPr>
          <a:xfrm rot="16200000" flipH="1">
            <a:off x="1434571" y="2799658"/>
            <a:ext cx="1828649" cy="1546029"/>
          </a:xfrm>
          <a:prstGeom prst="curvedConnector3">
            <a:avLst>
              <a:gd name="adj1" fmla="val 50000"/>
            </a:avLst>
          </a:prstGeom>
          <a:ln w="38100">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1782461" y="2658347"/>
            <a:ext cx="525292" cy="369332"/>
          </a:xfrm>
          <a:prstGeom prst="rect">
            <a:avLst/>
          </a:prstGeom>
          <a:solidFill>
            <a:schemeClr val="bg1"/>
          </a:solidFill>
          <a:ln>
            <a:solidFill>
              <a:schemeClr val="tx1"/>
            </a:solidFill>
          </a:ln>
        </p:spPr>
        <p:txBody>
          <a:bodyPr wrap="square" rtlCol="0">
            <a:spAutoFit/>
          </a:bodyPr>
          <a:lstStyle/>
          <a:p>
            <a:r>
              <a:rPr lang="en-US" dirty="0"/>
              <a:t>O</a:t>
            </a:r>
            <a:r>
              <a:rPr lang="en-US" baseline="-25000" dirty="0"/>
              <a:t>2</a:t>
            </a:r>
          </a:p>
        </p:txBody>
      </p:sp>
    </p:spTree>
    <p:extLst>
      <p:ext uri="{BB962C8B-B14F-4D97-AF65-F5344CB8AC3E}">
        <p14:creationId xmlns:p14="http://schemas.microsoft.com/office/powerpoint/2010/main" val="39764971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Movement</a:t>
            </a:r>
          </a:p>
        </p:txBody>
      </p:sp>
      <p:sp>
        <p:nvSpPr>
          <p:cNvPr id="3" name="Content Placeholder 2"/>
          <p:cNvSpPr>
            <a:spLocks noGrp="1"/>
          </p:cNvSpPr>
          <p:nvPr>
            <p:ph idx="1"/>
          </p:nvPr>
        </p:nvSpPr>
        <p:spPr>
          <a:xfrm>
            <a:off x="5503719" y="1757393"/>
            <a:ext cx="3183080" cy="4654181"/>
          </a:xfrm>
        </p:spPr>
        <p:txBody>
          <a:bodyPr>
            <a:normAutofit fontScale="92500" lnSpcReduction="10000"/>
          </a:bodyPr>
          <a:lstStyle/>
          <a:p>
            <a:pPr marL="0" indent="0">
              <a:buNone/>
            </a:pPr>
            <a:r>
              <a:rPr lang="en-US" dirty="0"/>
              <a:t>Do you have:</a:t>
            </a:r>
          </a:p>
          <a:p>
            <a:r>
              <a:rPr lang="en-US" dirty="0"/>
              <a:t>An arrow showing carbon dioxide or CO</a:t>
            </a:r>
            <a:r>
              <a:rPr lang="en-US" baseline="-25000" dirty="0"/>
              <a:t>2</a:t>
            </a:r>
            <a:r>
              <a:rPr lang="en-US" dirty="0"/>
              <a:t> leaving the flame</a:t>
            </a:r>
          </a:p>
          <a:p>
            <a:r>
              <a:rPr lang="en-US" dirty="0"/>
              <a:t>An arrow showing water H</a:t>
            </a:r>
            <a:r>
              <a:rPr lang="en-US" baseline="-25000" dirty="0"/>
              <a:t>2</a:t>
            </a:r>
            <a:r>
              <a:rPr lang="en-US" dirty="0"/>
              <a:t>O leaving the flame</a:t>
            </a:r>
          </a:p>
        </p:txBody>
      </p:sp>
      <p:sp>
        <p:nvSpPr>
          <p:cNvPr id="4" name="Slide Number Placeholder 3"/>
          <p:cNvSpPr>
            <a:spLocks noGrp="1"/>
          </p:cNvSpPr>
          <p:nvPr>
            <p:ph type="sldNum" sz="quarter" idx="12"/>
          </p:nvPr>
        </p:nvSpPr>
        <p:spPr/>
        <p:txBody>
          <a:bodyPr/>
          <a:lstStyle/>
          <a:p>
            <a:fld id="{D3A1C050-F6FE-0E43-A9D0-F8EEADE3D1E4}" type="slidenum">
              <a:rPr lang="en-US" smtClean="0"/>
              <a:pPr/>
              <a:t>6</a:t>
            </a:fld>
            <a:endParaRPr lang="en-US"/>
          </a:p>
        </p:txBody>
      </p:sp>
      <p:pic>
        <p:nvPicPr>
          <p:cNvPr id="13" name="Picture 12"/>
          <p:cNvPicPr/>
          <p:nvPr/>
        </p:nvPicPr>
        <p:blipFill>
          <a:blip r:embed="rId3">
            <a:extLst>
              <a:ext uri="{28A0092B-C50C-407E-A947-70E740481C1C}">
                <a14:useLocalDpi xmlns:a14="http://schemas.microsoft.com/office/drawing/2010/main" val="0"/>
              </a:ext>
            </a:extLst>
          </a:blip>
          <a:stretch>
            <a:fillRect/>
          </a:stretch>
        </p:blipFill>
        <p:spPr>
          <a:xfrm>
            <a:off x="1155560" y="2999688"/>
            <a:ext cx="3932696" cy="2619215"/>
          </a:xfrm>
          <a:prstGeom prst="rect">
            <a:avLst/>
          </a:prstGeom>
          <a:extLst>
            <a:ext uri="{FAA26D3D-D897-4be2-8F04-BA451C77F1D7}">
              <ma14:placeholderFlag xmlns="" xmlns:ma14="http://schemas.microsoft.com/office/mac/drawingml/2011/main"/>
            </a:ext>
          </a:extLst>
        </p:spPr>
      </p:pic>
      <p:cxnSp>
        <p:nvCxnSpPr>
          <p:cNvPr id="14" name="Curved Connector 13"/>
          <p:cNvCxnSpPr/>
          <p:nvPr/>
        </p:nvCxnSpPr>
        <p:spPr>
          <a:xfrm rot="16200000" flipV="1">
            <a:off x="2977754" y="4727056"/>
            <a:ext cx="1059996" cy="563904"/>
          </a:xfrm>
          <a:prstGeom prst="curvedConnector3">
            <a:avLst>
              <a:gd name="adj1" fmla="val 69007"/>
            </a:avLst>
          </a:prstGeom>
          <a:ln w="38100">
            <a:solidFill>
              <a:srgbClr val="0BDB1B"/>
            </a:solidFill>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2307752" y="4828335"/>
            <a:ext cx="1132871" cy="369332"/>
          </a:xfrm>
          <a:prstGeom prst="rect">
            <a:avLst/>
          </a:prstGeom>
          <a:solidFill>
            <a:schemeClr val="bg1"/>
          </a:solidFill>
          <a:ln>
            <a:solidFill>
              <a:schemeClr val="tx1"/>
            </a:solidFill>
          </a:ln>
        </p:spPr>
        <p:txBody>
          <a:bodyPr wrap="square" rtlCol="0">
            <a:spAutoFit/>
          </a:bodyPr>
          <a:lstStyle/>
          <a:p>
            <a:r>
              <a:rPr lang="en-US" dirty="0"/>
              <a:t>Methane</a:t>
            </a:r>
          </a:p>
        </p:txBody>
      </p:sp>
      <p:sp>
        <p:nvSpPr>
          <p:cNvPr id="18" name="TextBox 17"/>
          <p:cNvSpPr txBox="1"/>
          <p:nvPr/>
        </p:nvSpPr>
        <p:spPr>
          <a:xfrm flipH="1">
            <a:off x="3905347" y="3244849"/>
            <a:ext cx="726829" cy="369332"/>
          </a:xfrm>
          <a:prstGeom prst="rect">
            <a:avLst/>
          </a:prstGeom>
          <a:solidFill>
            <a:schemeClr val="bg1"/>
          </a:solidFill>
          <a:ln>
            <a:solidFill>
              <a:schemeClr val="tx1"/>
            </a:solidFill>
          </a:ln>
        </p:spPr>
        <p:txBody>
          <a:bodyPr wrap="square" rtlCol="0">
            <a:spAutoFit/>
          </a:bodyPr>
          <a:lstStyle/>
          <a:p>
            <a:r>
              <a:rPr lang="en-US" dirty="0"/>
              <a:t>CO</a:t>
            </a:r>
            <a:r>
              <a:rPr lang="en-US" baseline="-25000" dirty="0"/>
              <a:t>2</a:t>
            </a:r>
          </a:p>
        </p:txBody>
      </p:sp>
      <p:pic>
        <p:nvPicPr>
          <p:cNvPr id="10" name="Picture 9"/>
          <p:cNvPicPr/>
          <p:nvPr/>
        </p:nvPicPr>
        <p:blipFill>
          <a:blip r:embed="rId3">
            <a:extLst>
              <a:ext uri="{28A0092B-C50C-407E-A947-70E740481C1C}">
                <a14:useLocalDpi xmlns:a14="http://schemas.microsoft.com/office/drawing/2010/main" val="0"/>
              </a:ext>
            </a:extLst>
          </a:blip>
          <a:stretch>
            <a:fillRect/>
          </a:stretch>
        </p:blipFill>
        <p:spPr>
          <a:xfrm>
            <a:off x="1155560" y="2999688"/>
            <a:ext cx="3932696" cy="2619215"/>
          </a:xfrm>
          <a:prstGeom prst="rect">
            <a:avLst/>
          </a:prstGeom>
          <a:extLst>
            <a:ext uri="{FAA26D3D-D897-4be2-8F04-BA451C77F1D7}">
              <ma14:placeholderFlag xmlns="" xmlns:ma14="http://schemas.microsoft.com/office/mac/drawingml/2011/main"/>
            </a:ext>
          </a:extLst>
        </p:spPr>
      </p:pic>
      <p:cxnSp>
        <p:nvCxnSpPr>
          <p:cNvPr id="11" name="Curved Connector 10"/>
          <p:cNvCxnSpPr/>
          <p:nvPr/>
        </p:nvCxnSpPr>
        <p:spPr>
          <a:xfrm rot="16200000" flipV="1">
            <a:off x="2977754" y="4727056"/>
            <a:ext cx="1059996" cy="563904"/>
          </a:xfrm>
          <a:prstGeom prst="curvedConnector3">
            <a:avLst>
              <a:gd name="adj1" fmla="val 69007"/>
            </a:avLst>
          </a:prstGeom>
          <a:ln w="38100">
            <a:solidFill>
              <a:srgbClr val="0BDB1B"/>
            </a:solidFill>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2307752" y="4828335"/>
            <a:ext cx="1132871" cy="369332"/>
          </a:xfrm>
          <a:prstGeom prst="rect">
            <a:avLst/>
          </a:prstGeom>
          <a:solidFill>
            <a:schemeClr val="bg1"/>
          </a:solidFill>
          <a:ln>
            <a:solidFill>
              <a:schemeClr val="tx1"/>
            </a:solidFill>
          </a:ln>
        </p:spPr>
        <p:txBody>
          <a:bodyPr wrap="square" rtlCol="0">
            <a:spAutoFit/>
          </a:bodyPr>
          <a:lstStyle/>
          <a:p>
            <a:r>
              <a:rPr lang="en-US" dirty="0"/>
              <a:t>Methane</a:t>
            </a:r>
          </a:p>
        </p:txBody>
      </p:sp>
      <p:cxnSp>
        <p:nvCxnSpPr>
          <p:cNvPr id="17" name="Curved Connector 16"/>
          <p:cNvCxnSpPr/>
          <p:nvPr/>
        </p:nvCxnSpPr>
        <p:spPr>
          <a:xfrm rot="16200000" flipH="1">
            <a:off x="1434571" y="2799658"/>
            <a:ext cx="1828649" cy="1546029"/>
          </a:xfrm>
          <a:prstGeom prst="curvedConnector3">
            <a:avLst>
              <a:gd name="adj1" fmla="val 50000"/>
            </a:avLst>
          </a:prstGeom>
          <a:ln w="38100">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782461" y="2658347"/>
            <a:ext cx="525292" cy="369332"/>
          </a:xfrm>
          <a:prstGeom prst="rect">
            <a:avLst/>
          </a:prstGeom>
          <a:solidFill>
            <a:schemeClr val="bg1"/>
          </a:solidFill>
          <a:ln>
            <a:solidFill>
              <a:schemeClr val="tx1"/>
            </a:solidFill>
          </a:ln>
        </p:spPr>
        <p:txBody>
          <a:bodyPr wrap="square" rtlCol="0">
            <a:spAutoFit/>
          </a:bodyPr>
          <a:lstStyle/>
          <a:p>
            <a:r>
              <a:rPr lang="en-US" dirty="0"/>
              <a:t>O</a:t>
            </a:r>
            <a:r>
              <a:rPr lang="en-US" baseline="-25000" dirty="0"/>
              <a:t>2</a:t>
            </a:r>
          </a:p>
        </p:txBody>
      </p:sp>
      <p:cxnSp>
        <p:nvCxnSpPr>
          <p:cNvPr id="16" name="Curved Connector 15"/>
          <p:cNvCxnSpPr/>
          <p:nvPr/>
        </p:nvCxnSpPr>
        <p:spPr>
          <a:xfrm rot="5400000" flipH="1" flipV="1">
            <a:off x="2674626" y="2991365"/>
            <a:ext cx="1917699" cy="876300"/>
          </a:xfrm>
          <a:prstGeom prst="curvedConnector3">
            <a:avLst>
              <a:gd name="adj1" fmla="val 50000"/>
            </a:avLst>
          </a:prstGeom>
          <a:ln w="38100">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4212188" y="2704847"/>
            <a:ext cx="747009" cy="369332"/>
          </a:xfrm>
          <a:prstGeom prst="rect">
            <a:avLst/>
          </a:prstGeom>
          <a:solidFill>
            <a:schemeClr val="bg1"/>
          </a:solidFill>
          <a:ln>
            <a:solidFill>
              <a:schemeClr val="tx1"/>
            </a:solidFill>
          </a:ln>
        </p:spPr>
        <p:txBody>
          <a:bodyPr wrap="square" rtlCol="0">
            <a:spAutoFit/>
          </a:bodyPr>
          <a:lstStyle/>
          <a:p>
            <a:r>
              <a:rPr lang="en-US" dirty="0"/>
              <a:t>CO</a:t>
            </a:r>
            <a:r>
              <a:rPr lang="en-US" baseline="-25000" dirty="0"/>
              <a:t>2</a:t>
            </a:r>
          </a:p>
        </p:txBody>
      </p:sp>
      <p:cxnSp>
        <p:nvCxnSpPr>
          <p:cNvPr id="21" name="Curved Connector 20"/>
          <p:cNvCxnSpPr/>
          <p:nvPr/>
        </p:nvCxnSpPr>
        <p:spPr>
          <a:xfrm rot="16200000" flipV="1">
            <a:off x="1781102" y="2977388"/>
            <a:ext cx="2409739" cy="412213"/>
          </a:xfrm>
          <a:prstGeom prst="curvedConnector3">
            <a:avLst>
              <a:gd name="adj1" fmla="val 50000"/>
            </a:avLst>
          </a:prstGeom>
          <a:ln w="38100">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2977019" y="2121462"/>
            <a:ext cx="747009" cy="369332"/>
          </a:xfrm>
          <a:prstGeom prst="rect">
            <a:avLst/>
          </a:prstGeom>
          <a:solidFill>
            <a:schemeClr val="bg1"/>
          </a:solidFill>
          <a:ln>
            <a:solidFill>
              <a:schemeClr val="tx1"/>
            </a:solidFill>
          </a:ln>
        </p:spPr>
        <p:txBody>
          <a:bodyPr wrap="square" rtlCol="0">
            <a:spAutoFit/>
          </a:bodyPr>
          <a:lstStyle/>
          <a:p>
            <a:r>
              <a:rPr lang="en-US" dirty="0"/>
              <a:t>H</a:t>
            </a:r>
            <a:r>
              <a:rPr lang="en-US" baseline="-25000" dirty="0"/>
              <a:t>2</a:t>
            </a:r>
            <a:r>
              <a:rPr lang="en-US" dirty="0"/>
              <a:t>O</a:t>
            </a:r>
            <a:endParaRPr lang="en-US" baseline="-25000" dirty="0"/>
          </a:p>
        </p:txBody>
      </p:sp>
    </p:spTree>
    <p:extLst>
      <p:ext uri="{BB962C8B-B14F-4D97-AF65-F5344CB8AC3E}">
        <p14:creationId xmlns:p14="http://schemas.microsoft.com/office/powerpoint/2010/main" val="2743634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idx="1"/>
          </p:nvPr>
        </p:nvSpPr>
        <p:spPr/>
        <p:txBody>
          <a:bodyPr/>
          <a:lstStyle/>
          <a:p>
            <a:pPr marL="0" indent="0">
              <a:buNone/>
            </a:pPr>
            <a:r>
              <a:rPr lang="en-US" dirty="0"/>
              <a:t>What is the name of the chemical change that allows cells to move and function? </a:t>
            </a:r>
          </a:p>
          <a:p>
            <a:pPr marL="0" indent="0">
              <a:buNone/>
            </a:pPr>
            <a:r>
              <a:rPr lang="en-US" b="1" i="1" dirty="0">
                <a:solidFill>
                  <a:srgbClr val="0000FF"/>
                </a:solidFill>
              </a:rPr>
              <a:t>Combustion</a:t>
            </a:r>
          </a:p>
        </p:txBody>
      </p:sp>
      <p:sp>
        <p:nvSpPr>
          <p:cNvPr id="4" name="Slide Number Placeholder 3"/>
          <p:cNvSpPr>
            <a:spLocks noGrp="1"/>
          </p:cNvSpPr>
          <p:nvPr>
            <p:ph type="sldNum" sz="quarter" idx="12"/>
          </p:nvPr>
        </p:nvSpPr>
        <p:spPr/>
        <p:txBody>
          <a:bodyPr/>
          <a:lstStyle/>
          <a:p>
            <a:fld id="{D3A1C050-F6FE-0E43-A9D0-F8EEADE3D1E4}" type="slidenum">
              <a:rPr lang="en-US" smtClean="0"/>
              <a:pPr/>
              <a:t>7</a:t>
            </a:fld>
            <a:endParaRPr lang="en-US"/>
          </a:p>
        </p:txBody>
      </p:sp>
    </p:spTree>
    <p:extLst>
      <p:ext uri="{BB962C8B-B14F-4D97-AF65-F5344CB8AC3E}">
        <p14:creationId xmlns:p14="http://schemas.microsoft.com/office/powerpoint/2010/main" val="41913256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sz="half" idx="1"/>
          </p:nvPr>
        </p:nvSpPr>
        <p:spPr/>
        <p:txBody>
          <a:bodyPr>
            <a:normAutofit fontScale="92500" lnSpcReduction="20000"/>
          </a:bodyPr>
          <a:lstStyle/>
          <a:p>
            <a:pPr marL="0" indent="0">
              <a:buNone/>
            </a:pPr>
            <a:r>
              <a:rPr lang="en-US" dirty="0"/>
              <a:t>What molecules are carbon atoms in before the chemical change?  </a:t>
            </a:r>
          </a:p>
          <a:p>
            <a:pPr marL="0" indent="0">
              <a:buNone/>
            </a:pPr>
            <a:r>
              <a:rPr lang="en-US" dirty="0"/>
              <a:t> </a:t>
            </a:r>
            <a:r>
              <a:rPr lang="en-US" b="1" i="1" dirty="0">
                <a:solidFill>
                  <a:srgbClr val="0000FF"/>
                </a:solidFill>
              </a:rPr>
              <a:t>Methane or CH</a:t>
            </a:r>
            <a:r>
              <a:rPr lang="en-US" b="1" i="1" baseline="-25000" dirty="0">
                <a:solidFill>
                  <a:srgbClr val="0000FF"/>
                </a:solidFill>
              </a:rPr>
              <a:t>4</a:t>
            </a:r>
            <a:endParaRPr lang="en-US" dirty="0"/>
          </a:p>
          <a:p>
            <a:pPr marL="0" indent="0">
              <a:buNone/>
            </a:pPr>
            <a:r>
              <a:rPr lang="en-US" dirty="0"/>
              <a:t>What other molecules </a:t>
            </a:r>
            <a:br>
              <a:rPr lang="en-US" dirty="0"/>
            </a:br>
            <a:r>
              <a:rPr lang="en-US" dirty="0"/>
              <a:t>are needed?</a:t>
            </a:r>
          </a:p>
          <a:p>
            <a:pPr marL="0" indent="0">
              <a:buNone/>
            </a:pPr>
            <a:r>
              <a:rPr lang="en-US" dirty="0"/>
              <a:t> </a:t>
            </a:r>
            <a:r>
              <a:rPr lang="en-US" b="1" i="1" dirty="0">
                <a:solidFill>
                  <a:srgbClr val="0000FF"/>
                </a:solidFill>
              </a:rPr>
              <a:t>Oxygen or O</a:t>
            </a:r>
            <a:r>
              <a:rPr lang="en-US" b="1" i="1" baseline="-25000" dirty="0">
                <a:solidFill>
                  <a:srgbClr val="0000FF"/>
                </a:solidFill>
              </a:rPr>
              <a:t>2</a:t>
            </a:r>
            <a:r>
              <a:rPr lang="en-US" b="1" i="1" dirty="0">
                <a:solidFill>
                  <a:srgbClr val="0000FF"/>
                </a:solidFill>
              </a:rPr>
              <a:t> </a:t>
            </a:r>
            <a:endParaRPr lang="en-US" dirty="0"/>
          </a:p>
          <a:p>
            <a:pPr marL="0" indent="0">
              <a:buNone/>
            </a:pPr>
            <a:r>
              <a:rPr lang="en-US" dirty="0"/>
              <a:t> </a:t>
            </a:r>
          </a:p>
          <a:p>
            <a:pPr marL="0" indent="0">
              <a:buNone/>
            </a:pPr>
            <a:r>
              <a:rPr lang="en-US" dirty="0"/>
              <a:t>Write the chemical equation for this change:</a:t>
            </a:r>
          </a:p>
          <a:p>
            <a:pPr marL="0" indent="0">
              <a:buNone/>
            </a:pPr>
            <a:r>
              <a:rPr lang="en-US" b="1" i="1" dirty="0">
                <a:solidFill>
                  <a:srgbClr val="0000FF"/>
                </a:solidFill>
              </a:rPr>
              <a:t>CH</a:t>
            </a:r>
            <a:r>
              <a:rPr lang="en-US" b="1" i="1" baseline="-25000" dirty="0">
                <a:solidFill>
                  <a:srgbClr val="0000FF"/>
                </a:solidFill>
              </a:rPr>
              <a:t>4 </a:t>
            </a:r>
            <a:r>
              <a:rPr lang="en-US" b="1" i="1" dirty="0">
                <a:solidFill>
                  <a:srgbClr val="0000FF"/>
                </a:solidFill>
              </a:rPr>
              <a:t>+ 2 O</a:t>
            </a:r>
            <a:r>
              <a:rPr lang="en-US" b="1" i="1" baseline="-25000" dirty="0">
                <a:solidFill>
                  <a:srgbClr val="0000FF"/>
                </a:solidFill>
              </a:rPr>
              <a:t>2 </a:t>
            </a:r>
            <a:r>
              <a:rPr lang="en-US" b="1" i="1" dirty="0">
                <a:solidFill>
                  <a:srgbClr val="0000FF"/>
                </a:solidFill>
                <a:sym typeface="Wingdings"/>
              </a:rPr>
              <a:t></a:t>
            </a:r>
            <a:r>
              <a:rPr lang="en-US" b="1" i="1" dirty="0">
                <a:solidFill>
                  <a:srgbClr val="0000FF"/>
                </a:solidFill>
              </a:rPr>
              <a:t> </a:t>
            </a:r>
          </a:p>
          <a:p>
            <a:pPr marL="0" indent="0">
              <a:buNone/>
            </a:pPr>
            <a:r>
              <a:rPr lang="en-US" b="1" i="1" dirty="0">
                <a:solidFill>
                  <a:srgbClr val="0000FF"/>
                </a:solidFill>
              </a:rPr>
              <a:t> CO</a:t>
            </a:r>
            <a:r>
              <a:rPr lang="en-US" b="1" i="1" baseline="-25000" dirty="0">
                <a:solidFill>
                  <a:srgbClr val="0000FF"/>
                </a:solidFill>
              </a:rPr>
              <a:t>2</a:t>
            </a:r>
            <a:r>
              <a:rPr lang="en-US" b="1" i="1" dirty="0">
                <a:solidFill>
                  <a:srgbClr val="0000FF"/>
                </a:solidFill>
              </a:rPr>
              <a:t> + 2 H</a:t>
            </a:r>
            <a:r>
              <a:rPr lang="en-US" b="1" i="1" baseline="-25000" dirty="0">
                <a:solidFill>
                  <a:srgbClr val="0000FF"/>
                </a:solidFill>
              </a:rPr>
              <a:t>2</a:t>
            </a:r>
            <a:r>
              <a:rPr lang="en-US" b="1" i="1" dirty="0">
                <a:solidFill>
                  <a:srgbClr val="0000FF"/>
                </a:solidFill>
              </a:rPr>
              <a:t>O</a:t>
            </a:r>
            <a:r>
              <a:rPr lang="en-US" dirty="0">
                <a:solidFill>
                  <a:srgbClr val="0000FF"/>
                </a:solidFill>
              </a:rPr>
              <a:t> </a:t>
            </a:r>
          </a:p>
        </p:txBody>
      </p:sp>
      <p:sp>
        <p:nvSpPr>
          <p:cNvPr id="5" name="Content Placeholder 4"/>
          <p:cNvSpPr>
            <a:spLocks noGrp="1"/>
          </p:cNvSpPr>
          <p:nvPr>
            <p:ph sz="half" idx="2"/>
          </p:nvPr>
        </p:nvSpPr>
        <p:spPr/>
        <p:txBody>
          <a:bodyPr>
            <a:normAutofit fontScale="92500" lnSpcReduction="20000"/>
          </a:bodyPr>
          <a:lstStyle/>
          <a:p>
            <a:pPr marL="0" indent="0">
              <a:buNone/>
            </a:pPr>
            <a:r>
              <a:rPr lang="en-US" dirty="0"/>
              <a:t>What molecules are carbon atoms in after the chemical change?</a:t>
            </a:r>
          </a:p>
          <a:p>
            <a:pPr marL="0" indent="0">
              <a:buNone/>
            </a:pPr>
            <a:r>
              <a:rPr lang="en-US" dirty="0"/>
              <a:t> </a:t>
            </a:r>
            <a:r>
              <a:rPr lang="en-US" b="1" i="1" dirty="0">
                <a:solidFill>
                  <a:srgbClr val="0000FF"/>
                </a:solidFill>
              </a:rPr>
              <a:t>Carbon dioxide or CO</a:t>
            </a:r>
            <a:r>
              <a:rPr lang="en-US" b="1" i="1" baseline="-25000" dirty="0">
                <a:solidFill>
                  <a:srgbClr val="0000FF"/>
                </a:solidFill>
              </a:rPr>
              <a:t>2</a:t>
            </a:r>
            <a:r>
              <a:rPr lang="en-US" b="1" i="1" dirty="0">
                <a:solidFill>
                  <a:srgbClr val="0000FF"/>
                </a:solidFill>
              </a:rPr>
              <a:t> </a:t>
            </a:r>
            <a:endParaRPr lang="en-US" dirty="0"/>
          </a:p>
          <a:p>
            <a:pPr marL="0" indent="0">
              <a:buNone/>
            </a:pPr>
            <a:r>
              <a:rPr lang="en-US" dirty="0"/>
              <a:t> </a:t>
            </a:r>
          </a:p>
          <a:p>
            <a:pPr marL="0" indent="0">
              <a:buNone/>
            </a:pPr>
            <a:r>
              <a:rPr lang="en-US" dirty="0"/>
              <a:t> </a:t>
            </a:r>
          </a:p>
          <a:p>
            <a:pPr marL="0" indent="0">
              <a:buNone/>
            </a:pPr>
            <a:endParaRPr lang="en-US" sz="2800" dirty="0"/>
          </a:p>
          <a:p>
            <a:pPr marL="0" indent="0">
              <a:buNone/>
            </a:pPr>
            <a:endParaRPr lang="en-US" dirty="0"/>
          </a:p>
          <a:p>
            <a:pPr marL="0" indent="0">
              <a:buNone/>
            </a:pPr>
            <a:r>
              <a:rPr lang="en-US" sz="2800" dirty="0"/>
              <a:t>What other molecules are produced? </a:t>
            </a:r>
          </a:p>
          <a:p>
            <a:pPr marL="0" indent="0">
              <a:buNone/>
            </a:pPr>
            <a:r>
              <a:rPr lang="en-US" b="1" i="1" dirty="0">
                <a:solidFill>
                  <a:srgbClr val="0000FF"/>
                </a:solidFill>
              </a:rPr>
              <a:t>Water or H</a:t>
            </a:r>
            <a:r>
              <a:rPr lang="en-US" b="1" i="1" baseline="-25000" dirty="0">
                <a:solidFill>
                  <a:srgbClr val="0000FF"/>
                </a:solidFill>
              </a:rPr>
              <a:t>2</a:t>
            </a:r>
            <a:r>
              <a:rPr lang="en-US" b="1" i="1" dirty="0">
                <a:solidFill>
                  <a:srgbClr val="0000FF"/>
                </a:solidFill>
              </a:rPr>
              <a:t>O</a:t>
            </a:r>
          </a:p>
        </p:txBody>
      </p:sp>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sp>
        <p:nvSpPr>
          <p:cNvPr id="6" name="Right Arrow 5"/>
          <p:cNvSpPr>
            <a:spLocks/>
          </p:cNvSpPr>
          <p:nvPr/>
        </p:nvSpPr>
        <p:spPr>
          <a:xfrm>
            <a:off x="3870642" y="2754949"/>
            <a:ext cx="1325177" cy="1683429"/>
          </a:xfrm>
          <a:prstGeom prst="rightArrow">
            <a:avLst/>
          </a:prstGeom>
          <a:ln>
            <a:solidFill>
              <a:srgbClr val="0000FF"/>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b="1" dirty="0">
                <a:solidFill>
                  <a:srgbClr val="0000FF"/>
                </a:solidFill>
                <a:effectLst/>
                <a:latin typeface="Arial"/>
                <a:ea typeface="Times New Roman"/>
                <a:cs typeface="Times New Roman"/>
              </a:rPr>
              <a:t>Chemical Change</a:t>
            </a:r>
            <a:r>
              <a:rPr lang="en-US" sz="10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5401298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BAD"/>
          </a:solidFill>
        </p:spPr>
        <p:txBody>
          <a:bodyPr/>
          <a:lstStyle/>
          <a:p>
            <a:r>
              <a:rPr lang="en-US" dirty="0"/>
              <a:t>Energy Change</a:t>
            </a:r>
          </a:p>
        </p:txBody>
      </p:sp>
      <p:sp>
        <p:nvSpPr>
          <p:cNvPr id="3" name="Content Placeholder 2"/>
          <p:cNvSpPr>
            <a:spLocks noGrp="1"/>
          </p:cNvSpPr>
          <p:nvPr>
            <p:ph sz="half" idx="1"/>
          </p:nvPr>
        </p:nvSpPr>
        <p:spPr/>
        <p:txBody>
          <a:bodyPr>
            <a:normAutofit/>
          </a:bodyPr>
          <a:lstStyle/>
          <a:p>
            <a:pPr marL="0" indent="0">
              <a:buNone/>
            </a:pPr>
            <a:endParaRPr lang="en-US" dirty="0"/>
          </a:p>
          <a:p>
            <a:pPr marL="0" indent="0">
              <a:buNone/>
            </a:pPr>
            <a:r>
              <a:rPr lang="en-US" dirty="0"/>
              <a:t>What forms of energy go into this chemical change?  </a:t>
            </a:r>
          </a:p>
          <a:p>
            <a:pPr marL="0" indent="0">
              <a:buNone/>
            </a:pPr>
            <a:endParaRPr lang="en-US" b="1" i="1" dirty="0">
              <a:solidFill>
                <a:srgbClr val="0000FF"/>
              </a:solidFill>
            </a:endParaRPr>
          </a:p>
          <a:p>
            <a:pPr marL="0" indent="0">
              <a:buNone/>
            </a:pPr>
            <a:endParaRPr lang="en-US" b="1" i="1" dirty="0">
              <a:solidFill>
                <a:srgbClr val="0000FF"/>
              </a:solidFill>
            </a:endParaRPr>
          </a:p>
          <a:p>
            <a:pPr marL="0" indent="0">
              <a:buNone/>
            </a:pPr>
            <a:endParaRPr lang="en-US" b="1" i="1" dirty="0">
              <a:solidFill>
                <a:srgbClr val="0000FF"/>
              </a:solidFill>
            </a:endParaRPr>
          </a:p>
          <a:p>
            <a:pPr marL="0" indent="0">
              <a:buNone/>
            </a:pPr>
            <a:r>
              <a:rPr lang="en-US" b="1" i="1" dirty="0">
                <a:solidFill>
                  <a:srgbClr val="0000FF"/>
                </a:solidFill>
              </a:rPr>
              <a:t>Chemical energy or C-C and C-H bonds</a:t>
            </a:r>
          </a:p>
          <a:p>
            <a:pPr marL="0" indent="0">
              <a:buNone/>
            </a:pPr>
            <a:endParaRPr lang="en-US" dirty="0"/>
          </a:p>
          <a:p>
            <a:pPr marL="0" indent="0">
              <a:buNone/>
            </a:pPr>
            <a:endParaRPr lang="en-US" dirty="0">
              <a:solidFill>
                <a:srgbClr val="0000FF"/>
              </a:solidFill>
            </a:endParaRPr>
          </a:p>
        </p:txBody>
      </p:sp>
      <p:sp>
        <p:nvSpPr>
          <p:cNvPr id="5" name="Content Placeholder 4"/>
          <p:cNvSpPr>
            <a:spLocks noGrp="1"/>
          </p:cNvSpPr>
          <p:nvPr>
            <p:ph sz="half" idx="2"/>
          </p:nvPr>
        </p:nvSpPr>
        <p:spPr/>
        <p:txBody>
          <a:bodyPr>
            <a:normAutofit lnSpcReduction="10000"/>
          </a:bodyPr>
          <a:lstStyle/>
          <a:p>
            <a:pPr marL="0" indent="0">
              <a:buNone/>
            </a:pPr>
            <a:r>
              <a:rPr lang="en-US" dirty="0"/>
              <a:t>What forms of energy come out of this chemical change?</a:t>
            </a:r>
          </a:p>
          <a:p>
            <a:pPr marL="800100" lvl="2" indent="0">
              <a:buNone/>
            </a:pPr>
            <a:r>
              <a:rPr lang="en-US" sz="2800" b="1" i="1" dirty="0">
                <a:solidFill>
                  <a:srgbClr val="0000FF"/>
                </a:solidFill>
              </a:rPr>
              <a:t>Light and heat energy</a:t>
            </a:r>
          </a:p>
          <a:p>
            <a:pPr marL="0" indent="0">
              <a:buNone/>
            </a:pPr>
            <a:r>
              <a:rPr lang="en-US" dirty="0"/>
              <a:t> </a:t>
            </a:r>
          </a:p>
          <a:p>
            <a:pPr marL="0" indent="0">
              <a:buNone/>
            </a:pPr>
            <a:r>
              <a:rPr lang="en-US" dirty="0"/>
              <a:t>Where does the energy go or stay after the change?</a:t>
            </a:r>
            <a:r>
              <a:rPr lang="en-US" sz="2800" dirty="0"/>
              <a:t> </a:t>
            </a:r>
          </a:p>
          <a:p>
            <a:pPr marL="0" indent="0">
              <a:buNone/>
            </a:pPr>
            <a:r>
              <a:rPr lang="en-US" b="1" i="1" dirty="0">
                <a:solidFill>
                  <a:srgbClr val="0000FF"/>
                </a:solidFill>
              </a:rPr>
              <a:t>It leaves the methane as heat.</a:t>
            </a:r>
          </a:p>
        </p:txBody>
      </p:sp>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sp>
        <p:nvSpPr>
          <p:cNvPr id="6" name="Right Arrow 5"/>
          <p:cNvSpPr>
            <a:spLocks/>
          </p:cNvSpPr>
          <p:nvPr/>
        </p:nvSpPr>
        <p:spPr>
          <a:xfrm>
            <a:off x="3421627" y="2754949"/>
            <a:ext cx="1876832" cy="1683429"/>
          </a:xfrm>
          <a:prstGeom prst="rightArrow">
            <a:avLst/>
          </a:prstGeom>
          <a:ln>
            <a:solidFill>
              <a:srgbClr val="C5C500"/>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dirty="0">
                <a:ln w="18415" cmpd="sng">
                  <a:solidFill>
                    <a:schemeClr val="tx1"/>
                  </a:solidFill>
                  <a:prstDash val="solid"/>
                </a:ln>
                <a:solidFill>
                  <a:srgbClr val="C5C500"/>
                </a:solidFill>
                <a:effectLst/>
                <a:latin typeface="Arial"/>
                <a:ea typeface="Times New Roman"/>
                <a:cs typeface="Times New Roman"/>
              </a:rPr>
              <a:t>Energy transformation</a:t>
            </a:r>
            <a:r>
              <a:rPr lang="en-US" sz="1000" b="1" dirty="0">
                <a:ln>
                  <a:solidFill>
                    <a:schemeClr val="tx1"/>
                  </a:solidFill>
                </a:ln>
                <a:solidFill>
                  <a:srgbClr val="C5C500"/>
                </a:solidFill>
                <a:effectLst/>
                <a:latin typeface="Arial"/>
                <a:ea typeface="Times New Roman"/>
                <a:cs typeface="Times New Roman"/>
              </a:rPr>
              <a:t> </a:t>
            </a:r>
            <a:endParaRPr lang="en-US" sz="1100" dirty="0">
              <a:ln>
                <a:solidFill>
                  <a:schemeClr val="tx1"/>
                </a:solidFill>
              </a:ln>
              <a:solidFill>
                <a:srgbClr val="C5C500"/>
              </a:solidFill>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4068272137"/>
      </p:ext>
    </p:extLst>
  </p:cSld>
  <p:clrMapOvr>
    <a:masterClrMapping/>
  </p:clrMapOvr>
</p:sld>
</file>

<file path=ppt/theme/theme1.xml><?xml version="1.0" encoding="utf-8"?>
<a:theme xmlns:a="http://schemas.openxmlformats.org/drawingml/2006/main" name="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Presentation.potm</Template>
  <TotalTime>327</TotalTime>
  <Words>1190</Words>
  <Application>Microsoft Macintosh PowerPoint</Application>
  <PresentationFormat>On-screen Show (4:3)</PresentationFormat>
  <Paragraphs>157</Paragraphs>
  <Slides>13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Presentation</vt:lpstr>
      <vt:lpstr>Systems and Scale Unit  Activity 5.2: Explaining Methane Burning</vt:lpstr>
      <vt:lpstr>Unit Map</vt:lpstr>
      <vt:lpstr>Constructing explanations</vt:lpstr>
      <vt:lpstr>Comparing Ideas with a Partner</vt:lpstr>
      <vt:lpstr>Matter Movement</vt:lpstr>
      <vt:lpstr>Matter Movement</vt:lpstr>
      <vt:lpstr>Matter Change</vt:lpstr>
      <vt:lpstr>Matter Change</vt:lpstr>
      <vt:lpstr>Energy Change</vt:lpstr>
      <vt:lpstr>Telling the Whole Story</vt:lpstr>
      <vt:lpstr>Compare your Explanations for Ethanol and Methane</vt:lpstr>
      <vt:lpstr>How have your ideas changed?</vt:lpstr>
      <vt:lpstr>Exit Ticket</vt:lpstr>
    </vt:vector>
  </TitlesOfParts>
  <Company>Michigan State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Walus, Alexandria</cp:lastModifiedBy>
  <cp:revision>114</cp:revision>
  <dcterms:created xsi:type="dcterms:W3CDTF">2013-03-08T14:19:13Z</dcterms:created>
  <dcterms:modified xsi:type="dcterms:W3CDTF">2019-05-16T13:52:22Z</dcterms:modified>
</cp:coreProperties>
</file>