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79" r:id="rId2"/>
    <p:sldId id="286" r:id="rId3"/>
    <p:sldId id="282" r:id="rId4"/>
    <p:sldId id="283" r:id="rId5"/>
    <p:sldId id="285" r:id="rId6"/>
    <p:sldId id="284" r:id="rId7"/>
    <p:sldId id="301" r:id="rId8"/>
    <p:sldId id="302" r:id="rId9"/>
    <p:sldId id="300" r:id="rId10"/>
    <p:sldId id="299"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7"/>
    <p:restoredTop sz="89221" autoAdjust="0"/>
  </p:normalViewPr>
  <p:slideViewPr>
    <p:cSldViewPr snapToGrid="0" snapToObjects="1">
      <p:cViewPr varScale="1">
        <p:scale>
          <a:sx n="83" d="100"/>
          <a:sy n="83" d="100"/>
        </p:scale>
        <p:origin x="1936" y="200"/>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3396956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2.5 Investigation Tools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3 of</a:t>
            </a:r>
            <a:r>
              <a:rPr lang="en-US" sz="1200" kern="1200" baseline="0" dirty="0">
                <a:solidFill>
                  <a:schemeClr val="tx1"/>
                </a:solidFill>
                <a:effectLst/>
                <a:latin typeface="+mn-lt"/>
                <a:ea typeface="+mn-ea"/>
                <a:cs typeface="+mn-cs"/>
              </a:rPr>
              <a:t> the PPT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Divide students into groups of four. Tell students to follow the instructions on the slide, and to determine the mass of at least four different items: a paper clip, a straw, a cup of BTB, and a pencil. </a:t>
            </a:r>
          </a:p>
          <a:p>
            <a:r>
              <a:rPr lang="en-US" sz="1200" kern="1200" dirty="0">
                <a:solidFill>
                  <a:schemeClr val="tx1"/>
                </a:solidFill>
                <a:effectLst/>
                <a:latin typeface="+mn-lt"/>
                <a:ea typeface="+mn-ea"/>
                <a:cs typeface="+mn-cs"/>
              </a:rPr>
              <a:t>Accommodation: Print out slide </a:t>
            </a:r>
            <a:r>
              <a:rPr lang="en-US" sz="1200" u="sng" kern="12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 so each group has a copy of the instructions.</a:t>
            </a:r>
          </a:p>
          <a:p>
            <a:pPr lvl="0"/>
            <a:r>
              <a:rPr lang="en-US" sz="1200" kern="1200" dirty="0">
                <a:solidFill>
                  <a:schemeClr val="tx1"/>
                </a:solidFill>
                <a:effectLst/>
                <a:latin typeface="+mn-lt"/>
                <a:ea typeface="+mn-ea"/>
                <a:cs typeface="+mn-cs"/>
              </a:rPr>
              <a:t>Tell</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students to record their results on the 2.5 Class Results for Investigation Tools 11 x 17 Poster or the 2.5 Class Results for Investigation Tools Spreadsheet.</a:t>
            </a:r>
          </a:p>
          <a:p>
            <a:r>
              <a:rPr lang="en-US" sz="1200" kern="1200" dirty="0">
                <a:solidFill>
                  <a:schemeClr val="tx1"/>
                </a:solidFill>
                <a:effectLst/>
                <a:latin typeface="+mn-lt"/>
                <a:ea typeface="+mn-ea"/>
                <a:cs typeface="+mn-cs"/>
              </a:rPr>
              <a:t>Have students compare their results across groups for the digital balance.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442075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effectLst/>
              </a:rPr>
              <a:t>Show students slide 4 of the PPT and tell one student in each group to use the soda straw to blow through BTB while the other students watch and record their observations.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each group record results on the 2.5 Class Results for Investigation 11 x 17 Poster or the 2.5 Class Results for Investigation Tools Spreadsheet.</a:t>
            </a:r>
          </a:p>
          <a:p>
            <a:r>
              <a:rPr lang="en-US" sz="1200" kern="1200" dirty="0">
                <a:solidFill>
                  <a:schemeClr val="tx1"/>
                </a:solidFill>
                <a:effectLst/>
                <a:latin typeface="+mn-lt"/>
                <a:ea typeface="+mn-ea"/>
                <a:cs typeface="+mn-cs"/>
              </a:rPr>
              <a:t>Have students compare their results across groups for the BTB using the (optional) BTB Color Handout as a reference guide.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363937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Show students slide 5 to help students compare results of mass and color from different groups. Have them answer the questions on the slide. Have students compare and discuss the results from different groups, look for patterns, and identify possible sources of error. This activity will be the first time they do this, and you can judge the sophistication of their thinking. </a:t>
            </a:r>
          </a:p>
          <a:p>
            <a:endParaRPr lang="en-US" dirty="0">
              <a:effectLst/>
            </a:endParaRPr>
          </a:p>
          <a:p>
            <a:r>
              <a:rPr lang="en-US" dirty="0">
                <a:effectLst/>
              </a:rPr>
              <a:t>If students are discussing…</a:t>
            </a:r>
          </a:p>
          <a:p>
            <a:pPr lvl="0"/>
            <a:r>
              <a:rPr lang="en-US" dirty="0">
                <a:effectLst/>
              </a:rPr>
              <a:t>…how the last digit on the balance (.01 g) is sensitive to slight movements and wind currents, and therefore it may not be reliable, then students are discussing levels of </a:t>
            </a:r>
            <a:r>
              <a:rPr lang="en-US" b="1" dirty="0">
                <a:effectLst/>
              </a:rPr>
              <a:t>precision</a:t>
            </a:r>
            <a:r>
              <a:rPr lang="en-US" dirty="0">
                <a:effectLst/>
              </a:rPr>
              <a:t>.</a:t>
            </a:r>
          </a:p>
          <a:p>
            <a:pPr lvl="0"/>
            <a:r>
              <a:rPr lang="en-US" dirty="0">
                <a:effectLst/>
              </a:rPr>
              <a:t>…the differences between the objects that are similar for all groups (paper clip and straw) and the objects that vary from one group to another (pencil and cup of BTB), then the students are discussing real </a:t>
            </a:r>
            <a:r>
              <a:rPr lang="en-US" b="1" dirty="0">
                <a:effectLst/>
              </a:rPr>
              <a:t>variation</a:t>
            </a:r>
            <a:r>
              <a:rPr lang="en-US" dirty="0">
                <a:effectLst/>
              </a:rPr>
              <a:t> </a:t>
            </a:r>
            <a:r>
              <a:rPr lang="en-US" b="1" dirty="0">
                <a:effectLst/>
              </a:rPr>
              <a:t>in objects</a:t>
            </a:r>
            <a:r>
              <a:rPr lang="en-US" dirty="0">
                <a:effectLst/>
              </a:rPr>
              <a:t>.</a:t>
            </a:r>
          </a:p>
          <a:p>
            <a:pPr lvl="0"/>
            <a:r>
              <a:rPr lang="en-US" dirty="0">
                <a:effectLst/>
              </a:rPr>
              <a:t>…that the balances themselves may be inconsistent, then they are discussing </a:t>
            </a:r>
            <a:r>
              <a:rPr lang="en-US" b="1" dirty="0">
                <a:effectLst/>
              </a:rPr>
              <a:t>variation among balances</a:t>
            </a:r>
            <a:r>
              <a:rPr lang="en-US" dirty="0">
                <a:effectLst/>
              </a:rPr>
              <a:t>. One way to check this is to mass the same object on different balances.</a:t>
            </a:r>
          </a:p>
          <a:p>
            <a:pPr lvl="0"/>
            <a:r>
              <a:rPr lang="en-US" dirty="0">
                <a:effectLst/>
              </a:rPr>
              <a:t>…variations in BTB color depending on how long and how hard different students blew through the solution, then they are discussing </a:t>
            </a:r>
            <a:r>
              <a:rPr lang="en-US" b="1" dirty="0">
                <a:effectLst/>
              </a:rPr>
              <a:t>time dependence</a:t>
            </a:r>
            <a:r>
              <a:rPr lang="en-US" dirty="0">
                <a:effectLst/>
              </a:rPr>
              <a:t>.</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3808907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effectLst/>
              </a:rPr>
              <a:t>Show students </a:t>
            </a:r>
            <a:r>
              <a:rPr lang="en-US">
                <a:effectLst/>
              </a:rPr>
              <a:t>Slide 6 </a:t>
            </a:r>
            <a:r>
              <a:rPr lang="en-US" dirty="0">
                <a:effectLst/>
              </a:rPr>
              <a:t>to illustrate the range of colors that students will use to describe the BTB colors.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542640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Discuss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2.5 Investigation Tools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lvl="0"/>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504985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Discuss matter change question as it relates to BTB</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8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2.5 Investigation Tools PPT. Discuss with students how BTB can be used to measure matter change in a system. Highlight that the BTB in a closed container can be observed before and after a change happens in the system.  Discuss the two possible conclusions students can draw from their observations:</a:t>
            </a:r>
          </a:p>
          <a:p>
            <a:pPr lvl="0"/>
            <a:r>
              <a:rPr lang="en-US" sz="1200" kern="1200" dirty="0">
                <a:solidFill>
                  <a:schemeClr val="tx1"/>
                </a:solidFill>
                <a:effectLst/>
                <a:latin typeface="+mn-lt"/>
                <a:ea typeface="+mn-ea"/>
                <a:cs typeface="+mn-cs"/>
              </a:rPr>
              <a:t>If the BTB changes from blue to yellow, then a chemical change may be producing CO</a:t>
            </a:r>
            <a:r>
              <a:rPr lang="en-US" sz="1200" kern="1200" baseline="-25000" dirty="0">
                <a:solidFill>
                  <a:schemeClr val="tx1"/>
                </a:solidFill>
                <a:effectLst/>
                <a:latin typeface="+mn-lt"/>
                <a:ea typeface="+mn-ea"/>
                <a:cs typeface="+mn-cs"/>
              </a:rPr>
              <a:t>2</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the BTB changes from yellow to blue, then a chemical change may be using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as a reactant.</a:t>
            </a:r>
            <a:r>
              <a:rPr lang="en-US" dirty="0">
                <a:effectLst/>
              </a:rPr>
              <a:t> </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3808273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2.5 Investigation Tools PPT.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take out their Learning Tracking Tool.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write the activity name in the first column, "Investigation Tools."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record the questions in the third column of the tool.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Activity: 2.5 Investigation Tools</a:t>
            </a:r>
            <a:r>
              <a:rPr lang="en-US" dirty="0">
                <a:effectLst/>
              </a:rPr>
              <a:t> </a:t>
            </a:r>
          </a:p>
          <a:p>
            <a:pPr lvl="0"/>
            <a:endParaRPr lang="en-US" dirty="0">
              <a:effectLst/>
            </a:endParaRPr>
          </a:p>
          <a:p>
            <a:r>
              <a:rPr lang="en-US" sz="1200" kern="1200" dirty="0">
                <a:solidFill>
                  <a:schemeClr val="tx1"/>
                </a:solidFill>
                <a:effectLst/>
                <a:latin typeface="+mn-lt"/>
                <a:ea typeface="+mn-ea"/>
                <a:cs typeface="+mn-cs"/>
              </a:rPr>
              <a:t>What We Figured Out: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digital balance can be used to determine if atoms have moved, because atoms have mass. BTB can be used to detect changes in the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 in the air.</a:t>
            </a:r>
          </a:p>
          <a:p>
            <a:endParaRPr lang="en-US" dirty="0">
              <a:effectLst/>
            </a:endParaRPr>
          </a:p>
          <a:p>
            <a:r>
              <a:rPr lang="en-US" sz="1200" kern="1200" dirty="0">
                <a:solidFill>
                  <a:schemeClr val="tx1"/>
                </a:solidFill>
                <a:effectLst/>
                <a:latin typeface="+mn-lt"/>
                <a:ea typeface="+mn-ea"/>
                <a:cs typeface="+mn-cs"/>
              </a:rPr>
              <a:t>What We are Asking Now: What happens to atoms and molecules during a chemical change?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20083126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t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a:bodyPr>
          <a:lstStyle/>
          <a:p>
            <a:r>
              <a:rPr lang="en-US" i="1" dirty="0">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2.5 Investigation Tools</a:t>
            </a:r>
          </a:p>
        </p:txBody>
      </p:sp>
      <p:pic>
        <p:nvPicPr>
          <p:cNvPr id="9" name="Picture 8" descr="ETHANOL_FINALCOMP (0;01;44;11).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5723" y="4169462"/>
            <a:ext cx="3827747" cy="2153108"/>
          </a:xfrm>
          <a:prstGeom prst="rect">
            <a:avLst/>
          </a:prstGeom>
        </p:spPr>
      </p:pic>
      <p:sp>
        <p:nvSpPr>
          <p:cNvPr id="5" name="Slide Number Placeholder 4">
            <a:extLst>
              <a:ext uri="{FF2B5EF4-FFF2-40B4-BE49-F238E27FC236}">
                <a16:creationId xmlns:a16="http://schemas.microsoft.com/office/drawing/2014/main" id="{051B960E-B6B6-4AC6-89C6-E31D023DBADF}"/>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information can a digital balance and BTB provide?</a:t>
            </a:r>
            <a:endParaRPr lang="en-US" sz="3200" dirty="0"/>
          </a:p>
          <a:p>
            <a:pPr lvl="0"/>
            <a:r>
              <a:rPr lang="en-US" dirty="0"/>
              <a:t>Predictions</a:t>
            </a:r>
          </a:p>
          <a:p>
            <a:pPr lvl="1"/>
            <a:r>
              <a:rPr lang="en-US" dirty="0"/>
              <a:t>How do you think you could use a digital balance and BTB to figure out what happens when ethanol burns?</a:t>
            </a:r>
            <a:endParaRPr lang="en-US" sz="3200" dirty="0"/>
          </a:p>
          <a:p>
            <a:pPr lvl="1"/>
            <a:endParaRPr lang="en-US"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10</a:t>
            </a:fld>
            <a:endParaRPr lang="en-US"/>
          </a:p>
        </p:txBody>
      </p:sp>
    </p:spTree>
    <p:extLst>
      <p:ext uri="{BB962C8B-B14F-4D97-AF65-F5344CB8AC3E}">
        <p14:creationId xmlns:p14="http://schemas.microsoft.com/office/powerpoint/2010/main" val="3476200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Unit Map</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B4CFB220-5F64-3545-A0B2-12A5F1E90B75}"/>
              </a:ext>
            </a:extLst>
          </p:cNvPr>
          <p:cNvPicPr>
            <a:picLocks noGrp="1" noChangeAspect="1"/>
          </p:cNvPicPr>
          <p:nvPr>
            <p:ph idx="1"/>
          </p:nvPr>
        </p:nvPicPr>
        <p:blipFill>
          <a:blip r:embed="rId3"/>
          <a:srcRect/>
          <a:stretch/>
        </p:blipFill>
        <p:spPr>
          <a:xfrm>
            <a:off x="457200" y="1690148"/>
            <a:ext cx="8229600" cy="4536567"/>
          </a:xfrm>
        </p:spPr>
      </p:pic>
      <p:sp>
        <p:nvSpPr>
          <p:cNvPr id="7" name="Oval Callout 6"/>
          <p:cNvSpPr>
            <a:spLocks noChangeArrowheads="1"/>
          </p:cNvSpPr>
          <p:nvPr/>
        </p:nvSpPr>
        <p:spPr bwMode="auto">
          <a:xfrm>
            <a:off x="457200" y="1079752"/>
            <a:ext cx="924560" cy="924560"/>
          </a:xfrm>
          <a:prstGeom prst="wedgeEllipseCallout">
            <a:avLst>
              <a:gd name="adj1" fmla="val 60325"/>
              <a:gd name="adj2" fmla="val 183973"/>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504927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7590"/>
            <a:ext cx="8229600" cy="992402"/>
          </a:xfrm>
        </p:spPr>
        <p:txBody>
          <a:bodyPr>
            <a:normAutofit/>
          </a:bodyPr>
          <a:lstStyle/>
          <a:p>
            <a:r>
              <a:rPr lang="en-US" dirty="0"/>
              <a:t>Investigation Tool: Digital Balance</a:t>
            </a:r>
          </a:p>
        </p:txBody>
      </p:sp>
      <p:sp>
        <p:nvSpPr>
          <p:cNvPr id="3" name="Content Placeholder 2"/>
          <p:cNvSpPr>
            <a:spLocks noGrp="1"/>
          </p:cNvSpPr>
          <p:nvPr>
            <p:ph sz="half" idx="1"/>
          </p:nvPr>
        </p:nvSpPr>
        <p:spPr>
          <a:xfrm>
            <a:off x="643056" y="1832550"/>
            <a:ext cx="4038600" cy="4525963"/>
          </a:xfrm>
        </p:spPr>
        <p:txBody>
          <a:bodyPr>
            <a:normAutofit/>
          </a:bodyPr>
          <a:lstStyle/>
          <a:p>
            <a:pPr marL="0" indent="0">
              <a:buNone/>
            </a:pPr>
            <a:r>
              <a:rPr lang="en-US" dirty="0"/>
              <a:t>Determine the mass of:</a:t>
            </a:r>
          </a:p>
          <a:p>
            <a:r>
              <a:rPr lang="en-US" dirty="0"/>
              <a:t>A large paper clip</a:t>
            </a:r>
          </a:p>
          <a:p>
            <a:r>
              <a:rPr lang="en-US" dirty="0"/>
              <a:t>A straw</a:t>
            </a:r>
          </a:p>
          <a:p>
            <a:r>
              <a:rPr lang="en-US" dirty="0"/>
              <a:t>Your cup of BTB solution</a:t>
            </a:r>
          </a:p>
          <a:p>
            <a:r>
              <a:rPr lang="en-US" dirty="0"/>
              <a:t>A pencil</a:t>
            </a:r>
          </a:p>
          <a:p>
            <a:pPr marL="0" indent="0">
              <a:buNone/>
            </a:pPr>
            <a:r>
              <a:rPr lang="en-US" dirty="0"/>
              <a:t>Each member of your group should weigh one object.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pic>
        <p:nvPicPr>
          <p:cNvPr id="7" name="Picture 6" descr="ETHANOL_FINALCOMP (0;02;06;01).tif"/>
          <p:cNvPicPr>
            <a:picLocks noChangeAspect="1"/>
          </p:cNvPicPr>
          <p:nvPr/>
        </p:nvPicPr>
        <p:blipFill rotWithShape="1">
          <a:blip r:embed="rId3">
            <a:extLst>
              <a:ext uri="{28A0092B-C50C-407E-A947-70E740481C1C}">
                <a14:useLocalDpi xmlns:a14="http://schemas.microsoft.com/office/drawing/2010/main" val="0"/>
              </a:ext>
            </a:extLst>
          </a:blip>
          <a:srcRect l="25049"/>
          <a:stretch/>
        </p:blipFill>
        <p:spPr>
          <a:xfrm>
            <a:off x="4307077" y="1988937"/>
            <a:ext cx="4240297" cy="3182294"/>
          </a:xfrm>
          <a:prstGeom prst="rect">
            <a:avLst/>
          </a:prstGeom>
        </p:spPr>
      </p:pic>
    </p:spTree>
    <p:extLst>
      <p:ext uri="{BB962C8B-B14F-4D97-AF65-F5344CB8AC3E}">
        <p14:creationId xmlns:p14="http://schemas.microsoft.com/office/powerpoint/2010/main" val="532669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Tool: BTB</a:t>
            </a:r>
          </a:p>
        </p:txBody>
      </p:sp>
      <p:sp>
        <p:nvSpPr>
          <p:cNvPr id="3" name="Content Placeholder 2"/>
          <p:cNvSpPr>
            <a:spLocks noGrp="1"/>
          </p:cNvSpPr>
          <p:nvPr>
            <p:ph sz="half" idx="1"/>
          </p:nvPr>
        </p:nvSpPr>
        <p:spPr>
          <a:xfrm>
            <a:off x="627568" y="1366690"/>
            <a:ext cx="5201732" cy="5161110"/>
          </a:xfrm>
        </p:spPr>
        <p:txBody>
          <a:bodyPr>
            <a:normAutofit/>
          </a:bodyPr>
          <a:lstStyle/>
          <a:p>
            <a:pPr marL="0" indent="0">
              <a:buNone/>
            </a:pPr>
            <a:r>
              <a:rPr lang="en-US" dirty="0"/>
              <a:t>What does your breath do to BTB solution?</a:t>
            </a:r>
          </a:p>
          <a:p>
            <a:r>
              <a:rPr lang="en-US" dirty="0"/>
              <a:t>Use the soda straw to blow gently through the BTB solution.</a:t>
            </a:r>
          </a:p>
          <a:p>
            <a:r>
              <a:rPr lang="en-US" dirty="0"/>
              <a:t>What change do you see?</a:t>
            </a:r>
          </a:p>
          <a:p>
            <a:r>
              <a:rPr lang="en-US" dirty="0"/>
              <a:t>What substance in your breath might be causing this change?</a:t>
            </a:r>
          </a:p>
          <a:p>
            <a:pPr marL="0" indent="0">
              <a:buNone/>
            </a:pP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pic>
        <p:nvPicPr>
          <p:cNvPr id="6" name="Picture 5" descr="Macintosh HD:Users:hannahmiller:Dropbox:2 CTIME2 General:2.2 Curriculum Development:2.2.2 Media and Images:3 From FableVision:Stills from Videos:ETHANOL_FINALCOMP (0;01;35;02).tif"/>
          <p:cNvPicPr/>
          <p:nvPr/>
        </p:nvPicPr>
        <p:blipFill rotWithShape="1">
          <a:blip r:embed="rId3">
            <a:extLst>
              <a:ext uri="{28A0092B-C50C-407E-A947-70E740481C1C}">
                <a14:useLocalDpi xmlns:a14="http://schemas.microsoft.com/office/drawing/2010/main" val="0"/>
              </a:ext>
            </a:extLst>
          </a:blip>
          <a:srcRect l="23183" r="27959"/>
          <a:stretch/>
        </p:blipFill>
        <p:spPr bwMode="auto">
          <a:xfrm>
            <a:off x="5999668" y="1714501"/>
            <a:ext cx="2251092" cy="2931774"/>
          </a:xfrm>
          <a:prstGeom prst="rect">
            <a:avLst/>
          </a:prstGeom>
          <a:noFill/>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1273012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Group Results</a:t>
            </a:r>
          </a:p>
        </p:txBody>
      </p:sp>
      <p:sp>
        <p:nvSpPr>
          <p:cNvPr id="3" name="Content Placeholder 2"/>
          <p:cNvSpPr>
            <a:spLocks noGrp="1"/>
          </p:cNvSpPr>
          <p:nvPr>
            <p:ph sz="half" idx="1"/>
          </p:nvPr>
        </p:nvSpPr>
        <p:spPr>
          <a:xfrm>
            <a:off x="735984" y="1600200"/>
            <a:ext cx="4038600" cy="4525963"/>
          </a:xfrm>
        </p:spPr>
        <p:txBody>
          <a:bodyPr>
            <a:normAutofit fontScale="92500" lnSpcReduction="10000"/>
          </a:bodyPr>
          <a:lstStyle/>
          <a:p>
            <a:pPr marL="0" indent="0">
              <a:buNone/>
            </a:pPr>
            <a:r>
              <a:rPr lang="en-US" dirty="0"/>
              <a:t>What mass did each group find for each item?</a:t>
            </a:r>
          </a:p>
          <a:p>
            <a:r>
              <a:rPr lang="en-US" dirty="0"/>
              <a:t>A large paper clip</a:t>
            </a:r>
          </a:p>
          <a:p>
            <a:r>
              <a:rPr lang="en-US" dirty="0"/>
              <a:t>An empty Petri dish</a:t>
            </a:r>
          </a:p>
          <a:p>
            <a:r>
              <a:rPr lang="en-US" dirty="0"/>
              <a:t>Your cup of BTB solution</a:t>
            </a:r>
          </a:p>
          <a:p>
            <a:r>
              <a:rPr lang="en-US" dirty="0"/>
              <a:t>A pencil</a:t>
            </a:r>
          </a:p>
          <a:p>
            <a:pPr marL="0" indent="0">
              <a:buNone/>
            </a:pPr>
            <a:r>
              <a:rPr lang="en-US" dirty="0"/>
              <a:t>How different are your results?</a:t>
            </a:r>
          </a:p>
          <a:p>
            <a:pPr marL="0" indent="0">
              <a:buNone/>
            </a:pPr>
            <a:r>
              <a:rPr lang="en-US" dirty="0"/>
              <a:t>Why do you think they are different?</a:t>
            </a:r>
          </a:p>
        </p:txBody>
      </p:sp>
      <p:sp>
        <p:nvSpPr>
          <p:cNvPr id="4" name="Content Placeholder 3"/>
          <p:cNvSpPr>
            <a:spLocks noGrp="1"/>
          </p:cNvSpPr>
          <p:nvPr>
            <p:ph sz="half" idx="2"/>
          </p:nvPr>
        </p:nvSpPr>
        <p:spPr>
          <a:xfrm>
            <a:off x="4539784" y="1600200"/>
            <a:ext cx="4038600" cy="4525963"/>
          </a:xfrm>
        </p:spPr>
        <p:txBody>
          <a:bodyPr>
            <a:normAutofit/>
          </a:bodyPr>
          <a:lstStyle/>
          <a:p>
            <a:r>
              <a:rPr lang="en-US" dirty="0"/>
              <a:t>What changes did you see in the BTB solution?</a:t>
            </a:r>
          </a:p>
          <a:p>
            <a:r>
              <a:rPr lang="en-US" dirty="0"/>
              <a:t>How were the group results alike or different?</a:t>
            </a:r>
          </a:p>
          <a:p>
            <a:r>
              <a:rPr lang="en-US" dirty="0"/>
              <a:t>What substance in your breath might be causing this change?</a:t>
            </a:r>
          </a:p>
        </p:txBody>
      </p:sp>
      <p:sp>
        <p:nvSpPr>
          <p:cNvPr id="5" name="Slide Number Placeholder 4"/>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592436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BTB Colors</a:t>
            </a:r>
          </a:p>
        </p:txBody>
      </p:sp>
      <p:sp>
        <p:nvSpPr>
          <p:cNvPr id="3" name="Slide Number Placeholder 2"/>
          <p:cNvSpPr>
            <a:spLocks noGrp="1"/>
          </p:cNvSpPr>
          <p:nvPr>
            <p:ph type="sldNum" sz="quarter" idx="12"/>
          </p:nvPr>
        </p:nvSpPr>
        <p:spPr/>
        <p:txBody>
          <a:bodyPr/>
          <a:lstStyle/>
          <a:p>
            <a:fld id="{D3A1C050-F6FE-0E43-A9D0-F8EEADE3D1E4}" type="slidenum">
              <a:rPr lang="en-US" smtClean="0"/>
              <a:pPr/>
              <a:t>6</a:t>
            </a:fld>
            <a:endParaRPr lang="en-US"/>
          </a:p>
        </p:txBody>
      </p:sp>
      <p:pic>
        <p:nvPicPr>
          <p:cNvPr id="5" name="Picture 4" descr="ETHANOL_FINALCOMP (0;01;44;11).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504826"/>
            <a:ext cx="8177198" cy="4599674"/>
          </a:xfrm>
          <a:prstGeom prst="rect">
            <a:avLst/>
          </a:prstGeom>
        </p:spPr>
      </p:pic>
    </p:spTree>
    <p:extLst>
      <p:ext uri="{BB962C8B-B14F-4D97-AF65-F5344CB8AC3E}">
        <p14:creationId xmlns:p14="http://schemas.microsoft.com/office/powerpoint/2010/main" val="2037328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fontScale="90000"/>
          </a:bodyPr>
          <a:lstStyle/>
          <a:p>
            <a:r>
              <a:rPr lang="en-US" dirty="0"/>
              <a:t>Digital balance: a tool to measure matter movement</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a digital balance to measure </a:t>
            </a:r>
            <a:r>
              <a:rPr lang="en-US" i="1" dirty="0"/>
              <a:t>matter moving into or out of a system?</a:t>
            </a:r>
          </a:p>
          <a:p>
            <a:pPr marL="514350" indent="-514350">
              <a:buFont typeface="+mj-lt"/>
              <a:buAutoNum type="arabicPeriod"/>
            </a:pPr>
            <a:r>
              <a:rPr lang="en-US" dirty="0"/>
              <a:t>Measure the mass of the system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mass of the system increases, then matter </a:t>
            </a:r>
            <a:r>
              <a:rPr lang="en-US" i="1" dirty="0"/>
              <a:t>must</a:t>
            </a:r>
            <a:r>
              <a:rPr lang="en-US" dirty="0"/>
              <a:t> have moved into the system (remember the facts about atoms)</a:t>
            </a:r>
          </a:p>
          <a:p>
            <a:pPr marL="914400" lvl="1" indent="-514350">
              <a:buFont typeface="+mj-lt"/>
              <a:buAutoNum type="alphaLcPeriod"/>
            </a:pPr>
            <a:r>
              <a:rPr lang="en-US" dirty="0"/>
              <a:t>If the mass of the system decreases, then matter </a:t>
            </a:r>
            <a:r>
              <a:rPr lang="en-US" i="1" dirty="0"/>
              <a:t>must</a:t>
            </a:r>
            <a:r>
              <a:rPr lang="en-US" dirty="0"/>
              <a:t> have moved out of the system.</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7" name="Picture 6" descr="ETHANOL_FINALCOMP (0;02;06;01).tif"/>
          <p:cNvPicPr>
            <a:picLocks noChangeAspect="1"/>
          </p:cNvPicPr>
          <p:nvPr/>
        </p:nvPicPr>
        <p:blipFill rotWithShape="1">
          <a:blip r:embed="rId3">
            <a:extLst>
              <a:ext uri="{28A0092B-C50C-407E-A947-70E740481C1C}">
                <a14:useLocalDpi xmlns:a14="http://schemas.microsoft.com/office/drawing/2010/main" val="0"/>
              </a:ext>
            </a:extLst>
          </a:blip>
          <a:srcRect l="25049"/>
          <a:stretch/>
        </p:blipFill>
        <p:spPr>
          <a:xfrm>
            <a:off x="5977056" y="294157"/>
            <a:ext cx="2651129" cy="1989642"/>
          </a:xfrm>
          <a:prstGeom prst="rect">
            <a:avLst/>
          </a:prstGeom>
        </p:spPr>
      </p:pic>
    </p:spTree>
    <p:extLst>
      <p:ext uri="{BB962C8B-B14F-4D97-AF65-F5344CB8AC3E}">
        <p14:creationId xmlns:p14="http://schemas.microsoft.com/office/powerpoint/2010/main" val="176090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a:bodyPr>
          <a:lstStyle/>
          <a:p>
            <a:r>
              <a:rPr lang="en-US" dirty="0"/>
              <a:t>BTB: a tool to detect matter change</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BTB to detect a </a:t>
            </a:r>
            <a:r>
              <a:rPr lang="en-US" i="1" dirty="0"/>
              <a:t>matter change in a system?</a:t>
            </a:r>
          </a:p>
          <a:p>
            <a:pPr marL="514350" indent="-514350">
              <a:buFont typeface="+mj-lt"/>
              <a:buAutoNum type="arabicPeriod"/>
            </a:pPr>
            <a:r>
              <a:rPr lang="en-US" dirty="0"/>
              <a:t>Put BTB in a closed container with the system, then observe the color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BTB changes from blue to yellow, then a chemical change may be producing CO</a:t>
            </a:r>
            <a:r>
              <a:rPr lang="en-US" baseline="-25000" dirty="0"/>
              <a:t>2</a:t>
            </a:r>
          </a:p>
          <a:p>
            <a:pPr marL="914400" lvl="1" indent="-514350">
              <a:buFont typeface="+mj-lt"/>
              <a:buAutoNum type="alphaLcPeriod"/>
            </a:pPr>
            <a:r>
              <a:rPr lang="en-US" dirty="0"/>
              <a:t>If the BTB changes from yellow to blue, then a chemical change may be using CO</a:t>
            </a:r>
            <a:r>
              <a:rPr lang="en-US" baseline="-25000" dirty="0"/>
              <a:t>2</a:t>
            </a:r>
            <a:r>
              <a:rPr lang="en-US" dirty="0"/>
              <a:t> as a reactant.</a:t>
            </a:r>
            <a:endParaRPr lang="en-US" baseline="-25000"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pic>
        <p:nvPicPr>
          <p:cNvPr id="6" name="Picture 5" descr="ETHANOL_FINALCOMP (0;01;44;11).tif">
            <a:extLst>
              <a:ext uri="{FF2B5EF4-FFF2-40B4-BE49-F238E27FC236}">
                <a16:creationId xmlns:a16="http://schemas.microsoft.com/office/drawing/2014/main" id="{80F2820C-DBDE-C744-9D46-53236675EE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742" y="435904"/>
            <a:ext cx="2976442" cy="1674249"/>
          </a:xfrm>
          <a:prstGeom prst="rect">
            <a:avLst/>
          </a:prstGeom>
        </p:spPr>
      </p:pic>
    </p:spTree>
    <p:extLst>
      <p:ext uri="{BB962C8B-B14F-4D97-AF65-F5344CB8AC3E}">
        <p14:creationId xmlns:p14="http://schemas.microsoft.com/office/powerpoint/2010/main" val="302467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9</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tretch>
            <a:fillRect/>
          </a:stretch>
        </p:blipFill>
        <p:spPr>
          <a:xfrm>
            <a:off x="4572000" y="2340789"/>
            <a:ext cx="4173509"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4832092"/>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“Investigation Tools”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511519309"/>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3357</TotalTime>
  <Words>1407</Words>
  <Application>Microsoft Macintosh PowerPoint</Application>
  <PresentationFormat>On-screen Show (4:3)</PresentationFormat>
  <Paragraphs>137</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Template_Presentation</vt:lpstr>
      <vt:lpstr>Systems and Scale Unit  Activity 2.5 Investigation Tools</vt:lpstr>
      <vt:lpstr>Unit Map</vt:lpstr>
      <vt:lpstr>Investigation Tool: Digital Balance</vt:lpstr>
      <vt:lpstr>Investigation Tool: BTB</vt:lpstr>
      <vt:lpstr>Comparing Group Results</vt:lpstr>
      <vt:lpstr>Possible BTB Colors</vt:lpstr>
      <vt:lpstr>Digital balance: a tool to measure matter movement</vt:lpstr>
      <vt:lpstr>BTB: a tool to detect matter change</vt:lpstr>
      <vt:lpstr>Learning Tracking Tool</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110</cp:revision>
  <dcterms:created xsi:type="dcterms:W3CDTF">2013-03-08T14:19:13Z</dcterms:created>
  <dcterms:modified xsi:type="dcterms:W3CDTF">2019-09-11T16:27:55Z</dcterms:modified>
</cp:coreProperties>
</file>