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handoutMasterIdLst>
    <p:handoutMasterId r:id="rId9"/>
  </p:handoutMasterIdLst>
  <p:sldIdLst>
    <p:sldId id="279" r:id="rId2"/>
    <p:sldId id="282" r:id="rId3"/>
    <p:sldId id="280" r:id="rId4"/>
    <p:sldId id="281" r:id="rId5"/>
    <p:sldId id="291" r:id="rId6"/>
    <p:sldId id="290"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9"/>
    <p:restoredTop sz="94022" autoAdjust="0"/>
  </p:normalViewPr>
  <p:slideViewPr>
    <p:cSldViewPr snapToGrid="0" snapToObjects="1">
      <p:cViewPr varScale="1">
        <p:scale>
          <a:sx n="88" d="100"/>
          <a:sy n="88" d="100"/>
        </p:scale>
        <p:origin x="1784"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baseline="0"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2.1 Powers of Ten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Post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Powers of Ten 11 x 17 Poster on a wall in your classroom where all students can see it. Alternatively, project slide 3 of the 2.1 Powers of Ten PPT so all students can see.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Lead a whole class discussion about the poster to help students become familiar with its key features. Here are suggested questions: </a:t>
            </a:r>
          </a:p>
          <a:p>
            <a:pPr lvl="0"/>
            <a:r>
              <a:rPr lang="en-US" sz="1200" kern="1200" dirty="0">
                <a:solidFill>
                  <a:schemeClr val="tx1"/>
                </a:solidFill>
                <a:effectLst/>
                <a:latin typeface="+mn-lt"/>
                <a:ea typeface="+mn-ea"/>
                <a:cs typeface="+mn-cs"/>
              </a:rPr>
              <a:t>Ask students to identify words that are familiar to them. </a:t>
            </a:r>
          </a:p>
          <a:p>
            <a:pPr lvl="0"/>
            <a:r>
              <a:rPr lang="en-US" sz="1200" kern="1200" dirty="0">
                <a:solidFill>
                  <a:schemeClr val="tx1"/>
                </a:solidFill>
                <a:effectLst/>
                <a:latin typeface="+mn-lt"/>
                <a:ea typeface="+mn-ea"/>
                <a:cs typeface="+mn-cs"/>
              </a:rPr>
              <a:t>Ask for students’ interpretations of the four benchmark scales across the top of the poster: atomic-molecular, microscopic, macroscopic, large scale. </a:t>
            </a:r>
          </a:p>
          <a:p>
            <a:pPr lvl="0"/>
            <a:r>
              <a:rPr lang="en-US" sz="1200" kern="1200" dirty="0">
                <a:solidFill>
                  <a:schemeClr val="tx1"/>
                </a:solidFill>
                <a:effectLst/>
                <a:latin typeface="+mn-lt"/>
                <a:ea typeface="+mn-ea"/>
                <a:cs typeface="+mn-cs"/>
              </a:rPr>
              <a:t>Ask students about what each scale means: “</a:t>
            </a:r>
            <a:r>
              <a:rPr lang="en-US" sz="1200" i="1" kern="1200" dirty="0">
                <a:solidFill>
                  <a:schemeClr val="tx1"/>
                </a:solidFill>
                <a:effectLst/>
                <a:latin typeface="+mn-lt"/>
                <a:ea typeface="+mn-ea"/>
                <a:cs typeface="+mn-cs"/>
              </a:rPr>
              <a:t>What does macroscopic mean?”</a:t>
            </a:r>
            <a:r>
              <a:rPr lang="en-US" sz="1200" kern="1200" dirty="0">
                <a:solidFill>
                  <a:schemeClr val="tx1"/>
                </a:solidFill>
                <a:effectLst/>
                <a:latin typeface="+mn-lt"/>
                <a:ea typeface="+mn-ea"/>
                <a:cs typeface="+mn-cs"/>
              </a:rPr>
              <a:t> (It means the size of things we can see easily around us). Have students offer examples of objects that go in each scale.</a:t>
            </a:r>
          </a:p>
          <a:p>
            <a:pPr lvl="0"/>
            <a:r>
              <a:rPr lang="en-US" sz="1200" kern="1200" dirty="0">
                <a:solidFill>
                  <a:schemeClr val="tx1"/>
                </a:solidFill>
                <a:effectLst/>
                <a:latin typeface="+mn-lt"/>
                <a:ea typeface="+mn-ea"/>
                <a:cs typeface="+mn-cs"/>
              </a:rPr>
              <a:t>Ask for students’ interpretations of the units of length in the ovals at the bottom. </a:t>
            </a:r>
          </a:p>
          <a:p>
            <a:pPr lvl="0"/>
            <a:r>
              <a:rPr lang="en-US" sz="1200" kern="1200" dirty="0">
                <a:solidFill>
                  <a:schemeClr val="tx1"/>
                </a:solidFill>
                <a:effectLst/>
                <a:latin typeface="+mn-lt"/>
                <a:ea typeface="+mn-ea"/>
                <a:cs typeface="+mn-cs"/>
              </a:rPr>
              <a:t>Ask students what they can measure with those units and have students give examples of distances around that size.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Point out that the numbers on the bottom use exponents—Powers of Ten—to give sizes in meters. Explain that the video they will watch will show them what this means.</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Watch the Powers of Ten video.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Before they watch, divide students into four groups, one for each scale on the poster. As they watch the video, have each group note a different system or object from their designated scale. Watch the Powers of Ten video, which lasts about 10 minutes.</a:t>
            </a:r>
          </a:p>
          <a:p>
            <a:r>
              <a:rPr lang="en-US" sz="1200" kern="1200" dirty="0">
                <a:solidFill>
                  <a:schemeClr val="tx1"/>
                </a:solidFill>
                <a:effectLst/>
                <a:latin typeface="+mn-lt"/>
                <a:ea typeface="+mn-ea"/>
                <a:cs typeface="+mn-cs"/>
              </a:rPr>
              <a:t>Accommodation: Stop the video periodically to allow students to discuss their notes with their group and/or ask questions.</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students discuss the video.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students share their observations of the video. Ask student groups to report the systems they saw in the video at each of the four benchmark scales. Tell students that all systems are like the picnic in the video: they exist and can be explained at multiple scales. For example, explain that in order to understand what happens when ethanol burns, they will need to focus on two of the benchmark scales: the macroscopic and atomic-molecular </a:t>
            </a:r>
            <a:r>
              <a:rPr lang="en-US" sz="1200" kern="1200">
                <a:solidFill>
                  <a:schemeClr val="tx1"/>
                </a:solidFill>
                <a:effectLst/>
                <a:latin typeface="+mn-lt"/>
                <a:ea typeface="+mn-ea"/>
                <a:cs typeface="+mn-cs"/>
              </a:rPr>
              <a:t>scales.</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Compare water and ethanol at the atomic-molecular scale.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for their ideas about what water and ethanol might look like at the atomic molecular scale. See whether students’ responses illustrate a familiarity with the molecular formula for water: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Tell students that by the end of the unit they will investigate ethanol and a flame at the atomic-molecular scale.</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543202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2.1 Powers of Ten PPT.</a:t>
            </a:r>
          </a:p>
          <a:p>
            <a:pPr lvl="0"/>
            <a:r>
              <a:rPr lang="en-US" sz="1200" kern="1200" dirty="0">
                <a:solidFill>
                  <a:schemeClr val="tx1"/>
                </a:solidFill>
                <a:effectLst/>
                <a:latin typeface="+mn-lt"/>
                <a:ea typeface="+mn-ea"/>
                <a:cs typeface="+mn-cs"/>
              </a:rPr>
              <a:t>Pass out a Learning Tracking Tool for Systems &amp; Scale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"Powers of Ten."</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"what happens when ethanol burns?"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Zooming into Air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"Zoom into" air and explore how the world can be studied at multiple scales, including the atomic-molecular scale.</a:t>
            </a:r>
          </a:p>
          <a:p>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We can learn about the world at different scales. Three facts about atoms are:  1) Atoms last forever, 2) Atoms make up the mass of all materials,  3) Atoms are bonded to other atoms in molecules.</a:t>
            </a:r>
          </a:p>
          <a:p>
            <a:r>
              <a:rPr lang="en-US" sz="1200" b="1" kern="1200" dirty="0">
                <a:solidFill>
                  <a:schemeClr val="tx1"/>
                </a:solidFill>
                <a:effectLst/>
                <a:latin typeface="+mn-lt"/>
                <a:ea typeface="+mn-ea"/>
                <a:cs typeface="+mn-cs"/>
              </a:rPr>
              <a:t>What Are We Asking Now? </a:t>
            </a:r>
            <a:r>
              <a:rPr lang="en-US" sz="1200" kern="1200">
                <a:solidFill>
                  <a:schemeClr val="tx1"/>
                </a:solidFill>
                <a:effectLst/>
                <a:latin typeface="+mn-lt"/>
                <a:ea typeface="+mn-ea"/>
                <a:cs typeface="+mn-cs"/>
              </a:rPr>
              <a:t>How </a:t>
            </a:r>
            <a:r>
              <a:rPr lang="en-US" sz="1200" kern="1200" dirty="0">
                <a:solidFill>
                  <a:schemeClr val="tx1"/>
                </a:solidFill>
                <a:effectLst/>
                <a:latin typeface="+mn-lt"/>
                <a:ea typeface="+mn-ea"/>
                <a:cs typeface="+mn-cs"/>
              </a:rPr>
              <a:t>can we use atoms and molecules to explain ethanol </a:t>
            </a:r>
            <a:r>
              <a:rPr lang="en-US" sz="1200" kern="1200">
                <a:solidFill>
                  <a:schemeClr val="tx1"/>
                </a:solidFill>
                <a:effectLst/>
                <a:latin typeface="+mn-lt"/>
                <a:ea typeface="+mn-ea"/>
                <a:cs typeface="+mn-cs"/>
              </a:rPr>
              <a:t>burning?</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3618372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a:t>
            </a:r>
            <a:r>
              <a:rPr lang="en-US" sz="1200" kern="1200">
                <a:solidFill>
                  <a:schemeClr val="tx1"/>
                </a:solidFill>
                <a:effectLst/>
                <a:latin typeface="+mn-lt"/>
                <a:ea typeface="+mn-ea"/>
                <a:cs typeface="+mn-cs"/>
              </a:rPr>
              <a:t>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753323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a:bodyPr>
          <a:lstStyle/>
          <a:p>
            <a:r>
              <a:rPr lang="en-US" i="1" dirty="0">
                <a:solidFill>
                  <a:srgbClr val="000000"/>
                </a:solidFill>
                <a:latin typeface="Arial"/>
                <a:cs typeface="Arial"/>
              </a:rPr>
              <a:t>Systems and Scale </a:t>
            </a:r>
            <a:r>
              <a:rPr lang="en-US" dirty="0">
                <a:solidFill>
                  <a:srgbClr val="000000"/>
                </a:solidFill>
                <a:latin typeface="Arial"/>
                <a:cs typeface="Arial"/>
              </a:rPr>
              <a:t>Unit</a:t>
            </a:r>
            <a:br>
              <a:rPr lang="en-US" dirty="0">
                <a:solidFill>
                  <a:srgbClr val="000000"/>
                </a:solidFill>
                <a:latin typeface="Arial"/>
                <a:cs typeface="Arial"/>
              </a:rPr>
            </a:br>
            <a:br>
              <a:rPr lang="en-US" dirty="0">
                <a:solidFill>
                  <a:srgbClr val="000000"/>
                </a:solidFill>
                <a:latin typeface="Arial"/>
                <a:cs typeface="Arial"/>
              </a:rPr>
            </a:br>
            <a:r>
              <a:rPr lang="en-US" dirty="0">
                <a:solidFill>
                  <a:srgbClr val="000000"/>
                </a:solidFill>
                <a:latin typeface="Arial"/>
                <a:cs typeface="Arial"/>
              </a:rPr>
              <a:t>Activity 2.1 Powers of Ten </a:t>
            </a:r>
          </a:p>
        </p:txBody>
      </p:sp>
      <p:sp>
        <p:nvSpPr>
          <p:cNvPr id="5" name="Slide Number Placeholder 4">
            <a:extLst>
              <a:ext uri="{FF2B5EF4-FFF2-40B4-BE49-F238E27FC236}">
                <a16:creationId xmlns:a16="http://schemas.microsoft.com/office/drawing/2014/main" id="{AD7B1C81-0224-4A0B-AEEB-81ED7AD84949}"/>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Unit Map</a:t>
            </a:r>
            <a:endParaRPr lang="en-US" dirty="0"/>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9" name="Content Placeholder 8">
            <a:extLst>
              <a:ext uri="{FF2B5EF4-FFF2-40B4-BE49-F238E27FC236}">
                <a16:creationId xmlns:a16="http://schemas.microsoft.com/office/drawing/2014/main" id="{73EEA23D-B22E-E545-93D1-31D5E8CA8587}"/>
              </a:ext>
            </a:extLst>
          </p:cNvPr>
          <p:cNvPicPr>
            <a:picLocks noGrp="1" noChangeAspect="1"/>
          </p:cNvPicPr>
          <p:nvPr>
            <p:ph idx="1"/>
          </p:nvPr>
        </p:nvPicPr>
        <p:blipFill>
          <a:blip r:embed="rId3"/>
          <a:srcRect/>
          <a:stretch/>
        </p:blipFill>
        <p:spPr>
          <a:xfrm>
            <a:off x="457200" y="1690148"/>
            <a:ext cx="8229600" cy="4536567"/>
          </a:xfrm>
        </p:spPr>
      </p:pic>
      <p:sp>
        <p:nvSpPr>
          <p:cNvPr id="7" name="Oval Callout 6"/>
          <p:cNvSpPr>
            <a:spLocks noChangeArrowheads="1"/>
          </p:cNvSpPr>
          <p:nvPr/>
        </p:nvSpPr>
        <p:spPr bwMode="auto">
          <a:xfrm>
            <a:off x="457200" y="987322"/>
            <a:ext cx="924560" cy="924560"/>
          </a:xfrm>
          <a:prstGeom prst="wedgeEllipseCallout">
            <a:avLst>
              <a:gd name="adj1" fmla="val 64072"/>
              <a:gd name="adj2" fmla="val 187672"/>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2225275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3A1C050-F6FE-0E43-A9D0-F8EEADE3D1E4}" type="slidenum">
              <a:rPr lang="en-US" smtClean="0"/>
              <a:pPr/>
              <a:t>3</a:t>
            </a:fld>
            <a:endParaRPr lang="en-US"/>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297" t="2596" r="1482"/>
          <a:stretch/>
        </p:blipFill>
        <p:spPr>
          <a:xfrm>
            <a:off x="118532" y="660400"/>
            <a:ext cx="8890001" cy="5751174"/>
          </a:xfrm>
          <a:prstGeom prst="rect">
            <a:avLst/>
          </a:prstGeom>
        </p:spPr>
      </p:pic>
    </p:spTree>
    <p:extLst>
      <p:ext uri="{BB962C8B-B14F-4D97-AF65-F5344CB8AC3E}">
        <p14:creationId xmlns:p14="http://schemas.microsoft.com/office/powerpoint/2010/main" val="1983064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3A1C050-F6FE-0E43-A9D0-F8EEADE3D1E4}" type="slidenum">
              <a:rPr lang="en-US" smtClean="0"/>
              <a:pPr/>
              <a:t>4</a:t>
            </a:fld>
            <a:endParaRPr lang="en-US"/>
          </a:p>
        </p:txBody>
      </p:sp>
      <p:pic>
        <p:nvPicPr>
          <p:cNvPr id="4" name="Picture 3" descr="Powers of Ten with Pictures 11 x 17 Poster.pdf"/>
          <p:cNvPicPr>
            <a:picLocks noChangeAspect="1"/>
          </p:cNvPicPr>
          <p:nvPr/>
        </p:nvPicPr>
        <p:blipFill rotWithShape="1">
          <a:blip r:embed="rId2">
            <a:extLst>
              <a:ext uri="{28A0092B-C50C-407E-A947-70E740481C1C}">
                <a14:useLocalDpi xmlns:a14="http://schemas.microsoft.com/office/drawing/2010/main" val="0"/>
              </a:ext>
            </a:extLst>
          </a:blip>
          <a:srcRect t="2693"/>
          <a:stretch/>
        </p:blipFill>
        <p:spPr>
          <a:xfrm>
            <a:off x="0" y="643466"/>
            <a:ext cx="9144000" cy="5757349"/>
          </a:xfrm>
          <a:prstGeom prst="rect">
            <a:avLst/>
          </a:prstGeom>
        </p:spPr>
      </p:pic>
    </p:spTree>
    <p:extLst>
      <p:ext uri="{BB962C8B-B14F-4D97-AF65-F5344CB8AC3E}">
        <p14:creationId xmlns:p14="http://schemas.microsoft.com/office/powerpoint/2010/main" val="1302834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5</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672306" y="2340789"/>
            <a:ext cx="3972896"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4832092"/>
          </a:xfrm>
          <a:prstGeom prst="rect">
            <a:avLst/>
          </a:prstGeom>
          <a:noFill/>
        </p:spPr>
        <p:txBody>
          <a:bodyPr wrap="square" rtlCol="0">
            <a:spAutoFit/>
          </a:bodyPr>
          <a:lstStyle/>
          <a:p>
            <a:pPr marL="285750" indent="-285750">
              <a:buFont typeface="Arial" panose="020B0604020202020204" pitchFamily="34" charset="0"/>
              <a:buChar char="•"/>
            </a:pPr>
            <a:r>
              <a:rPr lang="en-US" sz="2200" dirty="0"/>
              <a:t>For the activity “Powers of Ten,” discuss with your classmates what you figured out will help you to answer the unit driving question, “what happens when ethanol burns?” Record your ideas in the column “What We Figured Out.”</a:t>
            </a:r>
          </a:p>
          <a:p>
            <a:endParaRPr lang="en-US" sz="2200" dirty="0"/>
          </a:p>
          <a:p>
            <a:pPr marL="285750" indent="-285750">
              <a:buFont typeface="Arial" panose="020B0604020202020204" pitchFamily="34" charset="0"/>
              <a:buChar char="•"/>
            </a:pPr>
            <a:r>
              <a:rPr lang="en-US" sz="22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1053985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Why do scientists consider things at multiple scales?</a:t>
            </a:r>
            <a:endParaRPr lang="en-US" sz="3200" dirty="0"/>
          </a:p>
          <a:p>
            <a:pPr lvl="0"/>
            <a:r>
              <a:rPr lang="en-US" dirty="0"/>
              <a:t>Predictions</a:t>
            </a:r>
          </a:p>
          <a:p>
            <a:pPr lvl="1"/>
            <a:r>
              <a:rPr lang="en-US" dirty="0"/>
              <a:t>What molecules would you expect to find in a drop of water?</a:t>
            </a:r>
            <a:endParaRPr lang="en-US" sz="3200" dirty="0"/>
          </a:p>
          <a:p>
            <a:pPr lvl="1"/>
            <a:endParaRPr lang="en-US"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4245946178"/>
      </p:ext>
    </p:extLst>
  </p:cSld>
  <p:clrMapOvr>
    <a:masterClrMapping/>
  </p:clrMapOvr>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264</TotalTime>
  <Words>908</Words>
  <Application>Microsoft Macintosh PowerPoint</Application>
  <PresentationFormat>On-screen Show (4:3)</PresentationFormat>
  <Paragraphs>66</Paragraphs>
  <Slides>6</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Template_Presentation</vt:lpstr>
      <vt:lpstr>Systems and Scale Unit  Activity 2.1 Powers of Ten </vt:lpstr>
      <vt:lpstr>Unit Map</vt:lpstr>
      <vt:lpstr>PowerPoint Presentation</vt:lpstr>
      <vt:lpstr>PowerPoint Presentation</vt:lpstr>
      <vt:lpstr>Learning Tracking Tool</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101</cp:revision>
  <dcterms:created xsi:type="dcterms:W3CDTF">2013-03-08T14:19:13Z</dcterms:created>
  <dcterms:modified xsi:type="dcterms:W3CDTF">2019-09-11T16:27:08Z</dcterms:modified>
</cp:coreProperties>
</file>