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5"/>
  </p:notesMasterIdLst>
  <p:handoutMasterIdLst>
    <p:handoutMasterId r:id="rId16"/>
  </p:handoutMasterIdLst>
  <p:sldIdLst>
    <p:sldId id="279" r:id="rId3"/>
    <p:sldId id="288" r:id="rId4"/>
    <p:sldId id="287" r:id="rId5"/>
    <p:sldId id="281" r:id="rId6"/>
    <p:sldId id="282" r:id="rId7"/>
    <p:sldId id="283" r:id="rId8"/>
    <p:sldId id="286" r:id="rId9"/>
    <p:sldId id="285" r:id="rId10"/>
    <p:sldId id="289" r:id="rId11"/>
    <p:sldId id="284" r:id="rId12"/>
    <p:sldId id="292" r:id="rId13"/>
    <p:sldId id="29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20" autoAdjust="0"/>
    <p:restoredTop sz="95135" autoAdjust="0"/>
  </p:normalViewPr>
  <p:slideViewPr>
    <p:cSldViewPr snapToGrid="0" snapToObjects="1">
      <p:cViewPr varScale="1">
        <p:scale>
          <a:sx n="96" d="100"/>
          <a:sy n="96" d="100"/>
        </p:scale>
        <p:origin x="1368" y="168"/>
      </p:cViewPr>
      <p:guideLst>
        <p:guide orient="horz" pos="2160"/>
        <p:guide pos="2880"/>
      </p:guideLst>
    </p:cSldViewPr>
  </p:slideViewPr>
  <p:notesTextViewPr>
    <p:cViewPr>
      <p:scale>
        <a:sx n="100" d="100"/>
        <a:sy n="100" d="100"/>
      </p:scale>
      <p:origin x="0" y="0"/>
    </p:cViewPr>
  </p:notesTextViewPr>
  <p:sorterViewPr>
    <p:cViewPr>
      <p:scale>
        <a:sx n="158" d="100"/>
        <a:sy n="15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Have students discuss the pretest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students to write down questions they have after taking the pretest (for instance, on the back of their 1.2 Expressing Ideas and Questions Tool). Explain that we will try to answer most of those during the </a:t>
            </a:r>
            <a:r>
              <a:rPr lang="en-US" sz="1200" i="1" kern="1200" dirty="0">
                <a:solidFill>
                  <a:schemeClr val="tx1"/>
                </a:solidFill>
                <a:effectLst/>
                <a:latin typeface="+mn-lt"/>
                <a:ea typeface="+mn-ea"/>
                <a:cs typeface="+mn-cs"/>
              </a:rPr>
              <a:t>Systems and Scale</a:t>
            </a:r>
            <a:r>
              <a:rPr lang="en-US" sz="1200" kern="1200" dirty="0">
                <a:solidFill>
                  <a:schemeClr val="tx1"/>
                </a:solidFill>
                <a:effectLst/>
                <a:latin typeface="+mn-lt"/>
                <a:ea typeface="+mn-ea"/>
                <a:cs typeface="+mn-cs"/>
              </a:rPr>
              <a:t> unit.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students complete the Big Idea Probe: Fill '</a:t>
            </a:r>
            <a:r>
              <a:rPr lang="en-US" sz="1200" b="1" kern="1200" dirty="0" err="1">
                <a:solidFill>
                  <a:schemeClr val="tx1"/>
                </a:solidFill>
                <a:effectLst/>
                <a:latin typeface="+mn-lt"/>
                <a:ea typeface="+mn-ea"/>
                <a:cs typeface="+mn-cs"/>
              </a:rPr>
              <a:t>Er</a:t>
            </a:r>
            <a:r>
              <a:rPr lang="en-US" sz="1200" b="1" kern="1200" dirty="0">
                <a:solidFill>
                  <a:schemeClr val="tx1"/>
                </a:solidFill>
                <a:effectLst/>
                <a:latin typeface="+mn-lt"/>
                <a:ea typeface="+mn-ea"/>
                <a:cs typeface="+mn-cs"/>
              </a:rPr>
              <a:t> 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 to use the Big Idea Probe: Fill '</a:t>
            </a:r>
            <a:r>
              <a:rPr lang="en-US" sz="1200" kern="1200" dirty="0" err="1">
                <a:solidFill>
                  <a:schemeClr val="tx1"/>
                </a:solidFill>
                <a:effectLst/>
                <a:latin typeface="+mn-lt"/>
                <a:ea typeface="+mn-ea"/>
                <a:cs typeface="+mn-cs"/>
              </a:rPr>
              <a:t>Er</a:t>
            </a:r>
            <a:r>
              <a:rPr lang="en-US" sz="1200" kern="1200" dirty="0">
                <a:solidFill>
                  <a:schemeClr val="tx1"/>
                </a:solidFill>
                <a:effectLst/>
                <a:latin typeface="+mn-lt"/>
                <a:ea typeface="+mn-ea"/>
                <a:cs typeface="+mn-cs"/>
              </a:rPr>
              <a:t> Up, have students complete it and share their ideas. See Assessing the Big Idea Probe: Fill '</a:t>
            </a:r>
            <a:r>
              <a:rPr lang="en-US" sz="1200" kern="1200" dirty="0" err="1">
                <a:solidFill>
                  <a:schemeClr val="tx1"/>
                </a:solidFill>
                <a:effectLst/>
                <a:latin typeface="+mn-lt"/>
                <a:ea typeface="+mn-ea"/>
                <a:cs typeface="+mn-cs"/>
              </a:rPr>
              <a:t>Er</a:t>
            </a:r>
            <a:r>
              <a:rPr lang="en-US" sz="1200" kern="1200" dirty="0">
                <a:solidFill>
                  <a:schemeClr val="tx1"/>
                </a:solidFill>
                <a:effectLst/>
                <a:latin typeface="+mn-lt"/>
                <a:ea typeface="+mn-ea"/>
                <a:cs typeface="+mn-cs"/>
              </a:rPr>
              <a:t> Up for suggestions about how to use the Big Idea Probe.</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Expressing Ideas and Questions Tool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1.2 Expressing Ideas and Questions about Ethanol Burning PPT.</a:t>
            </a:r>
          </a:p>
          <a:p>
            <a:pPr lvl="0"/>
            <a:r>
              <a:rPr lang="en-US" sz="1200" kern="1200" dirty="0">
                <a:solidFill>
                  <a:schemeClr val="tx1"/>
                </a:solidFill>
                <a:effectLst/>
                <a:latin typeface="+mn-lt"/>
                <a:ea typeface="+mn-ea"/>
                <a:cs typeface="+mn-cs"/>
              </a:rPr>
              <a:t>Tell students that they will revisit these ideas later in the unit to see how their thinking changes.</a:t>
            </a:r>
          </a:p>
          <a:p>
            <a:r>
              <a:rPr lang="en-US" sz="1200" kern="1200" dirty="0">
                <a:solidFill>
                  <a:schemeClr val="tx1"/>
                </a:solidFill>
                <a:effectLst/>
                <a:latin typeface="+mn-lt"/>
                <a:ea typeface="+mn-ea"/>
                <a:cs typeface="+mn-cs"/>
              </a:rPr>
              <a:t>The class can also return to shared ideas on Slide 8.</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98331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1.2 Expressing Ideas and Questions about Ethanol Burning PPT.</a:t>
            </a:r>
          </a:p>
          <a:p>
            <a:pPr lvl="0"/>
            <a:r>
              <a:rPr lang="en-US" sz="1200" kern="1200" dirty="0">
                <a:solidFill>
                  <a:schemeClr val="tx1"/>
                </a:solidFill>
                <a:effectLst/>
                <a:latin typeface="+mn-lt"/>
                <a:ea typeface="+mn-ea"/>
                <a:cs typeface="+mn-cs"/>
              </a:rPr>
              <a:t>Pass out a Learning Tracking Tool for Systems and Scale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"Expressing Ideas and Questions."</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"what happens when ethanol burns?"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Systems &amp; Scale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Expressing Ideas and Questions; Questioner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Take a pretest and share initial ideas on the Expressing Ideas and Questions Tool about what happens when ethanol burns.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Ethanol burns and water does not. We have many initial ideas and questions.</a:t>
            </a:r>
          </a:p>
          <a:p>
            <a:r>
              <a:rPr lang="en-US" sz="1200" b="1" kern="1200" dirty="0">
                <a:solidFill>
                  <a:schemeClr val="tx1"/>
                </a:solidFill>
                <a:effectLst/>
                <a:latin typeface="+mn-lt"/>
                <a:ea typeface="+mn-ea"/>
                <a:cs typeface="+mn-cs"/>
              </a:rPr>
              <a:t>What Are We Asking </a:t>
            </a:r>
            <a:r>
              <a:rPr lang="en-US" sz="1200" b="1" kern="1200">
                <a:solidFill>
                  <a:schemeClr val="tx1"/>
                </a:solidFill>
                <a:effectLst/>
                <a:latin typeface="+mn-lt"/>
                <a:ea typeface="+mn-ea"/>
                <a:cs typeface="+mn-cs"/>
              </a:rPr>
              <a:t>Now?</a:t>
            </a:r>
            <a:r>
              <a:rPr lang="en-US" sz="1200" b="1"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What </a:t>
            </a:r>
            <a:r>
              <a:rPr lang="en-US" sz="1200" kern="1200" dirty="0">
                <a:solidFill>
                  <a:schemeClr val="tx1"/>
                </a:solidFill>
                <a:effectLst/>
                <a:latin typeface="+mn-lt"/>
                <a:ea typeface="+mn-ea"/>
                <a:cs typeface="+mn-cs"/>
              </a:rPr>
              <a:t>happens with ethanol burns?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507412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059038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and Questions about Ethanol Burning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watch as you try to burn water and ethanol (ethyl alcohol).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1.2 Expressing Ideas and Questions about Ethanol Burning PPT. </a:t>
            </a:r>
          </a:p>
          <a:p>
            <a:pPr lvl="0"/>
            <a:r>
              <a:rPr lang="en-US" sz="1200" kern="1200" dirty="0">
                <a:solidFill>
                  <a:schemeClr val="tx1"/>
                </a:solidFill>
                <a:effectLst/>
                <a:latin typeface="+mn-lt"/>
                <a:ea typeface="+mn-ea"/>
                <a:cs typeface="+mn-cs"/>
              </a:rPr>
              <a:t>Take two Petri dishes and pour a small amount of water in one and a small amount of ethanol in the other (note: the ethanol petri dish should be glass). </a:t>
            </a:r>
          </a:p>
          <a:p>
            <a:pPr lvl="0"/>
            <a:r>
              <a:rPr lang="en-US" sz="1200" kern="1200" dirty="0">
                <a:solidFill>
                  <a:schemeClr val="tx1"/>
                </a:solidFill>
                <a:effectLst/>
                <a:latin typeface="+mn-lt"/>
                <a:ea typeface="+mn-ea"/>
                <a:cs typeface="+mn-cs"/>
              </a:rPr>
              <a:t>Use a lighter or match to attempt to burn each sample. The ethanol should burn. </a:t>
            </a:r>
          </a:p>
          <a:p>
            <a:pPr lvl="0"/>
            <a:r>
              <a:rPr lang="en-US" sz="1200" kern="1200" dirty="0">
                <a:solidFill>
                  <a:schemeClr val="tx1"/>
                </a:solidFill>
                <a:effectLst/>
                <a:latin typeface="+mn-lt"/>
                <a:ea typeface="+mn-ea"/>
                <a:cs typeface="+mn-cs"/>
              </a:rPr>
              <a:t>Extinguish the ethanol flame by covering it with the top of a glass petri dish.</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70881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Reveal the chemical identities of the two substances.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Explain to students that one Petri dish had water and the other had ethyl alcohol or ethanol—the kind of alcohol that is in biofuels and in alcoholic beverages.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Discussion Questions:</a:t>
            </a:r>
            <a:r>
              <a:rPr lang="en-US" sz="1200" kern="1200" dirty="0">
                <a:solidFill>
                  <a:schemeClr val="tx1"/>
                </a:solidFill>
                <a:effectLst/>
                <a:latin typeface="+mn-lt"/>
                <a:ea typeface="+mn-ea"/>
                <a:cs typeface="+mn-cs"/>
              </a:rPr>
              <a:t> As a whole class, ask students for their ideas and questions about water and ethanol.</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1. What are similarities and differences between water and ethanol?</a:t>
            </a:r>
          </a:p>
          <a:p>
            <a:pPr lvl="0"/>
            <a:r>
              <a:rPr lang="en-US" sz="1200" kern="1200" dirty="0">
                <a:solidFill>
                  <a:schemeClr val="tx1"/>
                </a:solidFill>
                <a:effectLst/>
                <a:latin typeface="+mn-lt"/>
                <a:ea typeface="+mn-ea"/>
                <a:cs typeface="+mn-cs"/>
              </a:rPr>
              <a:t>2. Why do you think ethanol burned even though it looks like water?</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Record their ideas on slide 4 of 1.2 Expressing Ideas and Questions about Burning Ethanol PPT.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will revisit these ideas in Lesson 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Do a Think, Pair, Share to allow students a chance to think and share with a partner before answering the questions as a whole group. </a:t>
            </a:r>
          </a:p>
        </p:txBody>
      </p:sp>
      <p:sp>
        <p:nvSpPr>
          <p:cNvPr id="4" name="Slide Number Placeholder 3"/>
          <p:cNvSpPr>
            <a:spLocks noGrp="1"/>
          </p:cNvSpPr>
          <p:nvPr>
            <p:ph type="sldNum" sz="quarter" idx="10"/>
          </p:nvPr>
        </p:nvSpPr>
        <p:spPr/>
        <p:txBody>
          <a:bodyPr/>
          <a:lstStyle/>
          <a:p>
            <a:fld id="{946B7EDE-1D34-AF43-A72F-F106018D4F39}" type="slidenum">
              <a:rPr lang="en-US" smtClean="0"/>
              <a:t>4</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Expressing Ideas and Questions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they will take a few minutes to think and record their ideas about what happens when ethanol burns on their own.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Give each student one copy of 1.2 Expressing Ideas and Questions Tool for Ethanol Burning.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Give students about 5 minutes to complete the tool as individuals.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Encourage students to think about things they have seen in the world to help inform their ideas.</a:t>
            </a:r>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87666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own ideas with the ideas of a partner.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1.2 Expressing Ideas and Questions Tool about Ethanol Burning PPT.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Tell students that now that they have had a chance to record their ideas on their own, it is important to compare their ideas to their classmates’ to see how they are similar and different, and also so we know how many different ideas there are in the class.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Divide students into pairs and have students compare their ideas on the 1.2 Expressing Ideas and Questions Tool for Ethanol Burning with each other.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this point, do not correct any wrong ideas; treat this as brainstorming.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Pay attention to patterns in students’ ideas, or specific individual ideas that diverge from the patterns as both may be valuable to discuss as a whole class later.</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1135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Post ideas for class discussion.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as individuals and as pairs, it is important to look at the range of ideas in the class. Again, at this point, do not correct any wrong ideas. Treat this as brainstorming: all ideas are on the table. </a:t>
            </a:r>
          </a:p>
          <a:p>
            <a:pPr lvl="0"/>
            <a:r>
              <a:rPr lang="en-US" sz="1200" kern="1200" dirty="0">
                <a:solidFill>
                  <a:schemeClr val="tx1"/>
                </a:solidFill>
                <a:effectLst/>
                <a:latin typeface="+mn-lt"/>
                <a:ea typeface="+mn-ea"/>
                <a:cs typeface="+mn-cs"/>
              </a:rPr>
              <a:t>Show slide 7 of the 1.2 Expressing Ideas and Questions about Ethanol Burning PPT.</a:t>
            </a:r>
          </a:p>
          <a:p>
            <a:pPr lvl="0"/>
            <a:r>
              <a:rPr lang="en-US" sz="1200" kern="1200" dirty="0">
                <a:solidFill>
                  <a:schemeClr val="tx1"/>
                </a:solidFill>
                <a:effectLst/>
                <a:latin typeface="+mn-lt"/>
                <a:ea typeface="+mn-ea"/>
                <a:cs typeface="+mn-cs"/>
              </a:rPr>
              <a:t>Give each pair 2 sticky notes.</a:t>
            </a:r>
          </a:p>
          <a:p>
            <a:pPr lvl="0"/>
            <a:r>
              <a:rPr lang="en-US" sz="1200" kern="1200" dirty="0">
                <a:solidFill>
                  <a:schemeClr val="tx1"/>
                </a:solidFill>
                <a:effectLst/>
                <a:latin typeface="+mn-lt"/>
                <a:ea typeface="+mn-ea"/>
                <a:cs typeface="+mn-cs"/>
              </a:rPr>
              <a:t>Tell students to write their most important idea from their Expressing Ideas and Questions Tools on a sticky note and put it on the board under the “Your Ideas” column. </a:t>
            </a:r>
          </a:p>
          <a:p>
            <a:pPr lvl="0"/>
            <a:r>
              <a:rPr lang="en-US" sz="1200" kern="1200" dirty="0">
                <a:solidFill>
                  <a:schemeClr val="tx1"/>
                </a:solidFill>
                <a:effectLst/>
                <a:latin typeface="+mn-lt"/>
                <a:ea typeface="+mn-ea"/>
                <a:cs typeface="+mn-cs"/>
              </a:rPr>
              <a:t>Tell students write their most important question from their Expressing Ideas and Questions Tools on a sticky note and put it on the board under the “Your Questions” column.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fld id="{8783ADA3-5DBE-184E-BA7D-B51EDE4F89EF}" type="slidenum">
              <a:rPr kumimoji="0" lang="en-US" sz="1800" b="0" i="0" u="none" strike="noStrike" kern="0" cap="none" spc="0" normalizeH="0" baseline="0" noProof="0">
                <a:ln>
                  <a:noFill/>
                </a:ln>
                <a:solidFill>
                  <a:schemeClr val="tx1"/>
                </a:solidFill>
                <a:effectLst/>
                <a:uLnTx/>
                <a:uFillTx/>
                <a:latin typeface="Calibri" charset="0"/>
                <a:ea typeface="ＭＳ Ｐゴシック" charset="0"/>
                <a:cs typeface="ＭＳ Ｐゴシック" charset="0"/>
              </a:rPr>
              <a:pPr marL="0" marR="0" lvl="0" indent="0" defTabSz="914400" eaLnBrk="1" fontAlgn="base" latinLnBrk="0" hangingPunct="1">
                <a:lnSpc>
                  <a:spcPct val="100000"/>
                </a:lnSpc>
                <a:spcBef>
                  <a:spcPct val="0"/>
                </a:spcBef>
                <a:spcAft>
                  <a:spcPct val="0"/>
                </a:spcAft>
                <a:buClrTx/>
                <a:buSzTx/>
                <a:buFontTx/>
                <a:buNone/>
                <a:tabLst/>
                <a:defRPr/>
              </a:pPr>
              <a:t>7</a:t>
            </a:fld>
            <a:endParaRPr kumimoji="0" lang="en-US" sz="1800" b="0" i="0" u="none" strike="noStrike" kern="0" cap="none" spc="0" normalizeH="0" baseline="0" noProof="0">
              <a:ln>
                <a:noFill/>
              </a:ln>
              <a:solidFill>
                <a:schemeClr val="tx1"/>
              </a:solidFill>
              <a:effectLst/>
              <a:uLnTx/>
              <a:uFillTx/>
              <a:latin typeface="Calibri" charset="0"/>
              <a:ea typeface="ＭＳ Ｐゴシック" charset="0"/>
              <a:cs typeface="ＭＳ Ｐゴシック" charset="0"/>
            </a:endParaRPr>
          </a:p>
        </p:txBody>
      </p:sp>
    </p:spTree>
    <p:extLst>
      <p:ext uri="{BB962C8B-B14F-4D97-AF65-F5344CB8AC3E}">
        <p14:creationId xmlns:p14="http://schemas.microsoft.com/office/powerpoint/2010/main" val="1162791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poster. Use the talk and writing moves at the beginning of this lesson to help with facilitating the class discussion – see the Notes part of the slide.</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Show slide 8 of the 1.2 Expressing Ideas and Questions about Ethanol Burning PPT.</a:t>
            </a:r>
          </a:p>
          <a:p>
            <a:pPr lvl="0"/>
            <a:r>
              <a:rPr lang="en-US" sz="1200" kern="1200" dirty="0">
                <a:solidFill>
                  <a:schemeClr val="tx1"/>
                </a:solidFill>
                <a:effectLst/>
                <a:latin typeface="+mn-lt"/>
                <a:ea typeface="+mn-ea"/>
                <a:cs typeface="+mn-cs"/>
              </a:rPr>
              <a:t>Later, you can use this duplicate slide to record class ideas for the future, either by saving the post-it notes or by taking a picture of them.</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Lead a whole class discussion to examine the range of student </a:t>
            </a:r>
            <a:r>
              <a:rPr lang="en-US" sz="1200" b="1" strike="noStrike" kern="1200" dirty="0">
                <a:solidFill>
                  <a:schemeClr val="tx1"/>
                </a:solidFill>
                <a:effectLst/>
                <a:latin typeface="+mn-lt"/>
                <a:ea typeface="+mn-ea"/>
                <a:cs typeface="+mn-cs"/>
              </a:rPr>
              <a:t>ideas and </a:t>
            </a:r>
            <a:r>
              <a:rPr lang="en-US" sz="1200" b="1" kern="1200" dirty="0">
                <a:solidFill>
                  <a:schemeClr val="tx1"/>
                </a:solidFill>
                <a:effectLst/>
                <a:latin typeface="+mn-lt"/>
                <a:ea typeface="+mn-ea"/>
                <a:cs typeface="+mn-cs"/>
              </a:rPr>
              <a:t>questions on the poster</a:t>
            </a:r>
            <a:r>
              <a:rPr lang="en-US" sz="1200" b="1" i="1" kern="1200" dirty="0">
                <a:effectLst/>
                <a:latin typeface="+mn-lt"/>
                <a:ea typeface="+mn-ea"/>
                <a:cs typeface="+mn-cs"/>
              </a:rPr>
              <a:t>. </a:t>
            </a:r>
          </a:p>
          <a:p>
            <a:pPr marL="171450" indent="-171450">
              <a:buFont typeface="Arial" panose="020B0604020202020204" pitchFamily="34" charset="0"/>
              <a:buChar char="•"/>
            </a:pPr>
            <a:r>
              <a:rPr lang="en-US" sz="1200" b="0" i="0" u="none" kern="1200" baseline="0" dirty="0">
                <a:effectLst/>
                <a:latin typeface="+mn-lt"/>
                <a:ea typeface="+mn-ea"/>
                <a:cs typeface="+mn-cs"/>
              </a:rPr>
              <a:t>(1) Who can add to that? </a:t>
            </a:r>
          </a:p>
          <a:p>
            <a:pPr marL="171450" indent="-171450">
              <a:buFont typeface="Arial" panose="020B0604020202020204" pitchFamily="34" charset="0"/>
              <a:buChar char="•"/>
            </a:pPr>
            <a:r>
              <a:rPr lang="en-US" sz="1200" b="0" i="0" u="none" kern="1200" baseline="0" dirty="0">
                <a:effectLst/>
                <a:latin typeface="+mn-lt"/>
                <a:ea typeface="+mn-ea"/>
                <a:cs typeface="+mn-cs"/>
              </a:rPr>
              <a:t>(2) What do you mean by _____? Say more.</a:t>
            </a:r>
          </a:p>
          <a:p>
            <a:pPr marL="171450" indent="-171450">
              <a:buFont typeface="Arial" panose="020B0604020202020204" pitchFamily="34" charset="0"/>
              <a:buChar char="•"/>
            </a:pPr>
            <a:r>
              <a:rPr lang="en-US" altLang="zh-CN" sz="1200" b="0" i="0" u="none" kern="1200" baseline="0" dirty="0">
                <a:effectLst/>
                <a:latin typeface="+mn-lt"/>
                <a:ea typeface="+mn-ea"/>
                <a:cs typeface="+mn-cs"/>
              </a:rPr>
              <a:t>(3) </a:t>
            </a:r>
            <a:r>
              <a:rPr lang="en-US" sz="1200" b="0" i="0" u="none" kern="1200" baseline="0" dirty="0">
                <a:effectLst/>
                <a:latin typeface="+mn-lt"/>
                <a:ea typeface="+mn-ea"/>
                <a:cs typeface="+mn-cs"/>
              </a:rPr>
              <a:t>So I think you said _____. Is that right?</a:t>
            </a:r>
          </a:p>
          <a:p>
            <a:r>
              <a:rPr lang="en-US" sz="1200" b="1" kern="1200" dirty="0">
                <a:solidFill>
                  <a:schemeClr val="tx1"/>
                </a:solidFill>
                <a:effectLst/>
                <a:latin typeface="+mn-lt"/>
                <a:ea typeface="+mn-ea"/>
                <a:cs typeface="+mn-cs"/>
              </a:rPr>
              <a:t>Have students compare, contrast, and document their ideas.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(1) Who has a different idea?</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(2)</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How are those ideas similar/different?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(3) Who can rephrase ________’s idea?</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(4) Let’s record our ideas so we can come back to them and see how our ideas change.</a:t>
            </a:r>
          </a:p>
          <a:p>
            <a:r>
              <a:rPr lang="en-US" sz="1200" b="1" kern="1200" dirty="0">
                <a:solidFill>
                  <a:schemeClr val="tx1"/>
                </a:solidFill>
                <a:effectLst/>
                <a:latin typeface="+mn-lt"/>
                <a:ea typeface="+mn-ea"/>
                <a:cs typeface="+mn-cs"/>
              </a:rPr>
              <a:t>Encourage students to provide evidence for their ideas. </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(1) How do you know that? </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(2) What have you seen in the world that makes you think that?</a:t>
            </a:r>
            <a:endParaRPr lang="en-US" sz="1200" b="0" i="0"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fld id="{8783ADA3-5DBE-184E-BA7D-B51EDE4F89EF}" type="slidenum">
              <a:rPr kumimoji="0" lang="en-US" sz="1800" b="0" i="0" u="none" strike="noStrike" kern="0" cap="none" spc="0" normalizeH="0" baseline="0" noProof="0">
                <a:ln>
                  <a:noFill/>
                </a:ln>
                <a:solidFill>
                  <a:schemeClr val="tx1"/>
                </a:solidFill>
                <a:effectLst/>
                <a:uLnTx/>
                <a:uFillTx/>
                <a:latin typeface="Calibri" charset="0"/>
                <a:ea typeface="ＭＳ Ｐゴシック" charset="0"/>
                <a:cs typeface="ＭＳ Ｐゴシック" charset="0"/>
              </a:rPr>
              <a:pPr marL="0" marR="0" lvl="0" indent="0" defTabSz="914400" eaLnBrk="1" fontAlgn="base" latinLnBrk="0" hangingPunct="1">
                <a:lnSpc>
                  <a:spcPct val="100000"/>
                </a:lnSpc>
                <a:spcBef>
                  <a:spcPct val="0"/>
                </a:spcBef>
                <a:spcAft>
                  <a:spcPct val="0"/>
                </a:spcAft>
                <a:buClrTx/>
                <a:buSzTx/>
                <a:buFontTx/>
                <a:buNone/>
                <a:tabLst/>
                <a:defRPr/>
              </a:pPr>
              <a:t>8</a:t>
            </a:fld>
            <a:endParaRPr kumimoji="0" lang="en-US" sz="1800" b="0" i="0" u="none" strike="noStrike" kern="0" cap="none" spc="0" normalizeH="0" baseline="0" noProof="0">
              <a:ln>
                <a:noFill/>
              </a:ln>
              <a:solidFill>
                <a:schemeClr val="tx1"/>
              </a:solidFill>
              <a:effectLst/>
              <a:uLnTx/>
              <a:uFillTx/>
              <a:latin typeface="Calibri" charset="0"/>
              <a:ea typeface="ＭＳ Ｐゴシック" charset="0"/>
              <a:cs typeface="ＭＳ Ｐゴシック" charset="0"/>
            </a:endParaRPr>
          </a:p>
        </p:txBody>
      </p:sp>
    </p:spTree>
    <p:extLst>
      <p:ext uri="{BB962C8B-B14F-4D97-AF65-F5344CB8AC3E}">
        <p14:creationId xmlns:p14="http://schemas.microsoft.com/office/powerpoint/2010/main" val="3150140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the Systems and Scale Storyline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1.2 Expressing Ideas and Questions about Ethanol Burning PPT. Have students read 1.2 Systems and Scale Storyline Reading using the Questions, Connections, Questions Reading Strategy. See the Question, Connections, Questions Reading Strategy document for information about how to engage students with this strategy and for student versions of the strategy.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 Have a class discussion about quotation in the "</a:t>
            </a:r>
            <a:r>
              <a:rPr lang="en-US" sz="1200" kern="1200" dirty="0" err="1">
                <a:solidFill>
                  <a:schemeClr val="tx1"/>
                </a:solidFill>
                <a:effectLst/>
                <a:latin typeface="+mn-lt"/>
                <a:ea typeface="+mn-ea"/>
                <a:cs typeface="+mn-cs"/>
              </a:rPr>
              <a:t>Fulhame</a:t>
            </a:r>
            <a:r>
              <a:rPr lang="en-US" sz="1200" kern="1200" dirty="0">
                <a:solidFill>
                  <a:schemeClr val="tx1"/>
                </a:solidFill>
                <a:effectLst/>
                <a:latin typeface="+mn-lt"/>
                <a:ea typeface="+mn-ea"/>
                <a:cs typeface="+mn-cs"/>
              </a:rPr>
              <a:t> was an explainer." Ask students what they think </a:t>
            </a:r>
            <a:r>
              <a:rPr lang="en-US" sz="1200" kern="1200" dirty="0" err="1">
                <a:solidFill>
                  <a:schemeClr val="tx1"/>
                </a:solidFill>
                <a:effectLst/>
                <a:latin typeface="+mn-lt"/>
                <a:ea typeface="+mn-ea"/>
                <a:cs typeface="+mn-cs"/>
              </a:rPr>
              <a:t>Fulhame</a:t>
            </a:r>
            <a:r>
              <a:rPr lang="en-US" sz="1200" kern="1200" dirty="0">
                <a:solidFill>
                  <a:schemeClr val="tx1"/>
                </a:solidFill>
                <a:effectLst/>
                <a:latin typeface="+mn-lt"/>
                <a:ea typeface="+mn-ea"/>
                <a:cs typeface="+mn-cs"/>
              </a:rPr>
              <a:t> meant and what it says about the process of science.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8519899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636996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500239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436829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09795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102006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86169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570599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025861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070918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897448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1069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909536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Systems and Scale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1.2 Expressing Ideas and Questions about Ethanol Burning Presentation</a:t>
            </a:r>
          </a:p>
        </p:txBody>
      </p:sp>
      <p:pic>
        <p:nvPicPr>
          <p:cNvPr id="13" name="Picture 12" descr="FlameCol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286" y="4300628"/>
            <a:ext cx="1600200" cy="1943100"/>
          </a:xfrm>
          <a:prstGeom prst="rect">
            <a:avLst/>
          </a:prstGeom>
        </p:spPr>
      </p:pic>
      <p:sp>
        <p:nvSpPr>
          <p:cNvPr id="5" name="Slide Number Placeholder 4">
            <a:extLst>
              <a:ext uri="{FF2B5EF4-FFF2-40B4-BE49-F238E27FC236}">
                <a16:creationId xmlns:a16="http://schemas.microsoft.com/office/drawing/2014/main" id="{C4DD8176-1B9E-4CD9-BEF0-60F7B92D73E6}"/>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a:t>
            </a:r>
            <a:r>
              <a:rPr lang="en-US"/>
              <a:t>and questions </a:t>
            </a:r>
            <a:r>
              <a:rPr lang="en-US" dirty="0"/>
              <a:t>from today to your predictions and explanations.</a:t>
            </a:r>
          </a:p>
          <a:p>
            <a:endParaRPr lang="en-US" dirty="0"/>
          </a:p>
        </p:txBody>
      </p:sp>
      <p:sp>
        <p:nvSpPr>
          <p:cNvPr id="4" name="Slide Number Placeholder 3">
            <a:extLst>
              <a:ext uri="{FF2B5EF4-FFF2-40B4-BE49-F238E27FC236}">
                <a16:creationId xmlns:a16="http://schemas.microsoft.com/office/drawing/2014/main" id="{3B909FF8-A5D0-4E78-8170-8670104021FF}"/>
              </a:ext>
            </a:extLst>
          </p:cNvPr>
          <p:cNvSpPr>
            <a:spLocks noGrp="1"/>
          </p:cNvSpPr>
          <p:nvPr>
            <p:ph type="sldNum" sz="quarter" idx="12"/>
          </p:nvPr>
        </p:nvSpPr>
        <p:spPr/>
        <p:txBody>
          <a:bodyPr/>
          <a:lstStyle/>
          <a:p>
            <a:fld id="{C82A8714-C4A1-614E-B309-DB23F8B4D841}" type="slidenum">
              <a:rPr lang="en-US" smtClean="0"/>
              <a:t>10</a:t>
            </a:fld>
            <a:endParaRPr lang="en-US"/>
          </a:p>
        </p:txBody>
      </p:sp>
    </p:spTree>
    <p:extLst>
      <p:ext uri="{BB962C8B-B14F-4D97-AF65-F5344CB8AC3E}">
        <p14:creationId xmlns:p14="http://schemas.microsoft.com/office/powerpoint/2010/main" val="1832270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11</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672306" y="2340789"/>
            <a:ext cx="3972896"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“Expressing Ideas and Questions about Ethanol Burning,” discuss with your classmates what you figured out will help you to answer the unit driving question, “what happens when ethanol burns?”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64236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is one interesting thing that you learned about Elizabeth </a:t>
            </a:r>
            <a:r>
              <a:rPr lang="en-US" dirty="0" err="1"/>
              <a:t>Fulhame</a:t>
            </a:r>
            <a:r>
              <a:rPr lang="en-US" dirty="0"/>
              <a:t>?</a:t>
            </a:r>
            <a:endParaRPr lang="en-US" sz="3200" dirty="0"/>
          </a:p>
          <a:p>
            <a:pPr lvl="0"/>
            <a:r>
              <a:rPr lang="en-US" dirty="0"/>
              <a:t>Predictions</a:t>
            </a:r>
          </a:p>
          <a:p>
            <a:pPr lvl="1"/>
            <a:r>
              <a:rPr lang="en-US" dirty="0"/>
              <a:t>What is one question that you want to answer about ethanol and how it burns?</a:t>
            </a:r>
            <a:endParaRPr lang="en-US" sz="3200" dirty="0"/>
          </a:p>
          <a:p>
            <a:pPr lvl="1"/>
            <a:endParaRPr lang="en-US"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12</a:t>
            </a:fld>
            <a:endParaRPr lang="en-US"/>
          </a:p>
        </p:txBody>
      </p:sp>
    </p:spTree>
    <p:extLst>
      <p:ext uri="{BB962C8B-B14F-4D97-AF65-F5344CB8AC3E}">
        <p14:creationId xmlns:p14="http://schemas.microsoft.com/office/powerpoint/2010/main" val="443345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9" name="Content Placeholder 8">
            <a:extLst>
              <a:ext uri="{FF2B5EF4-FFF2-40B4-BE49-F238E27FC236}">
                <a16:creationId xmlns:a16="http://schemas.microsoft.com/office/drawing/2014/main" id="{63560B86-C52D-5F41-954E-757D39F693B3}"/>
              </a:ext>
            </a:extLst>
          </p:cNvPr>
          <p:cNvPicPr>
            <a:picLocks noGrp="1" noChangeAspect="1"/>
          </p:cNvPicPr>
          <p:nvPr>
            <p:ph idx="1"/>
          </p:nvPr>
        </p:nvPicPr>
        <p:blipFill>
          <a:blip r:embed="rId3"/>
          <a:srcRect/>
          <a:stretch/>
        </p:blipFill>
        <p:spPr>
          <a:xfrm>
            <a:off x="457200" y="1690148"/>
            <a:ext cx="8229600" cy="4536567"/>
          </a:xfrm>
        </p:spPr>
      </p:pic>
      <p:sp>
        <p:nvSpPr>
          <p:cNvPr id="7" name="Oval Callout 6"/>
          <p:cNvSpPr>
            <a:spLocks noChangeArrowheads="1"/>
          </p:cNvSpPr>
          <p:nvPr/>
        </p:nvSpPr>
        <p:spPr bwMode="auto">
          <a:xfrm>
            <a:off x="457200" y="2098446"/>
            <a:ext cx="924560" cy="924560"/>
          </a:xfrm>
          <a:prstGeom prst="wedgeEllipseCallout">
            <a:avLst>
              <a:gd name="adj1" fmla="val 52021"/>
              <a:gd name="adj2" fmla="val 183254"/>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583546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Burning</a:t>
            </a:r>
          </a:p>
        </p:txBody>
      </p:sp>
      <p:pic>
        <p:nvPicPr>
          <p:cNvPr id="7" name="Content Placeholder 6" descr="FlameColor.jp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79254" y="1841278"/>
            <a:ext cx="3185491" cy="3868096"/>
          </a:xfrm>
          <a:prstGeom prst="rect">
            <a:avLst/>
          </a:prstGeom>
        </p:spPr>
      </p:pic>
      <p:sp>
        <p:nvSpPr>
          <p:cNvPr id="3" name="Slide Number Placeholder 2">
            <a:extLst>
              <a:ext uri="{FF2B5EF4-FFF2-40B4-BE49-F238E27FC236}">
                <a16:creationId xmlns:a16="http://schemas.microsoft.com/office/drawing/2014/main" id="{3D46BE32-0FC3-40C7-9260-2B57E1816505}"/>
              </a:ext>
            </a:extLst>
          </p:cNvPr>
          <p:cNvSpPr>
            <a:spLocks noGrp="1"/>
          </p:cNvSpPr>
          <p:nvPr>
            <p:ph type="sldNum" sz="quarter" idx="12"/>
          </p:nvPr>
        </p:nvSpPr>
        <p:spPr/>
        <p:txBody>
          <a:bodyPr/>
          <a:lstStyle/>
          <a:p>
            <a:fld id="{C82A8714-C4A1-614E-B309-DB23F8B4D841}" type="slidenum">
              <a:rPr lang="en-US" smtClean="0"/>
              <a:t>3</a:t>
            </a:fld>
            <a:endParaRPr lang="en-US"/>
          </a:p>
        </p:txBody>
      </p:sp>
    </p:spTree>
    <p:extLst>
      <p:ext uri="{BB962C8B-B14F-4D97-AF65-F5344CB8AC3E}">
        <p14:creationId xmlns:p14="http://schemas.microsoft.com/office/powerpoint/2010/main" val="280172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53" y="457200"/>
            <a:ext cx="8723845" cy="992402"/>
          </a:xfrm>
        </p:spPr>
        <p:txBody>
          <a:bodyPr>
            <a:normAutofit fontScale="90000"/>
          </a:bodyPr>
          <a:lstStyle/>
          <a:p>
            <a:r>
              <a:rPr lang="en-US" dirty="0">
                <a:latin typeface="Arial"/>
                <a:cs typeface="Arial"/>
              </a:rPr>
              <a:t>What is the difference between water and ethanol?</a:t>
            </a:r>
          </a:p>
        </p:txBody>
      </p:sp>
      <p:sp>
        <p:nvSpPr>
          <p:cNvPr id="4" name="Slide Number Placeholder 3"/>
          <p:cNvSpPr>
            <a:spLocks noGrp="1"/>
          </p:cNvSpPr>
          <p:nvPr>
            <p:ph type="sldNum" sz="quarter" idx="12"/>
          </p:nvPr>
        </p:nvSpPr>
        <p:spPr/>
        <p:txBody>
          <a:bodyPr/>
          <a:lstStyle/>
          <a:p>
            <a:fld id="{D3A1C050-F6FE-0E43-A9D0-F8EEADE3D1E4}" type="slidenum">
              <a:rPr lang="en-US" smtClean="0"/>
              <a:t>4</a:t>
            </a:fld>
            <a:endParaRPr lang="en-US"/>
          </a:p>
        </p:txBody>
      </p:sp>
      <p:sp>
        <p:nvSpPr>
          <p:cNvPr id="8" name="Oval 7"/>
          <p:cNvSpPr/>
          <p:nvPr/>
        </p:nvSpPr>
        <p:spPr>
          <a:xfrm>
            <a:off x="243753" y="1590261"/>
            <a:ext cx="5548843" cy="4976058"/>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514574" y="1590261"/>
            <a:ext cx="5453023" cy="492308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865310" y="1685094"/>
            <a:ext cx="2304758" cy="707886"/>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Water</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 </a:t>
            </a:r>
          </a:p>
        </p:txBody>
      </p:sp>
      <p:sp>
        <p:nvSpPr>
          <p:cNvPr id="11" name="TextBox 10"/>
          <p:cNvSpPr txBox="1"/>
          <p:nvPr/>
        </p:nvSpPr>
        <p:spPr>
          <a:xfrm>
            <a:off x="5363944" y="1785813"/>
            <a:ext cx="2152357" cy="707886"/>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Ethanol</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 </a:t>
            </a:r>
          </a:p>
        </p:txBody>
      </p:sp>
      <p:sp>
        <p:nvSpPr>
          <p:cNvPr id="12" name="TextBox 11"/>
          <p:cNvSpPr txBox="1"/>
          <p:nvPr/>
        </p:nvSpPr>
        <p:spPr>
          <a:xfrm>
            <a:off x="3778293" y="2392980"/>
            <a:ext cx="1744394" cy="707886"/>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Both</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982759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half" idx="2"/>
          </p:nvPr>
        </p:nvSpPr>
        <p:spPr>
          <a:xfrm>
            <a:off x="457200" y="1751625"/>
            <a:ext cx="3008313" cy="4691063"/>
          </a:xfrm>
        </p:spPr>
        <p:txBody>
          <a:bodyPr>
            <a:noAutofit/>
          </a:bodyPr>
          <a:lstStyle/>
          <a:p>
            <a:pPr marL="342900" indent="-342900">
              <a:buFont typeface="Arial" panose="020B0604020202020204" pitchFamily="34" charset="0"/>
              <a:buChar char="•"/>
            </a:pPr>
            <a:r>
              <a:rPr lang="en-US" sz="2000" dirty="0"/>
              <a:t>Use the Expressing Ideas and Questions tool to record your ideas and questions about how ethanol burns.</a:t>
            </a:r>
          </a:p>
          <a:p>
            <a:pPr marL="342900" indent="-342900">
              <a:buFont typeface="Arial" panose="020B0604020202020204" pitchFamily="34" charset="0"/>
              <a:buChar char="•"/>
            </a:pPr>
            <a:r>
              <a:rPr lang="en-US" sz="2000" dirty="0"/>
              <a:t>It’s okay if you don’t know the “right answer” at this point! </a:t>
            </a:r>
          </a:p>
          <a:p>
            <a:pPr marL="342900" indent="-342900">
              <a:buFont typeface="Arial" panose="020B0604020202020204" pitchFamily="34" charset="0"/>
              <a:buChar char="•"/>
            </a:pPr>
            <a:r>
              <a:rPr lang="en-US" sz="2000" dirty="0"/>
              <a:t>At the end, you will have a chance to share your ideas and hear the ideas and questions of your classmates.</a:t>
            </a:r>
          </a:p>
        </p:txBody>
      </p:sp>
      <p:sp>
        <p:nvSpPr>
          <p:cNvPr id="5" name="Title 4"/>
          <p:cNvSpPr txBox="1">
            <a:spLocks/>
          </p:cNvSpPr>
          <p:nvPr/>
        </p:nvSpPr>
        <p:spPr>
          <a:xfrm>
            <a:off x="457200" y="274637"/>
            <a:ext cx="3222024" cy="1476987"/>
          </a:xfrm>
          <a:prstGeom prst="rect">
            <a:avLst/>
          </a:prstGeom>
        </p:spPr>
        <p:txBody>
          <a:bodyPr vert="horz" lIns="91440" tIns="45720" rIns="91440" bIns="45720" rtlCol="0" anchor="b">
            <a:normAutofit fontScale="85000" lnSpcReduction="20000"/>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Expressing Your Ideas and Questions</a:t>
            </a:r>
          </a:p>
        </p:txBody>
      </p:sp>
      <p:sp>
        <p:nvSpPr>
          <p:cNvPr id="3" name="Slide Number Placeholder 2">
            <a:extLst>
              <a:ext uri="{FF2B5EF4-FFF2-40B4-BE49-F238E27FC236}">
                <a16:creationId xmlns:a16="http://schemas.microsoft.com/office/drawing/2014/main" id="{3EFA3FA3-0781-4D8B-BECD-9692D712BB19}"/>
              </a:ext>
            </a:extLst>
          </p:cNvPr>
          <p:cNvSpPr>
            <a:spLocks noGrp="1"/>
          </p:cNvSpPr>
          <p:nvPr>
            <p:ph type="sldNum" sz="quarter" idx="12"/>
          </p:nvPr>
        </p:nvSpPr>
        <p:spPr/>
        <p:txBody>
          <a:bodyPr/>
          <a:lstStyle/>
          <a:p>
            <a:fld id="{C82A8714-C4A1-614E-B309-DB23F8B4D841}" type="slidenum">
              <a:rPr lang="en-US" smtClean="0"/>
              <a:t>5</a:t>
            </a:fld>
            <a:endParaRPr lang="en-US"/>
          </a:p>
        </p:txBody>
      </p:sp>
      <p:pic>
        <p:nvPicPr>
          <p:cNvPr id="8" name="Content Placeholder 7">
            <a:extLst>
              <a:ext uri="{FF2B5EF4-FFF2-40B4-BE49-F238E27FC236}">
                <a16:creationId xmlns:a16="http://schemas.microsoft.com/office/drawing/2014/main" id="{8C43340C-A49A-164A-A1A7-BDBF52C654EB}"/>
              </a:ext>
            </a:extLst>
          </p:cNvPr>
          <p:cNvPicPr>
            <a:picLocks noGrp="1" noChangeAspect="1"/>
          </p:cNvPicPr>
          <p:nvPr>
            <p:ph idx="1"/>
          </p:nvPr>
        </p:nvPicPr>
        <p:blipFill>
          <a:blip r:embed="rId3"/>
          <a:stretch>
            <a:fillRect/>
          </a:stretch>
        </p:blipFill>
        <p:spPr>
          <a:xfrm>
            <a:off x="3679224" y="273050"/>
            <a:ext cx="4903401" cy="5853113"/>
          </a:xfrm>
          <a:prstGeom prst="rect">
            <a:avLst/>
          </a:prstGeom>
          <a:ln>
            <a:solidFill>
              <a:schemeClr val="tx1"/>
            </a:solidFill>
          </a:ln>
        </p:spPr>
      </p:pic>
    </p:spTree>
    <p:extLst>
      <p:ext uri="{BB962C8B-B14F-4D97-AF65-F5344CB8AC3E}">
        <p14:creationId xmlns:p14="http://schemas.microsoft.com/office/powerpoint/2010/main" val="3508592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Comparing Ideas and Questions with a Partner</a:t>
            </a:r>
          </a:p>
        </p:txBody>
      </p:sp>
      <p:sp>
        <p:nvSpPr>
          <p:cNvPr id="6" name="Content Placeholder 5"/>
          <p:cNvSpPr>
            <a:spLocks noGrp="1"/>
          </p:cNvSpPr>
          <p:nvPr>
            <p:ph idx="1"/>
          </p:nvPr>
        </p:nvSpPr>
        <p:spPr/>
        <p:txBody>
          <a:bodyPr/>
          <a:lstStyle/>
          <a:p>
            <a:pPr marL="0" indent="0">
              <a:buNone/>
            </a:pPr>
            <a:r>
              <a:rPr lang="en-US" dirty="0"/>
              <a:t>Compare and contrast your ideas and questions with your partner’s ideas and questions to see which are the same and which are different.</a:t>
            </a:r>
          </a:p>
        </p:txBody>
      </p:sp>
      <p:sp>
        <p:nvSpPr>
          <p:cNvPr id="2" name="Slide Number Placeholder 1">
            <a:extLst>
              <a:ext uri="{FF2B5EF4-FFF2-40B4-BE49-F238E27FC236}">
                <a16:creationId xmlns:a16="http://schemas.microsoft.com/office/drawing/2014/main" id="{34928291-F52C-47C2-A034-91993DEE0F94}"/>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80975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Posting Ideas for Class Discussion</a:t>
            </a:r>
          </a:p>
        </p:txBody>
      </p:sp>
      <p:sp>
        <p:nvSpPr>
          <p:cNvPr id="7" name="Slide Number Placeholder 6"/>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3A1C050-F6FE-0E43-A9D0-F8EEADE3D1E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5024708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shared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a:latin typeface="Calibri" charset="0"/>
              </a:rPr>
              <a:t>Your shared </a:t>
            </a:r>
            <a:r>
              <a:rPr lang="en-US" dirty="0">
                <a:latin typeface="Calibri" charset="0"/>
              </a:rPr>
              <a:t>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Discussing Our Ideas</a:t>
            </a:r>
          </a:p>
        </p:txBody>
      </p:sp>
      <p:sp>
        <p:nvSpPr>
          <p:cNvPr id="7" name="Slide Number Placeholder 6"/>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3A1C050-F6FE-0E43-A9D0-F8EEADE3D1E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785379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“Systems and Scale Storyline Reading” using the Questions, Connections, Questions Reading Strategy.</a:t>
            </a:r>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9</a:t>
            </a:fld>
            <a:endParaRPr lang="en-US"/>
          </a:p>
        </p:txBody>
      </p:sp>
      <p:pic>
        <p:nvPicPr>
          <p:cNvPr id="10" name="Picture 9"/>
          <p:cNvPicPr>
            <a:picLocks noChangeAspect="1"/>
          </p:cNvPicPr>
          <p:nvPr/>
        </p:nvPicPr>
        <p:blipFill>
          <a:blip r:embed="rId3"/>
          <a:srcRect/>
          <a:stretch/>
        </p:blipFill>
        <p:spPr>
          <a:xfrm>
            <a:off x="4188097" y="1285118"/>
            <a:ext cx="4688197" cy="4938712"/>
          </a:xfrm>
          <a:prstGeom prst="rect">
            <a:avLst/>
          </a:prstGeom>
          <a:ln>
            <a:solidFill>
              <a:schemeClr val="tx1"/>
            </a:solidFill>
          </a:ln>
        </p:spPr>
      </p:pic>
    </p:spTree>
    <p:extLst>
      <p:ext uri="{BB962C8B-B14F-4D97-AF65-F5344CB8AC3E}">
        <p14:creationId xmlns:p14="http://schemas.microsoft.com/office/powerpoint/2010/main" val="1097159134"/>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405</TotalTime>
  <Words>1957</Words>
  <Application>Microsoft Macintosh PowerPoint</Application>
  <PresentationFormat>On-screen Show (4:3)</PresentationFormat>
  <Paragraphs>160</Paragraphs>
  <Slides>12</Slides>
  <Notes>12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Presentation</vt:lpstr>
      <vt:lpstr>Template 1 CarbonTIME Slides</vt:lpstr>
      <vt:lpstr>Systems and Scale Unit  Activity 1.2 Expressing Ideas and Questions about Ethanol Burning Presentation</vt:lpstr>
      <vt:lpstr>Unit map</vt:lpstr>
      <vt:lpstr>Burning</vt:lpstr>
      <vt:lpstr>What is the difference between water and ethanol?</vt:lpstr>
      <vt:lpstr>PowerPoint Presentation</vt:lpstr>
      <vt:lpstr>Comparing Ideas and Questions with a Partner</vt:lpstr>
      <vt:lpstr>Posting Ideas for Class Discussion</vt:lpstr>
      <vt:lpstr>Discussing Our Ideas</vt:lpstr>
      <vt:lpstr>Reading</vt:lpstr>
      <vt:lpstr>Save for later</vt:lpstr>
      <vt:lpstr>Learning Tracking Tool</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111</cp:revision>
  <dcterms:created xsi:type="dcterms:W3CDTF">2013-03-08T14:19:13Z</dcterms:created>
  <dcterms:modified xsi:type="dcterms:W3CDTF">2020-03-27T17:10:56Z</dcterms:modified>
</cp:coreProperties>
</file>