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79" r:id="rId2"/>
    <p:sldId id="305" r:id="rId3"/>
    <p:sldId id="289" r:id="rId4"/>
    <p:sldId id="290" r:id="rId5"/>
    <p:sldId id="291" r:id="rId6"/>
    <p:sldId id="292" r:id="rId7"/>
    <p:sldId id="304" r:id="rId8"/>
    <p:sldId id="284" r:id="rId9"/>
    <p:sldId id="285" r:id="rId10"/>
    <p:sldId id="301" r:id="rId11"/>
    <p:sldId id="306" r:id="rId12"/>
    <p:sldId id="287" r:id="rId13"/>
    <p:sldId id="288" r:id="rId14"/>
    <p:sldId id="293" r:id="rId15"/>
    <p:sldId id="294" r:id="rId16"/>
    <p:sldId id="295" r:id="rId17"/>
    <p:sldId id="296" r:id="rId18"/>
    <p:sldId id="297" r:id="rId19"/>
    <p:sldId id="303" r:id="rId20"/>
    <p:sldId id="352" r:id="rId21"/>
    <p:sldId id="371" r:id="rId22"/>
    <p:sldId id="299" r:id="rId23"/>
    <p:sldId id="300"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39"/>
    <p:restoredTop sz="66697" autoAdjust="0"/>
  </p:normalViewPr>
  <p:slideViewPr>
    <p:cSldViewPr snapToGrid="0" snapToObjects="1">
      <p:cViewPr varScale="1">
        <p:scale>
          <a:sx n="61" d="100"/>
          <a:sy n="61" d="100"/>
        </p:scale>
        <p:origin x="2664" y="192"/>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8/12/20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8/12/20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use the molecular model kits to make one methane and two oxygen molecules.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an optional step. If you feel that your students can explain methane burning and answer the Three Questions, skip to activity 5.2. </a:t>
            </a:r>
          </a:p>
          <a:p>
            <a:r>
              <a:rPr lang="en-US" sz="1200" kern="1200" dirty="0">
                <a:solidFill>
                  <a:schemeClr val="tx1"/>
                </a:solidFill>
                <a:effectLst/>
                <a:latin typeface="+mn-lt"/>
                <a:ea typeface="+mn-ea"/>
                <a:cs typeface="+mn-cs"/>
              </a:rPr>
              <a:t>Divide the class into pairs and give each pair a molecular model kit, a set of Forms of Energy Cards, and Molecular Models 11 x 17 Placemat. Pass out one copy of 5.1 Molecular Models for Methane Worksheet to each student.</a:t>
            </a:r>
          </a:p>
          <a:p>
            <a:pPr lvl="0"/>
            <a:r>
              <a:rPr lang="en-US" sz="1200" kern="1200" dirty="0">
                <a:solidFill>
                  <a:schemeClr val="tx1"/>
                </a:solidFill>
                <a:effectLst/>
                <a:latin typeface="+mn-lt"/>
                <a:ea typeface="+mn-ea"/>
                <a:cs typeface="+mn-cs"/>
              </a:rPr>
              <a:t>Use slide 8 to show instructions to construct oxygen and methane molecules. Students can also follow instructions in Part B of their worksheet.</a:t>
            </a:r>
          </a:p>
          <a:p>
            <a:pPr lvl="0"/>
            <a:r>
              <a:rPr lang="en-US" sz="1200" kern="1200" dirty="0">
                <a:solidFill>
                  <a:schemeClr val="tx1"/>
                </a:solidFill>
                <a:effectLst/>
                <a:latin typeface="+mn-lt"/>
                <a:ea typeface="+mn-ea"/>
                <a:cs typeface="+mn-cs"/>
              </a:rPr>
              <a:t>Use slide 9 to instruct students to compare their own molecules with the picture on the slide.</a:t>
            </a:r>
          </a:p>
          <a:p>
            <a:pPr lvl="0"/>
            <a:r>
              <a:rPr lang="en-US" sz="1200" kern="1200" dirty="0">
                <a:solidFill>
                  <a:schemeClr val="tx1"/>
                </a:solidFill>
                <a:effectLst/>
                <a:latin typeface="+mn-lt"/>
                <a:ea typeface="+mn-ea"/>
                <a:cs typeface="+mn-cs"/>
              </a:rPr>
              <a:t>Use slide 10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p>
          <a:p>
            <a:r>
              <a:rPr lang="en-US" sz="1200" i="1" kern="1200" dirty="0">
                <a:solidFill>
                  <a:schemeClr val="tx1"/>
                </a:solidFill>
                <a:effectLst/>
                <a:latin typeface="+mn-lt"/>
                <a:ea typeface="+mn-ea"/>
                <a:cs typeface="+mn-cs"/>
              </a:rPr>
              <a:t>Accommodation: Do this optional activity. Arrange the molecules along with students so they have a step-by-step model of what the molecules should look like. </a:t>
            </a: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3997420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construct a model of the chemical change.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to follow the instructions the worksheet to construct their products.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slide 11 of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PPT and have students re-arrange the atoms to make molecules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To do this, they will need to move their molecules from the reactants side to the products side of the 11 x 17 Placemat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Explain to students that atoms last forever, so they should not add or subtract atoms when they change the reactant molecule into product molecules.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3630128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Photo</a:t>
            </a:r>
            <a:r>
              <a:rPr lang="en-US" sz="1200" b="0" kern="1200" baseline="0" dirty="0">
                <a:solidFill>
                  <a:schemeClr val="tx1"/>
                </a:solidFill>
                <a:effectLst/>
                <a:latin typeface="+mn-lt"/>
                <a:ea typeface="+mn-ea"/>
                <a:cs typeface="+mn-cs"/>
              </a:rPr>
              <a:t> Credits: Michigan State University</a:t>
            </a:r>
          </a:p>
          <a:p>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construct a model of the chemical change.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to follow the instructions the worksheet to construct their products. </a:t>
            </a:r>
          </a:p>
          <a:p>
            <a:pPr lvl="0"/>
            <a:r>
              <a:rPr lang="en-US" sz="1200" kern="1200" dirty="0">
                <a:solidFill>
                  <a:schemeClr val="tx1"/>
                </a:solidFill>
                <a:effectLst/>
                <a:latin typeface="+mn-lt"/>
                <a:ea typeface="+mn-ea"/>
                <a:cs typeface="+mn-cs"/>
              </a:rPr>
              <a:t>Show slide 11 of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PPT and have students re-arrange the atoms to make molecules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To do this, they will need to move their molecules from the reactants side to the products side of the 11 x 17 Placemat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Explain to students that atoms last forever, so they should not add or subtract atoms when they change the reactant molecule into product molecules.</a:t>
            </a:r>
          </a:p>
          <a:p>
            <a:pPr lvl="0"/>
            <a:r>
              <a:rPr lang="en-US" sz="1200" kern="1200" dirty="0">
                <a:solidFill>
                  <a:schemeClr val="tx1"/>
                </a:solidFill>
                <a:effectLst/>
                <a:latin typeface="+mn-lt"/>
                <a:ea typeface="+mn-ea"/>
                <a:cs typeface="+mn-cs"/>
              </a:rPr>
              <a:t>Show students Slide 12 to compare the products they made to the products on the slide.</a:t>
            </a:r>
          </a:p>
          <a:p>
            <a:r>
              <a:rPr lang="en-US" sz="1200" kern="1200" dirty="0">
                <a:solidFill>
                  <a:schemeClr val="tx1"/>
                </a:solidFill>
                <a:effectLst/>
                <a:latin typeface="+mn-lt"/>
                <a:ea typeface="+mn-ea"/>
                <a:cs typeface="+mn-cs"/>
              </a:rPr>
              <a:t>Show students Slide 13 to overview the entire process.</a:t>
            </a: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3378425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Photo Credits: Michigan State University</a:t>
            </a:r>
            <a:r>
              <a:rPr lang="en-US" sz="1200" b="0" kern="1200" baseline="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Have students construct a model of the chemical change.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to follow the instructions the worksheet to construct their products. </a:t>
            </a:r>
          </a:p>
          <a:p>
            <a:pPr lvl="0"/>
            <a:r>
              <a:rPr lang="en-US" sz="1200" kern="1200" dirty="0">
                <a:solidFill>
                  <a:schemeClr val="tx1"/>
                </a:solidFill>
                <a:effectLst/>
                <a:latin typeface="+mn-lt"/>
                <a:ea typeface="+mn-ea"/>
                <a:cs typeface="+mn-cs"/>
              </a:rPr>
              <a:t>Show slide 11 of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PPT and have students re-arrange the atoms to make molecules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To do this, they will need to move their molecules from the reactants side to the products side of the 11 x 17 Placemat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Explain to students that atoms last forever, so they should not add or subtract atoms when they change the reactant molecule into product molecules.</a:t>
            </a:r>
          </a:p>
          <a:p>
            <a:pPr lvl="0"/>
            <a:r>
              <a:rPr lang="en-US" sz="1200" kern="1200" dirty="0">
                <a:solidFill>
                  <a:schemeClr val="tx1"/>
                </a:solidFill>
                <a:effectLst/>
                <a:latin typeface="+mn-lt"/>
                <a:ea typeface="+mn-ea"/>
                <a:cs typeface="+mn-cs"/>
              </a:rPr>
              <a:t>Show students Slide 12 to compare the products they made to the products on the slide.</a:t>
            </a:r>
          </a:p>
          <a:p>
            <a:r>
              <a:rPr lang="en-US" sz="1200" kern="1200" dirty="0">
                <a:solidFill>
                  <a:schemeClr val="tx1"/>
                </a:solidFill>
                <a:effectLst/>
                <a:latin typeface="+mn-lt"/>
                <a:ea typeface="+mn-ea"/>
                <a:cs typeface="+mn-cs"/>
              </a:rPr>
              <a:t>Show students Slide 13 to overview the entire process.</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complete the table in their worksheet for the products.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they have completed their reactants, tell students to complete the table in their worksheet for their products.</a:t>
            </a:r>
          </a:p>
          <a:p>
            <a:r>
              <a:rPr lang="en-US" sz="1200" kern="1200" dirty="0">
                <a:solidFill>
                  <a:schemeClr val="tx1"/>
                </a:solidFill>
                <a:effectLst/>
                <a:latin typeface="+mn-lt"/>
                <a:ea typeface="+mn-ea"/>
                <a:cs typeface="+mn-cs"/>
              </a:rPr>
              <a:t>Have students verify that the number of atoms before and after remained constant: Atoms last forever! Tell students that this means that the number of atoms before and after the reaction does not change.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3378425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kern="1200" dirty="0">
                <a:solidFill>
                  <a:schemeClr val="tx1"/>
                </a:solidFill>
                <a:effectLst/>
                <a:latin typeface="+mn-lt"/>
                <a:ea typeface="+mn-ea"/>
                <a:cs typeface="+mn-cs"/>
              </a:rPr>
              <a:t>Credits:</a:t>
            </a:r>
            <a:r>
              <a:rPr lang="en-US" sz="1200" b="0" kern="1200" baseline="0" dirty="0">
                <a:solidFill>
                  <a:schemeClr val="tx1"/>
                </a:solidFill>
                <a:effectLst/>
                <a:latin typeface="+mn-lt"/>
                <a:ea typeface="+mn-ea"/>
                <a:cs typeface="+mn-cs"/>
              </a:rPr>
              <a:t> Craig Douglas, Michigan State University</a:t>
            </a:r>
          </a:p>
          <a:p>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endParaRPr lang="en-US" sz="1200" b="0" kern="1200" dirty="0">
              <a:solidFill>
                <a:schemeClr val="tx1"/>
              </a:solidFill>
              <a:effectLst/>
              <a:latin typeface="+mn-lt"/>
              <a:ea typeface="+mn-ea"/>
              <a:cs typeface="+mn-cs"/>
            </a:endParaRP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14</a:t>
            </a:fld>
            <a:endParaRPr lang="en-US"/>
          </a:p>
        </p:txBody>
      </p:sp>
    </p:spTree>
    <p:extLst>
      <p:ext uri="{BB962C8B-B14F-4D97-AF65-F5344CB8AC3E}">
        <p14:creationId xmlns:p14="http://schemas.microsoft.com/office/powerpoint/2010/main" val="1398111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kern="1200" dirty="0">
                <a:solidFill>
                  <a:schemeClr val="tx1"/>
                </a:solidFill>
                <a:effectLst/>
                <a:latin typeface="+mn-lt"/>
                <a:ea typeface="+mn-ea"/>
                <a:cs typeface="+mn-cs"/>
              </a:rPr>
              <a:t>Credits:</a:t>
            </a:r>
            <a:r>
              <a:rPr lang="en-US" sz="1200" b="0" kern="1200" baseline="0" dirty="0">
                <a:solidFill>
                  <a:schemeClr val="tx1"/>
                </a:solidFill>
                <a:effectLst/>
                <a:latin typeface="+mn-lt"/>
                <a:ea typeface="+mn-ea"/>
                <a:cs typeface="+mn-cs"/>
              </a:rPr>
              <a:t> Craig Douglas, Michigan State University</a:t>
            </a:r>
          </a:p>
          <a:p>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Focus</a:t>
            </a:r>
            <a:r>
              <a:rPr lang="en-US" sz="1200" b="0" kern="1200" baseline="0" dirty="0">
                <a:solidFill>
                  <a:schemeClr val="tx1"/>
                </a:solidFill>
                <a:effectLst/>
                <a:latin typeface="+mn-lt"/>
                <a:ea typeface="+mn-ea"/>
                <a:cs typeface="+mn-cs"/>
              </a:rPr>
              <a:t> on carbon atoms.</a:t>
            </a:r>
            <a:endParaRPr lang="en-US" sz="1200" b="0" kern="1200" dirty="0">
              <a:solidFill>
                <a:schemeClr val="tx1"/>
              </a:solidFill>
              <a:effectLst/>
              <a:latin typeface="+mn-lt"/>
              <a:ea typeface="+mn-ea"/>
              <a:cs typeface="+mn-cs"/>
            </a:endParaRPr>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15</a:t>
            </a:fld>
            <a:endParaRPr lang="en-US" sz="1200">
              <a:latin typeface="Calibri" pitchFamily="34" charset="0"/>
            </a:endParaRPr>
          </a:p>
        </p:txBody>
      </p:sp>
    </p:spTree>
    <p:extLst>
      <p:ext uri="{BB962C8B-B14F-4D97-AF65-F5344CB8AC3E}">
        <p14:creationId xmlns:p14="http://schemas.microsoft.com/office/powerpoint/2010/main" val="3251052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kern="1200" dirty="0">
                <a:solidFill>
                  <a:schemeClr val="tx1"/>
                </a:solidFill>
                <a:effectLst/>
                <a:latin typeface="+mn-lt"/>
                <a:ea typeface="+mn-ea"/>
                <a:cs typeface="+mn-cs"/>
              </a:rPr>
              <a:t>Credits:</a:t>
            </a:r>
            <a:r>
              <a:rPr lang="en-US" sz="1200" b="0" kern="1200" baseline="0" dirty="0">
                <a:solidFill>
                  <a:schemeClr val="tx1"/>
                </a:solidFill>
                <a:effectLst/>
                <a:latin typeface="+mn-lt"/>
                <a:ea typeface="+mn-ea"/>
                <a:cs typeface="+mn-cs"/>
              </a:rPr>
              <a:t> Craig Douglas, Michigan State University</a:t>
            </a:r>
          </a:p>
          <a:p>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Focus on oxygen atoms.</a:t>
            </a:r>
          </a:p>
        </p:txBody>
      </p:sp>
      <p:sp>
        <p:nvSpPr>
          <p:cNvPr id="204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F415C7-A92D-40A7-8615-E6EE9C89D1DA}" type="slidenum">
              <a:rPr lang="en-US" smtClean="0"/>
              <a:pPr fontAlgn="base">
                <a:spcBef>
                  <a:spcPct val="0"/>
                </a:spcBef>
                <a:spcAft>
                  <a:spcPct val="0"/>
                </a:spcAft>
                <a:defRPr/>
              </a:pPr>
              <a:t>16</a:t>
            </a:fld>
            <a:endParaRPr lang="en-US"/>
          </a:p>
        </p:txBody>
      </p:sp>
    </p:spTree>
    <p:extLst>
      <p:ext uri="{BB962C8B-B14F-4D97-AF65-F5344CB8AC3E}">
        <p14:creationId xmlns:p14="http://schemas.microsoft.com/office/powerpoint/2010/main" val="3817118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kern="1200" dirty="0">
                <a:solidFill>
                  <a:schemeClr val="tx1"/>
                </a:solidFill>
                <a:effectLst/>
                <a:latin typeface="+mn-lt"/>
                <a:ea typeface="+mn-ea"/>
                <a:cs typeface="+mn-cs"/>
              </a:rPr>
              <a:t>Credits:</a:t>
            </a:r>
            <a:r>
              <a:rPr lang="en-US" sz="1200" b="0" kern="1200" baseline="0" dirty="0">
                <a:solidFill>
                  <a:schemeClr val="tx1"/>
                </a:solidFill>
                <a:effectLst/>
                <a:latin typeface="+mn-lt"/>
                <a:ea typeface="+mn-ea"/>
                <a:cs typeface="+mn-cs"/>
              </a:rPr>
              <a:t> Craig Douglas, Michigan State University</a:t>
            </a:r>
          </a:p>
          <a:p>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Focus on hydrogen</a:t>
            </a:r>
            <a:r>
              <a:rPr lang="en-US" sz="1200" b="0" kern="1200" baseline="0" dirty="0">
                <a:solidFill>
                  <a:schemeClr val="tx1"/>
                </a:solidFill>
                <a:effectLst/>
                <a:latin typeface="+mn-lt"/>
                <a:ea typeface="+mn-ea"/>
                <a:cs typeface="+mn-cs"/>
              </a:rPr>
              <a:t> atoms.</a:t>
            </a:r>
            <a:endParaRPr lang="en-US" sz="1200" b="0" kern="1200" dirty="0">
              <a:solidFill>
                <a:schemeClr val="tx1"/>
              </a:solidFill>
              <a:effectLst/>
              <a:latin typeface="+mn-lt"/>
              <a:ea typeface="+mn-ea"/>
              <a:cs typeface="+mn-cs"/>
            </a:endParaRPr>
          </a:p>
        </p:txBody>
      </p:sp>
      <p:sp>
        <p:nvSpPr>
          <p:cNvPr id="225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3AE46D-6898-437A-8962-1CE2B28CAD96}" type="slidenum">
              <a:rPr lang="en-US" smtClean="0"/>
              <a:pPr fontAlgn="base">
                <a:spcBef>
                  <a:spcPct val="0"/>
                </a:spcBef>
                <a:spcAft>
                  <a:spcPct val="0"/>
                </a:spcAft>
                <a:defRPr/>
              </a:pPr>
              <a:t>17</a:t>
            </a:fld>
            <a:endParaRPr lang="en-US"/>
          </a:p>
        </p:txBody>
      </p:sp>
    </p:spTree>
    <p:extLst>
      <p:ext uri="{BB962C8B-B14F-4D97-AF65-F5344CB8AC3E}">
        <p14:creationId xmlns:p14="http://schemas.microsoft.com/office/powerpoint/2010/main" val="12723829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kern="1200" dirty="0">
                <a:solidFill>
                  <a:schemeClr val="tx1"/>
                </a:solidFill>
                <a:effectLst/>
                <a:latin typeface="+mn-lt"/>
                <a:ea typeface="+mn-ea"/>
                <a:cs typeface="+mn-cs"/>
              </a:rPr>
              <a:t>Credits:</a:t>
            </a:r>
            <a:r>
              <a:rPr lang="en-US" sz="1200" b="0" kern="1200" baseline="0" dirty="0">
                <a:solidFill>
                  <a:schemeClr val="tx1"/>
                </a:solidFill>
                <a:effectLst/>
                <a:latin typeface="+mn-lt"/>
                <a:ea typeface="+mn-ea"/>
                <a:cs typeface="+mn-cs"/>
              </a:rPr>
              <a:t> Craig Douglas, Michigan State University</a:t>
            </a:r>
          </a:p>
          <a:p>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Focus</a:t>
            </a:r>
            <a:r>
              <a:rPr lang="en-US" sz="1200" b="0" kern="1200" baseline="0" dirty="0">
                <a:solidFill>
                  <a:schemeClr val="tx1"/>
                </a:solidFill>
                <a:effectLst/>
                <a:latin typeface="+mn-lt"/>
                <a:ea typeface="+mn-ea"/>
                <a:cs typeface="+mn-cs"/>
              </a:rPr>
              <a:t> on chemical energy.</a:t>
            </a:r>
            <a:endParaRPr lang="en-US" sz="1200" b="0" kern="1200" dirty="0">
              <a:solidFill>
                <a:schemeClr val="tx1"/>
              </a:solidFill>
              <a:effectLst/>
              <a:latin typeface="+mn-lt"/>
              <a:ea typeface="+mn-ea"/>
              <a:cs typeface="+mn-cs"/>
            </a:endParaRPr>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DE12D3-DA5B-4A3A-B6E0-2CD6F3048C0F}" type="slidenum">
              <a:rPr lang="en-US" smtClean="0"/>
              <a:pPr fontAlgn="base">
                <a:spcBef>
                  <a:spcPct val="0"/>
                </a:spcBef>
                <a:spcAft>
                  <a:spcPct val="0"/>
                </a:spcAft>
                <a:defRPr/>
              </a:pPr>
              <a:t>18</a:t>
            </a:fld>
            <a:endParaRPr lang="en-US"/>
          </a:p>
        </p:txBody>
      </p:sp>
    </p:spTree>
    <p:extLst>
      <p:ext uri="{BB962C8B-B14F-4D97-AF65-F5344CB8AC3E}">
        <p14:creationId xmlns:p14="http://schemas.microsoft.com/office/powerpoint/2010/main" val="363668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kern="1200" dirty="0">
                <a:solidFill>
                  <a:schemeClr val="tx1"/>
                </a:solidFill>
                <a:effectLst/>
                <a:latin typeface="+mn-lt"/>
                <a:ea typeface="+mn-ea"/>
                <a:cs typeface="+mn-cs"/>
              </a:rPr>
              <a:t>Credits:</a:t>
            </a:r>
            <a:r>
              <a:rPr lang="en-US" sz="1200" b="0" kern="1200" baseline="0" dirty="0">
                <a:solidFill>
                  <a:schemeClr val="tx1"/>
                </a:solidFill>
                <a:effectLst/>
                <a:latin typeface="+mn-lt"/>
                <a:ea typeface="+mn-ea"/>
                <a:cs typeface="+mn-cs"/>
              </a:rPr>
              <a:t> Craig Douglas, Michigan State University</a:t>
            </a:r>
          </a:p>
          <a:p>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14-19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endParaRPr lang="en-US" sz="1200" b="0" kern="1200" dirty="0">
              <a:solidFill>
                <a:schemeClr val="tx1"/>
              </a:solidFill>
              <a:effectLst/>
              <a:latin typeface="+mn-lt"/>
              <a:ea typeface="+mn-ea"/>
              <a:cs typeface="+mn-cs"/>
            </a:endParaRP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19</a:t>
            </a:fld>
            <a:endParaRPr lang="en-US"/>
          </a:p>
        </p:txBody>
      </p:sp>
    </p:spTree>
    <p:extLst>
      <p:ext uri="{BB962C8B-B14F-4D97-AF65-F5344CB8AC3E}">
        <p14:creationId xmlns:p14="http://schemas.microsoft.com/office/powerpoint/2010/main" val="1398111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5.1 Molecular Models for Methane</a:t>
            </a:r>
            <a:r>
              <a:rPr lang="en-US" sz="1200" kern="1200" baseline="0" dirty="0">
                <a:solidFill>
                  <a:schemeClr val="tx1"/>
                </a:solidFill>
                <a:effectLst/>
                <a:latin typeface="+mn-lt"/>
                <a:ea typeface="+mn-ea"/>
                <a:cs typeface="+mn-cs"/>
              </a:rPr>
              <a:t> Burning </a:t>
            </a:r>
            <a:r>
              <a:rPr lang="en-US" sz="1200" kern="1200" dirty="0">
                <a:solidFill>
                  <a:schemeClr val="tx1"/>
                </a:solidFill>
                <a:effectLst/>
                <a:latin typeface="+mn-lt"/>
                <a:ea typeface="+mn-ea"/>
                <a:cs typeface="+mn-cs"/>
              </a:rPr>
              <a:t>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9771480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in the PPT. </a:t>
            </a:r>
          </a:p>
          <a:p>
            <a:r>
              <a:rPr lang="en-US" sz="1200" kern="1200">
                <a:solidFill>
                  <a:schemeClr val="tx1"/>
                </a:solidFill>
                <a:effectLst/>
                <a:latin typeface="+mn-lt"/>
                <a:ea typeface="+mn-ea"/>
                <a:cs typeface="+mn-cs"/>
              </a:rPr>
              <a:t>Tell students to complete Part C of their worksheet to trace the atoms during the chemical change.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17637214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21 in the PPT. </a:t>
            </a:r>
          </a:p>
          <a:p>
            <a:pPr lvl="0"/>
            <a:r>
              <a:rPr lang="en-US" sz="1200" kern="1200" dirty="0">
                <a:solidFill>
                  <a:schemeClr val="tx1"/>
                </a:solidFill>
                <a:effectLst/>
                <a:latin typeface="+mn-lt"/>
                <a:ea typeface="+mn-ea"/>
                <a:cs typeface="+mn-cs"/>
              </a:rPr>
              <a:t>Tell students to complete Part D of their worksheet to trace the energy during the chemical change. </a:t>
            </a:r>
          </a:p>
          <a:p>
            <a:r>
              <a:rPr lang="en-US" sz="1200" kern="1200" dirty="0">
                <a:solidFill>
                  <a:schemeClr val="tx1"/>
                </a:solidFill>
                <a:effectLst/>
                <a:latin typeface="+mn-lt"/>
                <a:ea typeface="+mn-ea"/>
                <a:cs typeface="+mn-cs"/>
              </a:rPr>
              <a:t>Tell students to complete Part E of their worksheet to confirm matter and energy were conserved during the chemical change.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5352747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lvl="0"/>
            <a:r>
              <a:rPr lang="en-US" sz="1200" kern="1200" dirty="0">
                <a:solidFill>
                  <a:schemeClr val="tx1"/>
                </a:solidFill>
                <a:effectLst/>
                <a:latin typeface="+mn-lt"/>
                <a:ea typeface="+mn-ea"/>
                <a:cs typeface="+mn-cs"/>
              </a:rPr>
              <a:t>Show Slide 22 of the presentation to guide students through the process of writing a balanced chemical equation for the combustion of ethanol. Tell students that these rules apply to all chemical reactions.</a:t>
            </a:r>
          </a:p>
          <a:p>
            <a:pPr lvl="0"/>
            <a:r>
              <a:rPr lang="en-US" sz="1200" kern="1200" dirty="0">
                <a:solidFill>
                  <a:schemeClr val="tx1"/>
                </a:solidFill>
                <a:effectLst/>
                <a:latin typeface="+mn-lt"/>
                <a:ea typeface="+mn-ea"/>
                <a:cs typeface="+mn-cs"/>
              </a:rPr>
              <a:t>Tell students to write their equations in Part F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r>
              <a:rPr lang="en-US" sz="1200" kern="1200" dirty="0">
                <a:solidFill>
                  <a:schemeClr val="tx1"/>
                </a:solidFill>
                <a:effectLst/>
                <a:latin typeface="+mn-lt"/>
                <a:ea typeface="+mn-ea"/>
                <a:cs typeface="+mn-cs"/>
              </a:rPr>
              <a:t>Have students write their own chemical equations before comparing them with the one on Slide 23.</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28527090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lvl="0"/>
            <a:r>
              <a:rPr lang="en-US" sz="1200" kern="1200" dirty="0">
                <a:solidFill>
                  <a:schemeClr val="tx1"/>
                </a:solidFill>
                <a:effectLst/>
                <a:latin typeface="+mn-lt"/>
                <a:ea typeface="+mn-ea"/>
                <a:cs typeface="+mn-cs"/>
              </a:rPr>
              <a:t>Show Slide 22 of the presentation to guide students through the process of writing a balanced chemical equation for the combustion of ethanol. Tell students that these rules apply to all chemical reactions.</a:t>
            </a:r>
          </a:p>
          <a:p>
            <a:pPr lvl="0"/>
            <a:r>
              <a:rPr lang="en-US" sz="1200" kern="1200" dirty="0">
                <a:solidFill>
                  <a:schemeClr val="tx1"/>
                </a:solidFill>
                <a:effectLst/>
                <a:latin typeface="+mn-lt"/>
                <a:ea typeface="+mn-ea"/>
                <a:cs typeface="+mn-cs"/>
              </a:rPr>
              <a:t>Tell students to write their equations in Part F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r>
              <a:rPr lang="en-US" sz="1200" kern="1200" dirty="0">
                <a:solidFill>
                  <a:schemeClr val="tx1"/>
                </a:solidFill>
                <a:effectLst/>
                <a:latin typeface="+mn-lt"/>
                <a:ea typeface="+mn-ea"/>
                <a:cs typeface="+mn-cs"/>
              </a:rPr>
              <a:t>Have students write their own chemical equations before comparing them with the one on Slide 23.</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3458705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kern="1200" dirty="0">
                <a:solidFill>
                  <a:schemeClr val="tx1"/>
                </a:solidFill>
                <a:effectLst/>
                <a:latin typeface="+mn-lt"/>
                <a:ea typeface="+mn-ea"/>
                <a:cs typeface="+mn-cs"/>
              </a:rPr>
              <a:t>Credits:</a:t>
            </a:r>
            <a:r>
              <a:rPr lang="en-US" sz="1200" b="0" kern="1200" baseline="0" dirty="0">
                <a:solidFill>
                  <a:schemeClr val="tx1"/>
                </a:solidFill>
                <a:effectLst/>
                <a:latin typeface="+mn-lt"/>
                <a:ea typeface="+mn-ea"/>
                <a:cs typeface="+mn-cs"/>
              </a:rPr>
              <a:t> Craig Douglas, Michigan State University</a:t>
            </a:r>
          </a:p>
          <a:p>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Remind students that the rules always apply.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if they can explain what happens when ethanol burns, they can also explain what happens when many other materials burn. That is because the same rules apply: matter and energy change in similar ways. Tell students that they will practice with another material: a natural gas called methane (CH</a:t>
            </a:r>
            <a:r>
              <a:rPr lang="en-US" sz="1200" kern="1200" baseline="-25000" dirty="0">
                <a:solidFill>
                  <a:schemeClr val="tx1"/>
                </a:solidFill>
                <a:effectLst/>
                <a:latin typeface="+mn-lt"/>
                <a:ea typeface="+mn-ea"/>
                <a:cs typeface="+mn-cs"/>
              </a:rPr>
              <a:t>4</a:t>
            </a:r>
            <a:r>
              <a:rPr lang="en-US" sz="1200" kern="1200" dirty="0">
                <a:solidFill>
                  <a:schemeClr val="tx1"/>
                </a:solidFill>
                <a:effectLst/>
                <a:latin typeface="+mn-lt"/>
                <a:ea typeface="+mn-ea"/>
                <a:cs typeface="+mn-cs"/>
              </a:rPr>
              <a:t>). </a:t>
            </a:r>
          </a:p>
          <a:p>
            <a:endParaRPr lang="en-US" sz="1200" b="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Zoom into burning methane.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slides 3-6 to observe a methane flame at the macroscopic and atomic-molecular scale. </a:t>
            </a:r>
          </a:p>
          <a:p>
            <a:pPr lvl="0"/>
            <a:r>
              <a:rPr lang="en-US" sz="1200" kern="1200" dirty="0">
                <a:solidFill>
                  <a:schemeClr val="tx1"/>
                </a:solidFill>
                <a:effectLst/>
                <a:latin typeface="+mn-lt"/>
                <a:ea typeface="+mn-ea"/>
                <a:cs typeface="+mn-cs"/>
              </a:rPr>
              <a:t>Pose the question: “</a:t>
            </a:r>
            <a:r>
              <a:rPr lang="en-US" sz="1200" i="1" kern="1200" dirty="0">
                <a:solidFill>
                  <a:schemeClr val="tx1"/>
                </a:solidFill>
                <a:effectLst/>
                <a:latin typeface="+mn-lt"/>
                <a:ea typeface="+mn-ea"/>
                <a:cs typeface="+mn-cs"/>
              </a:rPr>
              <a:t>What’s the hidden chemical change when methane burns?”</a:t>
            </a:r>
            <a:r>
              <a:rPr lang="en-US" sz="1200" kern="1200" dirty="0">
                <a:solidFill>
                  <a:schemeClr val="tx1"/>
                </a:solidFill>
                <a:effectLst/>
                <a:latin typeface="+mn-lt"/>
                <a:ea typeface="+mn-ea"/>
                <a:cs typeface="+mn-cs"/>
              </a:rPr>
              <a:t> Explain to students that both methane and 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enter the flame at the bottom.</a:t>
            </a:r>
          </a:p>
          <a:p>
            <a:r>
              <a:rPr lang="en-US" sz="1200" kern="1200" dirty="0">
                <a:solidFill>
                  <a:schemeClr val="tx1"/>
                </a:solidFill>
                <a:effectLst/>
                <a:latin typeface="+mn-lt"/>
                <a:ea typeface="+mn-ea"/>
                <a:cs typeface="+mn-cs"/>
              </a:rPr>
              <a:t>Show slides 4 and 5 to contrast the molecules at the bottom and top of a flame.</a:t>
            </a:r>
            <a:endParaRPr lang="en-US" sz="1200" b="0" kern="1200" dirty="0">
              <a:solidFill>
                <a:schemeClr val="tx1"/>
              </a:solidFill>
              <a:effectLst/>
              <a:latin typeface="+mn-lt"/>
              <a:ea typeface="+mn-ea"/>
              <a:cs typeface="+mn-cs"/>
            </a:endParaRPr>
          </a:p>
        </p:txBody>
      </p:sp>
      <p:sp>
        <p:nvSpPr>
          <p:cNvPr id="55300" name="Slide Number Placeholder 3"/>
          <p:cNvSpPr>
            <a:spLocks noGrp="1"/>
          </p:cNvSpPr>
          <p:nvPr>
            <p:ph type="sldNum" sz="quarter" idx="5"/>
          </p:nvPr>
        </p:nvSpPr>
        <p:spPr bwMode="auto">
          <a:noFill/>
          <a:ln>
            <a:miter lim="800000"/>
            <a:headEnd/>
            <a:tailEnd/>
          </a:ln>
        </p:spPr>
        <p:txBody>
          <a:bodyPr/>
          <a:lstStyle/>
          <a:p>
            <a:fld id="{D0821B50-357B-9049-BAEA-3B889F7BDC71}" type="slidenum">
              <a:rPr lang="en-US">
                <a:ea typeface="ＭＳ Ｐゴシック" charset="-128"/>
                <a:cs typeface="ＭＳ Ｐゴシック" charset="-128"/>
              </a:rPr>
              <a:pPr/>
              <a:t>3</a:t>
            </a:fld>
            <a:endParaRPr lang="en-US">
              <a:ea typeface="ＭＳ Ｐゴシック" charset="-128"/>
              <a:cs typeface="ＭＳ Ｐゴシック" charset="-128"/>
            </a:endParaRPr>
          </a:p>
        </p:txBody>
      </p:sp>
    </p:spTree>
    <p:extLst>
      <p:ext uri="{BB962C8B-B14F-4D97-AF65-F5344CB8AC3E}">
        <p14:creationId xmlns:p14="http://schemas.microsoft.com/office/powerpoint/2010/main" val="1021281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kern="1200" dirty="0">
                <a:solidFill>
                  <a:schemeClr val="tx1"/>
                </a:solidFill>
                <a:effectLst/>
                <a:latin typeface="+mn-lt"/>
                <a:ea typeface="+mn-ea"/>
                <a:cs typeface="+mn-cs"/>
              </a:rPr>
              <a:t>Credits:</a:t>
            </a:r>
            <a:r>
              <a:rPr lang="en-US" sz="1200" b="0" kern="1200" baseline="0" dirty="0">
                <a:solidFill>
                  <a:schemeClr val="tx1"/>
                </a:solidFill>
                <a:effectLst/>
                <a:latin typeface="+mn-lt"/>
                <a:ea typeface="+mn-ea"/>
                <a:cs typeface="+mn-cs"/>
              </a:rPr>
              <a:t> Craig Douglas, Michigan State University</a:t>
            </a:r>
          </a:p>
          <a:p>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Zoom into burning methane.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slides 3-6 to observe a methane flame at the macroscopic and atomic-molecular scale. </a:t>
            </a:r>
          </a:p>
          <a:p>
            <a:pPr lvl="0"/>
            <a:r>
              <a:rPr lang="en-US" sz="1200" kern="1200" dirty="0">
                <a:solidFill>
                  <a:schemeClr val="tx1"/>
                </a:solidFill>
                <a:effectLst/>
                <a:latin typeface="+mn-lt"/>
                <a:ea typeface="+mn-ea"/>
                <a:cs typeface="+mn-cs"/>
              </a:rPr>
              <a:t>Pose the question: “</a:t>
            </a:r>
            <a:r>
              <a:rPr lang="en-US" sz="1200" i="1" kern="1200" dirty="0">
                <a:solidFill>
                  <a:schemeClr val="tx1"/>
                </a:solidFill>
                <a:effectLst/>
                <a:latin typeface="+mn-lt"/>
                <a:ea typeface="+mn-ea"/>
                <a:cs typeface="+mn-cs"/>
              </a:rPr>
              <a:t>What’s the hidden chemical change when methane burns?”</a:t>
            </a:r>
            <a:r>
              <a:rPr lang="en-US" sz="1200" kern="1200" dirty="0">
                <a:solidFill>
                  <a:schemeClr val="tx1"/>
                </a:solidFill>
                <a:effectLst/>
                <a:latin typeface="+mn-lt"/>
                <a:ea typeface="+mn-ea"/>
                <a:cs typeface="+mn-cs"/>
              </a:rPr>
              <a:t> Explain to students that both methane and 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enter the flame at the bottom.</a:t>
            </a:r>
          </a:p>
          <a:p>
            <a:r>
              <a:rPr lang="en-US" sz="1200" kern="1200" dirty="0">
                <a:solidFill>
                  <a:schemeClr val="tx1"/>
                </a:solidFill>
                <a:effectLst/>
                <a:latin typeface="+mn-lt"/>
                <a:ea typeface="+mn-ea"/>
                <a:cs typeface="+mn-cs"/>
              </a:rPr>
              <a:t>Show slides 4 and 5 to contrast the molecules at the bottom and top of a flame.</a:t>
            </a:r>
            <a:endParaRPr lang="en-US" sz="1200" b="0" kern="1200" dirty="0">
              <a:solidFill>
                <a:schemeClr val="tx1"/>
              </a:solidFill>
              <a:effectLst/>
              <a:latin typeface="+mn-lt"/>
              <a:ea typeface="+mn-ea"/>
              <a:cs typeface="+mn-cs"/>
            </a:endParaRPr>
          </a:p>
        </p:txBody>
      </p:sp>
      <p:sp>
        <p:nvSpPr>
          <p:cNvPr id="57348" name="Slide Number Placeholder 3"/>
          <p:cNvSpPr>
            <a:spLocks noGrp="1"/>
          </p:cNvSpPr>
          <p:nvPr>
            <p:ph type="sldNum" sz="quarter" idx="5"/>
          </p:nvPr>
        </p:nvSpPr>
        <p:spPr bwMode="auto">
          <a:noFill/>
          <a:ln>
            <a:miter lim="800000"/>
            <a:headEnd/>
            <a:tailEnd/>
          </a:ln>
        </p:spPr>
        <p:txBody>
          <a:bodyPr/>
          <a:lstStyle/>
          <a:p>
            <a:fld id="{68D5148E-1956-7F4F-8081-44A87E5548C8}" type="slidenum">
              <a:rPr lang="en-US">
                <a:ea typeface="ＭＳ Ｐゴシック" charset="-128"/>
                <a:cs typeface="ＭＳ Ｐゴシック" charset="-128"/>
              </a:rPr>
              <a:pPr/>
              <a:t>4</a:t>
            </a:fld>
            <a:endParaRPr lang="en-US">
              <a:ea typeface="ＭＳ Ｐゴシック" charset="-128"/>
              <a:cs typeface="ＭＳ Ｐゴシック" charset="-128"/>
            </a:endParaRPr>
          </a:p>
        </p:txBody>
      </p:sp>
    </p:spTree>
    <p:extLst>
      <p:ext uri="{BB962C8B-B14F-4D97-AF65-F5344CB8AC3E}">
        <p14:creationId xmlns:p14="http://schemas.microsoft.com/office/powerpoint/2010/main" val="3988259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kern="1200" dirty="0">
                <a:solidFill>
                  <a:schemeClr val="tx1"/>
                </a:solidFill>
                <a:effectLst/>
                <a:latin typeface="+mn-lt"/>
                <a:ea typeface="+mn-ea"/>
                <a:cs typeface="+mn-cs"/>
              </a:rPr>
              <a:t>Credits:</a:t>
            </a:r>
            <a:r>
              <a:rPr lang="en-US" sz="1200" b="0" kern="1200" baseline="0" dirty="0">
                <a:solidFill>
                  <a:schemeClr val="tx1"/>
                </a:solidFill>
                <a:effectLst/>
                <a:latin typeface="+mn-lt"/>
                <a:ea typeface="+mn-ea"/>
                <a:cs typeface="+mn-cs"/>
              </a:rPr>
              <a:t> Craig Douglas, Michigan State University</a:t>
            </a:r>
            <a:endParaRPr lang="en-US" sz="1200" b="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Zoom into burning methane.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slides 3-6 to observe an methane flame at the macroscopic and atomic-molecular scale. </a:t>
            </a:r>
          </a:p>
          <a:p>
            <a:pPr lvl="0"/>
            <a:r>
              <a:rPr lang="en-US" sz="1200" kern="1200" dirty="0">
                <a:solidFill>
                  <a:schemeClr val="tx1"/>
                </a:solidFill>
                <a:effectLst/>
                <a:latin typeface="+mn-lt"/>
                <a:ea typeface="+mn-ea"/>
                <a:cs typeface="+mn-cs"/>
              </a:rPr>
              <a:t>Pose the question: “</a:t>
            </a:r>
            <a:r>
              <a:rPr lang="en-US" sz="1200" i="1" kern="1200" dirty="0">
                <a:solidFill>
                  <a:schemeClr val="tx1"/>
                </a:solidFill>
                <a:effectLst/>
                <a:latin typeface="+mn-lt"/>
                <a:ea typeface="+mn-ea"/>
                <a:cs typeface="+mn-cs"/>
              </a:rPr>
              <a:t>What’s the hidden chemical change when methane burns?”</a:t>
            </a:r>
            <a:r>
              <a:rPr lang="en-US" sz="1200" kern="1200" dirty="0">
                <a:solidFill>
                  <a:schemeClr val="tx1"/>
                </a:solidFill>
                <a:effectLst/>
                <a:latin typeface="+mn-lt"/>
                <a:ea typeface="+mn-ea"/>
                <a:cs typeface="+mn-cs"/>
              </a:rPr>
              <a:t> Explain to students that both methane and 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enter the flame at the bottom.</a:t>
            </a:r>
          </a:p>
          <a:p>
            <a:r>
              <a:rPr lang="en-US" sz="1200" kern="1200" dirty="0">
                <a:solidFill>
                  <a:schemeClr val="tx1"/>
                </a:solidFill>
                <a:effectLst/>
                <a:latin typeface="+mn-lt"/>
                <a:ea typeface="+mn-ea"/>
                <a:cs typeface="+mn-cs"/>
              </a:rPr>
              <a:t>Show slides 4 and 5 to contrast the molecules at the bottom and top of a flame.</a:t>
            </a:r>
          </a:p>
        </p:txBody>
      </p:sp>
      <p:sp>
        <p:nvSpPr>
          <p:cNvPr id="59396" name="Slide Number Placeholder 3"/>
          <p:cNvSpPr>
            <a:spLocks noGrp="1"/>
          </p:cNvSpPr>
          <p:nvPr>
            <p:ph type="sldNum" sz="quarter" idx="5"/>
          </p:nvPr>
        </p:nvSpPr>
        <p:spPr bwMode="auto">
          <a:noFill/>
          <a:ln>
            <a:miter lim="800000"/>
            <a:headEnd/>
            <a:tailEnd/>
          </a:ln>
        </p:spPr>
        <p:txBody>
          <a:bodyPr/>
          <a:lstStyle/>
          <a:p>
            <a:fld id="{FC9A3E8B-41C4-8B4A-9B64-F9305340F4AD}" type="slidenum">
              <a:rPr lang="en-US">
                <a:ea typeface="ＭＳ Ｐゴシック" charset="-128"/>
                <a:cs typeface="ＭＳ Ｐゴシック" charset="-128"/>
              </a:rPr>
              <a:pPr/>
              <a:t>5</a:t>
            </a:fld>
            <a:endParaRPr lang="en-US">
              <a:ea typeface="ＭＳ Ｐゴシック" charset="-128"/>
              <a:cs typeface="ＭＳ Ｐゴシック" charset="-128"/>
            </a:endParaRPr>
          </a:p>
        </p:txBody>
      </p:sp>
    </p:spTree>
    <p:extLst>
      <p:ext uri="{BB962C8B-B14F-4D97-AF65-F5344CB8AC3E}">
        <p14:creationId xmlns:p14="http://schemas.microsoft.com/office/powerpoint/2010/main" val="2942818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kern="1200" dirty="0">
                <a:solidFill>
                  <a:schemeClr val="tx1"/>
                </a:solidFill>
                <a:effectLst/>
                <a:latin typeface="+mn-lt"/>
                <a:ea typeface="+mn-ea"/>
                <a:cs typeface="+mn-cs"/>
              </a:rPr>
              <a:t>Credits:</a:t>
            </a:r>
            <a:r>
              <a:rPr lang="en-US" sz="1200" b="0" kern="1200" baseline="0" dirty="0">
                <a:solidFill>
                  <a:schemeClr val="tx1"/>
                </a:solidFill>
                <a:effectLst/>
                <a:latin typeface="+mn-lt"/>
                <a:ea typeface="+mn-ea"/>
                <a:cs typeface="+mn-cs"/>
              </a:rPr>
              <a:t> Craig Douglas, Michigan State University</a:t>
            </a:r>
          </a:p>
          <a:p>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Zoom into burning methane.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slides 3-6 to observe a methane flame at the macroscopic and atomic-molecular scale. </a:t>
            </a:r>
          </a:p>
          <a:p>
            <a:pPr lvl="0"/>
            <a:r>
              <a:rPr lang="en-US" sz="1200" kern="1200" dirty="0">
                <a:solidFill>
                  <a:schemeClr val="tx1"/>
                </a:solidFill>
                <a:effectLst/>
                <a:latin typeface="+mn-lt"/>
                <a:ea typeface="+mn-ea"/>
                <a:cs typeface="+mn-cs"/>
              </a:rPr>
              <a:t>Pose the question: “</a:t>
            </a:r>
            <a:r>
              <a:rPr lang="en-US" sz="1200" i="1" kern="1200" dirty="0">
                <a:solidFill>
                  <a:schemeClr val="tx1"/>
                </a:solidFill>
                <a:effectLst/>
                <a:latin typeface="+mn-lt"/>
                <a:ea typeface="+mn-ea"/>
                <a:cs typeface="+mn-cs"/>
              </a:rPr>
              <a:t>What’s the hidden chemical change when methane burns?”</a:t>
            </a:r>
            <a:r>
              <a:rPr lang="en-US" sz="1200" kern="1200" dirty="0">
                <a:solidFill>
                  <a:schemeClr val="tx1"/>
                </a:solidFill>
                <a:effectLst/>
                <a:latin typeface="+mn-lt"/>
                <a:ea typeface="+mn-ea"/>
                <a:cs typeface="+mn-cs"/>
              </a:rPr>
              <a:t> Explain to students that both methane and 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enter the flame at the bottom.</a:t>
            </a:r>
          </a:p>
          <a:p>
            <a:r>
              <a:rPr lang="en-US" sz="1200" kern="1200" dirty="0">
                <a:solidFill>
                  <a:schemeClr val="tx1"/>
                </a:solidFill>
                <a:effectLst/>
                <a:latin typeface="+mn-lt"/>
                <a:ea typeface="+mn-ea"/>
                <a:cs typeface="+mn-cs"/>
              </a:rPr>
              <a:t>Show slides 4 and 5 to contrast the molecules at the bottom and top of a flame.</a:t>
            </a:r>
            <a:endParaRPr lang="en-US" sz="1200" b="0" kern="1200" dirty="0">
              <a:solidFill>
                <a:schemeClr val="tx1"/>
              </a:solidFill>
              <a:effectLst/>
              <a:latin typeface="+mn-lt"/>
              <a:ea typeface="+mn-ea"/>
              <a:cs typeface="+mn-cs"/>
            </a:endParaRPr>
          </a:p>
        </p:txBody>
      </p:sp>
      <p:sp>
        <p:nvSpPr>
          <p:cNvPr id="51204" name="Slide Number Placeholder 3"/>
          <p:cNvSpPr>
            <a:spLocks noGrp="1"/>
          </p:cNvSpPr>
          <p:nvPr>
            <p:ph type="sldNum" sz="quarter" idx="5"/>
          </p:nvPr>
        </p:nvSpPr>
        <p:spPr bwMode="auto">
          <a:noFill/>
          <a:ln>
            <a:miter lim="800000"/>
            <a:headEnd/>
            <a:tailEnd/>
          </a:ln>
        </p:spPr>
        <p:txBody>
          <a:bodyPr/>
          <a:lstStyle/>
          <a:p>
            <a:fld id="{9A11BD71-EAB1-1744-92B1-B68213C1D85A}" type="slidenum">
              <a:rPr lang="en-US" smtClean="0"/>
              <a:pPr/>
              <a:t>6</a:t>
            </a:fld>
            <a:endParaRPr lang="en-US"/>
          </a:p>
        </p:txBody>
      </p:sp>
    </p:spTree>
    <p:extLst>
      <p:ext uri="{BB962C8B-B14F-4D97-AF65-F5344CB8AC3E}">
        <p14:creationId xmlns:p14="http://schemas.microsoft.com/office/powerpoint/2010/main" val="2777660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practice answering the Three Questions for methane burning.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to remind students that explaining chemical changes always involves answering the Three Questions. Divide students into pairs or small groups and have them practice answering the Three Questions in a new context. Remind them that the same rules about matter and energy apply for methane and ethanol.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4038051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 8 to show instructions to construct methane and oxygen molecules. Students can also follow instructions in Part B of their worksheet.</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404117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Photo Credit: Michigan State University </a:t>
            </a:r>
          </a:p>
          <a:p>
            <a:endParaRPr lang="en-US" sz="1200" b="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use the molecular model kits to make one methane and two oxygen molecules.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an optional step. If you feel that your students can explain methane burning and answer the Three Questions, skip to activity 5.2. </a:t>
            </a:r>
          </a:p>
          <a:p>
            <a:r>
              <a:rPr lang="en-US" sz="1200" kern="1200" dirty="0">
                <a:solidFill>
                  <a:schemeClr val="tx1"/>
                </a:solidFill>
                <a:effectLst/>
                <a:latin typeface="+mn-lt"/>
                <a:ea typeface="+mn-ea"/>
                <a:cs typeface="+mn-cs"/>
              </a:rPr>
              <a:t>Divide the class into pairs and give each pair a molecular model kit, a set of Forms of Energy Cards, and Molecular Models 11 x 17 Placemat. Pass out one copy of 5.1 Molecular Models for Methane Worksheet to each student.</a:t>
            </a:r>
          </a:p>
          <a:p>
            <a:pPr lvl="0"/>
            <a:r>
              <a:rPr lang="en-US" sz="1200" kern="1200" dirty="0">
                <a:solidFill>
                  <a:schemeClr val="tx1"/>
                </a:solidFill>
                <a:effectLst/>
                <a:latin typeface="+mn-lt"/>
                <a:ea typeface="+mn-ea"/>
                <a:cs typeface="+mn-cs"/>
              </a:rPr>
              <a:t>Use slide 8 to show instructions to construct oxygen and methane molecules. Students can also follow instructions in Part B of their worksheet.</a:t>
            </a:r>
          </a:p>
          <a:p>
            <a:pPr lvl="0"/>
            <a:r>
              <a:rPr lang="en-US" sz="1200" kern="1200" dirty="0">
                <a:solidFill>
                  <a:schemeClr val="tx1"/>
                </a:solidFill>
                <a:effectLst/>
                <a:latin typeface="+mn-lt"/>
                <a:ea typeface="+mn-ea"/>
                <a:cs typeface="+mn-cs"/>
              </a:rPr>
              <a:t>Use slide 9 to instruct students to compare their own molecules with the picture on the slide.</a:t>
            </a:r>
          </a:p>
          <a:p>
            <a:pPr lvl="0"/>
            <a:r>
              <a:rPr lang="en-US" sz="1200" kern="1200" dirty="0">
                <a:solidFill>
                  <a:schemeClr val="tx1"/>
                </a:solidFill>
                <a:effectLst/>
                <a:latin typeface="+mn-lt"/>
                <a:ea typeface="+mn-ea"/>
                <a:cs typeface="+mn-cs"/>
              </a:rPr>
              <a:t>Use slide 10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p>
          <a:p>
            <a:r>
              <a:rPr lang="en-US" sz="1200" i="1" kern="1200" dirty="0">
                <a:solidFill>
                  <a:schemeClr val="tx1"/>
                </a:solidFill>
                <a:effectLst/>
                <a:latin typeface="+mn-lt"/>
                <a:ea typeface="+mn-ea"/>
                <a:cs typeface="+mn-cs"/>
              </a:rPr>
              <a:t>Accommodation: Do this optional activity. Arrange the molecules along with students so they have a step-by-step model of what the molecules should look like. </a:t>
            </a: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33784256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8.tif"/><Relationship Id="rId5" Type="http://schemas.openxmlformats.org/officeDocument/2006/relationships/image" Target="../media/image37.tif"/><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8" Type="http://schemas.openxmlformats.org/officeDocument/2006/relationships/image" Target="../media/image34.tif"/><Relationship Id="rId3" Type="http://schemas.openxmlformats.org/officeDocument/2006/relationships/image" Target="../media/image35.jpeg"/><Relationship Id="rId7" Type="http://schemas.microsoft.com/office/2007/relationships/hdphoto" Target="../media/hdphoto2.wdp"/><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10" Type="http://schemas.openxmlformats.org/officeDocument/2006/relationships/image" Target="../media/image38.tif"/><Relationship Id="rId4" Type="http://schemas.openxmlformats.org/officeDocument/2006/relationships/image" Target="../media/image36.jpeg"/><Relationship Id="rId9" Type="http://schemas.openxmlformats.org/officeDocument/2006/relationships/image" Target="../media/image37.tif"/></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54.png"/><Relationship Id="rId3" Type="http://schemas.openxmlformats.org/officeDocument/2006/relationships/image" Target="../media/image39.png"/><Relationship Id="rId21" Type="http://schemas.openxmlformats.org/officeDocument/2006/relationships/image" Target="../media/image38.tif"/><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3.png"/><Relationship Id="rId2" Type="http://schemas.openxmlformats.org/officeDocument/2006/relationships/notesSlide" Target="../notesSlides/notesSlide14.xml"/><Relationship Id="rId16" Type="http://schemas.openxmlformats.org/officeDocument/2006/relationships/image" Target="../media/image52.png"/><Relationship Id="rId20" Type="http://schemas.openxmlformats.org/officeDocument/2006/relationships/image" Target="../media/image34.tif"/><Relationship Id="rId1" Type="http://schemas.openxmlformats.org/officeDocument/2006/relationships/slideLayout" Target="../slideLayouts/slideLayout1.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19" Type="http://schemas.openxmlformats.org/officeDocument/2006/relationships/image" Target="../media/image55.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 Id="rId22" Type="http://schemas.openxmlformats.org/officeDocument/2006/relationships/image" Target="../media/image37.tif"/></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16.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0.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67.png"/><Relationship Id="rId4" Type="http://schemas.openxmlformats.org/officeDocument/2006/relationships/image" Target="../media/image66.png"/></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68.png"/><Relationship Id="rId4" Type="http://schemas.openxmlformats.org/officeDocument/2006/relationships/image" Target="../media/image66.png"/></Relationships>
</file>

<file path=ppt/slides/_rels/slide19.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54.png"/><Relationship Id="rId3" Type="http://schemas.openxmlformats.org/officeDocument/2006/relationships/image" Target="../media/image39.png"/><Relationship Id="rId21" Type="http://schemas.openxmlformats.org/officeDocument/2006/relationships/image" Target="../media/image38.tif"/><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3.png"/><Relationship Id="rId2" Type="http://schemas.openxmlformats.org/officeDocument/2006/relationships/notesSlide" Target="../notesSlides/notesSlide19.xml"/><Relationship Id="rId16" Type="http://schemas.openxmlformats.org/officeDocument/2006/relationships/image" Target="../media/image52.png"/><Relationship Id="rId20" Type="http://schemas.openxmlformats.org/officeDocument/2006/relationships/image" Target="../media/image34.tif"/><Relationship Id="rId1" Type="http://schemas.openxmlformats.org/officeDocument/2006/relationships/slideLayout" Target="../slideLayouts/slideLayout1.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19" Type="http://schemas.openxmlformats.org/officeDocument/2006/relationships/image" Target="../media/image55.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 Id="rId22" Type="http://schemas.openxmlformats.org/officeDocument/2006/relationships/image" Target="../media/image37.ti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3.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4.pn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7.xml"/><Relationship Id="rId16"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4.tif"/><Relationship Id="rId5" Type="http://schemas.microsoft.com/office/2007/relationships/hdphoto" Target="../media/hdphoto1.wdp"/><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Systems and Scale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5.1 Molecular Models for Methane Burning</a:t>
            </a:r>
          </a:p>
        </p:txBody>
      </p:sp>
      <p:pic>
        <p:nvPicPr>
          <p:cNvPr id="9" name="Picture 4" descr="C:\Documents and Settings\Craig Douglas\My Documents\for JJ\Systems &amp; Scale\lesson 5\methane flame01.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718359" y="4125800"/>
            <a:ext cx="3322868" cy="2257392"/>
          </a:xfrm>
          <a:prstGeom prst="rect">
            <a:avLst/>
          </a:prstGeom>
          <a:noFill/>
          <a:extLst>
            <a:ext uri="{909E8E84-426E-40dd-AFC4-6F175D3DCCD1}">
              <a14:hiddenFill xmlns=""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1379516A-13C9-4DA5-87A6-8A0DF8B502BB}"/>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a:t>
            </a:r>
          </a:p>
        </p:txBody>
      </p:sp>
      <p:sp>
        <p:nvSpPr>
          <p:cNvPr id="3" name="Content Placeholder 2"/>
          <p:cNvSpPr>
            <a:spLocks noGrp="1"/>
          </p:cNvSpPr>
          <p:nvPr>
            <p:ph idx="1"/>
          </p:nvPr>
        </p:nvSpPr>
        <p:spPr/>
        <p:txBody>
          <a:bodyPr>
            <a:normAutofit/>
          </a:bodyPr>
          <a:lstStyle/>
          <a:p>
            <a:pPr marL="0" indent="0" algn="ctr">
              <a:buNone/>
            </a:pPr>
            <a:r>
              <a:rPr lang="en-US" sz="7200" dirty="0"/>
              <a:t>When you are finished constructing the reactants, put all extra pieces away.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2179296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249"/>
            <a:ext cx="8496300" cy="1601812"/>
          </a:xfrm>
        </p:spPr>
        <p:txBody>
          <a:bodyPr>
            <a:noAutofit/>
          </a:bodyPr>
          <a:lstStyle/>
          <a:p>
            <a:pPr algn="ctr"/>
            <a:r>
              <a:rPr lang="en-US" sz="4000" b="0" dirty="0"/>
              <a:t>Rearranging the atoms to make product molecules: Carbon Dioxide and Water </a:t>
            </a:r>
          </a:p>
        </p:txBody>
      </p:sp>
      <p:sp>
        <p:nvSpPr>
          <p:cNvPr id="4" name="Text Placeholder 3"/>
          <p:cNvSpPr>
            <a:spLocks noGrp="1"/>
          </p:cNvSpPr>
          <p:nvPr>
            <p:ph type="body" sz="half" idx="2"/>
          </p:nvPr>
        </p:nvSpPr>
        <p:spPr>
          <a:xfrm>
            <a:off x="457200" y="1855633"/>
            <a:ext cx="3008313" cy="2086935"/>
          </a:xfrm>
        </p:spPr>
        <p:txBody>
          <a:bodyPr>
            <a:normAutofit/>
          </a:bodyPr>
          <a:lstStyle/>
          <a:p>
            <a:r>
              <a:rPr lang="en-US" sz="2800" dirty="0"/>
              <a:t>Complete </a:t>
            </a:r>
            <a:r>
              <a:rPr lang="en-US" sz="2800" b="1" i="1" dirty="0"/>
              <a:t>Steps 4 and 5 </a:t>
            </a:r>
            <a:r>
              <a:rPr lang="en-US" sz="2800" dirty="0"/>
              <a:t>in Part B of your worksheet.</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11</a:t>
            </a:fld>
            <a:endParaRPr lang="en-US"/>
          </a:p>
        </p:txBody>
      </p:sp>
      <p:pic>
        <p:nvPicPr>
          <p:cNvPr id="2050" name="Picture 2"/>
          <p:cNvPicPr>
            <a:picLocks noGrp="1" noChangeAspect="1" noChangeArrowheads="1"/>
          </p:cNvPicPr>
          <p:nvPr>
            <p:ph idx="1"/>
          </p:nvPr>
        </p:nvPicPr>
        <p:blipFill>
          <a:blip r:embed="rId3"/>
          <a:srcRect/>
          <a:stretch/>
        </p:blipFill>
        <p:spPr bwMode="auto">
          <a:xfrm>
            <a:off x="4186315" y="1549400"/>
            <a:ext cx="4500485" cy="4519395"/>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4530705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
        <p:nvSpPr>
          <p:cNvPr id="22" name="Rounded Rectangle 21"/>
          <p:cNvSpPr/>
          <p:nvPr/>
        </p:nvSpPr>
        <p:spPr>
          <a:xfrm>
            <a:off x="4750633" y="1310125"/>
            <a:ext cx="3569452" cy="429664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23" name="Title 1"/>
          <p:cNvSpPr txBox="1">
            <a:spLocks/>
          </p:cNvSpPr>
          <p:nvPr/>
        </p:nvSpPr>
        <p:spPr>
          <a:xfrm>
            <a:off x="685800" y="488462"/>
            <a:ext cx="7772400" cy="82166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Photo of product molecules</a:t>
            </a:r>
            <a:r>
              <a:rPr lang="en-US" sz="1600" b="1" dirty="0">
                <a:ea typeface="ＭＳ Ｐゴシック" charset="-128"/>
                <a:cs typeface="ＭＳ Ｐゴシック" charset="-128"/>
              </a:rPr>
              <a:t>: H</a:t>
            </a:r>
            <a:r>
              <a:rPr lang="en-US" sz="1600" b="1" baseline="-25000" dirty="0">
                <a:ea typeface="ＭＳ Ｐゴシック" charset="-128"/>
                <a:cs typeface="ＭＳ Ｐゴシック" charset="-128"/>
              </a:rPr>
              <a:t>2</a:t>
            </a:r>
            <a:r>
              <a:rPr lang="en-US" sz="1600" b="1" dirty="0">
                <a:ea typeface="ＭＳ Ｐゴシック" charset="-128"/>
                <a:cs typeface="ＭＳ Ｐゴシック" charset="-128"/>
              </a:rPr>
              <a:t>O (water) and CO</a:t>
            </a:r>
            <a:r>
              <a:rPr lang="en-US" sz="1600" b="1" baseline="-25000" dirty="0">
                <a:ea typeface="ＭＳ Ｐゴシック" charset="-128"/>
                <a:cs typeface="ＭＳ Ｐゴシック" charset="-128"/>
              </a:rPr>
              <a:t>2</a:t>
            </a:r>
            <a:r>
              <a:rPr lang="en-US" sz="1600" b="1" dirty="0">
                <a:ea typeface="ＭＳ Ｐゴシック" charset="-128"/>
                <a:cs typeface="ＭＳ Ｐゴシック" charset="-128"/>
              </a:rPr>
              <a:t> (carbon dioxide)</a:t>
            </a:r>
            <a:br>
              <a:rPr lang="en-US" sz="1600" b="1" dirty="0">
                <a:ea typeface="ＭＳ Ｐゴシック" charset="-128"/>
                <a:cs typeface="ＭＳ Ｐゴシック" charset="-128"/>
              </a:rPr>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24" name="Subtitle 2"/>
          <p:cNvSpPr txBox="1">
            <a:spLocks/>
          </p:cNvSpPr>
          <p:nvPr/>
        </p:nvSpPr>
        <p:spPr>
          <a:xfrm>
            <a:off x="457200" y="5613136"/>
            <a:ext cx="8229600" cy="67750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25" name="Rounded Rectangle 24"/>
          <p:cNvSpPr/>
          <p:nvPr/>
        </p:nvSpPr>
        <p:spPr>
          <a:xfrm>
            <a:off x="841676" y="1310126"/>
            <a:ext cx="3569452" cy="4296646"/>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26" name="TextBox 25"/>
          <p:cNvSpPr txBox="1"/>
          <p:nvPr/>
        </p:nvSpPr>
        <p:spPr>
          <a:xfrm>
            <a:off x="1999839" y="5217279"/>
            <a:ext cx="947636" cy="308869"/>
          </a:xfrm>
          <a:prstGeom prst="rect">
            <a:avLst/>
          </a:prstGeom>
          <a:noFill/>
        </p:spPr>
        <p:txBody>
          <a:bodyPr wrap="none" lIns="62042" tIns="31021" rIns="62042" bIns="31021" rtlCol="0">
            <a:spAutoFit/>
          </a:bodyPr>
          <a:lstStyle/>
          <a:p>
            <a:r>
              <a:rPr lang="en-US" sz="1600" dirty="0"/>
              <a:t>Reactants</a:t>
            </a:r>
          </a:p>
        </p:txBody>
      </p:sp>
      <p:sp>
        <p:nvSpPr>
          <p:cNvPr id="27" name="TextBox 26"/>
          <p:cNvSpPr txBox="1"/>
          <p:nvPr/>
        </p:nvSpPr>
        <p:spPr>
          <a:xfrm>
            <a:off x="6535359" y="5217279"/>
            <a:ext cx="862377" cy="308869"/>
          </a:xfrm>
          <a:prstGeom prst="rect">
            <a:avLst/>
          </a:prstGeom>
          <a:noFill/>
        </p:spPr>
        <p:txBody>
          <a:bodyPr wrap="none" lIns="62042" tIns="31021" rIns="62042" bIns="31021" rtlCol="0">
            <a:spAutoFit/>
          </a:bodyPr>
          <a:lstStyle/>
          <a:p>
            <a:r>
              <a:rPr lang="en-US" sz="1600" dirty="0"/>
              <a:t>Products</a:t>
            </a:r>
          </a:p>
        </p:txBody>
      </p:sp>
      <p:sp>
        <p:nvSpPr>
          <p:cNvPr id="28" name="AutoShape 2"/>
          <p:cNvSpPr>
            <a:spLocks noChangeArrowheads="1"/>
          </p:cNvSpPr>
          <p:nvPr/>
        </p:nvSpPr>
        <p:spPr bwMode="auto">
          <a:xfrm>
            <a:off x="4044782" y="2162948"/>
            <a:ext cx="1140453" cy="1688702"/>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29" name="TextBox 28"/>
          <p:cNvSpPr txBox="1"/>
          <p:nvPr/>
        </p:nvSpPr>
        <p:spPr>
          <a:xfrm>
            <a:off x="3964704" y="2736834"/>
            <a:ext cx="1160057" cy="616646"/>
          </a:xfrm>
          <a:prstGeom prst="rect">
            <a:avLst/>
          </a:prstGeom>
          <a:noFill/>
        </p:spPr>
        <p:txBody>
          <a:bodyPr wrap="square" lIns="62042" tIns="31021" rIns="62042" bIns="31021" rtlCol="0">
            <a:spAutoFit/>
          </a:bodyPr>
          <a:lstStyle/>
          <a:p>
            <a:pPr algn="ctr"/>
            <a:r>
              <a:rPr lang="en-US" dirty="0"/>
              <a:t>Chemical change</a:t>
            </a:r>
          </a:p>
        </p:txBody>
      </p:sp>
      <p:pic>
        <p:nvPicPr>
          <p:cNvPr id="30" name="Picture 10" descr="water molecules2.gif"/>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bwMode="auto">
          <a:xfrm>
            <a:off x="5478535" y="1594017"/>
            <a:ext cx="1186560" cy="959965"/>
          </a:xfrm>
          <a:prstGeom prst="rect">
            <a:avLst/>
          </a:prstGeom>
          <a:noFill/>
          <a:ln w="9525">
            <a:noFill/>
            <a:miter lim="800000"/>
            <a:headEnd/>
            <a:tailEnd/>
          </a:ln>
        </p:spPr>
      </p:pic>
      <p:pic>
        <p:nvPicPr>
          <p:cNvPr id="31" name="Picture 11" descr="CO2 molecules2.gif"/>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5923276" y="2777217"/>
            <a:ext cx="671292" cy="1152525"/>
          </a:xfrm>
          <a:prstGeom prst="rect">
            <a:avLst/>
          </a:prstGeom>
          <a:noFill/>
          <a:ln w="9525">
            <a:noFill/>
            <a:miter lim="800000"/>
            <a:headEnd/>
            <a:tailEnd/>
          </a:ln>
        </p:spPr>
      </p:pic>
      <p:sp>
        <p:nvSpPr>
          <p:cNvPr id="34" name="TextBox 16"/>
          <p:cNvSpPr txBox="1">
            <a:spLocks noChangeArrowheads="1"/>
          </p:cNvSpPr>
          <p:nvPr/>
        </p:nvSpPr>
        <p:spPr bwMode="auto">
          <a:xfrm>
            <a:off x="6400800" y="1793060"/>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Water</a:t>
            </a:r>
            <a:endParaRPr lang="en-US" b="1" dirty="0">
              <a:solidFill>
                <a:srgbClr val="FF0000"/>
              </a:solidFill>
              <a:latin typeface="Calibri" charset="0"/>
            </a:endParaRPr>
          </a:p>
        </p:txBody>
      </p:sp>
      <p:sp>
        <p:nvSpPr>
          <p:cNvPr id="35" name="TextBox 17"/>
          <p:cNvSpPr txBox="1">
            <a:spLocks noChangeArrowheads="1"/>
          </p:cNvSpPr>
          <p:nvPr/>
        </p:nvSpPr>
        <p:spPr bwMode="auto">
          <a:xfrm>
            <a:off x="6483436" y="3030314"/>
            <a:ext cx="1217613" cy="646331"/>
          </a:xfrm>
          <a:prstGeom prst="rect">
            <a:avLst/>
          </a:prstGeom>
          <a:noFill/>
          <a:ln w="9525">
            <a:noFill/>
            <a:miter lim="800000"/>
            <a:headEnd/>
            <a:tailEnd/>
          </a:ln>
        </p:spPr>
        <p:txBody>
          <a:bodyPr wrap="square">
            <a:prstTxWarp prst="textNoShape">
              <a:avLst/>
            </a:prstTxWarp>
            <a:spAutoFit/>
          </a:bodyPr>
          <a:lstStyle/>
          <a:p>
            <a:pPr algn="ctr"/>
            <a:r>
              <a:rPr lang="en-US" b="1" dirty="0">
                <a:latin typeface="Calibri" charset="0"/>
              </a:rPr>
              <a:t>Carbon </a:t>
            </a:r>
          </a:p>
          <a:p>
            <a:pPr algn="ctr"/>
            <a:r>
              <a:rPr lang="en-US" b="1" dirty="0">
                <a:latin typeface="Calibri" charset="0"/>
              </a:rPr>
              <a:t>dioxide</a:t>
            </a:r>
            <a:endParaRPr lang="en-US" b="1" dirty="0">
              <a:solidFill>
                <a:srgbClr val="FF0000"/>
              </a:solidFill>
              <a:latin typeface="Calibri" charset="0"/>
            </a:endParaRPr>
          </a:p>
        </p:txBody>
      </p:sp>
      <p:pic>
        <p:nvPicPr>
          <p:cNvPr id="19" name="Picture 18"/>
          <p:cNvPicPr/>
          <p:nvPr/>
        </p:nvPicPr>
        <p:blipFill>
          <a:blip r:embed="rId5"/>
          <a:stretch>
            <a:fillRect/>
          </a:stretch>
        </p:blipFill>
        <p:spPr bwMode="auto">
          <a:xfrm>
            <a:off x="6911052" y="4153270"/>
            <a:ext cx="951507" cy="956098"/>
          </a:xfrm>
          <a:prstGeom prst="rect">
            <a:avLst/>
          </a:prstGeom>
          <a:noFill/>
          <a:ln>
            <a:solidFill>
              <a:srgbClr val="000000"/>
            </a:solidFill>
          </a:ln>
        </p:spPr>
      </p:pic>
      <p:cxnSp>
        <p:nvCxnSpPr>
          <p:cNvPr id="20" name="Straight Connector 19"/>
          <p:cNvCxnSpPr/>
          <p:nvPr/>
        </p:nvCxnSpPr>
        <p:spPr>
          <a:xfrm>
            <a:off x="7621692" y="4055392"/>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7328987" y="4137082"/>
            <a:ext cx="740002" cy="31521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pic>
        <p:nvPicPr>
          <p:cNvPr id="38" name="Picture 37"/>
          <p:cNvPicPr/>
          <p:nvPr/>
        </p:nvPicPr>
        <p:blipFill>
          <a:blip r:embed="rId6"/>
          <a:stretch>
            <a:fillRect/>
          </a:stretch>
        </p:blipFill>
        <p:spPr bwMode="auto">
          <a:xfrm>
            <a:off x="5478535" y="4132720"/>
            <a:ext cx="992409" cy="997197"/>
          </a:xfrm>
          <a:prstGeom prst="rect">
            <a:avLst/>
          </a:prstGeom>
          <a:noFill/>
          <a:ln>
            <a:solidFill>
              <a:srgbClr val="000000"/>
            </a:solidFill>
          </a:ln>
        </p:spPr>
      </p:pic>
      <p:cxnSp>
        <p:nvCxnSpPr>
          <p:cNvPr id="39" name="Straight Connector 38"/>
          <p:cNvCxnSpPr/>
          <p:nvPr/>
        </p:nvCxnSpPr>
        <p:spPr>
          <a:xfrm>
            <a:off x="5423322" y="4673682"/>
            <a:ext cx="128193"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5103224" y="4717993"/>
            <a:ext cx="659886" cy="535145"/>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05699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a:p>
        </p:txBody>
      </p:sp>
      <p:sp>
        <p:nvSpPr>
          <p:cNvPr id="27" name="Rounded Rectangle 26"/>
          <p:cNvSpPr/>
          <p:nvPr/>
        </p:nvSpPr>
        <p:spPr>
          <a:xfrm>
            <a:off x="4750633" y="1310125"/>
            <a:ext cx="3569452" cy="429664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28" name="Title 1"/>
          <p:cNvSpPr txBox="1">
            <a:spLocks/>
          </p:cNvSpPr>
          <p:nvPr/>
        </p:nvSpPr>
        <p:spPr>
          <a:xfrm>
            <a:off x="685800" y="488462"/>
            <a:ext cx="7772400" cy="82166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Comparing photos of reactant and product molecules</a:t>
            </a:r>
            <a:endParaRPr lang="en-US" sz="1600" b="1" dirty="0">
              <a:ea typeface="ＭＳ Ｐゴシック" charset="-128"/>
              <a:cs typeface="ＭＳ Ｐゴシック" charset="-128"/>
            </a:endParaRPr>
          </a:p>
          <a:p>
            <a:r>
              <a:rPr lang="en-US" sz="1600" dirty="0"/>
              <a:t>Start by making the molecules and energy units of the reactants and putting them on the reactants side, then rearrange the atoms and energy units to show the products.</a:t>
            </a:r>
            <a:endParaRPr lang="en-US" sz="1600" b="1" dirty="0"/>
          </a:p>
        </p:txBody>
      </p:sp>
      <p:sp>
        <p:nvSpPr>
          <p:cNvPr id="29" name="Subtitle 2"/>
          <p:cNvSpPr txBox="1">
            <a:spLocks/>
          </p:cNvSpPr>
          <p:nvPr/>
        </p:nvSpPr>
        <p:spPr>
          <a:xfrm>
            <a:off x="457200" y="5613136"/>
            <a:ext cx="8229600" cy="67750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30" name="Rounded Rectangle 29"/>
          <p:cNvSpPr/>
          <p:nvPr/>
        </p:nvSpPr>
        <p:spPr>
          <a:xfrm>
            <a:off x="841676" y="1310126"/>
            <a:ext cx="3569452" cy="4296646"/>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31" name="TextBox 30"/>
          <p:cNvSpPr txBox="1"/>
          <p:nvPr/>
        </p:nvSpPr>
        <p:spPr>
          <a:xfrm>
            <a:off x="1999839" y="5217279"/>
            <a:ext cx="947636" cy="308869"/>
          </a:xfrm>
          <a:prstGeom prst="rect">
            <a:avLst/>
          </a:prstGeom>
          <a:noFill/>
        </p:spPr>
        <p:txBody>
          <a:bodyPr wrap="none" lIns="62042" tIns="31021" rIns="62042" bIns="31021" rtlCol="0">
            <a:spAutoFit/>
          </a:bodyPr>
          <a:lstStyle/>
          <a:p>
            <a:r>
              <a:rPr lang="en-US" sz="1600" dirty="0"/>
              <a:t>Reactants</a:t>
            </a:r>
          </a:p>
        </p:txBody>
      </p:sp>
      <p:sp>
        <p:nvSpPr>
          <p:cNvPr id="32" name="TextBox 31"/>
          <p:cNvSpPr txBox="1"/>
          <p:nvPr/>
        </p:nvSpPr>
        <p:spPr>
          <a:xfrm>
            <a:off x="6535359" y="5217279"/>
            <a:ext cx="862377" cy="308869"/>
          </a:xfrm>
          <a:prstGeom prst="rect">
            <a:avLst/>
          </a:prstGeom>
          <a:noFill/>
        </p:spPr>
        <p:txBody>
          <a:bodyPr wrap="none" lIns="62042" tIns="31021" rIns="62042" bIns="31021" rtlCol="0">
            <a:spAutoFit/>
          </a:bodyPr>
          <a:lstStyle/>
          <a:p>
            <a:r>
              <a:rPr lang="en-US" sz="1600" dirty="0"/>
              <a:t>Products</a:t>
            </a:r>
          </a:p>
        </p:txBody>
      </p:sp>
      <p:sp>
        <p:nvSpPr>
          <p:cNvPr id="33" name="AutoShape 2"/>
          <p:cNvSpPr>
            <a:spLocks noChangeArrowheads="1"/>
          </p:cNvSpPr>
          <p:nvPr/>
        </p:nvSpPr>
        <p:spPr bwMode="auto">
          <a:xfrm>
            <a:off x="4044782" y="2162948"/>
            <a:ext cx="1140453" cy="1688702"/>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34" name="TextBox 33"/>
          <p:cNvSpPr txBox="1"/>
          <p:nvPr/>
        </p:nvSpPr>
        <p:spPr>
          <a:xfrm>
            <a:off x="3964704" y="2736834"/>
            <a:ext cx="1160057" cy="616646"/>
          </a:xfrm>
          <a:prstGeom prst="rect">
            <a:avLst/>
          </a:prstGeom>
          <a:noFill/>
        </p:spPr>
        <p:txBody>
          <a:bodyPr wrap="square" lIns="62042" tIns="31021" rIns="62042" bIns="31021" rtlCol="0">
            <a:spAutoFit/>
          </a:bodyPr>
          <a:lstStyle/>
          <a:p>
            <a:pPr algn="ctr"/>
            <a:r>
              <a:rPr lang="en-US" dirty="0"/>
              <a:t>Chemical change</a:t>
            </a:r>
          </a:p>
        </p:txBody>
      </p:sp>
      <p:pic>
        <p:nvPicPr>
          <p:cNvPr id="35" name="Picture 10" descr="water molecules2.gif"/>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bwMode="auto">
          <a:xfrm>
            <a:off x="5478535" y="1594017"/>
            <a:ext cx="1186560" cy="959965"/>
          </a:xfrm>
          <a:prstGeom prst="rect">
            <a:avLst/>
          </a:prstGeom>
          <a:noFill/>
          <a:ln w="9525">
            <a:noFill/>
            <a:miter lim="800000"/>
            <a:headEnd/>
            <a:tailEnd/>
          </a:ln>
        </p:spPr>
      </p:pic>
      <p:pic>
        <p:nvPicPr>
          <p:cNvPr id="36" name="Picture 11" descr="CO2 molecules2.gif"/>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5923276" y="2777217"/>
            <a:ext cx="671292" cy="1152525"/>
          </a:xfrm>
          <a:prstGeom prst="rect">
            <a:avLst/>
          </a:prstGeom>
          <a:noFill/>
          <a:ln w="9525">
            <a:noFill/>
            <a:miter lim="800000"/>
            <a:headEnd/>
            <a:tailEnd/>
          </a:ln>
        </p:spPr>
      </p:pic>
      <p:sp>
        <p:nvSpPr>
          <p:cNvPr id="39" name="TextBox 16"/>
          <p:cNvSpPr txBox="1">
            <a:spLocks noChangeArrowheads="1"/>
          </p:cNvSpPr>
          <p:nvPr/>
        </p:nvSpPr>
        <p:spPr bwMode="auto">
          <a:xfrm>
            <a:off x="6400800" y="1793060"/>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Water</a:t>
            </a:r>
            <a:endParaRPr lang="en-US" b="1" dirty="0">
              <a:solidFill>
                <a:srgbClr val="FF0000"/>
              </a:solidFill>
              <a:latin typeface="Calibri" charset="0"/>
            </a:endParaRPr>
          </a:p>
        </p:txBody>
      </p:sp>
      <p:sp>
        <p:nvSpPr>
          <p:cNvPr id="40" name="TextBox 17"/>
          <p:cNvSpPr txBox="1">
            <a:spLocks noChangeArrowheads="1"/>
          </p:cNvSpPr>
          <p:nvPr/>
        </p:nvSpPr>
        <p:spPr bwMode="auto">
          <a:xfrm>
            <a:off x="6483436" y="3030314"/>
            <a:ext cx="1217613" cy="646331"/>
          </a:xfrm>
          <a:prstGeom prst="rect">
            <a:avLst/>
          </a:prstGeom>
          <a:noFill/>
          <a:ln w="9525">
            <a:noFill/>
            <a:miter lim="800000"/>
            <a:headEnd/>
            <a:tailEnd/>
          </a:ln>
        </p:spPr>
        <p:txBody>
          <a:bodyPr wrap="square">
            <a:prstTxWarp prst="textNoShape">
              <a:avLst/>
            </a:prstTxWarp>
            <a:spAutoFit/>
          </a:bodyPr>
          <a:lstStyle/>
          <a:p>
            <a:pPr algn="ctr"/>
            <a:r>
              <a:rPr lang="en-US" b="1" dirty="0">
                <a:latin typeface="Calibri" charset="0"/>
              </a:rPr>
              <a:t>Carbon </a:t>
            </a:r>
          </a:p>
          <a:p>
            <a:pPr algn="ctr"/>
            <a:r>
              <a:rPr lang="en-US" b="1" dirty="0">
                <a:latin typeface="Calibri" charset="0"/>
              </a:rPr>
              <a:t>dioxide</a:t>
            </a:r>
            <a:endParaRPr lang="en-US" b="1" dirty="0">
              <a:solidFill>
                <a:srgbClr val="FF0000"/>
              </a:solidFill>
              <a:latin typeface="Calibri" charset="0"/>
            </a:endParaRPr>
          </a:p>
        </p:txBody>
      </p:sp>
      <p:sp>
        <p:nvSpPr>
          <p:cNvPr id="43" name="TextBox 12"/>
          <p:cNvSpPr txBox="1">
            <a:spLocks noChangeArrowheads="1"/>
          </p:cNvSpPr>
          <p:nvPr/>
        </p:nvSpPr>
        <p:spPr bwMode="auto">
          <a:xfrm>
            <a:off x="1565596" y="4818548"/>
            <a:ext cx="1828800" cy="369332"/>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r>
              <a:rPr lang="en-US" b="1" dirty="0">
                <a:solidFill>
                  <a:srgbClr val="FF0000"/>
                </a:solidFill>
                <a:latin typeface="Calibri" charset="0"/>
              </a:rPr>
              <a:t> </a:t>
            </a:r>
          </a:p>
        </p:txBody>
      </p:sp>
      <p:sp>
        <p:nvSpPr>
          <p:cNvPr id="44" name="TextBox 43"/>
          <p:cNvSpPr txBox="1">
            <a:spLocks noChangeArrowheads="1"/>
          </p:cNvSpPr>
          <p:nvPr/>
        </p:nvSpPr>
        <p:spPr bwMode="auto">
          <a:xfrm>
            <a:off x="1021276" y="3311145"/>
            <a:ext cx="1828800" cy="369332"/>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Methane</a:t>
            </a:r>
            <a:endParaRPr lang="en-US" b="1" dirty="0">
              <a:solidFill>
                <a:srgbClr val="FF0000"/>
              </a:solidFill>
              <a:latin typeface="Calibri" charset="0"/>
            </a:endParaRPr>
          </a:p>
        </p:txBody>
      </p:sp>
      <p:pic>
        <p:nvPicPr>
          <p:cNvPr id="45" name="Picture 11" descr="oxygen2.gif"/>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bwMode="auto">
          <a:xfrm>
            <a:off x="1667509" y="3987378"/>
            <a:ext cx="1691115" cy="808037"/>
          </a:xfrm>
          <a:prstGeom prst="rect">
            <a:avLst/>
          </a:prstGeom>
          <a:noFill/>
          <a:ln w="9525">
            <a:noFill/>
            <a:miter lim="800000"/>
            <a:headEnd/>
            <a:tailEnd/>
          </a:ln>
        </p:spPr>
      </p:pic>
      <p:pic>
        <p:nvPicPr>
          <p:cNvPr id="46" name="Picture 45" descr="2013-03-14 14.44.16.jpg"/>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a:stretch/>
        </p:blipFill>
        <p:spPr>
          <a:xfrm>
            <a:off x="989201" y="1678671"/>
            <a:ext cx="1867647" cy="1655853"/>
          </a:xfrm>
          <a:prstGeom prst="rect">
            <a:avLst/>
          </a:prstGeom>
        </p:spPr>
      </p:pic>
      <p:pic>
        <p:nvPicPr>
          <p:cNvPr id="23" name="Picture 22"/>
          <p:cNvPicPr/>
          <p:nvPr/>
        </p:nvPicPr>
        <p:blipFill>
          <a:blip r:embed="rId8"/>
          <a:stretch>
            <a:fillRect/>
          </a:stretch>
        </p:blipFill>
        <p:spPr bwMode="auto">
          <a:xfrm rot="699854">
            <a:off x="2778152" y="2156684"/>
            <a:ext cx="1244121" cy="1250125"/>
          </a:xfrm>
          <a:prstGeom prst="rect">
            <a:avLst/>
          </a:prstGeom>
          <a:solidFill>
            <a:schemeClr val="bg1"/>
          </a:solidFill>
          <a:ln>
            <a:solidFill>
              <a:srgbClr val="000000"/>
            </a:solidFill>
          </a:ln>
        </p:spPr>
      </p:pic>
      <p:pic>
        <p:nvPicPr>
          <p:cNvPr id="48" name="Picture 47"/>
          <p:cNvPicPr/>
          <p:nvPr/>
        </p:nvPicPr>
        <p:blipFill>
          <a:blip r:embed="rId9"/>
          <a:stretch>
            <a:fillRect/>
          </a:stretch>
        </p:blipFill>
        <p:spPr bwMode="auto">
          <a:xfrm>
            <a:off x="6911052" y="4153270"/>
            <a:ext cx="951507" cy="956098"/>
          </a:xfrm>
          <a:prstGeom prst="rect">
            <a:avLst/>
          </a:prstGeom>
          <a:noFill/>
          <a:ln>
            <a:solidFill>
              <a:srgbClr val="000000"/>
            </a:solidFill>
          </a:ln>
        </p:spPr>
      </p:pic>
      <p:cxnSp>
        <p:nvCxnSpPr>
          <p:cNvPr id="24" name="Straight Connector 23"/>
          <p:cNvCxnSpPr/>
          <p:nvPr/>
        </p:nvCxnSpPr>
        <p:spPr>
          <a:xfrm>
            <a:off x="7621692" y="4055392"/>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flipV="1">
            <a:off x="7328987" y="4137082"/>
            <a:ext cx="740002" cy="31521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pic>
        <p:nvPicPr>
          <p:cNvPr id="49" name="Picture 48"/>
          <p:cNvPicPr/>
          <p:nvPr/>
        </p:nvPicPr>
        <p:blipFill>
          <a:blip r:embed="rId10"/>
          <a:stretch>
            <a:fillRect/>
          </a:stretch>
        </p:blipFill>
        <p:spPr bwMode="auto">
          <a:xfrm>
            <a:off x="5478535" y="4132720"/>
            <a:ext cx="992409" cy="997197"/>
          </a:xfrm>
          <a:prstGeom prst="rect">
            <a:avLst/>
          </a:prstGeom>
          <a:noFill/>
          <a:ln>
            <a:solidFill>
              <a:srgbClr val="000000"/>
            </a:solidFill>
          </a:ln>
        </p:spPr>
      </p:pic>
      <p:cxnSp>
        <p:nvCxnSpPr>
          <p:cNvPr id="25" name="Straight Connector 24"/>
          <p:cNvCxnSpPr/>
          <p:nvPr/>
        </p:nvCxnSpPr>
        <p:spPr>
          <a:xfrm>
            <a:off x="5423322" y="4673682"/>
            <a:ext cx="128193"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103224" y="4717993"/>
            <a:ext cx="659886" cy="535145"/>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82346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44" descr="water H 1" hidden="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163395" y="2180149"/>
            <a:ext cx="278257" cy="2449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45" descr="water H 1" hidden="1"/>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042716" y="2968273"/>
            <a:ext cx="315051" cy="2759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 name="Picture 46" descr="water H 1" hidden="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514949" y="2676218"/>
            <a:ext cx="232264" cy="2046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5" name="Picture 47" descr="water H 1" hidden="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110865" y="1861648"/>
            <a:ext cx="288605" cy="2541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 name="Picture 49" descr="water H 1" hidden="1"/>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168012" y="2350322"/>
            <a:ext cx="369092" cy="324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43" descr="ethanol C 1" hidden="1"/>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639782" y="2398615"/>
            <a:ext cx="563412" cy="508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32" descr="ethanol C 1" hidden="1"/>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4183303" y="2111159"/>
            <a:ext cx="614004" cy="5565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38" descr="carbon dioxide O 1" hidden="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3431586" y="3827505"/>
            <a:ext cx="525108" cy="4581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38" descr="carbon dioxide O 1" hidden="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4139131" y="3819885"/>
            <a:ext cx="525108" cy="4581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0" name="Picture 38" descr="carbon dioxide O 1" hidden="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5057359" y="3886030"/>
            <a:ext cx="525108" cy="4581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 name="Picture 48" descr="water H 1" hidden="1"/>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4627134" y="1928338"/>
            <a:ext cx="382891" cy="3368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 name="Picture 36" descr="carbon dioxide O 1" hidden="1"/>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3703828" y="2553840"/>
            <a:ext cx="556513" cy="4852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37" descr="carbon dioxide O 1" hidden="1"/>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3403888" y="3208916"/>
            <a:ext cx="578196" cy="504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37" descr="carbon dioxide O 1" hidden="1"/>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4111433" y="3201296"/>
            <a:ext cx="578196" cy="504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37" descr="carbon dioxide O 1" hidden="1"/>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5029661" y="3267441"/>
            <a:ext cx="578196" cy="504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4" name="Rounded Rectangle 6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Rounded Rectangle 75"/>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Rounded Rectangle 76"/>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 name="Rounded Rectangle 79"/>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Rounded Rectangle 8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Rounded Rectangle 82"/>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 name="Rounded Rectangle 85"/>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 name="Rounded Rectangle 86"/>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Rounded Rectangle 94"/>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Rounded Rectangle 95"/>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Picture 3" descr="C:\Documents and Settings\Craig Douglas\My Documents\for JJ\Systems &amp; Scale\chemical change animations\water.png"/>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l="-1" r="-2824"/>
          <a:stretch/>
        </p:blipFill>
        <p:spPr bwMode="auto">
          <a:xfrm>
            <a:off x="3500220" y="2735008"/>
            <a:ext cx="1268630"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102" name="Picture 3" descr="C:\Documents and Settings\Craig Douglas\My Documents\for JJ\Systems &amp; Scale\chemical change animations\water.png"/>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r="-2014"/>
          <a:stretch/>
        </p:blipFill>
        <p:spPr bwMode="auto">
          <a:xfrm>
            <a:off x="3275363" y="3683894"/>
            <a:ext cx="1258636"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Picture 2" descr="C:\Documents and Settings\Craig Douglas\My Documents\for JJ\Systems &amp; Scale\chemical change animations\carbon dioxide.png"/>
          <p:cNvPicPr>
            <a:picLocks noChangeAspect="1" noChangeArrowheads="1"/>
          </p:cNvPicPr>
          <p:nvPr/>
        </p:nvPicPr>
        <p:blipFill rotWithShape="1">
          <a:blip r:embed="rId16" cstate="print">
            <a:extLst>
              <a:ext uri="{28A0092B-C50C-407E-A947-70E740481C1C}">
                <a14:useLocalDpi xmlns:a14="http://schemas.microsoft.com/office/drawing/2010/main"/>
              </a:ext>
            </a:extLst>
          </a:blip>
          <a:srcRect r="-1812"/>
          <a:stretch/>
        </p:blipFill>
        <p:spPr bwMode="auto">
          <a:xfrm>
            <a:off x="3188723" y="1809880"/>
            <a:ext cx="1916776" cy="554667"/>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4" name="Picture 24"/>
          <p:cNvPicPr>
            <a:picLocks noChangeAspect="1" noChangeArrowheads="1"/>
          </p:cNvPicPr>
          <p:nvPr/>
        </p:nvPicPr>
        <p:blipFill>
          <a:blip r:embed="rId17" cstate="print">
            <a:extLst>
              <a:ext uri="{28A0092B-C50C-407E-A947-70E740481C1C}">
                <a14:useLocalDpi xmlns:a14="http://schemas.microsoft.com/office/drawing/2010/main"/>
              </a:ext>
            </a:extLst>
          </a:blip>
          <a:stretch>
            <a:fillRect/>
          </a:stretch>
        </p:blipFill>
        <p:spPr bwMode="auto">
          <a:xfrm>
            <a:off x="1471513" y="1278940"/>
            <a:ext cx="1141922" cy="13737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630352" y="4098272"/>
            <a:ext cx="556029"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27" descr="oxygen"/>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1958571" y="4372742"/>
            <a:ext cx="556029"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7" name="Title 1"/>
          <p:cNvSpPr>
            <a:spLocks noGrp="1"/>
          </p:cNvSpPr>
          <p:nvPr>
            <p:ph type="ctrTitle"/>
          </p:nvPr>
        </p:nvSpPr>
        <p:spPr>
          <a:xfrm>
            <a:off x="3145198" y="594686"/>
            <a:ext cx="2879003" cy="1096628"/>
          </a:xfrm>
          <a:gradFill>
            <a:gsLst>
              <a:gs pos="0">
                <a:srgbClr val="4C6D65">
                  <a:alpha val="75000"/>
                </a:srgbClr>
              </a:gs>
              <a:gs pos="100000">
                <a:schemeClr val="bg1">
                  <a:lumMod val="85000"/>
                </a:schemeClr>
              </a:gs>
            </a:gsLst>
            <a:lin ang="5400000" scaled="0"/>
          </a:gradFill>
          <a:ln>
            <a:solidFill>
              <a:srgbClr val="18453B"/>
            </a:solidFill>
          </a:ln>
        </p:spPr>
        <p:txBody>
          <a:body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atoms and energy </a:t>
            </a:r>
            <a:br>
              <a:rPr lang="en-US" sz="2000" b="1" dirty="0">
                <a:latin typeface="Arial" charset="0"/>
                <a:cs typeface="Arial" charset="0"/>
              </a:rPr>
            </a:br>
            <a:r>
              <a:rPr lang="en-US" sz="2000" b="1" dirty="0">
                <a:latin typeface="Arial" charset="0"/>
                <a:cs typeface="Arial" charset="0"/>
              </a:rPr>
              <a:t>when methane burns?</a:t>
            </a:r>
          </a:p>
        </p:txBody>
      </p:sp>
      <p:sp>
        <p:nvSpPr>
          <p:cNvPr id="108" name="TextBox 10"/>
          <p:cNvSpPr txBox="1">
            <a:spLocks noChangeArrowheads="1"/>
          </p:cNvSpPr>
          <p:nvPr/>
        </p:nvSpPr>
        <p:spPr bwMode="auto">
          <a:xfrm>
            <a:off x="1669014" y="3025504"/>
            <a:ext cx="104265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Methane</a:t>
            </a:r>
          </a:p>
        </p:txBody>
      </p:sp>
      <p:sp>
        <p:nvSpPr>
          <p:cNvPr id="10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11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1"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11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113"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581574" y="2664360"/>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711951" y="3515468"/>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267350" y="3641694"/>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6"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5049580" y="2641301"/>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7"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14</a:t>
            </a:fld>
            <a:endParaRPr lang="en-US"/>
          </a:p>
        </p:txBody>
      </p:sp>
      <p:pic>
        <p:nvPicPr>
          <p:cNvPr id="48" name="Reactant energy type"/>
          <p:cNvPicPr>
            <a:picLocks noChangeAspect="1" noChangeArrowheads="1"/>
          </p:cNvPicPr>
          <p:nvPr/>
        </p:nvPicPr>
        <p:blipFill>
          <a:blip r:embed="rId20"/>
          <a:stretch>
            <a:fillRect/>
          </a:stretch>
        </p:blipFill>
        <p:spPr bwMode="auto">
          <a:xfrm>
            <a:off x="506339" y="2255476"/>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roduct energy type"/>
          <p:cNvPicPr>
            <a:picLocks noChangeAspect="1" noChangeArrowheads="1"/>
          </p:cNvPicPr>
          <p:nvPr/>
        </p:nvPicPr>
        <p:blipFill>
          <a:blip r:embed="rId21"/>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roduct energy type"/>
          <p:cNvPicPr>
            <a:picLocks noChangeAspect="1" noChangeArrowheads="1"/>
          </p:cNvPicPr>
          <p:nvPr/>
        </p:nvPicPr>
        <p:blipFill>
          <a:blip r:embed="rId22"/>
          <a:stretch>
            <a:fillRect/>
          </a:stretch>
        </p:blipFill>
        <p:spPr bwMode="auto">
          <a:xfrm>
            <a:off x="8064671" y="5722536"/>
            <a:ext cx="606431" cy="6093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92532146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par>
                                <p:cTn id="17" presetID="10" presetClass="entr" presetSubtype="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par>
                                <p:cTn id="23" presetID="10" presetClass="entr" presetSubtype="0" fill="hold"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500"/>
                                        <p:tgtEl>
                                          <p:spTgt spid="58"/>
                                        </p:tgtEl>
                                      </p:cBhvr>
                                    </p:animEffect>
                                  </p:childTnLst>
                                </p:cTn>
                              </p:par>
                              <p:par>
                                <p:cTn id="26" presetID="10" presetClass="entr" presetSubtype="0" fill="hold"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nodeType="with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par>
                                <p:cTn id="32" presetID="0" presetClass="path" presetSubtype="0" accel="50000" decel="50000" fill="hold" nodeType="withEffect">
                                  <p:stCondLst>
                                    <p:cond delay="0"/>
                                  </p:stCondLst>
                                  <p:childTnLst>
                                    <p:animMotion origin="layout" path="M 6.38889E-6 1.85185E-6 C 0.00017 -0.00093 0.00087 -0.00371 0.00052 -0.00278 C 6.38889E-6 -0.00139 -0.00052 0.00138 -0.00052 0.00162 C -0.00174 -0.00324 -0.00052 0.00092 -0.00052 0.00347 C -0.00052 0.00416 -0.00122 0.00208 -0.00104 0.00138 C -0.00087 0.00069 -0.00035 0.00046 6.38889E-6 1.85185E-6 Z " pathEditMode="fixed" rAng="0" ptsTypes="ffffff">
                                      <p:cBhvr>
                                        <p:cTn id="33" dur="2000" fill="hold"/>
                                        <p:tgtEl>
                                          <p:spTgt spid="59"/>
                                        </p:tgtEl>
                                        <p:attrNameLst>
                                          <p:attrName>ppt_x</p:attrName>
                                          <p:attrName>ppt_y</p:attrName>
                                        </p:attrNameLst>
                                      </p:cBhvr>
                                      <p:rCtr x="-52" y="23"/>
                                    </p:animMotion>
                                  </p:childTnLst>
                                </p:cTn>
                              </p:par>
                              <p:par>
                                <p:cTn id="34"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35" dur="2000" fill="hold"/>
                                        <p:tgtEl>
                                          <p:spTgt spid="56"/>
                                        </p:tgtEl>
                                        <p:attrNameLst>
                                          <p:attrName>ppt_x</p:attrName>
                                          <p:attrName>ppt_y</p:attrName>
                                        </p:attrNameLst>
                                      </p:cBhvr>
                                      <p:rCtr x="-52" y="23"/>
                                    </p:animMotion>
                                  </p:childTnLst>
                                </p:cTn>
                              </p:par>
                              <p:par>
                                <p:cTn id="36" presetID="0" presetClass="path" presetSubtype="0" accel="50000" decel="50000" fill="hold" nodeType="withEffect">
                                  <p:stCondLst>
                                    <p:cond delay="0"/>
                                  </p:stCondLst>
                                  <p:childTnLst>
                                    <p:animMotion origin="layout" path="M 0 1.85185E-6 C 0.00017 -0.00093 0.00087 -0.00371 0.00052 -0.00278 C 0 -0.00139 -0.00052 0.00139 -0.00052 0.00162 C -0.00174 -0.00324 -0.00052 0.00092 -0.00052 0.00347 C -0.00052 0.00416 -0.00122 0.00208 -0.00104 0.00139 C -0.00087 0.00069 -0.00035 0.00046 0 1.85185E-6 Z " pathEditMode="fixed" rAng="0" ptsTypes="ffffff">
                                      <p:cBhvr>
                                        <p:cTn id="37" dur="2000" fill="hold"/>
                                        <p:tgtEl>
                                          <p:spTgt spid="52"/>
                                        </p:tgtEl>
                                        <p:attrNameLst>
                                          <p:attrName>ppt_x</p:attrName>
                                          <p:attrName>ppt_y</p:attrName>
                                        </p:attrNameLst>
                                      </p:cBhvr>
                                      <p:rCtr x="-52" y="23"/>
                                    </p:animMotion>
                                  </p:childTnLst>
                                </p:cTn>
                              </p:par>
                              <p:par>
                                <p:cTn id="38"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39" dur="2000" fill="hold"/>
                                        <p:tgtEl>
                                          <p:spTgt spid="55"/>
                                        </p:tgtEl>
                                        <p:attrNameLst>
                                          <p:attrName>ppt_x</p:attrName>
                                          <p:attrName>ppt_y</p:attrName>
                                        </p:attrNameLst>
                                      </p:cBhvr>
                                      <p:rCtr x="-52" y="23"/>
                                    </p:animMotion>
                                  </p:childTnLst>
                                </p:cTn>
                              </p:par>
                              <p:par>
                                <p:cTn id="40"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41" dur="2000" fill="hold"/>
                                        <p:tgtEl>
                                          <p:spTgt spid="60"/>
                                        </p:tgtEl>
                                        <p:attrNameLst>
                                          <p:attrName>ppt_x</p:attrName>
                                          <p:attrName>ppt_y</p:attrName>
                                        </p:attrNameLst>
                                      </p:cBhvr>
                                      <p:rCtr x="-52" y="23"/>
                                    </p:animMotion>
                                  </p:childTnLst>
                                </p:cTn>
                              </p:par>
                              <p:par>
                                <p:cTn id="42" presetID="0" presetClass="path" presetSubtype="0" accel="50000" decel="50000" fill="hold" nodeType="withEffect">
                                  <p:stCondLst>
                                    <p:cond delay="0"/>
                                  </p:stCondLst>
                                  <p:childTnLst>
                                    <p:animMotion origin="layout" path="M -4.72222E-6 1.11111E-6 C 0.00018 -0.00093 0.00087 -0.0037 0.00053 -0.00278 C -4.72222E-6 -0.00139 -0.00052 0.00139 -0.00052 0.00162 C -0.00173 -0.00324 -0.00052 0.00092 -0.00052 0.00347 C -0.00052 0.00417 -0.00121 0.00208 -0.00104 0.00139 C -0.00086 0.00069 -0.00034 0.00046 -4.72222E-6 1.11111E-6 Z " pathEditMode="fixed" rAng="0" ptsTypes="ffffff">
                                      <p:cBhvr>
                                        <p:cTn id="43" dur="2000" fill="hold"/>
                                        <p:tgtEl>
                                          <p:spTgt spid="54"/>
                                        </p:tgtEl>
                                        <p:attrNameLst>
                                          <p:attrName>ppt_x</p:attrName>
                                          <p:attrName>ppt_y</p:attrName>
                                        </p:attrNameLst>
                                      </p:cBhvr>
                                      <p:rCtr x="-52" y="23"/>
                                    </p:animMotion>
                                  </p:childTnLst>
                                </p:cTn>
                              </p:par>
                              <p:par>
                                <p:cTn id="44"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45" dur="2000" fill="hold"/>
                                        <p:tgtEl>
                                          <p:spTgt spid="58"/>
                                        </p:tgtEl>
                                        <p:attrNameLst>
                                          <p:attrName>ppt_x</p:attrName>
                                          <p:attrName>ppt_y</p:attrName>
                                        </p:attrNameLst>
                                      </p:cBhvr>
                                      <p:rCtr x="-52" y="23"/>
                                    </p:animMotion>
                                  </p:childTnLst>
                                </p:cTn>
                              </p:par>
                              <p:par>
                                <p:cTn id="46"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47" dur="2000" fill="hold"/>
                                        <p:tgtEl>
                                          <p:spTgt spid="57"/>
                                        </p:tgtEl>
                                        <p:attrNameLst>
                                          <p:attrName>ppt_x</p:attrName>
                                          <p:attrName>ppt_y</p:attrName>
                                        </p:attrNameLst>
                                      </p:cBhvr>
                                      <p:rCtr x="-52" y="23"/>
                                    </p:animMotion>
                                  </p:childTnLst>
                                </p:cTn>
                              </p:par>
                              <p:par>
                                <p:cTn id="48" presetID="0" presetClass="path" presetSubtype="0" accel="50000" decel="50000" fill="hold" nodeType="withEffect">
                                  <p:stCondLst>
                                    <p:cond delay="0"/>
                                  </p:stCondLst>
                                  <p:childTnLst>
                                    <p:animMotion origin="layout" path="M 4.44444E-6 4.07407E-6 C 0.00017 -0.00093 0.00086 -0.00371 0.00052 -0.00278 C 4.44444E-6 -0.00139 -0.00053 0.00138 -0.00053 0.00162 C -0.00174 -0.00324 -0.00053 0.00092 -0.00053 0.00347 C -0.00053 0.00416 -0.00122 0.00208 -0.00105 0.00138 C -0.00087 0.00069 -0.00035 0.00046 4.44444E-6 4.07407E-6 Z " pathEditMode="fixed" rAng="0" ptsTypes="ffffff">
                                      <p:cBhvr>
                                        <p:cTn id="49" dur="2000" fill="hold"/>
                                        <p:tgtEl>
                                          <p:spTgt spid="53"/>
                                        </p:tgtEl>
                                        <p:attrNameLst>
                                          <p:attrName>ppt_x</p:attrName>
                                          <p:attrName>ppt_y</p:attrName>
                                        </p:attrNameLst>
                                      </p:cBhvr>
                                      <p:rCtr x="-52" y="23"/>
                                    </p:animMotion>
                                  </p:childTnLst>
                                </p:cTn>
                              </p:par>
                              <p:par>
                                <p:cTn id="50" presetID="10" presetClass="entr" presetSubtype="0" fill="hold"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par>
                                <p:cTn id="53" presetID="10" presetClass="entr" presetSubtype="0" fill="hold"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childTnLst>
                                </p:cTn>
                              </p:par>
                              <p:par>
                                <p:cTn id="56" presetID="0" presetClass="path" presetSubtype="0" accel="50000" decel="50000" fill="hold" nodeType="withEffect">
                                  <p:stCondLst>
                                    <p:cond delay="0"/>
                                  </p:stCondLst>
                                  <p:childTnLst>
                                    <p:animMotion origin="layout" path="M -2.77778E-6 -3.5901E-6 C 0.00104 -0.00162 0.00139 -0.00509 0.00295 -0.00509 C 0.00434 -0.00509 0.00521 -3.5901E-6 0.00382 -3.5901E-6 C 0.00157 -3.5901E-6 -0.00208 -0.00509 -0.00208 -0.00485 C -0.00277 -0.00647 -0.00364 -0.01087 -0.00399 -0.00925 C -0.00468 -0.0067 -0.00416 -0.00347 -0.00312 -0.00115 C -0.00243 0.00047 -0.00034 0.00023 0.00087 0.00139 C 0.00174 0.00209 0.00295 0.00509 0.00295 0.00394 C 0.00295 0.00255 -0.0059 -0.0111 -2.77778E-6 -3.5901E-6 Z " pathEditMode="relative" rAng="0" ptsTypes="fffffffff">
                                      <p:cBhvr>
                                        <p:cTn id="57" dur="2000" fill="hold"/>
                                        <p:tgtEl>
                                          <p:spTgt spid="62"/>
                                        </p:tgtEl>
                                        <p:attrNameLst>
                                          <p:attrName>ppt_x</p:attrName>
                                          <p:attrName>ppt_y</p:attrName>
                                        </p:attrNameLst>
                                      </p:cBhvr>
                                      <p:rCtr x="-35" y="-301"/>
                                    </p:animMotion>
                                  </p:childTnLst>
                                </p:cTn>
                              </p:par>
                              <p:par>
                                <p:cTn id="58" presetID="0" presetClass="path" presetSubtype="0" accel="50000" decel="50000" fill="hold" nodeType="withEffect">
                                  <p:stCondLst>
                                    <p:cond delay="0"/>
                                  </p:stCondLst>
                                  <p:childTnLst>
                                    <p:animMotion origin="layout" path="M -2.77778E-6 -3.5901E-6 C 0.00104 -0.00162 0.00139 -0.00509 0.00295 -0.00509 C 0.00434 -0.00509 0.00521 -3.5901E-6 0.00382 -3.5901E-6 C 0.00157 -3.5901E-6 -0.00208 -0.00509 -0.00208 -0.00485 C -0.00277 -0.00647 -0.00364 -0.01087 -0.00399 -0.00925 C -0.00468 -0.0067 -0.00416 -0.00347 -0.00312 -0.00115 C -0.00243 0.00047 -0.00034 0.00023 0.00087 0.00139 C 0.00174 0.00209 0.00295 0.00509 0.00295 0.00394 C 0.00295 0.00255 -0.0059 -0.0111 -2.77778E-6 -3.5901E-6 Z " pathEditMode="relative" rAng="0" ptsTypes="fffffffff">
                                      <p:cBhvr>
                                        <p:cTn id="59" dur="2000" fill="hold"/>
                                        <p:tgtEl>
                                          <p:spTgt spid="63"/>
                                        </p:tgtEl>
                                        <p:attrNameLst>
                                          <p:attrName>ppt_x</p:attrName>
                                          <p:attrName>ppt_y</p:attrName>
                                        </p:attrNameLst>
                                      </p:cBhvr>
                                      <p:rCtr x="-35" y="-301"/>
                                    </p:animMotion>
                                  </p:childTnLst>
                                </p:cTn>
                              </p:par>
                              <p:par>
                                <p:cTn id="60" presetID="10" presetClass="entr" presetSubtype="0" fill="hold" nodeType="with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fade">
                                      <p:cBhvr>
                                        <p:cTn id="62" dur="500"/>
                                        <p:tgtEl>
                                          <p:spTgt spid="67"/>
                                        </p:tgtEl>
                                      </p:cBhvr>
                                    </p:animEffect>
                                  </p:childTnLst>
                                </p:cTn>
                              </p:par>
                              <p:par>
                                <p:cTn id="63" presetID="0" presetClass="path" presetSubtype="0" accel="50000" decel="50000" fill="hold" nodeType="withEffect">
                                  <p:stCondLst>
                                    <p:cond delay="0"/>
                                  </p:stCondLst>
                                  <p:childTnLst>
                                    <p:animMotion origin="layout" path="M 1.11111E-6 1.52672E-7 C 0.00035 -0.00139 -0.00017 -0.00347 0.00087 -0.00393 C 0.00208 -0.0044 0.00382 -0.00301 0.00382 -0.00139 C 0.00382 1.52672E-7 0.00191 -0.00208 0.00087 -0.00254 C 0.00017 -0.00116 -0.00191 0.00023 -0.00104 0.00139 C 1.11111E-6 0.00254 0.00208 0.00139 0.00295 1.52672E-7 C 0.00364 -0.00116 0.00226 -0.00254 0.00191 -0.00393 C -0.00156 -0.00231 -0.00764 -0.00278 1.11111E-6 1.52672E-7 Z " pathEditMode="relative" rAng="0" ptsTypes="ffffffff">
                                      <p:cBhvr>
                                        <p:cTn id="64" dur="2000" fill="hold"/>
                                        <p:tgtEl>
                                          <p:spTgt spid="67"/>
                                        </p:tgtEl>
                                        <p:attrNameLst>
                                          <p:attrName>ppt_x</p:attrName>
                                          <p:attrName>ppt_y</p:attrName>
                                        </p:attrNameLst>
                                      </p:cBhvr>
                                      <p:rCtr x="-191" y="-93"/>
                                    </p:animMotion>
                                  </p:childTnLst>
                                </p:cTn>
                              </p:par>
                              <p:par>
                                <p:cTn id="65" presetID="10" presetClass="entr" presetSubtype="0" fill="hold"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par>
                                <p:cTn id="68" presetID="0" presetClass="path" presetSubtype="0" accel="50000" decel="50000" fill="hold" nodeType="withEffect">
                                  <p:stCondLst>
                                    <p:cond delay="0"/>
                                  </p:stCondLst>
                                  <p:childTnLst>
                                    <p:animMotion origin="layout" path="M 1.11111E-6 1.52672E-7 C 0.00035 -0.00139 -0.00017 -0.00347 0.00087 -0.00393 C 0.00208 -0.0044 0.00382 -0.00301 0.00382 -0.00139 C 0.00382 1.52672E-7 0.00191 -0.00208 0.00087 -0.00254 C 0.00017 -0.00116 -0.00191 0.00023 -0.00104 0.00139 C 1.11111E-6 0.00254 0.00208 0.00139 0.00295 1.52672E-7 C 0.00364 -0.00116 0.00226 -0.00254 0.00191 -0.00393 C -0.00156 -0.00231 -0.00764 -0.00278 1.11111E-6 1.52672E-7 Z " pathEditMode="relative" rAng="0" ptsTypes="ffffffff">
                                      <p:cBhvr>
                                        <p:cTn id="69" dur="2000" fill="hold"/>
                                        <p:tgtEl>
                                          <p:spTgt spid="66"/>
                                        </p:tgtEl>
                                        <p:attrNameLst>
                                          <p:attrName>ppt_x</p:attrName>
                                          <p:attrName>ppt_y</p:attrName>
                                        </p:attrNameLst>
                                      </p:cBhvr>
                                      <p:rCtr x="-191" y="-93"/>
                                    </p:animMotion>
                                  </p:childTnLst>
                                </p:cTn>
                              </p:par>
                              <p:par>
                                <p:cTn id="70" presetID="10" presetClass="entr" presetSubtype="0"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fade">
                                      <p:cBhvr>
                                        <p:cTn id="72" dur="500"/>
                                        <p:tgtEl>
                                          <p:spTgt spid="69"/>
                                        </p:tgtEl>
                                      </p:cBhvr>
                                    </p:animEffect>
                                  </p:childTnLst>
                                </p:cTn>
                              </p:par>
                              <p:par>
                                <p:cTn id="73" presetID="0" presetClass="path" presetSubtype="0" accel="50000" decel="50000" fill="hold" nodeType="withEffect">
                                  <p:stCondLst>
                                    <p:cond delay="0"/>
                                  </p:stCondLst>
                                  <p:childTnLst>
                                    <p:animMotion origin="layout" path="M -8.33333E-7 5.59796E-7 C 0.00087 -0.00416 0.00399 -0.01249 0.00191 5.59796E-7 C -0.00035 -0.00208 -0.00694 -0.00463 -0.00694 -0.00925 C -0.00694 -0.01041 -0.00573 -0.0074 -0.00503 -0.00648 C -0.00434 -0.00555 -0.00364 -0.00486 -0.00295 -0.00393 C -0.00746 0.00208 -0.00417 -0.00301 -0.00208 -0.00255 C -0.00121 -0.00231 -0.00069 -0.00093 -8.33333E-7 5.59796E-7 Z " pathEditMode="relative" rAng="0" ptsTypes="fffffff">
                                      <p:cBhvr>
                                        <p:cTn id="74" dur="2000" fill="hold"/>
                                        <p:tgtEl>
                                          <p:spTgt spid="69"/>
                                        </p:tgtEl>
                                        <p:attrNameLst>
                                          <p:attrName>ppt_x</p:attrName>
                                          <p:attrName>ppt_y</p:attrName>
                                        </p:attrNameLst>
                                      </p:cBhvr>
                                      <p:rCtr x="-174" y="-532"/>
                                    </p:animMotion>
                                  </p:childTnLst>
                                </p:cTn>
                              </p:par>
                              <p:par>
                                <p:cTn id="75" presetID="10" presetClass="entr" presetSubtype="0" fill="hold" nodeType="with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500"/>
                                        <p:tgtEl>
                                          <p:spTgt spid="70"/>
                                        </p:tgtEl>
                                      </p:cBhvr>
                                    </p:animEffect>
                                  </p:childTnLst>
                                </p:cTn>
                              </p:par>
                              <p:par>
                                <p:cTn id="78" presetID="0" presetClass="path" presetSubtype="0" accel="50000" decel="50000" fill="hold" nodeType="withEffect">
                                  <p:stCondLst>
                                    <p:cond delay="0"/>
                                  </p:stCondLst>
                                  <p:childTnLst>
                                    <p:animMotion origin="layout" path="M -8.33333E-7 5.59796E-7 C 0.00087 -0.00416 0.00399 -0.01249 0.00191 5.59796E-7 C -0.00035 -0.00208 -0.00694 -0.00463 -0.00694 -0.00925 C -0.00694 -0.01041 -0.00573 -0.0074 -0.00503 -0.00648 C -0.00434 -0.00555 -0.00364 -0.00486 -0.00295 -0.00393 C -0.00746 0.00208 -0.00417 -0.00301 -0.00208 -0.00255 C -0.00121 -0.00231 -0.00069 -0.00093 -8.33333E-7 5.59796E-7 Z " pathEditMode="relative" rAng="0" ptsTypes="fffffff">
                                      <p:cBhvr>
                                        <p:cTn id="79" dur="2000" fill="hold"/>
                                        <p:tgtEl>
                                          <p:spTgt spid="70"/>
                                        </p:tgtEl>
                                        <p:attrNameLst>
                                          <p:attrName>ppt_x</p:attrName>
                                          <p:attrName>ppt_y</p:attrName>
                                        </p:attrNameLst>
                                      </p:cBhvr>
                                      <p:rCtr x="-174" y="-532"/>
                                    </p:animMotion>
                                  </p:childTnLst>
                                </p:cTn>
                              </p:par>
                            </p:childTnLst>
                          </p:cTn>
                        </p:par>
                      </p:childTnLst>
                    </p:cTn>
                  </p:par>
                  <p:par>
                    <p:cTn id="80" fill="hold">
                      <p:stCondLst>
                        <p:cond delay="indefinite"/>
                      </p:stCondLst>
                      <p:childTnLst>
                        <p:par>
                          <p:cTn id="81" fill="hold">
                            <p:stCondLst>
                              <p:cond delay="0"/>
                            </p:stCondLst>
                            <p:childTnLst>
                              <p:par>
                                <p:cTn id="82" presetID="42" presetClass="path" presetSubtype="0" accel="50000" decel="50000" fill="hold" nodeType="clickEffect">
                                  <p:stCondLst>
                                    <p:cond delay="0"/>
                                  </p:stCondLst>
                                  <p:childTnLst>
                                    <p:animMotion origin="layout" path="M 0.0007 0.00162 L 0.24879 0.08535 " pathEditMode="relative" rAng="0" ptsTypes="AA">
                                      <p:cBhvr>
                                        <p:cTn id="83" dur="2000" fill="hold"/>
                                        <p:tgtEl>
                                          <p:spTgt spid="104"/>
                                        </p:tgtEl>
                                        <p:attrNameLst>
                                          <p:attrName>ppt_x</p:attrName>
                                          <p:attrName>ppt_y</p:attrName>
                                        </p:attrNameLst>
                                      </p:cBhvr>
                                      <p:rCtr x="12396" y="4187"/>
                                    </p:animMotion>
                                  </p:childTnLst>
                                </p:cTn>
                              </p:par>
                              <p:par>
                                <p:cTn id="84" presetID="42" presetClass="path" presetSubtype="0" accel="50000" decel="50000" fill="hold" nodeType="withEffect">
                                  <p:stCondLst>
                                    <p:cond delay="0"/>
                                  </p:stCondLst>
                                  <p:childTnLst>
                                    <p:animMotion origin="layout" path="M 1.94444E-6 -1.85185E-6 L 0.33871 -0.16134 " pathEditMode="relative" rAng="0" ptsTypes="AA">
                                      <p:cBhvr>
                                        <p:cTn id="85" dur="2000" fill="hold"/>
                                        <p:tgtEl>
                                          <p:spTgt spid="106"/>
                                        </p:tgtEl>
                                        <p:attrNameLst>
                                          <p:attrName>ppt_x</p:attrName>
                                          <p:attrName>ppt_y</p:attrName>
                                        </p:attrNameLst>
                                      </p:cBhvr>
                                      <p:rCtr x="16927" y="-8079"/>
                                    </p:animMotion>
                                  </p:childTnLst>
                                </p:cTn>
                              </p:par>
                              <p:par>
                                <p:cTn id="86" presetID="0" presetClass="path" presetSubtype="0" accel="50000" decel="50000" fill="hold" nodeType="withEffect">
                                  <p:stCondLst>
                                    <p:cond delay="0"/>
                                  </p:stCondLst>
                                  <p:childTnLst>
                                    <p:animMotion origin="layout" path="M 0 0 L 0.30591 -0.12662 " pathEditMode="relative" ptsTypes="AA">
                                      <p:cBhvr>
                                        <p:cTn id="87" dur="2000" fill="hold"/>
                                        <p:tgtEl>
                                          <p:spTgt spid="105"/>
                                        </p:tgtEl>
                                        <p:attrNameLst>
                                          <p:attrName>ppt_x</p:attrName>
                                          <p:attrName>ppt_y</p:attrName>
                                        </p:attrNameLst>
                                      </p:cBhvr>
                                    </p:animMotion>
                                  </p:childTnLst>
                                </p:cTn>
                              </p:par>
                              <p:par>
                                <p:cTn id="88" presetID="10" presetClass="entr" presetSubtype="0" fill="hold" grpId="0" nodeType="withEffect">
                                  <p:stCondLst>
                                    <p:cond delay="0"/>
                                  </p:stCondLst>
                                  <p:childTnLst>
                                    <p:set>
                                      <p:cBhvr>
                                        <p:cTn id="89" dur="1" fill="hold">
                                          <p:stCondLst>
                                            <p:cond delay="0"/>
                                          </p:stCondLst>
                                        </p:cTn>
                                        <p:tgtEl>
                                          <p:spTgt spid="96"/>
                                        </p:tgtEl>
                                        <p:attrNameLst>
                                          <p:attrName>style.visibility</p:attrName>
                                        </p:attrNameLst>
                                      </p:cBhvr>
                                      <p:to>
                                        <p:strVal val="visible"/>
                                      </p:to>
                                    </p:set>
                                    <p:animEffect transition="in" filter="fade">
                                      <p:cBhvr>
                                        <p:cTn id="90" dur="2000"/>
                                        <p:tgtEl>
                                          <p:spTgt spid="9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87"/>
                                        </p:tgtEl>
                                        <p:attrNameLst>
                                          <p:attrName>style.visibility</p:attrName>
                                        </p:attrNameLst>
                                      </p:cBhvr>
                                      <p:to>
                                        <p:strVal val="visible"/>
                                      </p:to>
                                    </p:set>
                                    <p:animEffect transition="in" filter="fade">
                                      <p:cBhvr>
                                        <p:cTn id="93" dur="2000"/>
                                        <p:tgtEl>
                                          <p:spTgt spid="8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7"/>
                                        </p:tgtEl>
                                        <p:attrNameLst>
                                          <p:attrName>style.visibility</p:attrName>
                                        </p:attrNameLst>
                                      </p:cBhvr>
                                      <p:to>
                                        <p:strVal val="visible"/>
                                      </p:to>
                                    </p:set>
                                    <p:animEffect transition="in" filter="fade">
                                      <p:cBhvr>
                                        <p:cTn id="96" dur="2000"/>
                                        <p:tgtEl>
                                          <p:spTgt spid="7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4"/>
                                        </p:tgtEl>
                                        <p:attrNameLst>
                                          <p:attrName>style.visibility</p:attrName>
                                        </p:attrNameLst>
                                      </p:cBhvr>
                                      <p:to>
                                        <p:strVal val="visible"/>
                                      </p:to>
                                    </p:set>
                                    <p:animEffect transition="in" filter="fade">
                                      <p:cBhvr>
                                        <p:cTn id="99" dur="2000"/>
                                        <p:tgtEl>
                                          <p:spTgt spid="64"/>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76"/>
                                        </p:tgtEl>
                                        <p:attrNameLst>
                                          <p:attrName>style.visibility</p:attrName>
                                        </p:attrNameLst>
                                      </p:cBhvr>
                                      <p:to>
                                        <p:strVal val="visible"/>
                                      </p:to>
                                    </p:set>
                                    <p:animEffect transition="in" filter="fade">
                                      <p:cBhvr>
                                        <p:cTn id="102" dur="2000"/>
                                        <p:tgtEl>
                                          <p:spTgt spid="76"/>
                                        </p:tgtEl>
                                      </p:cBhvr>
                                    </p:animEffect>
                                  </p:childTnLst>
                                </p:cTn>
                              </p:par>
                              <p:par>
                                <p:cTn id="103" presetID="6" presetClass="emph" presetSubtype="0" fill="hold" grpId="0" nodeType="withEffect">
                                  <p:stCondLst>
                                    <p:cond delay="0"/>
                                  </p:stCondLst>
                                  <p:childTnLst>
                                    <p:animScale>
                                      <p:cBhvr>
                                        <p:cTn id="104" dur="2000" fill="hold"/>
                                        <p:tgtEl>
                                          <p:spTgt spid="99"/>
                                        </p:tgtEl>
                                      </p:cBhvr>
                                      <p:by x="240000" y="240000"/>
                                    </p:animScale>
                                  </p:childTnLst>
                                </p:cTn>
                              </p:par>
                              <p:par>
                                <p:cTn id="105" presetID="7" presetClass="emph" presetSubtype="2" fill="hold" nodeType="withEffect">
                                  <p:stCondLst>
                                    <p:cond delay="0"/>
                                  </p:stCondLst>
                                  <p:childTnLst>
                                    <p:animClr clrSpc="rgb" dir="cw">
                                      <p:cBhvr>
                                        <p:cTn id="106" dur="2000" fill="hold"/>
                                        <p:tgtEl>
                                          <p:spTgt spid="99"/>
                                        </p:tgtEl>
                                        <p:attrNameLst>
                                          <p:attrName>stroke.color</p:attrName>
                                        </p:attrNameLst>
                                      </p:cBhvr>
                                      <p:to>
                                        <a:srgbClr val="00FF00"/>
                                      </p:to>
                                    </p:animClr>
                                    <p:set>
                                      <p:cBhvr>
                                        <p:cTn id="107" dur="2000" fill="hold"/>
                                        <p:tgtEl>
                                          <p:spTgt spid="99"/>
                                        </p:tgtEl>
                                        <p:attrNameLst>
                                          <p:attrName>stroke.on</p:attrName>
                                        </p:attrNameLst>
                                      </p:cBhvr>
                                      <p:to>
                                        <p:strVal val="true"/>
                                      </p:to>
                                    </p:set>
                                  </p:childTnLst>
                                </p:cTn>
                              </p:par>
                              <p:par>
                                <p:cTn id="108" presetID="3" presetClass="emph" presetSubtype="2" fill="hold" grpId="0" nodeType="withEffect">
                                  <p:stCondLst>
                                    <p:cond delay="0"/>
                                  </p:stCondLst>
                                  <p:childTnLst>
                                    <p:animClr clrSpc="rgb" dir="cw">
                                      <p:cBhvr override="childStyle">
                                        <p:cTn id="109" dur="2000" fill="hold"/>
                                        <p:tgtEl>
                                          <p:spTgt spid="97"/>
                                        </p:tgtEl>
                                        <p:attrNameLst>
                                          <p:attrName>style.color</p:attrName>
                                        </p:attrNameLst>
                                      </p:cBhvr>
                                      <p:to>
                                        <a:srgbClr val="0070C0"/>
                                      </p:to>
                                    </p:animClr>
                                  </p:childTnLst>
                                </p:cTn>
                              </p:par>
                              <p:par>
                                <p:cTn id="110" presetID="3" presetClass="emph" presetSubtype="2" fill="hold" grpId="0" nodeType="withEffect">
                                  <p:stCondLst>
                                    <p:cond delay="0"/>
                                  </p:stCondLst>
                                  <p:childTnLst>
                                    <p:animClr clrSpc="rgb" dir="cw">
                                      <p:cBhvr override="childStyle">
                                        <p:cTn id="111" dur="2000" fill="hold"/>
                                        <p:tgtEl>
                                          <p:spTgt spid="98"/>
                                        </p:tgtEl>
                                        <p:attrNameLst>
                                          <p:attrName>style.color</p:attrName>
                                        </p:attrNameLst>
                                      </p:cBhvr>
                                      <p:to>
                                        <a:srgbClr val="FF0000"/>
                                      </p:to>
                                    </p:animClr>
                                  </p:childTnLst>
                                </p:cTn>
                              </p:par>
                              <p:par>
                                <p:cTn id="112" presetID="6" presetClass="emph" presetSubtype="0" fill="hold" nodeType="withEffect">
                                  <p:stCondLst>
                                    <p:cond delay="0"/>
                                  </p:stCondLst>
                                  <p:childTnLst>
                                    <p:animScale>
                                      <p:cBhvr>
                                        <p:cTn id="113" dur="2000" fill="hold"/>
                                        <p:tgtEl>
                                          <p:spTgt spid="100">
                                            <p:txEl>
                                              <p:pRg st="0" end="0"/>
                                            </p:txEl>
                                          </p:spTgt>
                                        </p:tgtEl>
                                      </p:cBhvr>
                                      <p:by x="200000" y="200000"/>
                                    </p:animScale>
                                  </p:childTnLst>
                                </p:cTn>
                              </p:par>
                              <p:par>
                                <p:cTn id="114" presetID="0" presetClass="path" presetSubtype="0" fill="hold" grpId="0" nodeType="withEffect">
                                  <p:stCondLst>
                                    <p:cond delay="0"/>
                                  </p:stCondLst>
                                  <p:childTnLst>
                                    <p:animMotion origin="layout" path="M 2.22222E-6 4.07407E-6 L 2.22222E-6 0.09976 " pathEditMode="relative" rAng="0" ptsTypes="AA">
                                      <p:cBhvr>
                                        <p:cTn id="115" dur="2000" fill="hold"/>
                                        <p:tgtEl>
                                          <p:spTgt spid="100">
                                            <p:txEl>
                                              <p:pRg st="0" end="0"/>
                                            </p:txEl>
                                          </p:spTgt>
                                        </p:tgtEl>
                                        <p:attrNameLst>
                                          <p:attrName>ppt_x</p:attrName>
                                          <p:attrName>ppt_y</p:attrName>
                                        </p:attrNameLst>
                                      </p:cBhvr>
                                      <p:rCtr x="0" y="4977"/>
                                    </p:animMotion>
                                  </p:childTnLst>
                                </p:cTn>
                              </p:par>
                              <p:par>
                                <p:cTn id="116" presetID="3" presetClass="emph" presetSubtype="2" fill="hold" grpId="1" nodeType="withEffect">
                                  <p:stCondLst>
                                    <p:cond delay="0"/>
                                  </p:stCondLst>
                                  <p:childTnLst>
                                    <p:animClr clrSpc="rgb" dir="cw">
                                      <p:cBhvr override="childStyle">
                                        <p:cTn id="117" dur="2000" fill="hold"/>
                                        <p:tgtEl>
                                          <p:spTgt spid="100">
                                            <p:txEl>
                                              <p:pRg st="0" end="0"/>
                                            </p:txEl>
                                          </p:spTgt>
                                        </p:tgtEl>
                                        <p:attrNameLst>
                                          <p:attrName>style.color</p:attrName>
                                        </p:attrNameLst>
                                      </p:cBhvr>
                                      <p:to>
                                        <a:srgbClr val="00FF00"/>
                                      </p:to>
                                    </p:animClr>
                                  </p:childTnLst>
                                </p:cTn>
                              </p:par>
                            </p:childTnLst>
                          </p:cTn>
                        </p:par>
                        <p:par>
                          <p:cTn id="118" fill="hold">
                            <p:stCondLst>
                              <p:cond delay="2000"/>
                            </p:stCondLst>
                            <p:childTnLst>
                              <p:par>
                                <p:cTn id="119" presetID="10" presetClass="exit" presetSubtype="0" fill="hold" nodeType="afterEffect">
                                  <p:stCondLst>
                                    <p:cond delay="1000"/>
                                  </p:stCondLst>
                                  <p:childTnLst>
                                    <p:animEffect transition="out" filter="fade">
                                      <p:cBhvr>
                                        <p:cTn id="120" dur="1000"/>
                                        <p:tgtEl>
                                          <p:spTgt spid="104"/>
                                        </p:tgtEl>
                                      </p:cBhvr>
                                    </p:animEffect>
                                    <p:set>
                                      <p:cBhvr>
                                        <p:cTn id="121" dur="1" fill="hold">
                                          <p:stCondLst>
                                            <p:cond delay="999"/>
                                          </p:stCondLst>
                                        </p:cTn>
                                        <p:tgtEl>
                                          <p:spTgt spid="104"/>
                                        </p:tgtEl>
                                        <p:attrNameLst>
                                          <p:attrName>style.visibility</p:attrName>
                                        </p:attrNameLst>
                                      </p:cBhvr>
                                      <p:to>
                                        <p:strVal val="hidden"/>
                                      </p:to>
                                    </p:set>
                                  </p:childTnLst>
                                </p:cTn>
                              </p:par>
                              <p:par>
                                <p:cTn id="122" presetID="10" presetClass="exit" presetSubtype="0" fill="hold" nodeType="withEffect">
                                  <p:stCondLst>
                                    <p:cond delay="1000"/>
                                  </p:stCondLst>
                                  <p:childTnLst>
                                    <p:animEffect transition="out" filter="fade">
                                      <p:cBhvr>
                                        <p:cTn id="123" dur="1000"/>
                                        <p:tgtEl>
                                          <p:spTgt spid="106"/>
                                        </p:tgtEl>
                                      </p:cBhvr>
                                    </p:animEffect>
                                    <p:set>
                                      <p:cBhvr>
                                        <p:cTn id="124" dur="1" fill="hold">
                                          <p:stCondLst>
                                            <p:cond delay="999"/>
                                          </p:stCondLst>
                                        </p:cTn>
                                        <p:tgtEl>
                                          <p:spTgt spid="106"/>
                                        </p:tgtEl>
                                        <p:attrNameLst>
                                          <p:attrName>style.visibility</p:attrName>
                                        </p:attrNameLst>
                                      </p:cBhvr>
                                      <p:to>
                                        <p:strVal val="hidden"/>
                                      </p:to>
                                    </p:set>
                                  </p:childTnLst>
                                </p:cTn>
                              </p:par>
                              <p:par>
                                <p:cTn id="125" presetID="10" presetClass="exit" presetSubtype="0" fill="hold" nodeType="withEffect">
                                  <p:stCondLst>
                                    <p:cond delay="1000"/>
                                  </p:stCondLst>
                                  <p:childTnLst>
                                    <p:animEffect transition="out" filter="fade">
                                      <p:cBhvr>
                                        <p:cTn id="126" dur="1000"/>
                                        <p:tgtEl>
                                          <p:spTgt spid="105"/>
                                        </p:tgtEl>
                                      </p:cBhvr>
                                    </p:animEffect>
                                    <p:set>
                                      <p:cBhvr>
                                        <p:cTn id="127" dur="1" fill="hold">
                                          <p:stCondLst>
                                            <p:cond delay="999"/>
                                          </p:stCondLst>
                                        </p:cTn>
                                        <p:tgtEl>
                                          <p:spTgt spid="105"/>
                                        </p:tgtEl>
                                        <p:attrNameLst>
                                          <p:attrName>style.visibility</p:attrName>
                                        </p:attrNameLst>
                                      </p:cBhvr>
                                      <p:to>
                                        <p:strVal val="hidden"/>
                                      </p:to>
                                    </p:set>
                                  </p:childTnLst>
                                </p:cTn>
                              </p:par>
                              <p:par>
                                <p:cTn id="128" presetID="10" presetClass="entr" presetSubtype="0" fill="hold" nodeType="withEffect">
                                  <p:stCondLst>
                                    <p:cond delay="2000"/>
                                  </p:stCondLst>
                                  <p:childTnLst>
                                    <p:set>
                                      <p:cBhvr>
                                        <p:cTn id="129" dur="1" fill="hold">
                                          <p:stCondLst>
                                            <p:cond delay="0"/>
                                          </p:stCondLst>
                                        </p:cTn>
                                        <p:tgtEl>
                                          <p:spTgt spid="102"/>
                                        </p:tgtEl>
                                        <p:attrNameLst>
                                          <p:attrName>style.visibility</p:attrName>
                                        </p:attrNameLst>
                                      </p:cBhvr>
                                      <p:to>
                                        <p:strVal val="visible"/>
                                      </p:to>
                                    </p:set>
                                    <p:animEffect transition="in" filter="fade">
                                      <p:cBhvr>
                                        <p:cTn id="130" dur="1000"/>
                                        <p:tgtEl>
                                          <p:spTgt spid="102"/>
                                        </p:tgtEl>
                                      </p:cBhvr>
                                    </p:animEffect>
                                  </p:childTnLst>
                                </p:cTn>
                              </p:par>
                              <p:par>
                                <p:cTn id="131" presetID="10" presetClass="entr" presetSubtype="0" fill="hold" nodeType="withEffect">
                                  <p:stCondLst>
                                    <p:cond delay="2000"/>
                                  </p:stCondLst>
                                  <p:childTnLst>
                                    <p:set>
                                      <p:cBhvr>
                                        <p:cTn id="132" dur="1" fill="hold">
                                          <p:stCondLst>
                                            <p:cond delay="0"/>
                                          </p:stCondLst>
                                        </p:cTn>
                                        <p:tgtEl>
                                          <p:spTgt spid="101"/>
                                        </p:tgtEl>
                                        <p:attrNameLst>
                                          <p:attrName>style.visibility</p:attrName>
                                        </p:attrNameLst>
                                      </p:cBhvr>
                                      <p:to>
                                        <p:strVal val="visible"/>
                                      </p:to>
                                    </p:set>
                                    <p:animEffect transition="in" filter="fade">
                                      <p:cBhvr>
                                        <p:cTn id="133" dur="1000"/>
                                        <p:tgtEl>
                                          <p:spTgt spid="101"/>
                                        </p:tgtEl>
                                      </p:cBhvr>
                                    </p:animEffect>
                                  </p:childTnLst>
                                </p:cTn>
                              </p:par>
                              <p:par>
                                <p:cTn id="134" presetID="10" presetClass="entr" presetSubtype="0" fill="hold" nodeType="withEffect">
                                  <p:stCondLst>
                                    <p:cond delay="2000"/>
                                  </p:stCondLst>
                                  <p:childTnLst>
                                    <p:set>
                                      <p:cBhvr>
                                        <p:cTn id="135" dur="1" fill="hold">
                                          <p:stCondLst>
                                            <p:cond delay="0"/>
                                          </p:stCondLst>
                                        </p:cTn>
                                        <p:tgtEl>
                                          <p:spTgt spid="103"/>
                                        </p:tgtEl>
                                        <p:attrNameLst>
                                          <p:attrName>style.visibility</p:attrName>
                                        </p:attrNameLst>
                                      </p:cBhvr>
                                      <p:to>
                                        <p:strVal val="visible"/>
                                      </p:to>
                                    </p:set>
                                    <p:animEffect transition="in" filter="fade">
                                      <p:cBhvr>
                                        <p:cTn id="136" dur="1000"/>
                                        <p:tgtEl>
                                          <p:spTgt spid="103"/>
                                        </p:tgtEl>
                                      </p:cBhvr>
                                    </p:animEffect>
                                  </p:childTnLst>
                                </p:cTn>
                              </p:par>
                              <p:par>
                                <p:cTn id="137" presetID="10" presetClass="entr" presetSubtype="0" fill="hold" nodeType="withEffect">
                                  <p:stCondLst>
                                    <p:cond delay="2000"/>
                                  </p:stCondLst>
                                  <p:childTnLst>
                                    <p:set>
                                      <p:cBhvr>
                                        <p:cTn id="138" dur="1" fill="hold">
                                          <p:stCondLst>
                                            <p:cond delay="0"/>
                                          </p:stCondLst>
                                        </p:cTn>
                                        <p:tgtEl>
                                          <p:spTgt spid="113"/>
                                        </p:tgtEl>
                                        <p:attrNameLst>
                                          <p:attrName>style.visibility</p:attrName>
                                        </p:attrNameLst>
                                      </p:cBhvr>
                                      <p:to>
                                        <p:strVal val="visible"/>
                                      </p:to>
                                    </p:set>
                                    <p:animEffect transition="in" filter="fade">
                                      <p:cBhvr>
                                        <p:cTn id="139" dur="1000"/>
                                        <p:tgtEl>
                                          <p:spTgt spid="113"/>
                                        </p:tgtEl>
                                      </p:cBhvr>
                                    </p:animEffect>
                                  </p:childTnLst>
                                </p:cTn>
                              </p:par>
                              <p:par>
                                <p:cTn id="140" presetID="10" presetClass="entr" presetSubtype="0" fill="hold" nodeType="withEffect">
                                  <p:stCondLst>
                                    <p:cond delay="2000"/>
                                  </p:stCondLst>
                                  <p:childTnLst>
                                    <p:set>
                                      <p:cBhvr>
                                        <p:cTn id="141" dur="1" fill="hold">
                                          <p:stCondLst>
                                            <p:cond delay="0"/>
                                          </p:stCondLst>
                                        </p:cTn>
                                        <p:tgtEl>
                                          <p:spTgt spid="116"/>
                                        </p:tgtEl>
                                        <p:attrNameLst>
                                          <p:attrName>style.visibility</p:attrName>
                                        </p:attrNameLst>
                                      </p:cBhvr>
                                      <p:to>
                                        <p:strVal val="visible"/>
                                      </p:to>
                                    </p:set>
                                    <p:animEffect transition="in" filter="fade">
                                      <p:cBhvr>
                                        <p:cTn id="142" dur="1000"/>
                                        <p:tgtEl>
                                          <p:spTgt spid="116"/>
                                        </p:tgtEl>
                                      </p:cBhvr>
                                    </p:animEffect>
                                  </p:childTnLst>
                                </p:cTn>
                              </p:par>
                              <p:par>
                                <p:cTn id="143" presetID="10" presetClass="entr" presetSubtype="0" fill="hold" nodeType="withEffect">
                                  <p:stCondLst>
                                    <p:cond delay="2000"/>
                                  </p:stCondLst>
                                  <p:childTnLst>
                                    <p:set>
                                      <p:cBhvr>
                                        <p:cTn id="144" dur="1" fill="hold">
                                          <p:stCondLst>
                                            <p:cond delay="0"/>
                                          </p:stCondLst>
                                        </p:cTn>
                                        <p:tgtEl>
                                          <p:spTgt spid="114"/>
                                        </p:tgtEl>
                                        <p:attrNameLst>
                                          <p:attrName>style.visibility</p:attrName>
                                        </p:attrNameLst>
                                      </p:cBhvr>
                                      <p:to>
                                        <p:strVal val="visible"/>
                                      </p:to>
                                    </p:set>
                                    <p:animEffect transition="in" filter="fade">
                                      <p:cBhvr>
                                        <p:cTn id="145" dur="1000"/>
                                        <p:tgtEl>
                                          <p:spTgt spid="114"/>
                                        </p:tgtEl>
                                      </p:cBhvr>
                                    </p:animEffect>
                                  </p:childTnLst>
                                </p:cTn>
                              </p:par>
                              <p:par>
                                <p:cTn id="146" presetID="10" presetClass="entr" presetSubtype="0" fill="hold" nodeType="withEffect">
                                  <p:stCondLst>
                                    <p:cond delay="2000"/>
                                  </p:stCondLst>
                                  <p:childTnLst>
                                    <p:set>
                                      <p:cBhvr>
                                        <p:cTn id="147" dur="1" fill="hold">
                                          <p:stCondLst>
                                            <p:cond delay="0"/>
                                          </p:stCondLst>
                                        </p:cTn>
                                        <p:tgtEl>
                                          <p:spTgt spid="115"/>
                                        </p:tgtEl>
                                        <p:attrNameLst>
                                          <p:attrName>style.visibility</p:attrName>
                                        </p:attrNameLst>
                                      </p:cBhvr>
                                      <p:to>
                                        <p:strVal val="visible"/>
                                      </p:to>
                                    </p:set>
                                    <p:animEffect transition="in" filter="fade">
                                      <p:cBhvr>
                                        <p:cTn id="148" dur="1000"/>
                                        <p:tgtEl>
                                          <p:spTgt spid="115"/>
                                        </p:tgtEl>
                                      </p:cBhvr>
                                    </p:animEffect>
                                  </p:childTnLst>
                                </p:cTn>
                              </p:par>
                              <p:par>
                                <p:cTn id="149"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50" dur="2000" fill="hold"/>
                                        <p:tgtEl>
                                          <p:spTgt spid="104"/>
                                        </p:tgtEl>
                                        <p:attrNameLst>
                                          <p:attrName>ppt_x</p:attrName>
                                          <p:attrName>ppt_y</p:attrName>
                                        </p:attrNameLst>
                                      </p:cBhvr>
                                    </p:animMotion>
                                  </p:childTnLst>
                                </p:cTn>
                              </p:par>
                              <p:par>
                                <p:cTn id="151"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152" dur="2000" fill="hold"/>
                                        <p:tgtEl>
                                          <p:spTgt spid="105"/>
                                        </p:tgtEl>
                                        <p:attrNameLst>
                                          <p:attrName>ppt_x</p:attrName>
                                          <p:attrName>ppt_y</p:attrName>
                                        </p:attrNameLst>
                                      </p:cBhvr>
                                    </p:animMotion>
                                  </p:childTnLst>
                                </p:cTn>
                              </p:par>
                              <p:par>
                                <p:cTn id="153"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154" dur="2000" fill="hold"/>
                                        <p:tgtEl>
                                          <p:spTgt spid="106"/>
                                        </p:tgtEl>
                                        <p:attrNameLst>
                                          <p:attrName>ppt_x</p:attrName>
                                          <p:attrName>ppt_y</p:attrName>
                                        </p:attrNameLst>
                                      </p:cBhvr>
                                    </p:animMotion>
                                  </p:childTnLst>
                                </p:cTn>
                              </p:par>
                              <p:par>
                                <p:cTn id="155"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6" dur="2000" fill="hold"/>
                                        <p:tgtEl>
                                          <p:spTgt spid="103"/>
                                        </p:tgtEl>
                                        <p:attrNameLst>
                                          <p:attrName>ppt_x</p:attrName>
                                          <p:attrName>ppt_y</p:attrName>
                                        </p:attrNameLst>
                                      </p:cBhvr>
                                    </p:animMotion>
                                  </p:childTnLst>
                                </p:cTn>
                              </p:par>
                              <p:par>
                                <p:cTn id="157"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58" dur="2000" fill="hold"/>
                                        <p:tgtEl>
                                          <p:spTgt spid="101"/>
                                        </p:tgtEl>
                                        <p:attrNameLst>
                                          <p:attrName>ppt_x</p:attrName>
                                          <p:attrName>ppt_y</p:attrName>
                                        </p:attrNameLst>
                                      </p:cBhvr>
                                    </p:animMotion>
                                  </p:childTnLst>
                                </p:cTn>
                              </p:par>
                              <p:par>
                                <p:cTn id="159"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60" dur="2000" fill="hold"/>
                                        <p:tgtEl>
                                          <p:spTgt spid="102"/>
                                        </p:tgtEl>
                                        <p:attrNameLst>
                                          <p:attrName>ppt_x</p:attrName>
                                          <p:attrName>ppt_y</p:attrName>
                                        </p:attrNameLst>
                                      </p:cBhvr>
                                    </p:animMotion>
                                  </p:childTnLst>
                                </p:cTn>
                              </p:par>
                              <p:par>
                                <p:cTn id="161"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62" dur="2000" fill="hold"/>
                                        <p:tgtEl>
                                          <p:spTgt spid="113"/>
                                        </p:tgtEl>
                                        <p:attrNameLst>
                                          <p:attrName>ppt_x</p:attrName>
                                          <p:attrName>ppt_y</p:attrName>
                                        </p:attrNameLst>
                                      </p:cBhvr>
                                    </p:animMotion>
                                  </p:childTnLst>
                                </p:cTn>
                              </p:par>
                              <p:par>
                                <p:cTn id="163"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64" dur="2000" fill="hold"/>
                                        <p:tgtEl>
                                          <p:spTgt spid="116"/>
                                        </p:tgtEl>
                                        <p:attrNameLst>
                                          <p:attrName>ppt_x</p:attrName>
                                          <p:attrName>ppt_y</p:attrName>
                                        </p:attrNameLst>
                                      </p:cBhvr>
                                    </p:animMotion>
                                  </p:childTnLst>
                                </p:cTn>
                              </p:par>
                              <p:par>
                                <p:cTn id="16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66" dur="2000" fill="hold"/>
                                        <p:tgtEl>
                                          <p:spTgt spid="114"/>
                                        </p:tgtEl>
                                        <p:attrNameLst>
                                          <p:attrName>ppt_x</p:attrName>
                                          <p:attrName>ppt_y</p:attrName>
                                        </p:attrNameLst>
                                      </p:cBhvr>
                                    </p:animMotion>
                                  </p:childTnLst>
                                </p:cTn>
                              </p:par>
                              <p:par>
                                <p:cTn id="16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68" dur="2000" fill="hold"/>
                                        <p:tgtEl>
                                          <p:spTgt spid="115"/>
                                        </p:tgtEl>
                                        <p:attrNameLst>
                                          <p:attrName>ppt_x</p:attrName>
                                          <p:attrName>ppt_y</p:attrName>
                                        </p:attrNameLst>
                                      </p:cBhvr>
                                    </p:animMotion>
                                  </p:childTnLst>
                                </p:cTn>
                              </p:par>
                              <p:par>
                                <p:cTn id="169" presetID="10" presetClass="exit" presetSubtype="0" fill="hold" nodeType="withEffect">
                                  <p:stCondLst>
                                    <p:cond delay="0"/>
                                  </p:stCondLst>
                                  <p:childTnLst>
                                    <p:animEffect transition="out" filter="fade">
                                      <p:cBhvr>
                                        <p:cTn id="170" dur="500"/>
                                        <p:tgtEl>
                                          <p:spTgt spid="48"/>
                                        </p:tgtEl>
                                      </p:cBhvr>
                                    </p:animEffect>
                                    <p:set>
                                      <p:cBhvr>
                                        <p:cTn id="171" dur="1" fill="hold">
                                          <p:stCondLst>
                                            <p:cond delay="499"/>
                                          </p:stCondLst>
                                        </p:cTn>
                                        <p:tgtEl>
                                          <p:spTgt spid="48"/>
                                        </p:tgtEl>
                                        <p:attrNameLst>
                                          <p:attrName>style.visibility</p:attrName>
                                        </p:attrNameLst>
                                      </p:cBhvr>
                                      <p:to>
                                        <p:strVal val="hidden"/>
                                      </p:to>
                                    </p:set>
                                  </p:childTnLst>
                                </p:cTn>
                              </p:par>
                            </p:childTnLst>
                          </p:cTn>
                        </p:par>
                        <p:par>
                          <p:cTn id="172" fill="hold">
                            <p:stCondLst>
                              <p:cond delay="6000"/>
                            </p:stCondLst>
                            <p:childTnLst>
                              <p:par>
                                <p:cTn id="173" presetID="0" presetClass="path" presetSubtype="0" accel="50000" decel="50000" fill="hold" nodeType="afterEffect">
                                  <p:stCondLst>
                                    <p:cond delay="1000"/>
                                  </p:stCondLst>
                                  <p:childTnLst>
                                    <p:animMotion origin="layout" path="M -2.22222E-6 4.4136E-6 L 0.30452 -0.11474 " pathEditMode="relative" rAng="0" ptsTypes="AA">
                                      <p:cBhvr>
                                        <p:cTn id="174" dur="2000" fill="hold"/>
                                        <p:tgtEl>
                                          <p:spTgt spid="103"/>
                                        </p:tgtEl>
                                        <p:attrNameLst>
                                          <p:attrName>ppt_x</p:attrName>
                                          <p:attrName>ppt_y</p:attrName>
                                        </p:attrNameLst>
                                      </p:cBhvr>
                                      <p:rCtr x="15226" y="-5737"/>
                                    </p:animMotion>
                                  </p:childTnLst>
                                </p:cTn>
                              </p:par>
                              <p:par>
                                <p:cTn id="175" presetID="0" presetClass="path" presetSubtype="0" accel="50000" decel="50000" fill="hold" nodeType="withEffect">
                                  <p:stCondLst>
                                    <p:cond delay="1000"/>
                                  </p:stCondLst>
                                  <p:childTnLst>
                                    <p:animMotion origin="layout" path="M -3.33333E-6 -4.88318E-6 L 0.40417 0.06524 " pathEditMode="relative" rAng="0" ptsTypes="AA">
                                      <p:cBhvr>
                                        <p:cTn id="176" dur="2000" fill="hold"/>
                                        <p:tgtEl>
                                          <p:spTgt spid="101"/>
                                        </p:tgtEl>
                                        <p:attrNameLst>
                                          <p:attrName>ppt_x</p:attrName>
                                          <p:attrName>ppt_y</p:attrName>
                                        </p:attrNameLst>
                                      </p:cBhvr>
                                      <p:rCtr x="20208" y="3262"/>
                                    </p:animMotion>
                                  </p:childTnLst>
                                </p:cTn>
                              </p:par>
                              <p:par>
                                <p:cTn id="177" presetID="0" presetClass="path" presetSubtype="0" accel="50000" decel="50000" fill="hold" nodeType="withEffect">
                                  <p:stCondLst>
                                    <p:cond delay="1000"/>
                                  </p:stCondLst>
                                  <p:childTnLst>
                                    <p:animMotion origin="layout" path="M 2.22222E-6 4.44444E-6 L 0.24271 4.44444E-6 " pathEditMode="relative" rAng="0" ptsTypes="AA">
                                      <p:cBhvr>
                                        <p:cTn id="178" dur="2000" fill="hold"/>
                                        <p:tgtEl>
                                          <p:spTgt spid="102"/>
                                        </p:tgtEl>
                                        <p:attrNameLst>
                                          <p:attrName>ppt_x</p:attrName>
                                          <p:attrName>ppt_y</p:attrName>
                                        </p:attrNameLst>
                                      </p:cBhvr>
                                      <p:rCtr x="12135" y="0"/>
                                    </p:animMotion>
                                  </p:childTnLst>
                                </p:cTn>
                              </p:par>
                              <p:par>
                                <p:cTn id="179" presetID="0" presetClass="path" presetSubtype="0" accel="50000" decel="50000" fill="hold" nodeType="withEffect">
                                  <p:stCondLst>
                                    <p:cond delay="1000"/>
                                  </p:stCondLst>
                                  <p:childTnLst>
                                    <p:animMotion origin="layout" path="M 1.66667E-6 2.59259E-6 L 0.09253 0.35972 " pathEditMode="relative" ptsTypes="AA">
                                      <p:cBhvr>
                                        <p:cTn id="180" dur="2000" fill="hold"/>
                                        <p:tgtEl>
                                          <p:spTgt spid="113"/>
                                        </p:tgtEl>
                                        <p:attrNameLst>
                                          <p:attrName>ppt_x</p:attrName>
                                          <p:attrName>ppt_y</p:attrName>
                                        </p:attrNameLst>
                                      </p:cBhvr>
                                    </p:animMotion>
                                  </p:childTnLst>
                                </p:cTn>
                              </p:par>
                              <p:par>
                                <p:cTn id="181" presetID="0" presetClass="path" presetSubtype="0" accel="50000" decel="50000" fill="hold" nodeType="withEffect">
                                  <p:stCondLst>
                                    <p:cond delay="1000"/>
                                  </p:stCondLst>
                                  <p:childTnLst>
                                    <p:animMotion origin="layout" path="M 3.05556E-6 -2.61624E-6 L 0.19149 0.36295 " pathEditMode="relative" rAng="0" ptsTypes="AA">
                                      <p:cBhvr>
                                        <p:cTn id="182" dur="2000" fill="hold"/>
                                        <p:tgtEl>
                                          <p:spTgt spid="116"/>
                                        </p:tgtEl>
                                        <p:attrNameLst>
                                          <p:attrName>ppt_x</p:attrName>
                                          <p:attrName>ppt_y</p:attrName>
                                        </p:attrNameLst>
                                      </p:cBhvr>
                                      <p:rCtr x="9566" y="18136"/>
                                    </p:animMotion>
                                  </p:childTnLst>
                                </p:cTn>
                              </p:par>
                              <p:par>
                                <p:cTn id="183" presetID="0" presetClass="path" presetSubtype="0" accel="50000" decel="50000" fill="hold" nodeType="withEffect">
                                  <p:stCondLst>
                                    <p:cond delay="1000"/>
                                  </p:stCondLst>
                                  <p:childTnLst>
                                    <p:animMotion origin="layout" path="M 2.22222E-6 -1.05458E-6 L 0.24357 0.29834 " pathEditMode="relative" rAng="0" ptsTypes="AA">
                                      <p:cBhvr>
                                        <p:cTn id="184" dur="2000" fill="hold"/>
                                        <p:tgtEl>
                                          <p:spTgt spid="114"/>
                                        </p:tgtEl>
                                        <p:attrNameLst>
                                          <p:attrName>ppt_x</p:attrName>
                                          <p:attrName>ppt_y</p:attrName>
                                        </p:attrNameLst>
                                      </p:cBhvr>
                                      <p:rCtr x="12170" y="14917"/>
                                    </p:animMotion>
                                  </p:childTnLst>
                                </p:cTn>
                              </p:par>
                              <p:par>
                                <p:cTn id="185" presetID="0" presetClass="path" presetSubtype="0" accel="50000" decel="50000" fill="hold" nodeType="withEffect">
                                  <p:stCondLst>
                                    <p:cond delay="1000"/>
                                  </p:stCondLst>
                                  <p:childTnLst>
                                    <p:animMotion origin="layout" path="M 3.33333E-6 -4.7467E-6 L 0.23142 0.2799 " pathEditMode="relative" rAng="0" ptsTypes="AA">
                                      <p:cBhvr>
                                        <p:cTn id="186" dur="2000" fill="hold"/>
                                        <p:tgtEl>
                                          <p:spTgt spid="115"/>
                                        </p:tgtEl>
                                        <p:attrNameLst>
                                          <p:attrName>ppt_x</p:attrName>
                                          <p:attrName>ppt_y</p:attrName>
                                        </p:attrNameLst>
                                      </p:cBhvr>
                                      <p:rCtr x="11563" y="13995"/>
                                    </p:animMotion>
                                  </p:childTnLst>
                                </p:cTn>
                              </p:par>
                            </p:childTnLst>
                          </p:cTn>
                        </p:par>
                        <p:par>
                          <p:cTn id="187" fill="hold">
                            <p:stCondLst>
                              <p:cond delay="9000"/>
                            </p:stCondLst>
                            <p:childTnLst>
                              <p:par>
                                <p:cTn id="188" presetID="10" presetClass="exit" presetSubtype="0" fill="hold" grpId="1" nodeType="afterEffect">
                                  <p:stCondLst>
                                    <p:cond delay="0"/>
                                  </p:stCondLst>
                                  <p:childTnLst>
                                    <p:animEffect transition="out" filter="fade">
                                      <p:cBhvr>
                                        <p:cTn id="189" dur="2000"/>
                                        <p:tgtEl>
                                          <p:spTgt spid="96"/>
                                        </p:tgtEl>
                                      </p:cBhvr>
                                    </p:animEffect>
                                    <p:set>
                                      <p:cBhvr>
                                        <p:cTn id="190" dur="1" fill="hold">
                                          <p:stCondLst>
                                            <p:cond delay="1999"/>
                                          </p:stCondLst>
                                        </p:cTn>
                                        <p:tgtEl>
                                          <p:spTgt spid="96"/>
                                        </p:tgtEl>
                                        <p:attrNameLst>
                                          <p:attrName>style.visibility</p:attrName>
                                        </p:attrNameLst>
                                      </p:cBhvr>
                                      <p:to>
                                        <p:strVal val="hidden"/>
                                      </p:to>
                                    </p:set>
                                  </p:childTnLst>
                                </p:cTn>
                              </p:par>
                              <p:par>
                                <p:cTn id="191" presetID="10" presetClass="exit" presetSubtype="0" fill="hold" grpId="1" nodeType="withEffect">
                                  <p:stCondLst>
                                    <p:cond delay="0"/>
                                  </p:stCondLst>
                                  <p:childTnLst>
                                    <p:animEffect transition="out" filter="fade">
                                      <p:cBhvr>
                                        <p:cTn id="192" dur="2000"/>
                                        <p:tgtEl>
                                          <p:spTgt spid="87"/>
                                        </p:tgtEl>
                                      </p:cBhvr>
                                    </p:animEffect>
                                    <p:set>
                                      <p:cBhvr>
                                        <p:cTn id="193" dur="1" fill="hold">
                                          <p:stCondLst>
                                            <p:cond delay="1999"/>
                                          </p:stCondLst>
                                        </p:cTn>
                                        <p:tgtEl>
                                          <p:spTgt spid="87"/>
                                        </p:tgtEl>
                                        <p:attrNameLst>
                                          <p:attrName>style.visibility</p:attrName>
                                        </p:attrNameLst>
                                      </p:cBhvr>
                                      <p:to>
                                        <p:strVal val="hidden"/>
                                      </p:to>
                                    </p:set>
                                  </p:childTnLst>
                                </p:cTn>
                              </p:par>
                              <p:par>
                                <p:cTn id="194" presetID="10" presetClass="exit" presetSubtype="0" fill="hold" grpId="1" nodeType="withEffect">
                                  <p:stCondLst>
                                    <p:cond delay="0"/>
                                  </p:stCondLst>
                                  <p:childTnLst>
                                    <p:animEffect transition="out" filter="fade">
                                      <p:cBhvr>
                                        <p:cTn id="195" dur="2000"/>
                                        <p:tgtEl>
                                          <p:spTgt spid="77"/>
                                        </p:tgtEl>
                                      </p:cBhvr>
                                    </p:animEffect>
                                    <p:set>
                                      <p:cBhvr>
                                        <p:cTn id="196" dur="1" fill="hold">
                                          <p:stCondLst>
                                            <p:cond delay="1999"/>
                                          </p:stCondLst>
                                        </p:cTn>
                                        <p:tgtEl>
                                          <p:spTgt spid="77"/>
                                        </p:tgtEl>
                                        <p:attrNameLst>
                                          <p:attrName>style.visibility</p:attrName>
                                        </p:attrNameLst>
                                      </p:cBhvr>
                                      <p:to>
                                        <p:strVal val="hidden"/>
                                      </p:to>
                                    </p:set>
                                  </p:childTnLst>
                                </p:cTn>
                              </p:par>
                              <p:par>
                                <p:cTn id="197" presetID="10" presetClass="exit" presetSubtype="0" fill="hold" grpId="1" nodeType="withEffect">
                                  <p:stCondLst>
                                    <p:cond delay="0"/>
                                  </p:stCondLst>
                                  <p:childTnLst>
                                    <p:animEffect transition="out" filter="fade">
                                      <p:cBhvr>
                                        <p:cTn id="198" dur="2000"/>
                                        <p:tgtEl>
                                          <p:spTgt spid="64"/>
                                        </p:tgtEl>
                                      </p:cBhvr>
                                    </p:animEffect>
                                    <p:set>
                                      <p:cBhvr>
                                        <p:cTn id="199" dur="1" fill="hold">
                                          <p:stCondLst>
                                            <p:cond delay="1999"/>
                                          </p:stCondLst>
                                        </p:cTn>
                                        <p:tgtEl>
                                          <p:spTgt spid="64"/>
                                        </p:tgtEl>
                                        <p:attrNameLst>
                                          <p:attrName>style.visibility</p:attrName>
                                        </p:attrNameLst>
                                      </p:cBhvr>
                                      <p:to>
                                        <p:strVal val="hidden"/>
                                      </p:to>
                                    </p:set>
                                  </p:childTnLst>
                                </p:cTn>
                              </p:par>
                              <p:par>
                                <p:cTn id="200" presetID="10" presetClass="exit" presetSubtype="0" fill="hold" grpId="1" nodeType="withEffect">
                                  <p:stCondLst>
                                    <p:cond delay="0"/>
                                  </p:stCondLst>
                                  <p:childTnLst>
                                    <p:animEffect transition="out" filter="fade">
                                      <p:cBhvr>
                                        <p:cTn id="201" dur="2000"/>
                                        <p:tgtEl>
                                          <p:spTgt spid="76"/>
                                        </p:tgtEl>
                                      </p:cBhvr>
                                    </p:animEffect>
                                    <p:set>
                                      <p:cBhvr>
                                        <p:cTn id="202" dur="1" fill="hold">
                                          <p:stCondLst>
                                            <p:cond delay="1999"/>
                                          </p:stCondLst>
                                        </p:cTn>
                                        <p:tgtEl>
                                          <p:spTgt spid="76"/>
                                        </p:tgtEl>
                                        <p:attrNameLst>
                                          <p:attrName>style.visibility</p:attrName>
                                        </p:attrNameLst>
                                      </p:cBhvr>
                                      <p:to>
                                        <p:strVal val="hidden"/>
                                      </p:to>
                                    </p:set>
                                  </p:childTnLst>
                                </p:cTn>
                              </p:par>
                              <p:par>
                                <p:cTn id="203" presetID="3" presetClass="emph" presetSubtype="2" fill="hold" grpId="1" nodeType="withEffect">
                                  <p:stCondLst>
                                    <p:cond delay="0"/>
                                  </p:stCondLst>
                                  <p:childTnLst>
                                    <p:animClr clrSpc="rgb" dir="cw">
                                      <p:cBhvr override="childStyle">
                                        <p:cTn id="204" dur="2000" fill="hold"/>
                                        <p:tgtEl>
                                          <p:spTgt spid="97"/>
                                        </p:tgtEl>
                                        <p:attrNameLst>
                                          <p:attrName>style.color</p:attrName>
                                        </p:attrNameLst>
                                      </p:cBhvr>
                                      <p:to>
                                        <a:schemeClr val="tx1"/>
                                      </p:to>
                                    </p:animClr>
                                  </p:childTnLst>
                                </p:cTn>
                              </p:par>
                              <p:par>
                                <p:cTn id="205" presetID="3" presetClass="emph" presetSubtype="2" fill="hold" grpId="1" nodeType="withEffect">
                                  <p:stCondLst>
                                    <p:cond delay="0"/>
                                  </p:stCondLst>
                                  <p:childTnLst>
                                    <p:animClr clrSpc="rgb" dir="cw">
                                      <p:cBhvr override="childStyle">
                                        <p:cTn id="206" dur="2000" fill="hold"/>
                                        <p:tgtEl>
                                          <p:spTgt spid="98"/>
                                        </p:tgtEl>
                                        <p:attrNameLst>
                                          <p:attrName>style.color</p:attrName>
                                        </p:attrNameLst>
                                      </p:cBhvr>
                                      <p:to>
                                        <a:schemeClr val="tx1"/>
                                      </p:to>
                                    </p:animClr>
                                  </p:childTnLst>
                                </p:cTn>
                              </p:par>
                              <p:par>
                                <p:cTn id="207" presetID="6" presetClass="emph" presetSubtype="0" fill="hold" grpId="1" nodeType="withEffect">
                                  <p:stCondLst>
                                    <p:cond delay="0"/>
                                  </p:stCondLst>
                                  <p:childTnLst>
                                    <p:animScale>
                                      <p:cBhvr>
                                        <p:cTn id="208" dur="2000" fill="hold"/>
                                        <p:tgtEl>
                                          <p:spTgt spid="99"/>
                                        </p:tgtEl>
                                      </p:cBhvr>
                                      <p:by x="41600" y="41600"/>
                                    </p:animScale>
                                  </p:childTnLst>
                                </p:cTn>
                              </p:par>
                              <p:par>
                                <p:cTn id="209" presetID="7" presetClass="emph" presetSubtype="2" fill="hold" nodeType="withEffect">
                                  <p:stCondLst>
                                    <p:cond delay="0"/>
                                  </p:stCondLst>
                                  <p:childTnLst>
                                    <p:animClr clrSpc="rgb" dir="cw">
                                      <p:cBhvr>
                                        <p:cTn id="210" dur="2000" fill="hold"/>
                                        <p:tgtEl>
                                          <p:spTgt spid="99"/>
                                        </p:tgtEl>
                                        <p:attrNameLst>
                                          <p:attrName>stroke.color</p:attrName>
                                        </p:attrNameLst>
                                      </p:cBhvr>
                                      <p:to>
                                        <a:schemeClr val="tx1"/>
                                      </p:to>
                                    </p:animClr>
                                    <p:set>
                                      <p:cBhvr>
                                        <p:cTn id="211" dur="2000" fill="hold"/>
                                        <p:tgtEl>
                                          <p:spTgt spid="99"/>
                                        </p:tgtEl>
                                        <p:attrNameLst>
                                          <p:attrName>stroke.on</p:attrName>
                                        </p:attrNameLst>
                                      </p:cBhvr>
                                      <p:to>
                                        <p:strVal val="true"/>
                                      </p:to>
                                    </p:set>
                                  </p:childTnLst>
                                </p:cTn>
                              </p:par>
                              <p:par>
                                <p:cTn id="212" presetID="0" presetClass="path" presetSubtype="0" fill="hold" grpId="2" nodeType="withEffect">
                                  <p:stCondLst>
                                    <p:cond delay="0"/>
                                  </p:stCondLst>
                                  <p:childTnLst>
                                    <p:animMotion origin="layout" path="M 2.22222E-6 0.09977 L 2.22222E-6 -0.00023 " pathEditMode="relative" rAng="0" ptsTypes="AA">
                                      <p:cBhvr>
                                        <p:cTn id="213" dur="2000" fill="hold"/>
                                        <p:tgtEl>
                                          <p:spTgt spid="100">
                                            <p:txEl>
                                              <p:pRg st="0" end="0"/>
                                            </p:txEl>
                                          </p:spTgt>
                                        </p:tgtEl>
                                        <p:attrNameLst>
                                          <p:attrName>ppt_x</p:attrName>
                                          <p:attrName>ppt_y</p:attrName>
                                        </p:attrNameLst>
                                      </p:cBhvr>
                                      <p:rCtr x="0" y="-5000"/>
                                    </p:animMotion>
                                  </p:childTnLst>
                                </p:cTn>
                              </p:par>
                              <p:par>
                                <p:cTn id="214" presetID="6" presetClass="emph" presetSubtype="0" fill="hold" grpId="3" nodeType="withEffect">
                                  <p:stCondLst>
                                    <p:cond delay="0"/>
                                  </p:stCondLst>
                                  <p:childTnLst>
                                    <p:animScale>
                                      <p:cBhvr>
                                        <p:cTn id="215" dur="2000" fill="hold"/>
                                        <p:tgtEl>
                                          <p:spTgt spid="100">
                                            <p:txEl>
                                              <p:pRg st="0" end="0"/>
                                            </p:txEl>
                                          </p:spTgt>
                                        </p:tgtEl>
                                      </p:cBhvr>
                                      <p:by x="50000" y="50000"/>
                                    </p:animScale>
                                  </p:childTnLst>
                                </p:cTn>
                              </p:par>
                              <p:par>
                                <p:cTn id="216" presetID="3" presetClass="emph" presetSubtype="2" fill="hold" grpId="4" nodeType="withEffect">
                                  <p:stCondLst>
                                    <p:cond delay="0"/>
                                  </p:stCondLst>
                                  <p:childTnLst>
                                    <p:animClr clrSpc="rgb" dir="cw">
                                      <p:cBhvr override="childStyle">
                                        <p:cTn id="217" dur="2000" fill="hold"/>
                                        <p:tgtEl>
                                          <p:spTgt spid="100">
                                            <p:txEl>
                                              <p:pRg st="0" end="0"/>
                                            </p:txEl>
                                          </p:spTgt>
                                        </p:tgtEl>
                                        <p:attrNameLst>
                                          <p:attrName>style.color</p:attrName>
                                        </p:attrNameLst>
                                      </p:cBhvr>
                                      <p:to>
                                        <a:schemeClr val="tx1"/>
                                      </p:to>
                                    </p:animClr>
                                  </p:childTnLst>
                                </p:cTn>
                              </p:par>
                              <p:par>
                                <p:cTn id="218" presetID="10" presetClass="entr" presetSubtype="0" fill="hold" nodeType="withEffect">
                                  <p:stCondLst>
                                    <p:cond delay="0"/>
                                  </p:stCondLst>
                                  <p:childTnLst>
                                    <p:set>
                                      <p:cBhvr>
                                        <p:cTn id="219" dur="1" fill="hold">
                                          <p:stCondLst>
                                            <p:cond delay="0"/>
                                          </p:stCondLst>
                                        </p:cTn>
                                        <p:tgtEl>
                                          <p:spTgt spid="49"/>
                                        </p:tgtEl>
                                        <p:attrNameLst>
                                          <p:attrName>style.visibility</p:attrName>
                                        </p:attrNameLst>
                                      </p:cBhvr>
                                      <p:to>
                                        <p:strVal val="visible"/>
                                      </p:to>
                                    </p:set>
                                    <p:animEffect transition="in" filter="fade">
                                      <p:cBhvr>
                                        <p:cTn id="220" dur="500"/>
                                        <p:tgtEl>
                                          <p:spTgt spid="49"/>
                                        </p:tgtEl>
                                      </p:cBhvr>
                                    </p:animEffect>
                                  </p:childTnLst>
                                </p:cTn>
                              </p:par>
                              <p:par>
                                <p:cTn id="221" presetID="10" presetClass="entr" presetSubtype="0" fill="hold" nodeType="withEffect">
                                  <p:stCondLst>
                                    <p:cond delay="0"/>
                                  </p:stCondLst>
                                  <p:childTnLst>
                                    <p:set>
                                      <p:cBhvr>
                                        <p:cTn id="222" dur="1" fill="hold">
                                          <p:stCondLst>
                                            <p:cond delay="0"/>
                                          </p:stCondLst>
                                        </p:cTn>
                                        <p:tgtEl>
                                          <p:spTgt spid="50"/>
                                        </p:tgtEl>
                                        <p:attrNameLst>
                                          <p:attrName>style.visibility</p:attrName>
                                        </p:attrNameLst>
                                      </p:cBhvr>
                                      <p:to>
                                        <p:strVal val="visible"/>
                                      </p:to>
                                    </p:set>
                                    <p:animEffect transition="in" filter="fade">
                                      <p:cBhvr>
                                        <p:cTn id="2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4" grpId="1" animBg="1"/>
      <p:bldP spid="76" grpId="0" animBg="1"/>
      <p:bldP spid="76" grpId="1" animBg="1"/>
      <p:bldP spid="77" grpId="0" animBg="1"/>
      <p:bldP spid="77" grpId="1" animBg="1"/>
      <p:bldP spid="87" grpId="0" animBg="1"/>
      <p:bldP spid="87" grpId="1" animBg="1"/>
      <p:bldP spid="96" grpId="0" animBg="1"/>
      <p:bldP spid="96"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Rounded Rectangle 53"/>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Rounded Rectangle 54"/>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Rounded Rectangle 55"/>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Rounded Rectangle 56"/>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Rounded Rectangle 57"/>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Rounded Rectangle 58"/>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Rounded Rectangle 59"/>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Rounded Rectangle 60"/>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Rounded Rectangle 61"/>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64"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65"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66"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82"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83"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84"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85"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sp>
        <p:nvSpPr>
          <p:cNvPr id="86"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carbon atoms</a:t>
            </a:r>
            <a:br>
              <a:rPr lang="en-US" sz="2000" b="1" dirty="0">
                <a:latin typeface="Arial" charset="0"/>
                <a:cs typeface="Arial" charset="0"/>
              </a:rPr>
            </a:br>
            <a:r>
              <a:rPr lang="en-US" sz="2000" b="1" dirty="0">
                <a:latin typeface="Arial" charset="0"/>
                <a:cs typeface="Arial" charset="0"/>
              </a:rPr>
              <a:t>when methane burns?</a:t>
            </a:r>
          </a:p>
        </p:txBody>
      </p:sp>
      <p:pic>
        <p:nvPicPr>
          <p:cNvPr id="92"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517646" y="2735008"/>
            <a:ext cx="1233777"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94"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205777" y="1809880"/>
            <a:ext cx="1882667" cy="554667"/>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5" name="Picture 24"/>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1471513" y="1278940"/>
            <a:ext cx="1141922" cy="13737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6" name="Picture 25"/>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630608" y="4098272"/>
            <a:ext cx="555517"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7" name="Picture 27"/>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958827" y="4372742"/>
            <a:ext cx="555517"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8" name="TextBox 10"/>
          <p:cNvSpPr txBox="1">
            <a:spLocks noChangeArrowheads="1"/>
          </p:cNvSpPr>
          <p:nvPr/>
        </p:nvSpPr>
        <p:spPr bwMode="auto">
          <a:xfrm>
            <a:off x="1669014" y="3025504"/>
            <a:ext cx="104265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Methane</a:t>
            </a:r>
          </a:p>
        </p:txBody>
      </p:sp>
      <p:pic>
        <p:nvPicPr>
          <p:cNvPr id="99"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581999" y="2664360"/>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0"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712376" y="3515468"/>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1"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267775" y="3641694"/>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5050005" y="2641301"/>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287792" y="3683894"/>
            <a:ext cx="1233777" cy="576000"/>
          </a:xfrm>
          <a:prstGeom prst="rect">
            <a:avLst/>
          </a:prstGeom>
          <a:noFill/>
          <a:extLst>
            <a:ext uri="{909E8E84-426E-40dd-AFC4-6F175D3DCCD1}">
              <a14:hiddenFill xmlns="" xmlns:a14="http://schemas.microsoft.com/office/drawing/2010/main">
                <a:solidFill>
                  <a:srgbClr val="FFFFFF"/>
                </a:solidFill>
              </a14:hiddenFill>
            </a:ext>
          </a:extLst>
        </p:spPr>
      </p:pic>
      <p:sp>
        <p:nvSpPr>
          <p:cNvPr id="104"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Carbon atoms in methane become part of carbon dioxide molecules.</a:t>
            </a:r>
          </a:p>
        </p:txBody>
      </p:sp>
      <p:sp>
        <p:nvSpPr>
          <p:cNvPr id="105"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15</a:t>
            </a:fld>
            <a:endParaRPr lang="en-US"/>
          </a:p>
        </p:txBody>
      </p:sp>
    </p:spTree>
    <p:extLst>
      <p:ext uri="{BB962C8B-B14F-4D97-AF65-F5344CB8AC3E}">
        <p14:creationId xmlns:p14="http://schemas.microsoft.com/office/powerpoint/2010/main" val="30181844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7 0.00162 L 0.24879 0.08535 " pathEditMode="relative" rAng="0" ptsTypes="AA">
                                      <p:cBhvr>
                                        <p:cTn id="6" dur="2000" fill="hold"/>
                                        <p:tgtEl>
                                          <p:spTgt spid="95"/>
                                        </p:tgtEl>
                                        <p:attrNameLst>
                                          <p:attrName>ppt_x</p:attrName>
                                          <p:attrName>ppt_y</p:attrName>
                                        </p:attrNameLst>
                                      </p:cBhvr>
                                      <p:rCtr x="12396" y="4187"/>
                                    </p:animMotion>
                                  </p:childTnLst>
                                </p:cTn>
                              </p:par>
                              <p:par>
                                <p:cTn id="7" presetID="42" presetClass="path" presetSubtype="0" accel="50000" decel="50000" fill="hold" nodeType="withEffect">
                                  <p:stCondLst>
                                    <p:cond delay="0"/>
                                  </p:stCondLst>
                                  <p:childTnLst>
                                    <p:animMotion origin="layout" path="M 1.94444E-6 -1.85185E-6 L 0.33871 -0.16134 " pathEditMode="relative" rAng="0" ptsTypes="AA">
                                      <p:cBhvr>
                                        <p:cTn id="8" dur="2000" fill="hold"/>
                                        <p:tgtEl>
                                          <p:spTgt spid="97"/>
                                        </p:tgtEl>
                                        <p:attrNameLst>
                                          <p:attrName>ppt_x</p:attrName>
                                          <p:attrName>ppt_y</p:attrName>
                                        </p:attrNameLst>
                                      </p:cBhvr>
                                      <p:rCtr x="16927" y="-8079"/>
                                    </p:animMotion>
                                  </p:childTnLst>
                                </p:cTn>
                              </p:par>
                              <p:par>
                                <p:cTn id="9" presetID="0" presetClass="path" presetSubtype="0" accel="50000" decel="50000" fill="hold" nodeType="withEffect">
                                  <p:stCondLst>
                                    <p:cond delay="0"/>
                                  </p:stCondLst>
                                  <p:childTnLst>
                                    <p:animMotion origin="layout" path="M 0 0 L 0.30591 -0.12662 " pathEditMode="relative" ptsTypes="AA">
                                      <p:cBhvr>
                                        <p:cTn id="10" dur="2000" fill="hold"/>
                                        <p:tgtEl>
                                          <p:spTgt spid="96"/>
                                        </p:tgtEl>
                                        <p:attrNameLst>
                                          <p:attrName>ppt_x</p:attrName>
                                          <p:attrName>ppt_y</p:attrName>
                                        </p:attrNameLst>
                                      </p:cBhvr>
                                    </p:animMotion>
                                  </p:childTnLst>
                                </p:cTn>
                              </p:par>
                              <p:par>
                                <p:cTn id="11" presetID="10"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2000"/>
                                        <p:tgtEl>
                                          <p:spTgt spid="6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2000"/>
                                        <p:tgtEl>
                                          <p:spTgt spid="6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2000"/>
                                        <p:tgtEl>
                                          <p:spTgt spid="5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2000"/>
                                        <p:tgtEl>
                                          <p:spTgt spid="5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2000"/>
                                        <p:tgtEl>
                                          <p:spTgt spid="54"/>
                                        </p:tgtEl>
                                      </p:cBhvr>
                                    </p:animEffect>
                                  </p:childTnLst>
                                </p:cTn>
                              </p:par>
                              <p:par>
                                <p:cTn id="26" presetID="6" presetClass="emph" presetSubtype="0" fill="hold" grpId="0" nodeType="withEffect">
                                  <p:stCondLst>
                                    <p:cond delay="0"/>
                                  </p:stCondLst>
                                  <p:childTnLst>
                                    <p:animScale>
                                      <p:cBhvr>
                                        <p:cTn id="27" dur="2000" fill="hold"/>
                                        <p:tgtEl>
                                          <p:spTgt spid="65"/>
                                        </p:tgtEl>
                                      </p:cBhvr>
                                      <p:by x="240000" y="240000"/>
                                    </p:animScale>
                                  </p:childTnLst>
                                </p:cTn>
                              </p:par>
                              <p:par>
                                <p:cTn id="28" presetID="7" presetClass="emph" presetSubtype="2" fill="hold" nodeType="withEffect">
                                  <p:stCondLst>
                                    <p:cond delay="0"/>
                                  </p:stCondLst>
                                  <p:childTnLst>
                                    <p:animClr clrSpc="rgb" dir="cw">
                                      <p:cBhvr>
                                        <p:cTn id="29" dur="2000" fill="hold"/>
                                        <p:tgtEl>
                                          <p:spTgt spid="65"/>
                                        </p:tgtEl>
                                        <p:attrNameLst>
                                          <p:attrName>stroke.color</p:attrName>
                                        </p:attrNameLst>
                                      </p:cBhvr>
                                      <p:to>
                                        <a:srgbClr val="00FF00"/>
                                      </p:to>
                                    </p:animClr>
                                    <p:set>
                                      <p:cBhvr>
                                        <p:cTn id="30" dur="2000" fill="hold"/>
                                        <p:tgtEl>
                                          <p:spTgt spid="65"/>
                                        </p:tgtEl>
                                        <p:attrNameLst>
                                          <p:attrName>stroke.on</p:attrName>
                                        </p:attrNameLst>
                                      </p:cBhvr>
                                      <p:to>
                                        <p:strVal val="true"/>
                                      </p:to>
                                    </p:set>
                                  </p:childTnLst>
                                </p:cTn>
                              </p:par>
                              <p:par>
                                <p:cTn id="31" presetID="3" presetClass="emph" presetSubtype="2" fill="hold" grpId="0" nodeType="withEffect">
                                  <p:stCondLst>
                                    <p:cond delay="0"/>
                                  </p:stCondLst>
                                  <p:childTnLst>
                                    <p:animClr clrSpc="rgb" dir="cw">
                                      <p:cBhvr override="childStyle">
                                        <p:cTn id="32" dur="2000" fill="hold"/>
                                        <p:tgtEl>
                                          <p:spTgt spid="63"/>
                                        </p:tgtEl>
                                        <p:attrNameLst>
                                          <p:attrName>style.color</p:attrName>
                                        </p:attrNameLst>
                                      </p:cBhvr>
                                      <p:to>
                                        <a:srgbClr val="0070C0"/>
                                      </p:to>
                                    </p:animClr>
                                  </p:childTnLst>
                                </p:cTn>
                              </p:par>
                              <p:par>
                                <p:cTn id="33" presetID="3" presetClass="emph" presetSubtype="2" fill="hold" grpId="0" nodeType="withEffect">
                                  <p:stCondLst>
                                    <p:cond delay="0"/>
                                  </p:stCondLst>
                                  <p:childTnLst>
                                    <p:animClr clrSpc="rgb" dir="cw">
                                      <p:cBhvr override="childStyle">
                                        <p:cTn id="34" dur="2000" fill="hold"/>
                                        <p:tgtEl>
                                          <p:spTgt spid="64"/>
                                        </p:tgtEl>
                                        <p:attrNameLst>
                                          <p:attrName>style.color</p:attrName>
                                        </p:attrNameLst>
                                      </p:cBhvr>
                                      <p:to>
                                        <a:srgbClr val="FF0000"/>
                                      </p:to>
                                    </p:animClr>
                                  </p:childTnLst>
                                </p:cTn>
                              </p:par>
                              <p:par>
                                <p:cTn id="35" presetID="6" presetClass="emph" presetSubtype="0" fill="hold" nodeType="withEffect">
                                  <p:stCondLst>
                                    <p:cond delay="0"/>
                                  </p:stCondLst>
                                  <p:childTnLst>
                                    <p:animScale>
                                      <p:cBhvr>
                                        <p:cTn id="36" dur="2000" fill="hold"/>
                                        <p:tgtEl>
                                          <p:spTgt spid="66">
                                            <p:txEl>
                                              <p:pRg st="0" end="0"/>
                                            </p:txEl>
                                          </p:spTgt>
                                        </p:tgtEl>
                                      </p:cBhvr>
                                      <p:by x="200000" y="200000"/>
                                    </p:animScale>
                                  </p:childTnLst>
                                </p:cTn>
                              </p:par>
                              <p:par>
                                <p:cTn id="37" presetID="0" presetClass="path" presetSubtype="0" fill="hold" grpId="0" nodeType="withEffect">
                                  <p:stCondLst>
                                    <p:cond delay="0"/>
                                  </p:stCondLst>
                                  <p:childTnLst>
                                    <p:animMotion origin="layout" path="M 2.22222E-6 4.07407E-6 L 2.22222E-6 0.09976 " pathEditMode="relative" rAng="0" ptsTypes="AA">
                                      <p:cBhvr>
                                        <p:cTn id="38" dur="2000" fill="hold"/>
                                        <p:tgtEl>
                                          <p:spTgt spid="66">
                                            <p:txEl>
                                              <p:pRg st="0" end="0"/>
                                            </p:txEl>
                                          </p:spTgt>
                                        </p:tgtEl>
                                        <p:attrNameLst>
                                          <p:attrName>ppt_x</p:attrName>
                                          <p:attrName>ppt_y</p:attrName>
                                        </p:attrNameLst>
                                      </p:cBhvr>
                                      <p:rCtr x="0" y="4977"/>
                                    </p:animMotion>
                                  </p:childTnLst>
                                </p:cTn>
                              </p:par>
                              <p:par>
                                <p:cTn id="39" presetID="3" presetClass="emph" presetSubtype="2" fill="hold" grpId="1" nodeType="withEffect">
                                  <p:stCondLst>
                                    <p:cond delay="0"/>
                                  </p:stCondLst>
                                  <p:childTnLst>
                                    <p:animClr clrSpc="rgb" dir="cw">
                                      <p:cBhvr override="childStyle">
                                        <p:cTn id="40" dur="2000" fill="hold"/>
                                        <p:tgtEl>
                                          <p:spTgt spid="66">
                                            <p:txEl>
                                              <p:pRg st="0" end="0"/>
                                            </p:txEl>
                                          </p:spTgt>
                                        </p:tgtEl>
                                        <p:attrNameLst>
                                          <p:attrName>style.color</p:attrName>
                                        </p:attrNameLst>
                                      </p:cBhvr>
                                      <p:to>
                                        <a:srgbClr val="00FF00"/>
                                      </p:to>
                                    </p:animClr>
                                  </p:childTnLst>
                                </p:cTn>
                              </p:par>
                            </p:childTnLst>
                          </p:cTn>
                        </p:par>
                        <p:par>
                          <p:cTn id="41" fill="hold">
                            <p:stCondLst>
                              <p:cond delay="2000"/>
                            </p:stCondLst>
                            <p:childTnLst>
                              <p:par>
                                <p:cTn id="42" presetID="10" presetClass="exit" presetSubtype="0" fill="hold" nodeType="afterEffect">
                                  <p:stCondLst>
                                    <p:cond delay="1000"/>
                                  </p:stCondLst>
                                  <p:childTnLst>
                                    <p:animEffect transition="out" filter="fade">
                                      <p:cBhvr>
                                        <p:cTn id="43" dur="1000"/>
                                        <p:tgtEl>
                                          <p:spTgt spid="95"/>
                                        </p:tgtEl>
                                      </p:cBhvr>
                                    </p:animEffect>
                                    <p:set>
                                      <p:cBhvr>
                                        <p:cTn id="44" dur="1" fill="hold">
                                          <p:stCondLst>
                                            <p:cond delay="999"/>
                                          </p:stCondLst>
                                        </p:cTn>
                                        <p:tgtEl>
                                          <p:spTgt spid="95"/>
                                        </p:tgtEl>
                                        <p:attrNameLst>
                                          <p:attrName>style.visibility</p:attrName>
                                        </p:attrNameLst>
                                      </p:cBhvr>
                                      <p:to>
                                        <p:strVal val="hidden"/>
                                      </p:to>
                                    </p:set>
                                  </p:childTnLst>
                                </p:cTn>
                              </p:par>
                              <p:par>
                                <p:cTn id="45" presetID="10" presetClass="exit" presetSubtype="0" fill="hold" nodeType="withEffect">
                                  <p:stCondLst>
                                    <p:cond delay="1000"/>
                                  </p:stCondLst>
                                  <p:childTnLst>
                                    <p:animEffect transition="out" filter="fade">
                                      <p:cBhvr>
                                        <p:cTn id="46" dur="1000"/>
                                        <p:tgtEl>
                                          <p:spTgt spid="97"/>
                                        </p:tgtEl>
                                      </p:cBhvr>
                                    </p:animEffect>
                                    <p:set>
                                      <p:cBhvr>
                                        <p:cTn id="47" dur="1" fill="hold">
                                          <p:stCondLst>
                                            <p:cond delay="999"/>
                                          </p:stCondLst>
                                        </p:cTn>
                                        <p:tgtEl>
                                          <p:spTgt spid="97"/>
                                        </p:tgtEl>
                                        <p:attrNameLst>
                                          <p:attrName>style.visibility</p:attrName>
                                        </p:attrNameLst>
                                      </p:cBhvr>
                                      <p:to>
                                        <p:strVal val="hidden"/>
                                      </p:to>
                                    </p:set>
                                  </p:childTnLst>
                                </p:cTn>
                              </p:par>
                              <p:par>
                                <p:cTn id="48" presetID="10" presetClass="exit" presetSubtype="0" fill="hold" nodeType="withEffect">
                                  <p:stCondLst>
                                    <p:cond delay="1000"/>
                                  </p:stCondLst>
                                  <p:childTnLst>
                                    <p:animEffect transition="out" filter="fade">
                                      <p:cBhvr>
                                        <p:cTn id="49" dur="1000"/>
                                        <p:tgtEl>
                                          <p:spTgt spid="96"/>
                                        </p:tgtEl>
                                      </p:cBhvr>
                                    </p:animEffect>
                                    <p:set>
                                      <p:cBhvr>
                                        <p:cTn id="50" dur="1" fill="hold">
                                          <p:stCondLst>
                                            <p:cond delay="999"/>
                                          </p:stCondLst>
                                        </p:cTn>
                                        <p:tgtEl>
                                          <p:spTgt spid="96"/>
                                        </p:tgtEl>
                                        <p:attrNameLst>
                                          <p:attrName>style.visibility</p:attrName>
                                        </p:attrNameLst>
                                      </p:cBhvr>
                                      <p:to>
                                        <p:strVal val="hidden"/>
                                      </p:to>
                                    </p:set>
                                  </p:childTnLst>
                                </p:cTn>
                              </p:par>
                              <p:par>
                                <p:cTn id="51" presetID="10" presetClass="entr" presetSubtype="0" fill="hold" nodeType="withEffect">
                                  <p:stCondLst>
                                    <p:cond delay="2000"/>
                                  </p:stCondLst>
                                  <p:childTnLst>
                                    <p:set>
                                      <p:cBhvr>
                                        <p:cTn id="52" dur="1" fill="hold">
                                          <p:stCondLst>
                                            <p:cond delay="0"/>
                                          </p:stCondLst>
                                        </p:cTn>
                                        <p:tgtEl>
                                          <p:spTgt spid="92"/>
                                        </p:tgtEl>
                                        <p:attrNameLst>
                                          <p:attrName>style.visibility</p:attrName>
                                        </p:attrNameLst>
                                      </p:cBhvr>
                                      <p:to>
                                        <p:strVal val="visible"/>
                                      </p:to>
                                    </p:set>
                                    <p:animEffect transition="in" filter="fade">
                                      <p:cBhvr>
                                        <p:cTn id="53" dur="1000"/>
                                        <p:tgtEl>
                                          <p:spTgt spid="92"/>
                                        </p:tgtEl>
                                      </p:cBhvr>
                                    </p:animEffect>
                                  </p:childTnLst>
                                </p:cTn>
                              </p:par>
                              <p:par>
                                <p:cTn id="54" presetID="10" presetClass="entr" presetSubtype="0" fill="hold" nodeType="withEffect">
                                  <p:stCondLst>
                                    <p:cond delay="2000"/>
                                  </p:stCondLst>
                                  <p:childTnLst>
                                    <p:set>
                                      <p:cBhvr>
                                        <p:cTn id="55" dur="1" fill="hold">
                                          <p:stCondLst>
                                            <p:cond delay="0"/>
                                          </p:stCondLst>
                                        </p:cTn>
                                        <p:tgtEl>
                                          <p:spTgt spid="103"/>
                                        </p:tgtEl>
                                        <p:attrNameLst>
                                          <p:attrName>style.visibility</p:attrName>
                                        </p:attrNameLst>
                                      </p:cBhvr>
                                      <p:to>
                                        <p:strVal val="visible"/>
                                      </p:to>
                                    </p:set>
                                    <p:animEffect transition="in" filter="fade">
                                      <p:cBhvr>
                                        <p:cTn id="56" dur="1000"/>
                                        <p:tgtEl>
                                          <p:spTgt spid="103"/>
                                        </p:tgtEl>
                                      </p:cBhvr>
                                    </p:animEffect>
                                  </p:childTnLst>
                                </p:cTn>
                              </p:par>
                              <p:par>
                                <p:cTn id="57" presetID="10" presetClass="entr" presetSubtype="0" fill="hold" nodeType="withEffect">
                                  <p:stCondLst>
                                    <p:cond delay="2000"/>
                                  </p:stCondLst>
                                  <p:childTnLst>
                                    <p:set>
                                      <p:cBhvr>
                                        <p:cTn id="58" dur="1" fill="hold">
                                          <p:stCondLst>
                                            <p:cond delay="0"/>
                                          </p:stCondLst>
                                        </p:cTn>
                                        <p:tgtEl>
                                          <p:spTgt spid="94"/>
                                        </p:tgtEl>
                                        <p:attrNameLst>
                                          <p:attrName>style.visibility</p:attrName>
                                        </p:attrNameLst>
                                      </p:cBhvr>
                                      <p:to>
                                        <p:strVal val="visible"/>
                                      </p:to>
                                    </p:set>
                                    <p:animEffect transition="in" filter="fade">
                                      <p:cBhvr>
                                        <p:cTn id="59" dur="1000"/>
                                        <p:tgtEl>
                                          <p:spTgt spid="94"/>
                                        </p:tgtEl>
                                      </p:cBhvr>
                                    </p:animEffect>
                                  </p:childTnLst>
                                </p:cTn>
                              </p:par>
                              <p:par>
                                <p:cTn id="60" presetID="10" presetClass="entr" presetSubtype="0" fill="hold" nodeType="withEffect">
                                  <p:stCondLst>
                                    <p:cond delay="200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1000"/>
                                        <p:tgtEl>
                                          <p:spTgt spid="99"/>
                                        </p:tgtEl>
                                      </p:cBhvr>
                                    </p:animEffect>
                                  </p:childTnLst>
                                </p:cTn>
                              </p:par>
                              <p:par>
                                <p:cTn id="63" presetID="10" presetClass="entr" presetSubtype="0" fill="hold" nodeType="withEffect">
                                  <p:stCondLst>
                                    <p:cond delay="200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1000"/>
                                        <p:tgtEl>
                                          <p:spTgt spid="102"/>
                                        </p:tgtEl>
                                      </p:cBhvr>
                                    </p:animEffect>
                                  </p:childTnLst>
                                </p:cTn>
                              </p:par>
                              <p:par>
                                <p:cTn id="66" presetID="10" presetClass="entr" presetSubtype="0" fill="hold" nodeType="withEffect">
                                  <p:stCondLst>
                                    <p:cond delay="2000"/>
                                  </p:stCondLst>
                                  <p:childTnLst>
                                    <p:set>
                                      <p:cBhvr>
                                        <p:cTn id="67" dur="1" fill="hold">
                                          <p:stCondLst>
                                            <p:cond delay="0"/>
                                          </p:stCondLst>
                                        </p:cTn>
                                        <p:tgtEl>
                                          <p:spTgt spid="100"/>
                                        </p:tgtEl>
                                        <p:attrNameLst>
                                          <p:attrName>style.visibility</p:attrName>
                                        </p:attrNameLst>
                                      </p:cBhvr>
                                      <p:to>
                                        <p:strVal val="visible"/>
                                      </p:to>
                                    </p:set>
                                    <p:animEffect transition="in" filter="fade">
                                      <p:cBhvr>
                                        <p:cTn id="68" dur="1000"/>
                                        <p:tgtEl>
                                          <p:spTgt spid="100"/>
                                        </p:tgtEl>
                                      </p:cBhvr>
                                    </p:animEffect>
                                  </p:childTnLst>
                                </p:cTn>
                              </p:par>
                              <p:par>
                                <p:cTn id="69" presetID="10" presetClass="entr" presetSubtype="0" fill="hold" nodeType="withEffect">
                                  <p:stCondLst>
                                    <p:cond delay="2000"/>
                                  </p:stCondLst>
                                  <p:childTnLst>
                                    <p:set>
                                      <p:cBhvr>
                                        <p:cTn id="70" dur="1" fill="hold">
                                          <p:stCondLst>
                                            <p:cond delay="0"/>
                                          </p:stCondLst>
                                        </p:cTn>
                                        <p:tgtEl>
                                          <p:spTgt spid="101"/>
                                        </p:tgtEl>
                                        <p:attrNameLst>
                                          <p:attrName>style.visibility</p:attrName>
                                        </p:attrNameLst>
                                      </p:cBhvr>
                                      <p:to>
                                        <p:strVal val="visible"/>
                                      </p:to>
                                    </p:set>
                                    <p:animEffect transition="in" filter="fade">
                                      <p:cBhvr>
                                        <p:cTn id="71" dur="1000"/>
                                        <p:tgtEl>
                                          <p:spTgt spid="101"/>
                                        </p:tgtEl>
                                      </p:cBhvr>
                                    </p:animEffect>
                                  </p:childTnLst>
                                </p:cTn>
                              </p:par>
                              <p:par>
                                <p:cTn id="7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73" dur="2000" fill="hold"/>
                                        <p:tgtEl>
                                          <p:spTgt spid="95"/>
                                        </p:tgtEl>
                                        <p:attrNameLst>
                                          <p:attrName>ppt_x</p:attrName>
                                          <p:attrName>ppt_y</p:attrName>
                                        </p:attrNameLst>
                                      </p:cBhvr>
                                    </p:animMotion>
                                  </p:childTnLst>
                                </p:cTn>
                              </p:par>
                              <p:par>
                                <p:cTn id="74"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75" dur="2000" fill="hold"/>
                                        <p:tgtEl>
                                          <p:spTgt spid="96"/>
                                        </p:tgtEl>
                                        <p:attrNameLst>
                                          <p:attrName>ppt_x</p:attrName>
                                          <p:attrName>ppt_y</p:attrName>
                                        </p:attrNameLst>
                                      </p:cBhvr>
                                    </p:animMotion>
                                  </p:childTnLst>
                                </p:cTn>
                              </p:par>
                              <p:par>
                                <p:cTn id="76"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77" dur="2000" fill="hold"/>
                                        <p:tgtEl>
                                          <p:spTgt spid="97"/>
                                        </p:tgtEl>
                                        <p:attrNameLst>
                                          <p:attrName>ppt_x</p:attrName>
                                          <p:attrName>ppt_y</p:attrName>
                                        </p:attrNameLst>
                                      </p:cBhvr>
                                    </p:animMotion>
                                  </p:childTnLst>
                                </p:cTn>
                              </p:par>
                              <p:par>
                                <p:cTn id="78"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79" dur="2000" fill="hold"/>
                                        <p:tgtEl>
                                          <p:spTgt spid="94"/>
                                        </p:tgtEl>
                                        <p:attrNameLst>
                                          <p:attrName>ppt_x</p:attrName>
                                          <p:attrName>ppt_y</p:attrName>
                                        </p:attrNameLst>
                                      </p:cBhvr>
                                    </p:animMotion>
                                  </p:childTnLst>
                                </p:cTn>
                              </p:par>
                              <p:par>
                                <p:cTn id="80"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81" dur="2000" fill="hold"/>
                                        <p:tgtEl>
                                          <p:spTgt spid="92"/>
                                        </p:tgtEl>
                                        <p:attrNameLst>
                                          <p:attrName>ppt_x</p:attrName>
                                          <p:attrName>ppt_y</p:attrName>
                                        </p:attrNameLst>
                                      </p:cBhvr>
                                    </p:animMotion>
                                  </p:childTnLst>
                                </p:cTn>
                              </p:par>
                              <p:par>
                                <p:cTn id="82"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83" dur="2000" fill="hold"/>
                                        <p:tgtEl>
                                          <p:spTgt spid="103"/>
                                        </p:tgtEl>
                                        <p:attrNameLst>
                                          <p:attrName>ppt_x</p:attrName>
                                          <p:attrName>ppt_y</p:attrName>
                                        </p:attrNameLst>
                                      </p:cBhvr>
                                    </p:animMotion>
                                  </p:childTnLst>
                                </p:cTn>
                              </p:par>
                              <p:par>
                                <p:cTn id="84"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85" dur="2000" fill="hold"/>
                                        <p:tgtEl>
                                          <p:spTgt spid="99"/>
                                        </p:tgtEl>
                                        <p:attrNameLst>
                                          <p:attrName>ppt_x</p:attrName>
                                          <p:attrName>ppt_y</p:attrName>
                                        </p:attrNameLst>
                                      </p:cBhvr>
                                    </p:animMotion>
                                  </p:childTnLst>
                                </p:cTn>
                              </p:par>
                              <p:par>
                                <p:cTn id="86"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87" dur="2000" fill="hold"/>
                                        <p:tgtEl>
                                          <p:spTgt spid="102"/>
                                        </p:tgtEl>
                                        <p:attrNameLst>
                                          <p:attrName>ppt_x</p:attrName>
                                          <p:attrName>ppt_y</p:attrName>
                                        </p:attrNameLst>
                                      </p:cBhvr>
                                    </p:animMotion>
                                  </p:childTnLst>
                                </p:cTn>
                              </p:par>
                              <p:par>
                                <p:cTn id="88"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89" dur="2000" fill="hold"/>
                                        <p:tgtEl>
                                          <p:spTgt spid="100"/>
                                        </p:tgtEl>
                                        <p:attrNameLst>
                                          <p:attrName>ppt_x</p:attrName>
                                          <p:attrName>ppt_y</p:attrName>
                                        </p:attrNameLst>
                                      </p:cBhvr>
                                    </p:animMotion>
                                  </p:childTnLst>
                                </p:cTn>
                              </p:par>
                              <p:par>
                                <p:cTn id="90"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91" dur="2000" fill="hold"/>
                                        <p:tgtEl>
                                          <p:spTgt spid="101"/>
                                        </p:tgtEl>
                                        <p:attrNameLst>
                                          <p:attrName>ppt_x</p:attrName>
                                          <p:attrName>ppt_y</p:attrName>
                                        </p:attrNameLst>
                                      </p:cBhvr>
                                    </p:animMotion>
                                  </p:childTnLst>
                                </p:cTn>
                              </p:par>
                            </p:childTnLst>
                          </p:cTn>
                        </p:par>
                        <p:par>
                          <p:cTn id="92" fill="hold">
                            <p:stCondLst>
                              <p:cond delay="6000"/>
                            </p:stCondLst>
                            <p:childTnLst>
                              <p:par>
                                <p:cTn id="93" presetID="0" presetClass="path" presetSubtype="0" accel="50000" decel="50000" fill="hold" nodeType="afterEffect">
                                  <p:stCondLst>
                                    <p:cond delay="1000"/>
                                  </p:stCondLst>
                                  <p:childTnLst>
                                    <p:animMotion origin="layout" path="M -2.22222E-6 4.4136E-6 L 0.30452 -0.11474 " pathEditMode="relative" rAng="0" ptsTypes="AA">
                                      <p:cBhvr>
                                        <p:cTn id="94" dur="2000" fill="hold"/>
                                        <p:tgtEl>
                                          <p:spTgt spid="94"/>
                                        </p:tgtEl>
                                        <p:attrNameLst>
                                          <p:attrName>ppt_x</p:attrName>
                                          <p:attrName>ppt_y</p:attrName>
                                        </p:attrNameLst>
                                      </p:cBhvr>
                                      <p:rCtr x="15226" y="-5737"/>
                                    </p:animMotion>
                                  </p:childTnLst>
                                </p:cTn>
                              </p:par>
                              <p:par>
                                <p:cTn id="95" presetID="0" presetClass="path" presetSubtype="0" accel="50000" decel="50000" fill="hold" nodeType="withEffect">
                                  <p:stCondLst>
                                    <p:cond delay="1000"/>
                                  </p:stCondLst>
                                  <p:childTnLst>
                                    <p:animMotion origin="layout" path="M -3.33333E-6 -4.88318E-6 L 0.40417 0.06524 " pathEditMode="relative" rAng="0" ptsTypes="AA">
                                      <p:cBhvr>
                                        <p:cTn id="96" dur="2000" fill="hold"/>
                                        <p:tgtEl>
                                          <p:spTgt spid="92"/>
                                        </p:tgtEl>
                                        <p:attrNameLst>
                                          <p:attrName>ppt_x</p:attrName>
                                          <p:attrName>ppt_y</p:attrName>
                                        </p:attrNameLst>
                                      </p:cBhvr>
                                      <p:rCtr x="20208" y="3262"/>
                                    </p:animMotion>
                                  </p:childTnLst>
                                </p:cTn>
                              </p:par>
                              <p:par>
                                <p:cTn id="97" presetID="0" presetClass="path" presetSubtype="0" accel="50000" decel="50000" fill="hold" nodeType="withEffect">
                                  <p:stCondLst>
                                    <p:cond delay="1000"/>
                                  </p:stCondLst>
                                  <p:childTnLst>
                                    <p:animMotion origin="layout" path="M 2.22222E-6 4.44444E-6 L 0.24271 4.44444E-6 " pathEditMode="relative" rAng="0" ptsTypes="AA">
                                      <p:cBhvr>
                                        <p:cTn id="98" dur="2000" fill="hold"/>
                                        <p:tgtEl>
                                          <p:spTgt spid="103"/>
                                        </p:tgtEl>
                                        <p:attrNameLst>
                                          <p:attrName>ppt_x</p:attrName>
                                          <p:attrName>ppt_y</p:attrName>
                                        </p:attrNameLst>
                                      </p:cBhvr>
                                      <p:rCtr x="12135" y="0"/>
                                    </p:animMotion>
                                  </p:childTnLst>
                                </p:cTn>
                              </p:par>
                              <p:par>
                                <p:cTn id="99" presetID="0" presetClass="path" presetSubtype="0" accel="50000" decel="50000" fill="hold" nodeType="withEffect">
                                  <p:stCondLst>
                                    <p:cond delay="1000"/>
                                  </p:stCondLst>
                                  <p:childTnLst>
                                    <p:animMotion origin="layout" path="M 1.66667E-6 2.59259E-6 L 0.09253 0.35972 " pathEditMode="relative" ptsTypes="AA">
                                      <p:cBhvr>
                                        <p:cTn id="100" dur="2000" fill="hold"/>
                                        <p:tgtEl>
                                          <p:spTgt spid="99"/>
                                        </p:tgtEl>
                                        <p:attrNameLst>
                                          <p:attrName>ppt_x</p:attrName>
                                          <p:attrName>ppt_y</p:attrName>
                                        </p:attrNameLst>
                                      </p:cBhvr>
                                    </p:animMotion>
                                  </p:childTnLst>
                                </p:cTn>
                              </p:par>
                              <p:par>
                                <p:cTn id="101" presetID="0" presetClass="path" presetSubtype="0" accel="50000" decel="50000" fill="hold" nodeType="withEffect">
                                  <p:stCondLst>
                                    <p:cond delay="1000"/>
                                  </p:stCondLst>
                                  <p:childTnLst>
                                    <p:animMotion origin="layout" path="M 3.05556E-6 -2.61624E-6 L 0.19149 0.36295 " pathEditMode="relative" rAng="0" ptsTypes="AA">
                                      <p:cBhvr>
                                        <p:cTn id="102" dur="2000" fill="hold"/>
                                        <p:tgtEl>
                                          <p:spTgt spid="102"/>
                                        </p:tgtEl>
                                        <p:attrNameLst>
                                          <p:attrName>ppt_x</p:attrName>
                                          <p:attrName>ppt_y</p:attrName>
                                        </p:attrNameLst>
                                      </p:cBhvr>
                                      <p:rCtr x="9566" y="18136"/>
                                    </p:animMotion>
                                  </p:childTnLst>
                                </p:cTn>
                              </p:par>
                              <p:par>
                                <p:cTn id="103" presetID="0" presetClass="path" presetSubtype="0" accel="50000" decel="50000" fill="hold" nodeType="withEffect">
                                  <p:stCondLst>
                                    <p:cond delay="1000"/>
                                  </p:stCondLst>
                                  <p:childTnLst>
                                    <p:animMotion origin="layout" path="M -8.33333E-7 -3.7037E-7 L 0.32413 0.29838 " pathEditMode="relative" ptsTypes="AA">
                                      <p:cBhvr>
                                        <p:cTn id="104" dur="2000" fill="hold"/>
                                        <p:tgtEl>
                                          <p:spTgt spid="100"/>
                                        </p:tgtEl>
                                        <p:attrNameLst>
                                          <p:attrName>ppt_x</p:attrName>
                                          <p:attrName>ppt_y</p:attrName>
                                        </p:attrNameLst>
                                      </p:cBhvr>
                                    </p:animMotion>
                                  </p:childTnLst>
                                </p:cTn>
                              </p:par>
                              <p:par>
                                <p:cTn id="105" presetID="0" presetClass="path" presetSubtype="0" accel="50000" decel="50000" fill="hold" nodeType="withEffect">
                                  <p:stCondLst>
                                    <p:cond delay="1000"/>
                                  </p:stCondLst>
                                  <p:childTnLst>
                                    <p:animMotion origin="layout" path="M 3.33333E-6 -4.7467E-6 L 0.23142 0.2799 " pathEditMode="relative" rAng="0" ptsTypes="AA">
                                      <p:cBhvr>
                                        <p:cTn id="106" dur="2000" fill="hold"/>
                                        <p:tgtEl>
                                          <p:spTgt spid="101"/>
                                        </p:tgtEl>
                                        <p:attrNameLst>
                                          <p:attrName>ppt_x</p:attrName>
                                          <p:attrName>ppt_y</p:attrName>
                                        </p:attrNameLst>
                                      </p:cBhvr>
                                      <p:rCtr x="11563" y="13995"/>
                                    </p:animMotion>
                                  </p:childTnLst>
                                </p:cTn>
                              </p:par>
                            </p:childTnLst>
                          </p:cTn>
                        </p:par>
                        <p:par>
                          <p:cTn id="107" fill="hold">
                            <p:stCondLst>
                              <p:cond delay="9000"/>
                            </p:stCondLst>
                            <p:childTnLst>
                              <p:par>
                                <p:cTn id="108" presetID="10" presetClass="exit" presetSubtype="0" fill="hold" grpId="1" nodeType="afterEffect">
                                  <p:stCondLst>
                                    <p:cond delay="0"/>
                                  </p:stCondLst>
                                  <p:childTnLst>
                                    <p:animEffect transition="out" filter="fade">
                                      <p:cBhvr>
                                        <p:cTn id="109" dur="2000"/>
                                        <p:tgtEl>
                                          <p:spTgt spid="62"/>
                                        </p:tgtEl>
                                      </p:cBhvr>
                                    </p:animEffect>
                                    <p:set>
                                      <p:cBhvr>
                                        <p:cTn id="110" dur="1" fill="hold">
                                          <p:stCondLst>
                                            <p:cond delay="1999"/>
                                          </p:stCondLst>
                                        </p:cTn>
                                        <p:tgtEl>
                                          <p:spTgt spid="62"/>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2000"/>
                                        <p:tgtEl>
                                          <p:spTgt spid="60"/>
                                        </p:tgtEl>
                                      </p:cBhvr>
                                    </p:animEffect>
                                    <p:set>
                                      <p:cBhvr>
                                        <p:cTn id="113" dur="1" fill="hold">
                                          <p:stCondLst>
                                            <p:cond delay="1999"/>
                                          </p:stCondLst>
                                        </p:cTn>
                                        <p:tgtEl>
                                          <p:spTgt spid="60"/>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2000"/>
                                        <p:tgtEl>
                                          <p:spTgt spid="55"/>
                                        </p:tgtEl>
                                      </p:cBhvr>
                                    </p:animEffect>
                                    <p:set>
                                      <p:cBhvr>
                                        <p:cTn id="116" dur="1" fill="hold">
                                          <p:stCondLst>
                                            <p:cond delay="1999"/>
                                          </p:stCondLst>
                                        </p:cTn>
                                        <p:tgtEl>
                                          <p:spTgt spid="5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2000"/>
                                        <p:tgtEl>
                                          <p:spTgt spid="53"/>
                                        </p:tgtEl>
                                      </p:cBhvr>
                                    </p:animEffect>
                                    <p:set>
                                      <p:cBhvr>
                                        <p:cTn id="119" dur="1" fill="hold">
                                          <p:stCondLst>
                                            <p:cond delay="1999"/>
                                          </p:stCondLst>
                                        </p:cTn>
                                        <p:tgtEl>
                                          <p:spTgt spid="53"/>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2000"/>
                                        <p:tgtEl>
                                          <p:spTgt spid="54"/>
                                        </p:tgtEl>
                                      </p:cBhvr>
                                    </p:animEffect>
                                    <p:set>
                                      <p:cBhvr>
                                        <p:cTn id="122" dur="1" fill="hold">
                                          <p:stCondLst>
                                            <p:cond delay="1999"/>
                                          </p:stCondLst>
                                        </p:cTn>
                                        <p:tgtEl>
                                          <p:spTgt spid="54"/>
                                        </p:tgtEl>
                                        <p:attrNameLst>
                                          <p:attrName>style.visibility</p:attrName>
                                        </p:attrNameLst>
                                      </p:cBhvr>
                                      <p:to>
                                        <p:strVal val="hidden"/>
                                      </p:to>
                                    </p:set>
                                  </p:childTnLst>
                                </p:cTn>
                              </p:par>
                              <p:par>
                                <p:cTn id="123" presetID="3" presetClass="emph" presetSubtype="2" fill="hold" grpId="1" nodeType="withEffect">
                                  <p:stCondLst>
                                    <p:cond delay="0"/>
                                  </p:stCondLst>
                                  <p:childTnLst>
                                    <p:animClr clrSpc="rgb" dir="cw">
                                      <p:cBhvr override="childStyle">
                                        <p:cTn id="124" dur="2000" fill="hold"/>
                                        <p:tgtEl>
                                          <p:spTgt spid="63"/>
                                        </p:tgtEl>
                                        <p:attrNameLst>
                                          <p:attrName>style.color</p:attrName>
                                        </p:attrNameLst>
                                      </p:cBhvr>
                                      <p:to>
                                        <a:schemeClr val="tx1"/>
                                      </p:to>
                                    </p:animClr>
                                  </p:childTnLst>
                                </p:cTn>
                              </p:par>
                              <p:par>
                                <p:cTn id="125" presetID="3" presetClass="emph" presetSubtype="2" fill="hold" grpId="1" nodeType="withEffect">
                                  <p:stCondLst>
                                    <p:cond delay="0"/>
                                  </p:stCondLst>
                                  <p:childTnLst>
                                    <p:animClr clrSpc="rgb" dir="cw">
                                      <p:cBhvr override="childStyle">
                                        <p:cTn id="126" dur="2000" fill="hold"/>
                                        <p:tgtEl>
                                          <p:spTgt spid="64"/>
                                        </p:tgtEl>
                                        <p:attrNameLst>
                                          <p:attrName>style.color</p:attrName>
                                        </p:attrNameLst>
                                      </p:cBhvr>
                                      <p:to>
                                        <a:schemeClr val="tx1"/>
                                      </p:to>
                                    </p:animClr>
                                  </p:childTnLst>
                                </p:cTn>
                              </p:par>
                              <p:par>
                                <p:cTn id="127" presetID="6" presetClass="emph" presetSubtype="0" fill="hold" grpId="1" nodeType="withEffect">
                                  <p:stCondLst>
                                    <p:cond delay="0"/>
                                  </p:stCondLst>
                                  <p:childTnLst>
                                    <p:animScale>
                                      <p:cBhvr>
                                        <p:cTn id="128" dur="2000" fill="hold"/>
                                        <p:tgtEl>
                                          <p:spTgt spid="65"/>
                                        </p:tgtEl>
                                      </p:cBhvr>
                                      <p:by x="41600" y="41600"/>
                                    </p:animScale>
                                  </p:childTnLst>
                                </p:cTn>
                              </p:par>
                              <p:par>
                                <p:cTn id="129" presetID="7" presetClass="emph" presetSubtype="2" fill="hold" nodeType="withEffect">
                                  <p:stCondLst>
                                    <p:cond delay="0"/>
                                  </p:stCondLst>
                                  <p:childTnLst>
                                    <p:animClr clrSpc="rgb" dir="cw">
                                      <p:cBhvr>
                                        <p:cTn id="130" dur="2000" fill="hold"/>
                                        <p:tgtEl>
                                          <p:spTgt spid="65"/>
                                        </p:tgtEl>
                                        <p:attrNameLst>
                                          <p:attrName>stroke.color</p:attrName>
                                        </p:attrNameLst>
                                      </p:cBhvr>
                                      <p:to>
                                        <a:schemeClr val="tx1"/>
                                      </p:to>
                                    </p:animClr>
                                    <p:set>
                                      <p:cBhvr>
                                        <p:cTn id="131" dur="2000" fill="hold"/>
                                        <p:tgtEl>
                                          <p:spTgt spid="65"/>
                                        </p:tgtEl>
                                        <p:attrNameLst>
                                          <p:attrName>stroke.on</p:attrName>
                                        </p:attrNameLst>
                                      </p:cBhvr>
                                      <p:to>
                                        <p:strVal val="true"/>
                                      </p:to>
                                    </p:set>
                                  </p:childTnLst>
                                </p:cTn>
                              </p:par>
                              <p:par>
                                <p:cTn id="132" presetID="0" presetClass="path" presetSubtype="0" fill="hold" grpId="2" nodeType="withEffect">
                                  <p:stCondLst>
                                    <p:cond delay="0"/>
                                  </p:stCondLst>
                                  <p:childTnLst>
                                    <p:animMotion origin="layout" path="M 2.22222E-6 0.09977 L 2.22222E-6 -0.00023 " pathEditMode="relative" rAng="0" ptsTypes="AA">
                                      <p:cBhvr>
                                        <p:cTn id="133" dur="2000" fill="hold"/>
                                        <p:tgtEl>
                                          <p:spTgt spid="66">
                                            <p:txEl>
                                              <p:pRg st="0" end="0"/>
                                            </p:txEl>
                                          </p:spTgt>
                                        </p:tgtEl>
                                        <p:attrNameLst>
                                          <p:attrName>ppt_x</p:attrName>
                                          <p:attrName>ppt_y</p:attrName>
                                        </p:attrNameLst>
                                      </p:cBhvr>
                                      <p:rCtr x="0" y="-5000"/>
                                    </p:animMotion>
                                  </p:childTnLst>
                                </p:cTn>
                              </p:par>
                              <p:par>
                                <p:cTn id="134" presetID="6" presetClass="emph" presetSubtype="0" fill="hold" grpId="3" nodeType="withEffect">
                                  <p:stCondLst>
                                    <p:cond delay="0"/>
                                  </p:stCondLst>
                                  <p:childTnLst>
                                    <p:animScale>
                                      <p:cBhvr>
                                        <p:cTn id="135" dur="2000" fill="hold"/>
                                        <p:tgtEl>
                                          <p:spTgt spid="66">
                                            <p:txEl>
                                              <p:pRg st="0" end="0"/>
                                            </p:txEl>
                                          </p:spTgt>
                                        </p:tgtEl>
                                      </p:cBhvr>
                                      <p:by x="50000" y="50000"/>
                                    </p:animScale>
                                  </p:childTnLst>
                                </p:cTn>
                              </p:par>
                              <p:par>
                                <p:cTn id="136" presetID="3" presetClass="emph" presetSubtype="2" fill="hold" grpId="4" nodeType="withEffect">
                                  <p:stCondLst>
                                    <p:cond delay="0"/>
                                  </p:stCondLst>
                                  <p:childTnLst>
                                    <p:animClr clrSpc="rgb" dir="cw">
                                      <p:cBhvr override="childStyle">
                                        <p:cTn id="137" dur="2000" fill="hold"/>
                                        <p:tgtEl>
                                          <p:spTgt spid="66">
                                            <p:txEl>
                                              <p:pRg st="0" end="0"/>
                                            </p:txEl>
                                          </p:spTgt>
                                        </p:tgtEl>
                                        <p:attrNameLst>
                                          <p:attrName>style.color</p:attrName>
                                        </p:attrNameLst>
                                      </p:cBhvr>
                                      <p:to>
                                        <a:schemeClr val="tx1"/>
                                      </p:to>
                                    </p:animClr>
                                  </p:childTnLst>
                                </p:cTn>
                              </p:par>
                              <p:par>
                                <p:cTn id="138" presetID="10" presetClass="entr" presetSubtype="0" fill="hold" grpId="0" nodeType="withEffect">
                                  <p:stCondLst>
                                    <p:cond delay="0"/>
                                  </p:stCondLst>
                                  <p:childTnLst>
                                    <p:set>
                                      <p:cBhvr>
                                        <p:cTn id="139" dur="1" fill="hold">
                                          <p:stCondLst>
                                            <p:cond delay="0"/>
                                          </p:stCondLst>
                                        </p:cTn>
                                        <p:tgtEl>
                                          <p:spTgt spid="104"/>
                                        </p:tgtEl>
                                        <p:attrNameLst>
                                          <p:attrName>style.visibility</p:attrName>
                                        </p:attrNameLst>
                                      </p:cBhvr>
                                      <p:to>
                                        <p:strVal val="visible"/>
                                      </p:to>
                                    </p:set>
                                    <p:animEffect transition="in" filter="fade">
                                      <p:cBhvr>
                                        <p:cTn id="140"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3" grpId="1" animBg="1"/>
      <p:bldP spid="54" grpId="0" animBg="1"/>
      <p:bldP spid="54" grpId="1" animBg="1"/>
      <p:bldP spid="55" grpId="0" animBg="1"/>
      <p:bldP spid="55" grpId="1" animBg="1"/>
      <p:bldP spid="60" grpId="0" animBg="1"/>
      <p:bldP spid="60" grpId="1" animBg="1"/>
      <p:bldP spid="62" grpId="0" animBg="1"/>
      <p:bldP spid="62" grpId="1" animBg="1"/>
      <p:bldP spid="63" grpId="0"/>
      <p:bldP spid="63" grpId="1"/>
      <p:bldP spid="64" grpId="0"/>
      <p:bldP spid="64" grpId="1"/>
      <p:bldP spid="65" grpId="0" animBg="1"/>
      <p:bldP spid="65" grpId="1" animBg="1"/>
      <p:bldP spid="66" grpId="0" build="allAtOnce"/>
      <p:bldP spid="66" grpId="1" build="allAtOnce"/>
      <p:bldP spid="66" grpId="2" build="allAtOnce"/>
      <p:bldP spid="66" grpId="3" build="allAtOnce"/>
      <p:bldP spid="66" grpId="4" build="allAtOnce"/>
      <p:bldP spid="10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ounded Rectangle 50"/>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Rounded Rectangle 51"/>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Rounded Rectangle 52"/>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Rounded Rectangle 53"/>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Rounded Rectangle 54"/>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Rounded Rectangle 55"/>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Rounded Rectangle 56"/>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Rounded Rectangle 57"/>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Rounded Rectangle 58"/>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Rounded Rectangle 59"/>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62"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63"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64"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66"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67"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68"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69"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70"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517646" y="2735008"/>
            <a:ext cx="1233777"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93"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205777" y="1809880"/>
            <a:ext cx="1882667" cy="554666"/>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4" name="Picture 24"/>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1471513" y="1278940"/>
            <a:ext cx="1141921" cy="13737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 name="Picture 25"/>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630608" y="4098273"/>
            <a:ext cx="555517" cy="10536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6" name="Picture 27"/>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958827" y="4372743"/>
            <a:ext cx="555517" cy="10536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7" name="TextBox 10"/>
          <p:cNvSpPr txBox="1">
            <a:spLocks noChangeArrowheads="1"/>
          </p:cNvSpPr>
          <p:nvPr/>
        </p:nvSpPr>
        <p:spPr bwMode="auto">
          <a:xfrm>
            <a:off x="1669014" y="3025504"/>
            <a:ext cx="104265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Methane</a:t>
            </a:r>
          </a:p>
        </p:txBody>
      </p:sp>
      <p:pic>
        <p:nvPicPr>
          <p:cNvPr id="98"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581999" y="2664360"/>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9"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712376" y="3515468"/>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0"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267775" y="3641694"/>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1"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5050005" y="2641301"/>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287793" y="3683894"/>
            <a:ext cx="1233775" cy="575999"/>
          </a:xfrm>
          <a:prstGeom prst="rect">
            <a:avLst/>
          </a:prstGeom>
          <a:noFill/>
          <a:extLst>
            <a:ext uri="{909E8E84-426E-40dd-AFC4-6F175D3DCCD1}">
              <a14:hiddenFill xmlns="" xmlns:a14="http://schemas.microsoft.com/office/drawing/2010/main">
                <a:solidFill>
                  <a:srgbClr val="FFFFFF"/>
                </a:solidFill>
              </a14:hiddenFill>
            </a:ext>
          </a:extLst>
        </p:spPr>
      </p:pic>
      <p:sp>
        <p:nvSpPr>
          <p:cNvPr id="103"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oxygen atoms</a:t>
            </a:r>
            <a:br>
              <a:rPr lang="en-US" sz="2000" b="1" dirty="0">
                <a:latin typeface="Arial" charset="0"/>
                <a:cs typeface="Arial" charset="0"/>
              </a:rPr>
            </a:br>
            <a:r>
              <a:rPr lang="en-US" sz="2000" b="1" dirty="0">
                <a:latin typeface="Arial" charset="0"/>
                <a:cs typeface="Arial" charset="0"/>
              </a:rPr>
              <a:t>when methane burns?</a:t>
            </a:r>
          </a:p>
        </p:txBody>
      </p:sp>
      <p:sp>
        <p:nvSpPr>
          <p:cNvPr id="104"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Oxygen atoms become part of carbon dioxide and water molecules.</a:t>
            </a:r>
          </a:p>
        </p:txBody>
      </p:sp>
      <p:sp>
        <p:nvSpPr>
          <p:cNvPr id="105"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16</a:t>
            </a:fld>
            <a:endParaRPr lang="en-US"/>
          </a:p>
        </p:txBody>
      </p:sp>
    </p:spTree>
    <p:extLst>
      <p:ext uri="{BB962C8B-B14F-4D97-AF65-F5344CB8AC3E}">
        <p14:creationId xmlns:p14="http://schemas.microsoft.com/office/powerpoint/2010/main" val="107850166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7 0.00162 L 0.24879 0.08535 " pathEditMode="relative" rAng="0" ptsTypes="AA">
                                      <p:cBhvr>
                                        <p:cTn id="6" dur="2000" fill="hold"/>
                                        <p:tgtEl>
                                          <p:spTgt spid="94"/>
                                        </p:tgtEl>
                                        <p:attrNameLst>
                                          <p:attrName>ppt_x</p:attrName>
                                          <p:attrName>ppt_y</p:attrName>
                                        </p:attrNameLst>
                                      </p:cBhvr>
                                      <p:rCtr x="12396" y="4187"/>
                                    </p:animMotion>
                                  </p:childTnLst>
                                </p:cTn>
                              </p:par>
                              <p:par>
                                <p:cTn id="7" presetID="42" presetClass="path" presetSubtype="0" accel="50000" decel="50000" fill="hold" nodeType="withEffect">
                                  <p:stCondLst>
                                    <p:cond delay="0"/>
                                  </p:stCondLst>
                                  <p:childTnLst>
                                    <p:animMotion origin="layout" path="M 1.94444E-6 -1.85185E-6 L 0.33871 -0.16134 " pathEditMode="relative" rAng="0" ptsTypes="AA">
                                      <p:cBhvr>
                                        <p:cTn id="8" dur="2000" fill="hold"/>
                                        <p:tgtEl>
                                          <p:spTgt spid="96"/>
                                        </p:tgtEl>
                                        <p:attrNameLst>
                                          <p:attrName>ppt_x</p:attrName>
                                          <p:attrName>ppt_y</p:attrName>
                                        </p:attrNameLst>
                                      </p:cBhvr>
                                      <p:rCtr x="16927" y="-8079"/>
                                    </p:animMotion>
                                  </p:childTnLst>
                                </p:cTn>
                              </p:par>
                              <p:par>
                                <p:cTn id="9" presetID="0" presetClass="path" presetSubtype="0" accel="50000" decel="50000" fill="hold" nodeType="withEffect">
                                  <p:stCondLst>
                                    <p:cond delay="0"/>
                                  </p:stCondLst>
                                  <p:childTnLst>
                                    <p:animMotion origin="layout" path="M 0 0 L 0.30591 -0.12662 " pathEditMode="relative" ptsTypes="AA">
                                      <p:cBhvr>
                                        <p:cTn id="10" dur="2000" fill="hold"/>
                                        <p:tgtEl>
                                          <p:spTgt spid="95"/>
                                        </p:tgtEl>
                                        <p:attrNameLst>
                                          <p:attrName>ppt_x</p:attrName>
                                          <p:attrName>ppt_y</p:attrName>
                                        </p:attrNameLst>
                                      </p:cBhvr>
                                    </p:animMotion>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2000"/>
                                        <p:tgtEl>
                                          <p:spTgt spid="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2000"/>
                                        <p:tgtEl>
                                          <p:spTgt spid="5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2000"/>
                                        <p:tgtEl>
                                          <p:spTgt spid="5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20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2000"/>
                                        <p:tgtEl>
                                          <p:spTgt spid="52"/>
                                        </p:tgtEl>
                                      </p:cBhvr>
                                    </p:animEffect>
                                  </p:childTnLst>
                                </p:cTn>
                              </p:par>
                              <p:par>
                                <p:cTn id="26" presetID="6" presetClass="emph" presetSubtype="0" fill="hold" grpId="0" nodeType="withEffect">
                                  <p:stCondLst>
                                    <p:cond delay="0"/>
                                  </p:stCondLst>
                                  <p:childTnLst>
                                    <p:animScale>
                                      <p:cBhvr>
                                        <p:cTn id="27" dur="2000" fill="hold"/>
                                        <p:tgtEl>
                                          <p:spTgt spid="63"/>
                                        </p:tgtEl>
                                      </p:cBhvr>
                                      <p:by x="240000" y="240000"/>
                                    </p:animScale>
                                  </p:childTnLst>
                                </p:cTn>
                              </p:par>
                              <p:par>
                                <p:cTn id="28" presetID="7" presetClass="emph" presetSubtype="2" fill="hold" nodeType="withEffect">
                                  <p:stCondLst>
                                    <p:cond delay="0"/>
                                  </p:stCondLst>
                                  <p:childTnLst>
                                    <p:animClr clrSpc="rgb" dir="cw">
                                      <p:cBhvr>
                                        <p:cTn id="29" dur="2000" fill="hold"/>
                                        <p:tgtEl>
                                          <p:spTgt spid="63"/>
                                        </p:tgtEl>
                                        <p:attrNameLst>
                                          <p:attrName>stroke.color</p:attrName>
                                        </p:attrNameLst>
                                      </p:cBhvr>
                                      <p:to>
                                        <a:srgbClr val="00FF00"/>
                                      </p:to>
                                    </p:animClr>
                                    <p:set>
                                      <p:cBhvr>
                                        <p:cTn id="30" dur="2000" fill="hold"/>
                                        <p:tgtEl>
                                          <p:spTgt spid="63"/>
                                        </p:tgtEl>
                                        <p:attrNameLst>
                                          <p:attrName>stroke.on</p:attrName>
                                        </p:attrNameLst>
                                      </p:cBhvr>
                                      <p:to>
                                        <p:strVal val="true"/>
                                      </p:to>
                                    </p:set>
                                  </p:childTnLst>
                                </p:cTn>
                              </p:par>
                              <p:par>
                                <p:cTn id="31" presetID="3" presetClass="emph" presetSubtype="2" fill="hold" grpId="0" nodeType="withEffect">
                                  <p:stCondLst>
                                    <p:cond delay="0"/>
                                  </p:stCondLst>
                                  <p:childTnLst>
                                    <p:animClr clrSpc="rgb" dir="cw">
                                      <p:cBhvr override="childStyle">
                                        <p:cTn id="32" dur="2000" fill="hold"/>
                                        <p:tgtEl>
                                          <p:spTgt spid="61"/>
                                        </p:tgtEl>
                                        <p:attrNameLst>
                                          <p:attrName>style.color</p:attrName>
                                        </p:attrNameLst>
                                      </p:cBhvr>
                                      <p:to>
                                        <a:srgbClr val="0070C0"/>
                                      </p:to>
                                    </p:animClr>
                                  </p:childTnLst>
                                </p:cTn>
                              </p:par>
                              <p:par>
                                <p:cTn id="33" presetID="3" presetClass="emph" presetSubtype="2" fill="hold" grpId="0" nodeType="withEffect">
                                  <p:stCondLst>
                                    <p:cond delay="0"/>
                                  </p:stCondLst>
                                  <p:childTnLst>
                                    <p:animClr clrSpc="rgb" dir="cw">
                                      <p:cBhvr override="childStyle">
                                        <p:cTn id="34" dur="2000" fill="hold"/>
                                        <p:tgtEl>
                                          <p:spTgt spid="62"/>
                                        </p:tgtEl>
                                        <p:attrNameLst>
                                          <p:attrName>style.color</p:attrName>
                                        </p:attrNameLst>
                                      </p:cBhvr>
                                      <p:to>
                                        <a:srgbClr val="FF0000"/>
                                      </p:to>
                                    </p:animClr>
                                  </p:childTnLst>
                                </p:cTn>
                              </p:par>
                              <p:par>
                                <p:cTn id="35" presetID="6" presetClass="emph" presetSubtype="0" fill="hold" nodeType="withEffect">
                                  <p:stCondLst>
                                    <p:cond delay="0"/>
                                  </p:stCondLst>
                                  <p:childTnLst>
                                    <p:animScale>
                                      <p:cBhvr>
                                        <p:cTn id="36" dur="2000" fill="hold"/>
                                        <p:tgtEl>
                                          <p:spTgt spid="64">
                                            <p:txEl>
                                              <p:pRg st="0" end="0"/>
                                            </p:txEl>
                                          </p:spTgt>
                                        </p:tgtEl>
                                      </p:cBhvr>
                                      <p:by x="200000" y="200000"/>
                                    </p:animScale>
                                  </p:childTnLst>
                                </p:cTn>
                              </p:par>
                              <p:par>
                                <p:cTn id="37" presetID="0" presetClass="path" presetSubtype="0" fill="hold" grpId="0" nodeType="withEffect">
                                  <p:stCondLst>
                                    <p:cond delay="0"/>
                                  </p:stCondLst>
                                  <p:childTnLst>
                                    <p:animMotion origin="layout" path="M 2.22222E-6 4.07407E-6 L 2.22222E-6 0.09976 " pathEditMode="relative" rAng="0" ptsTypes="AA">
                                      <p:cBhvr>
                                        <p:cTn id="38" dur="2000" fill="hold"/>
                                        <p:tgtEl>
                                          <p:spTgt spid="64">
                                            <p:txEl>
                                              <p:pRg st="0" end="0"/>
                                            </p:txEl>
                                          </p:spTgt>
                                        </p:tgtEl>
                                        <p:attrNameLst>
                                          <p:attrName>ppt_x</p:attrName>
                                          <p:attrName>ppt_y</p:attrName>
                                        </p:attrNameLst>
                                      </p:cBhvr>
                                      <p:rCtr x="0" y="4977"/>
                                    </p:animMotion>
                                  </p:childTnLst>
                                </p:cTn>
                              </p:par>
                              <p:par>
                                <p:cTn id="39" presetID="3" presetClass="emph" presetSubtype="2" fill="hold" grpId="1" nodeType="withEffect">
                                  <p:stCondLst>
                                    <p:cond delay="0"/>
                                  </p:stCondLst>
                                  <p:childTnLst>
                                    <p:animClr clrSpc="rgb" dir="cw">
                                      <p:cBhvr override="childStyle">
                                        <p:cTn id="40" dur="2000" fill="hold"/>
                                        <p:tgtEl>
                                          <p:spTgt spid="64">
                                            <p:txEl>
                                              <p:pRg st="0" end="0"/>
                                            </p:txEl>
                                          </p:spTgt>
                                        </p:tgtEl>
                                        <p:attrNameLst>
                                          <p:attrName>style.color</p:attrName>
                                        </p:attrNameLst>
                                      </p:cBhvr>
                                      <p:to>
                                        <a:srgbClr val="00FF00"/>
                                      </p:to>
                                    </p:animClr>
                                  </p:childTnLst>
                                </p:cTn>
                              </p:par>
                            </p:childTnLst>
                          </p:cTn>
                        </p:par>
                        <p:par>
                          <p:cTn id="41" fill="hold">
                            <p:stCondLst>
                              <p:cond delay="2000"/>
                            </p:stCondLst>
                            <p:childTnLst>
                              <p:par>
                                <p:cTn id="42" presetID="10" presetClass="exit" presetSubtype="0" fill="hold" nodeType="afterEffect">
                                  <p:stCondLst>
                                    <p:cond delay="1000"/>
                                  </p:stCondLst>
                                  <p:childTnLst>
                                    <p:animEffect transition="out" filter="fade">
                                      <p:cBhvr>
                                        <p:cTn id="43" dur="1000"/>
                                        <p:tgtEl>
                                          <p:spTgt spid="94"/>
                                        </p:tgtEl>
                                      </p:cBhvr>
                                    </p:animEffect>
                                    <p:set>
                                      <p:cBhvr>
                                        <p:cTn id="44" dur="1" fill="hold">
                                          <p:stCondLst>
                                            <p:cond delay="999"/>
                                          </p:stCondLst>
                                        </p:cTn>
                                        <p:tgtEl>
                                          <p:spTgt spid="94"/>
                                        </p:tgtEl>
                                        <p:attrNameLst>
                                          <p:attrName>style.visibility</p:attrName>
                                        </p:attrNameLst>
                                      </p:cBhvr>
                                      <p:to>
                                        <p:strVal val="hidden"/>
                                      </p:to>
                                    </p:set>
                                  </p:childTnLst>
                                </p:cTn>
                              </p:par>
                              <p:par>
                                <p:cTn id="45" presetID="10" presetClass="exit" presetSubtype="0" fill="hold" nodeType="withEffect">
                                  <p:stCondLst>
                                    <p:cond delay="1000"/>
                                  </p:stCondLst>
                                  <p:childTnLst>
                                    <p:animEffect transition="out" filter="fade">
                                      <p:cBhvr>
                                        <p:cTn id="46" dur="1000"/>
                                        <p:tgtEl>
                                          <p:spTgt spid="96"/>
                                        </p:tgtEl>
                                      </p:cBhvr>
                                    </p:animEffect>
                                    <p:set>
                                      <p:cBhvr>
                                        <p:cTn id="47" dur="1" fill="hold">
                                          <p:stCondLst>
                                            <p:cond delay="999"/>
                                          </p:stCondLst>
                                        </p:cTn>
                                        <p:tgtEl>
                                          <p:spTgt spid="96"/>
                                        </p:tgtEl>
                                        <p:attrNameLst>
                                          <p:attrName>style.visibility</p:attrName>
                                        </p:attrNameLst>
                                      </p:cBhvr>
                                      <p:to>
                                        <p:strVal val="hidden"/>
                                      </p:to>
                                    </p:set>
                                  </p:childTnLst>
                                </p:cTn>
                              </p:par>
                              <p:par>
                                <p:cTn id="48" presetID="10" presetClass="exit" presetSubtype="0" fill="hold" nodeType="withEffect">
                                  <p:stCondLst>
                                    <p:cond delay="1000"/>
                                  </p:stCondLst>
                                  <p:childTnLst>
                                    <p:animEffect transition="out" filter="fade">
                                      <p:cBhvr>
                                        <p:cTn id="49" dur="1000"/>
                                        <p:tgtEl>
                                          <p:spTgt spid="95"/>
                                        </p:tgtEl>
                                      </p:cBhvr>
                                    </p:animEffect>
                                    <p:set>
                                      <p:cBhvr>
                                        <p:cTn id="50" dur="1" fill="hold">
                                          <p:stCondLst>
                                            <p:cond delay="999"/>
                                          </p:stCondLst>
                                        </p:cTn>
                                        <p:tgtEl>
                                          <p:spTgt spid="95"/>
                                        </p:tgtEl>
                                        <p:attrNameLst>
                                          <p:attrName>style.visibility</p:attrName>
                                        </p:attrNameLst>
                                      </p:cBhvr>
                                      <p:to>
                                        <p:strVal val="hidden"/>
                                      </p:to>
                                    </p:set>
                                  </p:childTnLst>
                                </p:cTn>
                              </p:par>
                              <p:par>
                                <p:cTn id="51" presetID="10" presetClass="entr" presetSubtype="0" fill="hold" nodeType="withEffect">
                                  <p:stCondLst>
                                    <p:cond delay="200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childTnLst>
                                </p:cTn>
                              </p:par>
                              <p:par>
                                <p:cTn id="54" presetID="10" presetClass="entr" presetSubtype="0" fill="hold" nodeType="withEffect">
                                  <p:stCondLst>
                                    <p:cond delay="2000"/>
                                  </p:stCondLst>
                                  <p:childTnLst>
                                    <p:set>
                                      <p:cBhvr>
                                        <p:cTn id="55" dur="1" fill="hold">
                                          <p:stCondLst>
                                            <p:cond delay="0"/>
                                          </p:stCondLst>
                                        </p:cTn>
                                        <p:tgtEl>
                                          <p:spTgt spid="102"/>
                                        </p:tgtEl>
                                        <p:attrNameLst>
                                          <p:attrName>style.visibility</p:attrName>
                                        </p:attrNameLst>
                                      </p:cBhvr>
                                      <p:to>
                                        <p:strVal val="visible"/>
                                      </p:to>
                                    </p:set>
                                    <p:animEffect transition="in" filter="fade">
                                      <p:cBhvr>
                                        <p:cTn id="56" dur="1000"/>
                                        <p:tgtEl>
                                          <p:spTgt spid="102"/>
                                        </p:tgtEl>
                                      </p:cBhvr>
                                    </p:animEffect>
                                  </p:childTnLst>
                                </p:cTn>
                              </p:par>
                              <p:par>
                                <p:cTn id="57" presetID="10" presetClass="entr" presetSubtype="0" fill="hold" nodeType="withEffect">
                                  <p:stCondLst>
                                    <p:cond delay="2000"/>
                                  </p:stCondLst>
                                  <p:childTnLst>
                                    <p:set>
                                      <p:cBhvr>
                                        <p:cTn id="58" dur="1" fill="hold">
                                          <p:stCondLst>
                                            <p:cond delay="0"/>
                                          </p:stCondLst>
                                        </p:cTn>
                                        <p:tgtEl>
                                          <p:spTgt spid="93"/>
                                        </p:tgtEl>
                                        <p:attrNameLst>
                                          <p:attrName>style.visibility</p:attrName>
                                        </p:attrNameLst>
                                      </p:cBhvr>
                                      <p:to>
                                        <p:strVal val="visible"/>
                                      </p:to>
                                    </p:set>
                                    <p:animEffect transition="in" filter="fade">
                                      <p:cBhvr>
                                        <p:cTn id="59" dur="1000"/>
                                        <p:tgtEl>
                                          <p:spTgt spid="93"/>
                                        </p:tgtEl>
                                      </p:cBhvr>
                                    </p:animEffect>
                                  </p:childTnLst>
                                </p:cTn>
                              </p:par>
                              <p:par>
                                <p:cTn id="60" presetID="10" presetClass="entr" presetSubtype="0" fill="hold" nodeType="withEffect">
                                  <p:stCondLst>
                                    <p:cond delay="2000"/>
                                  </p:stCondLst>
                                  <p:childTnLst>
                                    <p:set>
                                      <p:cBhvr>
                                        <p:cTn id="61" dur="1" fill="hold">
                                          <p:stCondLst>
                                            <p:cond delay="0"/>
                                          </p:stCondLst>
                                        </p:cTn>
                                        <p:tgtEl>
                                          <p:spTgt spid="98"/>
                                        </p:tgtEl>
                                        <p:attrNameLst>
                                          <p:attrName>style.visibility</p:attrName>
                                        </p:attrNameLst>
                                      </p:cBhvr>
                                      <p:to>
                                        <p:strVal val="visible"/>
                                      </p:to>
                                    </p:set>
                                    <p:animEffect transition="in" filter="fade">
                                      <p:cBhvr>
                                        <p:cTn id="62" dur="1000"/>
                                        <p:tgtEl>
                                          <p:spTgt spid="98"/>
                                        </p:tgtEl>
                                      </p:cBhvr>
                                    </p:animEffect>
                                  </p:childTnLst>
                                </p:cTn>
                              </p:par>
                              <p:par>
                                <p:cTn id="63" presetID="10" presetClass="entr" presetSubtype="0" fill="hold" nodeType="withEffect">
                                  <p:stCondLst>
                                    <p:cond delay="2000"/>
                                  </p:stCondLst>
                                  <p:childTnLst>
                                    <p:set>
                                      <p:cBhvr>
                                        <p:cTn id="64" dur="1" fill="hold">
                                          <p:stCondLst>
                                            <p:cond delay="0"/>
                                          </p:stCondLst>
                                        </p:cTn>
                                        <p:tgtEl>
                                          <p:spTgt spid="101"/>
                                        </p:tgtEl>
                                        <p:attrNameLst>
                                          <p:attrName>style.visibility</p:attrName>
                                        </p:attrNameLst>
                                      </p:cBhvr>
                                      <p:to>
                                        <p:strVal val="visible"/>
                                      </p:to>
                                    </p:set>
                                    <p:animEffect transition="in" filter="fade">
                                      <p:cBhvr>
                                        <p:cTn id="65" dur="1000"/>
                                        <p:tgtEl>
                                          <p:spTgt spid="101"/>
                                        </p:tgtEl>
                                      </p:cBhvr>
                                    </p:animEffect>
                                  </p:childTnLst>
                                </p:cTn>
                              </p:par>
                              <p:par>
                                <p:cTn id="66" presetID="10" presetClass="entr" presetSubtype="0" fill="hold" nodeType="withEffect">
                                  <p:stCondLst>
                                    <p:cond delay="200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1000"/>
                                        <p:tgtEl>
                                          <p:spTgt spid="99"/>
                                        </p:tgtEl>
                                      </p:cBhvr>
                                    </p:animEffect>
                                  </p:childTnLst>
                                </p:cTn>
                              </p:par>
                              <p:par>
                                <p:cTn id="69" presetID="10" presetClass="entr" presetSubtype="0" fill="hold" nodeType="withEffect">
                                  <p:stCondLst>
                                    <p:cond delay="2000"/>
                                  </p:stCondLst>
                                  <p:childTnLst>
                                    <p:set>
                                      <p:cBhvr>
                                        <p:cTn id="70" dur="1" fill="hold">
                                          <p:stCondLst>
                                            <p:cond delay="0"/>
                                          </p:stCondLst>
                                        </p:cTn>
                                        <p:tgtEl>
                                          <p:spTgt spid="100"/>
                                        </p:tgtEl>
                                        <p:attrNameLst>
                                          <p:attrName>style.visibility</p:attrName>
                                        </p:attrNameLst>
                                      </p:cBhvr>
                                      <p:to>
                                        <p:strVal val="visible"/>
                                      </p:to>
                                    </p:set>
                                    <p:animEffect transition="in" filter="fade">
                                      <p:cBhvr>
                                        <p:cTn id="71" dur="1000"/>
                                        <p:tgtEl>
                                          <p:spTgt spid="100"/>
                                        </p:tgtEl>
                                      </p:cBhvr>
                                    </p:animEffect>
                                  </p:childTnLst>
                                </p:cTn>
                              </p:par>
                              <p:par>
                                <p:cTn id="7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73" dur="2000" fill="hold"/>
                                        <p:tgtEl>
                                          <p:spTgt spid="94"/>
                                        </p:tgtEl>
                                        <p:attrNameLst>
                                          <p:attrName>ppt_x</p:attrName>
                                          <p:attrName>ppt_y</p:attrName>
                                        </p:attrNameLst>
                                      </p:cBhvr>
                                    </p:animMotion>
                                  </p:childTnLst>
                                </p:cTn>
                              </p:par>
                              <p:par>
                                <p:cTn id="74"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75" dur="2000" fill="hold"/>
                                        <p:tgtEl>
                                          <p:spTgt spid="95"/>
                                        </p:tgtEl>
                                        <p:attrNameLst>
                                          <p:attrName>ppt_x</p:attrName>
                                          <p:attrName>ppt_y</p:attrName>
                                        </p:attrNameLst>
                                      </p:cBhvr>
                                    </p:animMotion>
                                  </p:childTnLst>
                                </p:cTn>
                              </p:par>
                              <p:par>
                                <p:cTn id="76"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77" dur="2000" fill="hold"/>
                                        <p:tgtEl>
                                          <p:spTgt spid="96"/>
                                        </p:tgtEl>
                                        <p:attrNameLst>
                                          <p:attrName>ppt_x</p:attrName>
                                          <p:attrName>ppt_y</p:attrName>
                                        </p:attrNameLst>
                                      </p:cBhvr>
                                    </p:animMotion>
                                  </p:childTnLst>
                                </p:cTn>
                              </p:par>
                              <p:par>
                                <p:cTn id="78"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79" dur="2000" fill="hold"/>
                                        <p:tgtEl>
                                          <p:spTgt spid="93"/>
                                        </p:tgtEl>
                                        <p:attrNameLst>
                                          <p:attrName>ppt_x</p:attrName>
                                          <p:attrName>ppt_y</p:attrName>
                                        </p:attrNameLst>
                                      </p:cBhvr>
                                    </p:animMotion>
                                  </p:childTnLst>
                                </p:cTn>
                              </p:par>
                              <p:par>
                                <p:cTn id="80"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81" dur="2000" fill="hold"/>
                                        <p:tgtEl>
                                          <p:spTgt spid="70"/>
                                        </p:tgtEl>
                                        <p:attrNameLst>
                                          <p:attrName>ppt_x</p:attrName>
                                          <p:attrName>ppt_y</p:attrName>
                                        </p:attrNameLst>
                                      </p:cBhvr>
                                    </p:animMotion>
                                  </p:childTnLst>
                                </p:cTn>
                              </p:par>
                              <p:par>
                                <p:cTn id="82"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83" dur="2000" fill="hold"/>
                                        <p:tgtEl>
                                          <p:spTgt spid="102"/>
                                        </p:tgtEl>
                                        <p:attrNameLst>
                                          <p:attrName>ppt_x</p:attrName>
                                          <p:attrName>ppt_y</p:attrName>
                                        </p:attrNameLst>
                                      </p:cBhvr>
                                    </p:animMotion>
                                  </p:childTnLst>
                                </p:cTn>
                              </p:par>
                              <p:par>
                                <p:cTn id="84"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85" dur="2000" fill="hold"/>
                                        <p:tgtEl>
                                          <p:spTgt spid="98"/>
                                        </p:tgtEl>
                                        <p:attrNameLst>
                                          <p:attrName>ppt_x</p:attrName>
                                          <p:attrName>ppt_y</p:attrName>
                                        </p:attrNameLst>
                                      </p:cBhvr>
                                    </p:animMotion>
                                  </p:childTnLst>
                                </p:cTn>
                              </p:par>
                              <p:par>
                                <p:cTn id="86"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87" dur="2000" fill="hold"/>
                                        <p:tgtEl>
                                          <p:spTgt spid="101"/>
                                        </p:tgtEl>
                                        <p:attrNameLst>
                                          <p:attrName>ppt_x</p:attrName>
                                          <p:attrName>ppt_y</p:attrName>
                                        </p:attrNameLst>
                                      </p:cBhvr>
                                    </p:animMotion>
                                  </p:childTnLst>
                                </p:cTn>
                              </p:par>
                              <p:par>
                                <p:cTn id="88"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89" dur="2000" fill="hold"/>
                                        <p:tgtEl>
                                          <p:spTgt spid="99"/>
                                        </p:tgtEl>
                                        <p:attrNameLst>
                                          <p:attrName>ppt_x</p:attrName>
                                          <p:attrName>ppt_y</p:attrName>
                                        </p:attrNameLst>
                                      </p:cBhvr>
                                    </p:animMotion>
                                  </p:childTnLst>
                                </p:cTn>
                              </p:par>
                              <p:par>
                                <p:cTn id="90"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91" dur="2000" fill="hold"/>
                                        <p:tgtEl>
                                          <p:spTgt spid="100"/>
                                        </p:tgtEl>
                                        <p:attrNameLst>
                                          <p:attrName>ppt_x</p:attrName>
                                          <p:attrName>ppt_y</p:attrName>
                                        </p:attrNameLst>
                                      </p:cBhvr>
                                    </p:animMotion>
                                  </p:childTnLst>
                                </p:cTn>
                              </p:par>
                            </p:childTnLst>
                          </p:cTn>
                        </p:par>
                        <p:par>
                          <p:cTn id="92" fill="hold">
                            <p:stCondLst>
                              <p:cond delay="6000"/>
                            </p:stCondLst>
                            <p:childTnLst>
                              <p:par>
                                <p:cTn id="93" presetID="0" presetClass="path" presetSubtype="0" accel="50000" decel="50000" fill="hold" nodeType="afterEffect">
                                  <p:stCondLst>
                                    <p:cond delay="1000"/>
                                  </p:stCondLst>
                                  <p:childTnLst>
                                    <p:animMotion origin="layout" path="M -2.22222E-6 4.4136E-6 L 0.30452 -0.11474 " pathEditMode="relative" rAng="0" ptsTypes="AA">
                                      <p:cBhvr>
                                        <p:cTn id="94" dur="2000" fill="hold"/>
                                        <p:tgtEl>
                                          <p:spTgt spid="93"/>
                                        </p:tgtEl>
                                        <p:attrNameLst>
                                          <p:attrName>ppt_x</p:attrName>
                                          <p:attrName>ppt_y</p:attrName>
                                        </p:attrNameLst>
                                      </p:cBhvr>
                                      <p:rCtr x="15226" y="-5737"/>
                                    </p:animMotion>
                                  </p:childTnLst>
                                </p:cTn>
                              </p:par>
                              <p:par>
                                <p:cTn id="95" presetID="0" presetClass="path" presetSubtype="0" accel="50000" decel="50000" fill="hold" nodeType="withEffect">
                                  <p:stCondLst>
                                    <p:cond delay="1000"/>
                                  </p:stCondLst>
                                  <p:childTnLst>
                                    <p:animMotion origin="layout" path="M -3.33333E-6 -4.88318E-6 L 0.40417 0.06524 " pathEditMode="relative" rAng="0" ptsTypes="AA">
                                      <p:cBhvr>
                                        <p:cTn id="96" dur="2000" fill="hold"/>
                                        <p:tgtEl>
                                          <p:spTgt spid="70"/>
                                        </p:tgtEl>
                                        <p:attrNameLst>
                                          <p:attrName>ppt_x</p:attrName>
                                          <p:attrName>ppt_y</p:attrName>
                                        </p:attrNameLst>
                                      </p:cBhvr>
                                      <p:rCtr x="20208" y="3262"/>
                                    </p:animMotion>
                                  </p:childTnLst>
                                </p:cTn>
                              </p:par>
                              <p:par>
                                <p:cTn id="97" presetID="0" presetClass="path" presetSubtype="0" accel="50000" decel="50000" fill="hold" nodeType="withEffect">
                                  <p:stCondLst>
                                    <p:cond delay="1000"/>
                                  </p:stCondLst>
                                  <p:childTnLst>
                                    <p:animMotion origin="layout" path="M 2.22222E-6 4.44444E-6 L 0.24271 4.44444E-6 " pathEditMode="relative" rAng="0" ptsTypes="AA">
                                      <p:cBhvr>
                                        <p:cTn id="98" dur="2000" fill="hold"/>
                                        <p:tgtEl>
                                          <p:spTgt spid="102"/>
                                        </p:tgtEl>
                                        <p:attrNameLst>
                                          <p:attrName>ppt_x</p:attrName>
                                          <p:attrName>ppt_y</p:attrName>
                                        </p:attrNameLst>
                                      </p:cBhvr>
                                      <p:rCtr x="12135" y="0"/>
                                    </p:animMotion>
                                  </p:childTnLst>
                                </p:cTn>
                              </p:par>
                              <p:par>
                                <p:cTn id="99" presetID="0" presetClass="path" presetSubtype="0" accel="50000" decel="50000" fill="hold" nodeType="withEffect">
                                  <p:stCondLst>
                                    <p:cond delay="1000"/>
                                  </p:stCondLst>
                                  <p:childTnLst>
                                    <p:animMotion origin="layout" path="M 1.66667E-6 2.59259E-6 L 0.09253 0.35972 " pathEditMode="relative" ptsTypes="AA">
                                      <p:cBhvr>
                                        <p:cTn id="100" dur="2000" fill="hold"/>
                                        <p:tgtEl>
                                          <p:spTgt spid="98"/>
                                        </p:tgtEl>
                                        <p:attrNameLst>
                                          <p:attrName>ppt_x</p:attrName>
                                          <p:attrName>ppt_y</p:attrName>
                                        </p:attrNameLst>
                                      </p:cBhvr>
                                    </p:animMotion>
                                  </p:childTnLst>
                                </p:cTn>
                              </p:par>
                              <p:par>
                                <p:cTn id="101" presetID="0" presetClass="path" presetSubtype="0" accel="50000" decel="50000" fill="hold" nodeType="withEffect">
                                  <p:stCondLst>
                                    <p:cond delay="1000"/>
                                  </p:stCondLst>
                                  <p:childTnLst>
                                    <p:animMotion origin="layout" path="M 3.05556E-6 -2.61624E-6 L 0.19149 0.36295 " pathEditMode="relative" rAng="0" ptsTypes="AA">
                                      <p:cBhvr>
                                        <p:cTn id="102" dur="2000" fill="hold"/>
                                        <p:tgtEl>
                                          <p:spTgt spid="101"/>
                                        </p:tgtEl>
                                        <p:attrNameLst>
                                          <p:attrName>ppt_x</p:attrName>
                                          <p:attrName>ppt_y</p:attrName>
                                        </p:attrNameLst>
                                      </p:cBhvr>
                                      <p:rCtr x="9566" y="18136"/>
                                    </p:animMotion>
                                  </p:childTnLst>
                                </p:cTn>
                              </p:par>
                              <p:par>
                                <p:cTn id="103" presetID="0" presetClass="path" presetSubtype="0" accel="50000" decel="50000" fill="hold" nodeType="withEffect">
                                  <p:stCondLst>
                                    <p:cond delay="1000"/>
                                  </p:stCondLst>
                                  <p:childTnLst>
                                    <p:animMotion origin="layout" path="M -8.33333E-7 -3.7037E-7 L 0.32413 0.29838 " pathEditMode="relative" ptsTypes="AA">
                                      <p:cBhvr>
                                        <p:cTn id="104" dur="2000" fill="hold"/>
                                        <p:tgtEl>
                                          <p:spTgt spid="99"/>
                                        </p:tgtEl>
                                        <p:attrNameLst>
                                          <p:attrName>ppt_x</p:attrName>
                                          <p:attrName>ppt_y</p:attrName>
                                        </p:attrNameLst>
                                      </p:cBhvr>
                                    </p:animMotion>
                                  </p:childTnLst>
                                </p:cTn>
                              </p:par>
                              <p:par>
                                <p:cTn id="105" presetID="0" presetClass="path" presetSubtype="0" accel="50000" decel="50000" fill="hold" nodeType="withEffect">
                                  <p:stCondLst>
                                    <p:cond delay="1000"/>
                                  </p:stCondLst>
                                  <p:childTnLst>
                                    <p:animMotion origin="layout" path="M 3.33333E-6 -4.7467E-6 L 0.23142 0.2799 " pathEditMode="relative" rAng="0" ptsTypes="AA">
                                      <p:cBhvr>
                                        <p:cTn id="106" dur="2000" fill="hold"/>
                                        <p:tgtEl>
                                          <p:spTgt spid="100"/>
                                        </p:tgtEl>
                                        <p:attrNameLst>
                                          <p:attrName>ppt_x</p:attrName>
                                          <p:attrName>ppt_y</p:attrName>
                                        </p:attrNameLst>
                                      </p:cBhvr>
                                      <p:rCtr x="11563" y="13995"/>
                                    </p:animMotion>
                                  </p:childTnLst>
                                </p:cTn>
                              </p:par>
                            </p:childTnLst>
                          </p:cTn>
                        </p:par>
                        <p:par>
                          <p:cTn id="107" fill="hold">
                            <p:stCondLst>
                              <p:cond delay="9000"/>
                            </p:stCondLst>
                            <p:childTnLst>
                              <p:par>
                                <p:cTn id="108" presetID="10" presetClass="exit" presetSubtype="0" fill="hold" grpId="1" nodeType="afterEffect">
                                  <p:stCondLst>
                                    <p:cond delay="0"/>
                                  </p:stCondLst>
                                  <p:childTnLst>
                                    <p:animEffect transition="out" filter="fade">
                                      <p:cBhvr>
                                        <p:cTn id="109" dur="2000"/>
                                        <p:tgtEl>
                                          <p:spTgt spid="60"/>
                                        </p:tgtEl>
                                      </p:cBhvr>
                                    </p:animEffect>
                                    <p:set>
                                      <p:cBhvr>
                                        <p:cTn id="110" dur="1" fill="hold">
                                          <p:stCondLst>
                                            <p:cond delay="1999"/>
                                          </p:stCondLst>
                                        </p:cTn>
                                        <p:tgtEl>
                                          <p:spTgt spid="60"/>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2000"/>
                                        <p:tgtEl>
                                          <p:spTgt spid="58"/>
                                        </p:tgtEl>
                                      </p:cBhvr>
                                    </p:animEffect>
                                    <p:set>
                                      <p:cBhvr>
                                        <p:cTn id="113" dur="1" fill="hold">
                                          <p:stCondLst>
                                            <p:cond delay="1999"/>
                                          </p:stCondLst>
                                        </p:cTn>
                                        <p:tgtEl>
                                          <p:spTgt spid="58"/>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2000"/>
                                        <p:tgtEl>
                                          <p:spTgt spid="53"/>
                                        </p:tgtEl>
                                      </p:cBhvr>
                                    </p:animEffect>
                                    <p:set>
                                      <p:cBhvr>
                                        <p:cTn id="116" dur="1" fill="hold">
                                          <p:stCondLst>
                                            <p:cond delay="1999"/>
                                          </p:stCondLst>
                                        </p:cTn>
                                        <p:tgtEl>
                                          <p:spTgt spid="53"/>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2000"/>
                                        <p:tgtEl>
                                          <p:spTgt spid="51"/>
                                        </p:tgtEl>
                                      </p:cBhvr>
                                    </p:animEffect>
                                    <p:set>
                                      <p:cBhvr>
                                        <p:cTn id="119" dur="1" fill="hold">
                                          <p:stCondLst>
                                            <p:cond delay="1999"/>
                                          </p:stCondLst>
                                        </p:cTn>
                                        <p:tgtEl>
                                          <p:spTgt spid="51"/>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2000"/>
                                        <p:tgtEl>
                                          <p:spTgt spid="52"/>
                                        </p:tgtEl>
                                      </p:cBhvr>
                                    </p:animEffect>
                                    <p:set>
                                      <p:cBhvr>
                                        <p:cTn id="122" dur="1" fill="hold">
                                          <p:stCondLst>
                                            <p:cond delay="1999"/>
                                          </p:stCondLst>
                                        </p:cTn>
                                        <p:tgtEl>
                                          <p:spTgt spid="52"/>
                                        </p:tgtEl>
                                        <p:attrNameLst>
                                          <p:attrName>style.visibility</p:attrName>
                                        </p:attrNameLst>
                                      </p:cBhvr>
                                      <p:to>
                                        <p:strVal val="hidden"/>
                                      </p:to>
                                    </p:set>
                                  </p:childTnLst>
                                </p:cTn>
                              </p:par>
                              <p:par>
                                <p:cTn id="123" presetID="3" presetClass="emph" presetSubtype="2" fill="hold" grpId="1" nodeType="withEffect">
                                  <p:stCondLst>
                                    <p:cond delay="0"/>
                                  </p:stCondLst>
                                  <p:childTnLst>
                                    <p:animClr clrSpc="rgb" dir="cw">
                                      <p:cBhvr override="childStyle">
                                        <p:cTn id="124" dur="2000" fill="hold"/>
                                        <p:tgtEl>
                                          <p:spTgt spid="61"/>
                                        </p:tgtEl>
                                        <p:attrNameLst>
                                          <p:attrName>style.color</p:attrName>
                                        </p:attrNameLst>
                                      </p:cBhvr>
                                      <p:to>
                                        <a:schemeClr val="tx1"/>
                                      </p:to>
                                    </p:animClr>
                                  </p:childTnLst>
                                </p:cTn>
                              </p:par>
                              <p:par>
                                <p:cTn id="125" presetID="3" presetClass="emph" presetSubtype="2" fill="hold" grpId="1" nodeType="withEffect">
                                  <p:stCondLst>
                                    <p:cond delay="0"/>
                                  </p:stCondLst>
                                  <p:childTnLst>
                                    <p:animClr clrSpc="rgb" dir="cw">
                                      <p:cBhvr override="childStyle">
                                        <p:cTn id="126" dur="2000" fill="hold"/>
                                        <p:tgtEl>
                                          <p:spTgt spid="62"/>
                                        </p:tgtEl>
                                        <p:attrNameLst>
                                          <p:attrName>style.color</p:attrName>
                                        </p:attrNameLst>
                                      </p:cBhvr>
                                      <p:to>
                                        <a:schemeClr val="tx1"/>
                                      </p:to>
                                    </p:animClr>
                                  </p:childTnLst>
                                </p:cTn>
                              </p:par>
                              <p:par>
                                <p:cTn id="127" presetID="6" presetClass="emph" presetSubtype="0" fill="hold" grpId="1" nodeType="withEffect">
                                  <p:stCondLst>
                                    <p:cond delay="0"/>
                                  </p:stCondLst>
                                  <p:childTnLst>
                                    <p:animScale>
                                      <p:cBhvr>
                                        <p:cTn id="128" dur="2000" fill="hold"/>
                                        <p:tgtEl>
                                          <p:spTgt spid="63"/>
                                        </p:tgtEl>
                                      </p:cBhvr>
                                      <p:by x="41600" y="41600"/>
                                    </p:animScale>
                                  </p:childTnLst>
                                </p:cTn>
                              </p:par>
                              <p:par>
                                <p:cTn id="129" presetID="7" presetClass="emph" presetSubtype="2" fill="hold" nodeType="withEffect">
                                  <p:stCondLst>
                                    <p:cond delay="0"/>
                                  </p:stCondLst>
                                  <p:childTnLst>
                                    <p:animClr clrSpc="rgb" dir="cw">
                                      <p:cBhvr>
                                        <p:cTn id="130" dur="2000" fill="hold"/>
                                        <p:tgtEl>
                                          <p:spTgt spid="63"/>
                                        </p:tgtEl>
                                        <p:attrNameLst>
                                          <p:attrName>stroke.color</p:attrName>
                                        </p:attrNameLst>
                                      </p:cBhvr>
                                      <p:to>
                                        <a:schemeClr val="tx1"/>
                                      </p:to>
                                    </p:animClr>
                                    <p:set>
                                      <p:cBhvr>
                                        <p:cTn id="131" dur="2000" fill="hold"/>
                                        <p:tgtEl>
                                          <p:spTgt spid="63"/>
                                        </p:tgtEl>
                                        <p:attrNameLst>
                                          <p:attrName>stroke.on</p:attrName>
                                        </p:attrNameLst>
                                      </p:cBhvr>
                                      <p:to>
                                        <p:strVal val="true"/>
                                      </p:to>
                                    </p:set>
                                  </p:childTnLst>
                                </p:cTn>
                              </p:par>
                              <p:par>
                                <p:cTn id="132" presetID="0" presetClass="path" presetSubtype="0" fill="hold" grpId="2" nodeType="withEffect">
                                  <p:stCondLst>
                                    <p:cond delay="0"/>
                                  </p:stCondLst>
                                  <p:childTnLst>
                                    <p:animMotion origin="layout" path="M 2.22222E-6 0.09977 L 2.22222E-6 -0.00023 " pathEditMode="relative" rAng="0" ptsTypes="AA">
                                      <p:cBhvr>
                                        <p:cTn id="133" dur="2000" fill="hold"/>
                                        <p:tgtEl>
                                          <p:spTgt spid="64">
                                            <p:txEl>
                                              <p:pRg st="0" end="0"/>
                                            </p:txEl>
                                          </p:spTgt>
                                        </p:tgtEl>
                                        <p:attrNameLst>
                                          <p:attrName>ppt_x</p:attrName>
                                          <p:attrName>ppt_y</p:attrName>
                                        </p:attrNameLst>
                                      </p:cBhvr>
                                      <p:rCtr x="0" y="-5000"/>
                                    </p:animMotion>
                                  </p:childTnLst>
                                </p:cTn>
                              </p:par>
                              <p:par>
                                <p:cTn id="134" presetID="6" presetClass="emph" presetSubtype="0" fill="hold" grpId="3" nodeType="withEffect">
                                  <p:stCondLst>
                                    <p:cond delay="0"/>
                                  </p:stCondLst>
                                  <p:childTnLst>
                                    <p:animScale>
                                      <p:cBhvr>
                                        <p:cTn id="135" dur="2000" fill="hold"/>
                                        <p:tgtEl>
                                          <p:spTgt spid="64">
                                            <p:txEl>
                                              <p:pRg st="0" end="0"/>
                                            </p:txEl>
                                          </p:spTgt>
                                        </p:tgtEl>
                                      </p:cBhvr>
                                      <p:by x="50000" y="50000"/>
                                    </p:animScale>
                                  </p:childTnLst>
                                </p:cTn>
                              </p:par>
                              <p:par>
                                <p:cTn id="136" presetID="3" presetClass="emph" presetSubtype="2" fill="hold" grpId="4" nodeType="withEffect">
                                  <p:stCondLst>
                                    <p:cond delay="0"/>
                                  </p:stCondLst>
                                  <p:childTnLst>
                                    <p:animClr clrSpc="rgb" dir="cw">
                                      <p:cBhvr override="childStyle">
                                        <p:cTn id="137" dur="2000" fill="hold"/>
                                        <p:tgtEl>
                                          <p:spTgt spid="64">
                                            <p:txEl>
                                              <p:pRg st="0" end="0"/>
                                            </p:txEl>
                                          </p:spTgt>
                                        </p:tgtEl>
                                        <p:attrNameLst>
                                          <p:attrName>style.color</p:attrName>
                                        </p:attrNameLst>
                                      </p:cBhvr>
                                      <p:to>
                                        <a:schemeClr val="tx1"/>
                                      </p:to>
                                    </p:animClr>
                                  </p:childTnLst>
                                </p:cTn>
                              </p:par>
                              <p:par>
                                <p:cTn id="138" presetID="10" presetClass="entr" presetSubtype="0" fill="hold" grpId="0" nodeType="withEffect">
                                  <p:stCondLst>
                                    <p:cond delay="0"/>
                                  </p:stCondLst>
                                  <p:childTnLst>
                                    <p:set>
                                      <p:cBhvr>
                                        <p:cTn id="139" dur="1" fill="hold">
                                          <p:stCondLst>
                                            <p:cond delay="0"/>
                                          </p:stCondLst>
                                        </p:cTn>
                                        <p:tgtEl>
                                          <p:spTgt spid="104"/>
                                        </p:tgtEl>
                                        <p:attrNameLst>
                                          <p:attrName>style.visibility</p:attrName>
                                        </p:attrNameLst>
                                      </p:cBhvr>
                                      <p:to>
                                        <p:strVal val="visible"/>
                                      </p:to>
                                    </p:set>
                                    <p:animEffect transition="in" filter="fade">
                                      <p:cBhvr>
                                        <p:cTn id="140"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1" grpId="1" animBg="1"/>
      <p:bldP spid="52" grpId="0" animBg="1"/>
      <p:bldP spid="52" grpId="1" animBg="1"/>
      <p:bldP spid="53" grpId="0" animBg="1"/>
      <p:bldP spid="53" grpId="1" animBg="1"/>
      <p:bldP spid="58" grpId="0" animBg="1"/>
      <p:bldP spid="58" grpId="1" animBg="1"/>
      <p:bldP spid="60" grpId="0" animBg="1"/>
      <p:bldP spid="60" grpId="1" animBg="1"/>
      <p:bldP spid="61" grpId="0"/>
      <p:bldP spid="61" grpId="1"/>
      <p:bldP spid="62" grpId="0"/>
      <p:bldP spid="62" grpId="1"/>
      <p:bldP spid="63" grpId="0" animBg="1"/>
      <p:bldP spid="63" grpId="1" animBg="1"/>
      <p:bldP spid="64" grpId="0" build="allAtOnce"/>
      <p:bldP spid="64" grpId="1" build="allAtOnce"/>
      <p:bldP spid="64" grpId="2" build="allAtOnce"/>
      <p:bldP spid="64" grpId="3" build="allAtOnce"/>
      <p:bldP spid="64" grpId="4" build="allAtOnce"/>
      <p:bldP spid="10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ed Rectangle 48"/>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 name="Rounded Rectangle 49"/>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Rounded Rectangle 50"/>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Rounded Rectangle 51"/>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Rounded Rectangle 52"/>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Rounded Rectangle 53"/>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Rounded Rectangle 54"/>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Rounded Rectangle 55"/>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Rounded Rectangle 56"/>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Rounded Rectangle 57"/>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60"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61"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62"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64"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65"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66"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67"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68"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517646" y="2735008"/>
            <a:ext cx="1233777" cy="575999"/>
          </a:xfrm>
          <a:prstGeom prst="rect">
            <a:avLst/>
          </a:prstGeom>
          <a:noFill/>
          <a:extLst>
            <a:ext uri="{909E8E84-426E-40dd-AFC4-6F175D3DCCD1}">
              <a14:hiddenFill xmlns="" xmlns:a14="http://schemas.microsoft.com/office/drawing/2010/main">
                <a:solidFill>
                  <a:srgbClr val="FFFFFF"/>
                </a:solidFill>
              </a14:hiddenFill>
            </a:ext>
          </a:extLst>
        </p:spPr>
      </p:pic>
      <p:pic>
        <p:nvPicPr>
          <p:cNvPr id="93"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205777" y="1809880"/>
            <a:ext cx="1882667" cy="554666"/>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4" name="Picture 24"/>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1471513" y="1278940"/>
            <a:ext cx="1141921" cy="13737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 name="Picture 25"/>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630608" y="4098272"/>
            <a:ext cx="555517"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6" name="Picture 27"/>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958827" y="4372742"/>
            <a:ext cx="555517"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7" name="TextBox 10"/>
          <p:cNvSpPr txBox="1">
            <a:spLocks noChangeArrowheads="1"/>
          </p:cNvSpPr>
          <p:nvPr/>
        </p:nvSpPr>
        <p:spPr bwMode="auto">
          <a:xfrm>
            <a:off x="1669014" y="3025504"/>
            <a:ext cx="104265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Methane</a:t>
            </a:r>
          </a:p>
        </p:txBody>
      </p:sp>
      <p:pic>
        <p:nvPicPr>
          <p:cNvPr id="98"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581999" y="2664360"/>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9"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712376" y="3515468"/>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0"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267775" y="3641694"/>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1"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5050005" y="2641301"/>
            <a:ext cx="68495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287792" y="3683894"/>
            <a:ext cx="1233777" cy="575999"/>
          </a:xfrm>
          <a:prstGeom prst="rect">
            <a:avLst/>
          </a:prstGeom>
          <a:noFill/>
          <a:extLst>
            <a:ext uri="{909E8E84-426E-40dd-AFC4-6F175D3DCCD1}">
              <a14:hiddenFill xmlns="" xmlns:a14="http://schemas.microsoft.com/office/drawing/2010/main">
                <a:solidFill>
                  <a:srgbClr val="FFFFFF"/>
                </a:solidFill>
              </a14:hiddenFill>
            </a:ext>
          </a:extLst>
        </p:spPr>
      </p:pic>
      <p:sp>
        <p:nvSpPr>
          <p:cNvPr id="103"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hydrogen atoms</a:t>
            </a:r>
            <a:br>
              <a:rPr lang="en-US" sz="2000" b="1" dirty="0">
                <a:latin typeface="Arial" charset="0"/>
                <a:cs typeface="Arial" charset="0"/>
              </a:rPr>
            </a:br>
            <a:r>
              <a:rPr lang="en-US" sz="2000" b="1" dirty="0">
                <a:latin typeface="Arial" charset="0"/>
                <a:cs typeface="Arial" charset="0"/>
              </a:rPr>
              <a:t>when methane burns?</a:t>
            </a:r>
          </a:p>
        </p:txBody>
      </p:sp>
      <p:sp>
        <p:nvSpPr>
          <p:cNvPr id="104" name="Title 1"/>
          <p:cNvSpPr txBox="1">
            <a:spLocks/>
          </p:cNvSpPr>
          <p:nvPr/>
        </p:nvSpPr>
        <p:spPr>
          <a:xfrm>
            <a:off x="3493008" y="5376672"/>
            <a:ext cx="217627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Hydrogen atoms become part of water molecules.</a:t>
            </a:r>
          </a:p>
        </p:txBody>
      </p:sp>
      <p:sp>
        <p:nvSpPr>
          <p:cNvPr id="105"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17</a:t>
            </a:fld>
            <a:endParaRPr lang="en-US"/>
          </a:p>
        </p:txBody>
      </p:sp>
    </p:spTree>
    <p:extLst>
      <p:ext uri="{BB962C8B-B14F-4D97-AF65-F5344CB8AC3E}">
        <p14:creationId xmlns:p14="http://schemas.microsoft.com/office/powerpoint/2010/main" val="333441022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7 0.00162 L 0.24879 0.08535 " pathEditMode="relative" rAng="0" ptsTypes="AA">
                                      <p:cBhvr>
                                        <p:cTn id="6" dur="2000" fill="hold"/>
                                        <p:tgtEl>
                                          <p:spTgt spid="94"/>
                                        </p:tgtEl>
                                        <p:attrNameLst>
                                          <p:attrName>ppt_x</p:attrName>
                                          <p:attrName>ppt_y</p:attrName>
                                        </p:attrNameLst>
                                      </p:cBhvr>
                                      <p:rCtr x="12396" y="4187"/>
                                    </p:animMotion>
                                  </p:childTnLst>
                                </p:cTn>
                              </p:par>
                              <p:par>
                                <p:cTn id="7" presetID="42" presetClass="path" presetSubtype="0" accel="50000" decel="50000" fill="hold" nodeType="withEffect">
                                  <p:stCondLst>
                                    <p:cond delay="0"/>
                                  </p:stCondLst>
                                  <p:childTnLst>
                                    <p:animMotion origin="layout" path="M 1.94444E-6 -1.85185E-6 L 0.33871 -0.16134 " pathEditMode="relative" rAng="0" ptsTypes="AA">
                                      <p:cBhvr>
                                        <p:cTn id="8" dur="2000" fill="hold"/>
                                        <p:tgtEl>
                                          <p:spTgt spid="96"/>
                                        </p:tgtEl>
                                        <p:attrNameLst>
                                          <p:attrName>ppt_x</p:attrName>
                                          <p:attrName>ppt_y</p:attrName>
                                        </p:attrNameLst>
                                      </p:cBhvr>
                                      <p:rCtr x="16927" y="-8079"/>
                                    </p:animMotion>
                                  </p:childTnLst>
                                </p:cTn>
                              </p:par>
                              <p:par>
                                <p:cTn id="9" presetID="0" presetClass="path" presetSubtype="0" accel="50000" decel="50000" fill="hold" nodeType="withEffect">
                                  <p:stCondLst>
                                    <p:cond delay="0"/>
                                  </p:stCondLst>
                                  <p:childTnLst>
                                    <p:animMotion origin="layout" path="M 0 0 L 0.30591 -0.12662 " pathEditMode="relative" ptsTypes="AA">
                                      <p:cBhvr>
                                        <p:cTn id="10" dur="2000" fill="hold"/>
                                        <p:tgtEl>
                                          <p:spTgt spid="95"/>
                                        </p:tgtEl>
                                        <p:attrNameLst>
                                          <p:attrName>ppt_x</p:attrName>
                                          <p:attrName>ppt_y</p:attrName>
                                        </p:attrNameLst>
                                      </p:cBhvr>
                                    </p:animMotion>
                                  </p:childTnLst>
                                </p:cTn>
                              </p:par>
                              <p:par>
                                <p:cTn id="11" presetID="10"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2000"/>
                                        <p:tgtEl>
                                          <p:spTgt spid="5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2000"/>
                                        <p:tgtEl>
                                          <p:spTgt spid="5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2000"/>
                                        <p:tgtEl>
                                          <p:spTgt spid="5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2000"/>
                                        <p:tgtEl>
                                          <p:spTgt spid="4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2000"/>
                                        <p:tgtEl>
                                          <p:spTgt spid="50"/>
                                        </p:tgtEl>
                                      </p:cBhvr>
                                    </p:animEffect>
                                  </p:childTnLst>
                                </p:cTn>
                              </p:par>
                              <p:par>
                                <p:cTn id="26" presetID="6" presetClass="emph" presetSubtype="0" fill="hold" grpId="0" nodeType="withEffect">
                                  <p:stCondLst>
                                    <p:cond delay="0"/>
                                  </p:stCondLst>
                                  <p:childTnLst>
                                    <p:animScale>
                                      <p:cBhvr>
                                        <p:cTn id="27" dur="2000" fill="hold"/>
                                        <p:tgtEl>
                                          <p:spTgt spid="61"/>
                                        </p:tgtEl>
                                      </p:cBhvr>
                                      <p:by x="240000" y="240000"/>
                                    </p:animScale>
                                  </p:childTnLst>
                                </p:cTn>
                              </p:par>
                              <p:par>
                                <p:cTn id="28" presetID="7" presetClass="emph" presetSubtype="2" fill="hold" nodeType="withEffect">
                                  <p:stCondLst>
                                    <p:cond delay="0"/>
                                  </p:stCondLst>
                                  <p:childTnLst>
                                    <p:animClr clrSpc="rgb" dir="cw">
                                      <p:cBhvr>
                                        <p:cTn id="29" dur="2000" fill="hold"/>
                                        <p:tgtEl>
                                          <p:spTgt spid="61"/>
                                        </p:tgtEl>
                                        <p:attrNameLst>
                                          <p:attrName>stroke.color</p:attrName>
                                        </p:attrNameLst>
                                      </p:cBhvr>
                                      <p:to>
                                        <a:srgbClr val="00FF00"/>
                                      </p:to>
                                    </p:animClr>
                                    <p:set>
                                      <p:cBhvr>
                                        <p:cTn id="30" dur="2000" fill="hold"/>
                                        <p:tgtEl>
                                          <p:spTgt spid="61"/>
                                        </p:tgtEl>
                                        <p:attrNameLst>
                                          <p:attrName>stroke.on</p:attrName>
                                        </p:attrNameLst>
                                      </p:cBhvr>
                                      <p:to>
                                        <p:strVal val="true"/>
                                      </p:to>
                                    </p:set>
                                  </p:childTnLst>
                                </p:cTn>
                              </p:par>
                              <p:par>
                                <p:cTn id="31" presetID="3" presetClass="emph" presetSubtype="2" fill="hold" grpId="0" nodeType="withEffect">
                                  <p:stCondLst>
                                    <p:cond delay="0"/>
                                  </p:stCondLst>
                                  <p:childTnLst>
                                    <p:animClr clrSpc="rgb" dir="cw">
                                      <p:cBhvr override="childStyle">
                                        <p:cTn id="32" dur="2000" fill="hold"/>
                                        <p:tgtEl>
                                          <p:spTgt spid="59"/>
                                        </p:tgtEl>
                                        <p:attrNameLst>
                                          <p:attrName>style.color</p:attrName>
                                        </p:attrNameLst>
                                      </p:cBhvr>
                                      <p:to>
                                        <a:srgbClr val="0070C0"/>
                                      </p:to>
                                    </p:animClr>
                                  </p:childTnLst>
                                </p:cTn>
                              </p:par>
                              <p:par>
                                <p:cTn id="33" presetID="3" presetClass="emph" presetSubtype="2" fill="hold" grpId="0" nodeType="withEffect">
                                  <p:stCondLst>
                                    <p:cond delay="0"/>
                                  </p:stCondLst>
                                  <p:childTnLst>
                                    <p:animClr clrSpc="rgb" dir="cw">
                                      <p:cBhvr override="childStyle">
                                        <p:cTn id="34" dur="2000" fill="hold"/>
                                        <p:tgtEl>
                                          <p:spTgt spid="60"/>
                                        </p:tgtEl>
                                        <p:attrNameLst>
                                          <p:attrName>style.color</p:attrName>
                                        </p:attrNameLst>
                                      </p:cBhvr>
                                      <p:to>
                                        <a:srgbClr val="FF0000"/>
                                      </p:to>
                                    </p:animClr>
                                  </p:childTnLst>
                                </p:cTn>
                              </p:par>
                              <p:par>
                                <p:cTn id="35" presetID="6" presetClass="emph" presetSubtype="0" fill="hold" nodeType="withEffect">
                                  <p:stCondLst>
                                    <p:cond delay="0"/>
                                  </p:stCondLst>
                                  <p:childTnLst>
                                    <p:animScale>
                                      <p:cBhvr>
                                        <p:cTn id="36" dur="2000" fill="hold"/>
                                        <p:tgtEl>
                                          <p:spTgt spid="62">
                                            <p:txEl>
                                              <p:pRg st="0" end="0"/>
                                            </p:txEl>
                                          </p:spTgt>
                                        </p:tgtEl>
                                      </p:cBhvr>
                                      <p:by x="200000" y="200000"/>
                                    </p:animScale>
                                  </p:childTnLst>
                                </p:cTn>
                              </p:par>
                              <p:par>
                                <p:cTn id="37" presetID="0" presetClass="path" presetSubtype="0" fill="hold" grpId="0" nodeType="withEffect">
                                  <p:stCondLst>
                                    <p:cond delay="0"/>
                                  </p:stCondLst>
                                  <p:childTnLst>
                                    <p:animMotion origin="layout" path="M 2.22222E-6 4.07407E-6 L 2.22222E-6 0.09976 " pathEditMode="relative" rAng="0" ptsTypes="AA">
                                      <p:cBhvr>
                                        <p:cTn id="38" dur="2000" fill="hold"/>
                                        <p:tgtEl>
                                          <p:spTgt spid="62">
                                            <p:txEl>
                                              <p:pRg st="0" end="0"/>
                                            </p:txEl>
                                          </p:spTgt>
                                        </p:tgtEl>
                                        <p:attrNameLst>
                                          <p:attrName>ppt_x</p:attrName>
                                          <p:attrName>ppt_y</p:attrName>
                                        </p:attrNameLst>
                                      </p:cBhvr>
                                      <p:rCtr x="0" y="4977"/>
                                    </p:animMotion>
                                  </p:childTnLst>
                                </p:cTn>
                              </p:par>
                              <p:par>
                                <p:cTn id="39" presetID="3" presetClass="emph" presetSubtype="2" fill="hold" grpId="1" nodeType="withEffect">
                                  <p:stCondLst>
                                    <p:cond delay="0"/>
                                  </p:stCondLst>
                                  <p:childTnLst>
                                    <p:animClr clrSpc="rgb" dir="cw">
                                      <p:cBhvr override="childStyle">
                                        <p:cTn id="40" dur="2000" fill="hold"/>
                                        <p:tgtEl>
                                          <p:spTgt spid="62">
                                            <p:txEl>
                                              <p:pRg st="0" end="0"/>
                                            </p:txEl>
                                          </p:spTgt>
                                        </p:tgtEl>
                                        <p:attrNameLst>
                                          <p:attrName>style.color</p:attrName>
                                        </p:attrNameLst>
                                      </p:cBhvr>
                                      <p:to>
                                        <a:srgbClr val="00FF00"/>
                                      </p:to>
                                    </p:animClr>
                                  </p:childTnLst>
                                </p:cTn>
                              </p:par>
                            </p:childTnLst>
                          </p:cTn>
                        </p:par>
                        <p:par>
                          <p:cTn id="41" fill="hold">
                            <p:stCondLst>
                              <p:cond delay="2000"/>
                            </p:stCondLst>
                            <p:childTnLst>
                              <p:par>
                                <p:cTn id="42" presetID="10" presetClass="exit" presetSubtype="0" fill="hold" nodeType="afterEffect">
                                  <p:stCondLst>
                                    <p:cond delay="1000"/>
                                  </p:stCondLst>
                                  <p:childTnLst>
                                    <p:animEffect transition="out" filter="fade">
                                      <p:cBhvr>
                                        <p:cTn id="43" dur="1000"/>
                                        <p:tgtEl>
                                          <p:spTgt spid="94"/>
                                        </p:tgtEl>
                                      </p:cBhvr>
                                    </p:animEffect>
                                    <p:set>
                                      <p:cBhvr>
                                        <p:cTn id="44" dur="1" fill="hold">
                                          <p:stCondLst>
                                            <p:cond delay="999"/>
                                          </p:stCondLst>
                                        </p:cTn>
                                        <p:tgtEl>
                                          <p:spTgt spid="94"/>
                                        </p:tgtEl>
                                        <p:attrNameLst>
                                          <p:attrName>style.visibility</p:attrName>
                                        </p:attrNameLst>
                                      </p:cBhvr>
                                      <p:to>
                                        <p:strVal val="hidden"/>
                                      </p:to>
                                    </p:set>
                                  </p:childTnLst>
                                </p:cTn>
                              </p:par>
                              <p:par>
                                <p:cTn id="45" presetID="10" presetClass="exit" presetSubtype="0" fill="hold" nodeType="withEffect">
                                  <p:stCondLst>
                                    <p:cond delay="1000"/>
                                  </p:stCondLst>
                                  <p:childTnLst>
                                    <p:animEffect transition="out" filter="fade">
                                      <p:cBhvr>
                                        <p:cTn id="46" dur="1000"/>
                                        <p:tgtEl>
                                          <p:spTgt spid="96"/>
                                        </p:tgtEl>
                                      </p:cBhvr>
                                    </p:animEffect>
                                    <p:set>
                                      <p:cBhvr>
                                        <p:cTn id="47" dur="1" fill="hold">
                                          <p:stCondLst>
                                            <p:cond delay="999"/>
                                          </p:stCondLst>
                                        </p:cTn>
                                        <p:tgtEl>
                                          <p:spTgt spid="96"/>
                                        </p:tgtEl>
                                        <p:attrNameLst>
                                          <p:attrName>style.visibility</p:attrName>
                                        </p:attrNameLst>
                                      </p:cBhvr>
                                      <p:to>
                                        <p:strVal val="hidden"/>
                                      </p:to>
                                    </p:set>
                                  </p:childTnLst>
                                </p:cTn>
                              </p:par>
                              <p:par>
                                <p:cTn id="48" presetID="10" presetClass="exit" presetSubtype="0" fill="hold" nodeType="withEffect">
                                  <p:stCondLst>
                                    <p:cond delay="1000"/>
                                  </p:stCondLst>
                                  <p:childTnLst>
                                    <p:animEffect transition="out" filter="fade">
                                      <p:cBhvr>
                                        <p:cTn id="49" dur="1000"/>
                                        <p:tgtEl>
                                          <p:spTgt spid="95"/>
                                        </p:tgtEl>
                                      </p:cBhvr>
                                    </p:animEffect>
                                    <p:set>
                                      <p:cBhvr>
                                        <p:cTn id="50" dur="1" fill="hold">
                                          <p:stCondLst>
                                            <p:cond delay="999"/>
                                          </p:stCondLst>
                                        </p:cTn>
                                        <p:tgtEl>
                                          <p:spTgt spid="95"/>
                                        </p:tgtEl>
                                        <p:attrNameLst>
                                          <p:attrName>style.visibility</p:attrName>
                                        </p:attrNameLst>
                                      </p:cBhvr>
                                      <p:to>
                                        <p:strVal val="hidden"/>
                                      </p:to>
                                    </p:set>
                                  </p:childTnLst>
                                </p:cTn>
                              </p:par>
                              <p:par>
                                <p:cTn id="51" presetID="10" presetClass="entr" presetSubtype="0" fill="hold" nodeType="withEffect">
                                  <p:stCondLst>
                                    <p:cond delay="200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1000"/>
                                        <p:tgtEl>
                                          <p:spTgt spid="68"/>
                                        </p:tgtEl>
                                      </p:cBhvr>
                                    </p:animEffect>
                                  </p:childTnLst>
                                </p:cTn>
                              </p:par>
                              <p:par>
                                <p:cTn id="54" presetID="10" presetClass="entr" presetSubtype="0" fill="hold" nodeType="withEffect">
                                  <p:stCondLst>
                                    <p:cond delay="2000"/>
                                  </p:stCondLst>
                                  <p:childTnLst>
                                    <p:set>
                                      <p:cBhvr>
                                        <p:cTn id="55" dur="1" fill="hold">
                                          <p:stCondLst>
                                            <p:cond delay="0"/>
                                          </p:stCondLst>
                                        </p:cTn>
                                        <p:tgtEl>
                                          <p:spTgt spid="102"/>
                                        </p:tgtEl>
                                        <p:attrNameLst>
                                          <p:attrName>style.visibility</p:attrName>
                                        </p:attrNameLst>
                                      </p:cBhvr>
                                      <p:to>
                                        <p:strVal val="visible"/>
                                      </p:to>
                                    </p:set>
                                    <p:animEffect transition="in" filter="fade">
                                      <p:cBhvr>
                                        <p:cTn id="56" dur="1000"/>
                                        <p:tgtEl>
                                          <p:spTgt spid="102"/>
                                        </p:tgtEl>
                                      </p:cBhvr>
                                    </p:animEffect>
                                  </p:childTnLst>
                                </p:cTn>
                              </p:par>
                              <p:par>
                                <p:cTn id="57" presetID="10" presetClass="entr" presetSubtype="0" fill="hold" nodeType="withEffect">
                                  <p:stCondLst>
                                    <p:cond delay="2000"/>
                                  </p:stCondLst>
                                  <p:childTnLst>
                                    <p:set>
                                      <p:cBhvr>
                                        <p:cTn id="58" dur="1" fill="hold">
                                          <p:stCondLst>
                                            <p:cond delay="0"/>
                                          </p:stCondLst>
                                        </p:cTn>
                                        <p:tgtEl>
                                          <p:spTgt spid="93"/>
                                        </p:tgtEl>
                                        <p:attrNameLst>
                                          <p:attrName>style.visibility</p:attrName>
                                        </p:attrNameLst>
                                      </p:cBhvr>
                                      <p:to>
                                        <p:strVal val="visible"/>
                                      </p:to>
                                    </p:set>
                                    <p:animEffect transition="in" filter="fade">
                                      <p:cBhvr>
                                        <p:cTn id="59" dur="1000"/>
                                        <p:tgtEl>
                                          <p:spTgt spid="93"/>
                                        </p:tgtEl>
                                      </p:cBhvr>
                                    </p:animEffect>
                                  </p:childTnLst>
                                </p:cTn>
                              </p:par>
                              <p:par>
                                <p:cTn id="60" presetID="10" presetClass="entr" presetSubtype="0" fill="hold" nodeType="withEffect">
                                  <p:stCondLst>
                                    <p:cond delay="2000"/>
                                  </p:stCondLst>
                                  <p:childTnLst>
                                    <p:set>
                                      <p:cBhvr>
                                        <p:cTn id="61" dur="1" fill="hold">
                                          <p:stCondLst>
                                            <p:cond delay="0"/>
                                          </p:stCondLst>
                                        </p:cTn>
                                        <p:tgtEl>
                                          <p:spTgt spid="98"/>
                                        </p:tgtEl>
                                        <p:attrNameLst>
                                          <p:attrName>style.visibility</p:attrName>
                                        </p:attrNameLst>
                                      </p:cBhvr>
                                      <p:to>
                                        <p:strVal val="visible"/>
                                      </p:to>
                                    </p:set>
                                    <p:animEffect transition="in" filter="fade">
                                      <p:cBhvr>
                                        <p:cTn id="62" dur="1000"/>
                                        <p:tgtEl>
                                          <p:spTgt spid="98"/>
                                        </p:tgtEl>
                                      </p:cBhvr>
                                    </p:animEffect>
                                  </p:childTnLst>
                                </p:cTn>
                              </p:par>
                              <p:par>
                                <p:cTn id="63" presetID="10" presetClass="entr" presetSubtype="0" fill="hold" nodeType="withEffect">
                                  <p:stCondLst>
                                    <p:cond delay="2000"/>
                                  </p:stCondLst>
                                  <p:childTnLst>
                                    <p:set>
                                      <p:cBhvr>
                                        <p:cTn id="64" dur="1" fill="hold">
                                          <p:stCondLst>
                                            <p:cond delay="0"/>
                                          </p:stCondLst>
                                        </p:cTn>
                                        <p:tgtEl>
                                          <p:spTgt spid="101"/>
                                        </p:tgtEl>
                                        <p:attrNameLst>
                                          <p:attrName>style.visibility</p:attrName>
                                        </p:attrNameLst>
                                      </p:cBhvr>
                                      <p:to>
                                        <p:strVal val="visible"/>
                                      </p:to>
                                    </p:set>
                                    <p:animEffect transition="in" filter="fade">
                                      <p:cBhvr>
                                        <p:cTn id="65" dur="1000"/>
                                        <p:tgtEl>
                                          <p:spTgt spid="101"/>
                                        </p:tgtEl>
                                      </p:cBhvr>
                                    </p:animEffect>
                                  </p:childTnLst>
                                </p:cTn>
                              </p:par>
                              <p:par>
                                <p:cTn id="66" presetID="10" presetClass="entr" presetSubtype="0" fill="hold" nodeType="withEffect">
                                  <p:stCondLst>
                                    <p:cond delay="200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1000"/>
                                        <p:tgtEl>
                                          <p:spTgt spid="99"/>
                                        </p:tgtEl>
                                      </p:cBhvr>
                                    </p:animEffect>
                                  </p:childTnLst>
                                </p:cTn>
                              </p:par>
                              <p:par>
                                <p:cTn id="69" presetID="10" presetClass="entr" presetSubtype="0" fill="hold" nodeType="withEffect">
                                  <p:stCondLst>
                                    <p:cond delay="2000"/>
                                  </p:stCondLst>
                                  <p:childTnLst>
                                    <p:set>
                                      <p:cBhvr>
                                        <p:cTn id="70" dur="1" fill="hold">
                                          <p:stCondLst>
                                            <p:cond delay="0"/>
                                          </p:stCondLst>
                                        </p:cTn>
                                        <p:tgtEl>
                                          <p:spTgt spid="100"/>
                                        </p:tgtEl>
                                        <p:attrNameLst>
                                          <p:attrName>style.visibility</p:attrName>
                                        </p:attrNameLst>
                                      </p:cBhvr>
                                      <p:to>
                                        <p:strVal val="visible"/>
                                      </p:to>
                                    </p:set>
                                    <p:animEffect transition="in" filter="fade">
                                      <p:cBhvr>
                                        <p:cTn id="71" dur="1000"/>
                                        <p:tgtEl>
                                          <p:spTgt spid="100"/>
                                        </p:tgtEl>
                                      </p:cBhvr>
                                    </p:animEffect>
                                  </p:childTnLst>
                                </p:cTn>
                              </p:par>
                              <p:par>
                                <p:cTn id="7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73" dur="2000" fill="hold"/>
                                        <p:tgtEl>
                                          <p:spTgt spid="94"/>
                                        </p:tgtEl>
                                        <p:attrNameLst>
                                          <p:attrName>ppt_x</p:attrName>
                                          <p:attrName>ppt_y</p:attrName>
                                        </p:attrNameLst>
                                      </p:cBhvr>
                                    </p:animMotion>
                                  </p:childTnLst>
                                </p:cTn>
                              </p:par>
                              <p:par>
                                <p:cTn id="74"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75" dur="2000" fill="hold"/>
                                        <p:tgtEl>
                                          <p:spTgt spid="95"/>
                                        </p:tgtEl>
                                        <p:attrNameLst>
                                          <p:attrName>ppt_x</p:attrName>
                                          <p:attrName>ppt_y</p:attrName>
                                        </p:attrNameLst>
                                      </p:cBhvr>
                                    </p:animMotion>
                                  </p:childTnLst>
                                </p:cTn>
                              </p:par>
                              <p:par>
                                <p:cTn id="76"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77" dur="2000" fill="hold"/>
                                        <p:tgtEl>
                                          <p:spTgt spid="96"/>
                                        </p:tgtEl>
                                        <p:attrNameLst>
                                          <p:attrName>ppt_x</p:attrName>
                                          <p:attrName>ppt_y</p:attrName>
                                        </p:attrNameLst>
                                      </p:cBhvr>
                                    </p:animMotion>
                                  </p:childTnLst>
                                </p:cTn>
                              </p:par>
                              <p:par>
                                <p:cTn id="78"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79" dur="2000" fill="hold"/>
                                        <p:tgtEl>
                                          <p:spTgt spid="93"/>
                                        </p:tgtEl>
                                        <p:attrNameLst>
                                          <p:attrName>ppt_x</p:attrName>
                                          <p:attrName>ppt_y</p:attrName>
                                        </p:attrNameLst>
                                      </p:cBhvr>
                                    </p:animMotion>
                                  </p:childTnLst>
                                </p:cTn>
                              </p:par>
                              <p:par>
                                <p:cTn id="80"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81" dur="2000" fill="hold"/>
                                        <p:tgtEl>
                                          <p:spTgt spid="68"/>
                                        </p:tgtEl>
                                        <p:attrNameLst>
                                          <p:attrName>ppt_x</p:attrName>
                                          <p:attrName>ppt_y</p:attrName>
                                        </p:attrNameLst>
                                      </p:cBhvr>
                                    </p:animMotion>
                                  </p:childTnLst>
                                </p:cTn>
                              </p:par>
                              <p:par>
                                <p:cTn id="82"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83" dur="2000" fill="hold"/>
                                        <p:tgtEl>
                                          <p:spTgt spid="102"/>
                                        </p:tgtEl>
                                        <p:attrNameLst>
                                          <p:attrName>ppt_x</p:attrName>
                                          <p:attrName>ppt_y</p:attrName>
                                        </p:attrNameLst>
                                      </p:cBhvr>
                                    </p:animMotion>
                                  </p:childTnLst>
                                </p:cTn>
                              </p:par>
                              <p:par>
                                <p:cTn id="84"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85" dur="2000" fill="hold"/>
                                        <p:tgtEl>
                                          <p:spTgt spid="98"/>
                                        </p:tgtEl>
                                        <p:attrNameLst>
                                          <p:attrName>ppt_x</p:attrName>
                                          <p:attrName>ppt_y</p:attrName>
                                        </p:attrNameLst>
                                      </p:cBhvr>
                                    </p:animMotion>
                                  </p:childTnLst>
                                </p:cTn>
                              </p:par>
                              <p:par>
                                <p:cTn id="86"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87" dur="2000" fill="hold"/>
                                        <p:tgtEl>
                                          <p:spTgt spid="101"/>
                                        </p:tgtEl>
                                        <p:attrNameLst>
                                          <p:attrName>ppt_x</p:attrName>
                                          <p:attrName>ppt_y</p:attrName>
                                        </p:attrNameLst>
                                      </p:cBhvr>
                                    </p:animMotion>
                                  </p:childTnLst>
                                </p:cTn>
                              </p:par>
                              <p:par>
                                <p:cTn id="88"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89" dur="2000" fill="hold"/>
                                        <p:tgtEl>
                                          <p:spTgt spid="99"/>
                                        </p:tgtEl>
                                        <p:attrNameLst>
                                          <p:attrName>ppt_x</p:attrName>
                                          <p:attrName>ppt_y</p:attrName>
                                        </p:attrNameLst>
                                      </p:cBhvr>
                                    </p:animMotion>
                                  </p:childTnLst>
                                </p:cTn>
                              </p:par>
                              <p:par>
                                <p:cTn id="90"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91" dur="2000" fill="hold"/>
                                        <p:tgtEl>
                                          <p:spTgt spid="100"/>
                                        </p:tgtEl>
                                        <p:attrNameLst>
                                          <p:attrName>ppt_x</p:attrName>
                                          <p:attrName>ppt_y</p:attrName>
                                        </p:attrNameLst>
                                      </p:cBhvr>
                                    </p:animMotion>
                                  </p:childTnLst>
                                </p:cTn>
                              </p:par>
                            </p:childTnLst>
                          </p:cTn>
                        </p:par>
                        <p:par>
                          <p:cTn id="92" fill="hold">
                            <p:stCondLst>
                              <p:cond delay="6000"/>
                            </p:stCondLst>
                            <p:childTnLst>
                              <p:par>
                                <p:cTn id="93" presetID="0" presetClass="path" presetSubtype="0" accel="50000" decel="50000" fill="hold" nodeType="afterEffect">
                                  <p:stCondLst>
                                    <p:cond delay="1000"/>
                                  </p:stCondLst>
                                  <p:childTnLst>
                                    <p:animMotion origin="layout" path="M -2.22222E-6 4.4136E-6 L 0.30452 -0.11474 " pathEditMode="relative" rAng="0" ptsTypes="AA">
                                      <p:cBhvr>
                                        <p:cTn id="94" dur="2000" fill="hold"/>
                                        <p:tgtEl>
                                          <p:spTgt spid="93"/>
                                        </p:tgtEl>
                                        <p:attrNameLst>
                                          <p:attrName>ppt_x</p:attrName>
                                          <p:attrName>ppt_y</p:attrName>
                                        </p:attrNameLst>
                                      </p:cBhvr>
                                      <p:rCtr x="15226" y="-5737"/>
                                    </p:animMotion>
                                  </p:childTnLst>
                                </p:cTn>
                              </p:par>
                              <p:par>
                                <p:cTn id="95" presetID="0" presetClass="path" presetSubtype="0" accel="50000" decel="50000" fill="hold" nodeType="withEffect">
                                  <p:stCondLst>
                                    <p:cond delay="1000"/>
                                  </p:stCondLst>
                                  <p:childTnLst>
                                    <p:animMotion origin="layout" path="M -3.33333E-6 -4.88318E-6 L 0.40417 0.06524 " pathEditMode="relative" rAng="0" ptsTypes="AA">
                                      <p:cBhvr>
                                        <p:cTn id="96" dur="2000" fill="hold"/>
                                        <p:tgtEl>
                                          <p:spTgt spid="68"/>
                                        </p:tgtEl>
                                        <p:attrNameLst>
                                          <p:attrName>ppt_x</p:attrName>
                                          <p:attrName>ppt_y</p:attrName>
                                        </p:attrNameLst>
                                      </p:cBhvr>
                                      <p:rCtr x="20208" y="3262"/>
                                    </p:animMotion>
                                  </p:childTnLst>
                                </p:cTn>
                              </p:par>
                              <p:par>
                                <p:cTn id="97" presetID="0" presetClass="path" presetSubtype="0" accel="50000" decel="50000" fill="hold" nodeType="withEffect">
                                  <p:stCondLst>
                                    <p:cond delay="1000"/>
                                  </p:stCondLst>
                                  <p:childTnLst>
                                    <p:animMotion origin="layout" path="M 2.22222E-6 4.44444E-6 L 0.24271 4.44444E-6 " pathEditMode="relative" rAng="0" ptsTypes="AA">
                                      <p:cBhvr>
                                        <p:cTn id="98" dur="2000" fill="hold"/>
                                        <p:tgtEl>
                                          <p:spTgt spid="102"/>
                                        </p:tgtEl>
                                        <p:attrNameLst>
                                          <p:attrName>ppt_x</p:attrName>
                                          <p:attrName>ppt_y</p:attrName>
                                        </p:attrNameLst>
                                      </p:cBhvr>
                                      <p:rCtr x="12135" y="0"/>
                                    </p:animMotion>
                                  </p:childTnLst>
                                </p:cTn>
                              </p:par>
                              <p:par>
                                <p:cTn id="99" presetID="0" presetClass="path" presetSubtype="0" accel="50000" decel="50000" fill="hold" nodeType="withEffect">
                                  <p:stCondLst>
                                    <p:cond delay="1000"/>
                                  </p:stCondLst>
                                  <p:childTnLst>
                                    <p:animMotion origin="layout" path="M 1.66667E-6 2.59259E-6 L 0.09253 0.35972 " pathEditMode="relative" ptsTypes="AA">
                                      <p:cBhvr>
                                        <p:cTn id="100" dur="2000" fill="hold"/>
                                        <p:tgtEl>
                                          <p:spTgt spid="98"/>
                                        </p:tgtEl>
                                        <p:attrNameLst>
                                          <p:attrName>ppt_x</p:attrName>
                                          <p:attrName>ppt_y</p:attrName>
                                        </p:attrNameLst>
                                      </p:cBhvr>
                                    </p:animMotion>
                                  </p:childTnLst>
                                </p:cTn>
                              </p:par>
                              <p:par>
                                <p:cTn id="101" presetID="0" presetClass="path" presetSubtype="0" accel="50000" decel="50000" fill="hold" nodeType="withEffect">
                                  <p:stCondLst>
                                    <p:cond delay="1000"/>
                                  </p:stCondLst>
                                  <p:childTnLst>
                                    <p:animMotion origin="layout" path="M 3.05556E-6 -2.61624E-6 L 0.19149 0.36295 " pathEditMode="relative" rAng="0" ptsTypes="AA">
                                      <p:cBhvr>
                                        <p:cTn id="102" dur="2000" fill="hold"/>
                                        <p:tgtEl>
                                          <p:spTgt spid="101"/>
                                        </p:tgtEl>
                                        <p:attrNameLst>
                                          <p:attrName>ppt_x</p:attrName>
                                          <p:attrName>ppt_y</p:attrName>
                                        </p:attrNameLst>
                                      </p:cBhvr>
                                      <p:rCtr x="9566" y="18136"/>
                                    </p:animMotion>
                                  </p:childTnLst>
                                </p:cTn>
                              </p:par>
                              <p:par>
                                <p:cTn id="103" presetID="0" presetClass="path" presetSubtype="0" accel="50000" decel="50000" fill="hold" nodeType="withEffect">
                                  <p:stCondLst>
                                    <p:cond delay="1000"/>
                                  </p:stCondLst>
                                  <p:childTnLst>
                                    <p:animMotion origin="layout" path="M -8.33333E-7 -3.7037E-7 L 0.32413 0.29838 " pathEditMode="relative" ptsTypes="AA">
                                      <p:cBhvr>
                                        <p:cTn id="104" dur="2000" fill="hold"/>
                                        <p:tgtEl>
                                          <p:spTgt spid="99"/>
                                        </p:tgtEl>
                                        <p:attrNameLst>
                                          <p:attrName>ppt_x</p:attrName>
                                          <p:attrName>ppt_y</p:attrName>
                                        </p:attrNameLst>
                                      </p:cBhvr>
                                    </p:animMotion>
                                  </p:childTnLst>
                                </p:cTn>
                              </p:par>
                              <p:par>
                                <p:cTn id="105" presetID="0" presetClass="path" presetSubtype="0" accel="50000" decel="50000" fill="hold" nodeType="withEffect">
                                  <p:stCondLst>
                                    <p:cond delay="1000"/>
                                  </p:stCondLst>
                                  <p:childTnLst>
                                    <p:animMotion origin="layout" path="M 3.33333E-6 -4.7467E-6 L 0.23142 0.2799 " pathEditMode="relative" rAng="0" ptsTypes="AA">
                                      <p:cBhvr>
                                        <p:cTn id="106" dur="2000" fill="hold"/>
                                        <p:tgtEl>
                                          <p:spTgt spid="100"/>
                                        </p:tgtEl>
                                        <p:attrNameLst>
                                          <p:attrName>ppt_x</p:attrName>
                                          <p:attrName>ppt_y</p:attrName>
                                        </p:attrNameLst>
                                      </p:cBhvr>
                                      <p:rCtr x="11563" y="13995"/>
                                    </p:animMotion>
                                  </p:childTnLst>
                                </p:cTn>
                              </p:par>
                            </p:childTnLst>
                          </p:cTn>
                        </p:par>
                        <p:par>
                          <p:cTn id="107" fill="hold">
                            <p:stCondLst>
                              <p:cond delay="9000"/>
                            </p:stCondLst>
                            <p:childTnLst>
                              <p:par>
                                <p:cTn id="108" presetID="10" presetClass="exit" presetSubtype="0" fill="hold" grpId="1" nodeType="afterEffect">
                                  <p:stCondLst>
                                    <p:cond delay="0"/>
                                  </p:stCondLst>
                                  <p:childTnLst>
                                    <p:animEffect transition="out" filter="fade">
                                      <p:cBhvr>
                                        <p:cTn id="109" dur="2000"/>
                                        <p:tgtEl>
                                          <p:spTgt spid="58"/>
                                        </p:tgtEl>
                                      </p:cBhvr>
                                    </p:animEffect>
                                    <p:set>
                                      <p:cBhvr>
                                        <p:cTn id="110" dur="1" fill="hold">
                                          <p:stCondLst>
                                            <p:cond delay="1999"/>
                                          </p:stCondLst>
                                        </p:cTn>
                                        <p:tgtEl>
                                          <p:spTgt spid="58"/>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2000"/>
                                        <p:tgtEl>
                                          <p:spTgt spid="56"/>
                                        </p:tgtEl>
                                      </p:cBhvr>
                                    </p:animEffect>
                                    <p:set>
                                      <p:cBhvr>
                                        <p:cTn id="113" dur="1" fill="hold">
                                          <p:stCondLst>
                                            <p:cond delay="1999"/>
                                          </p:stCondLst>
                                        </p:cTn>
                                        <p:tgtEl>
                                          <p:spTgt spid="56"/>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2000"/>
                                        <p:tgtEl>
                                          <p:spTgt spid="51"/>
                                        </p:tgtEl>
                                      </p:cBhvr>
                                    </p:animEffect>
                                    <p:set>
                                      <p:cBhvr>
                                        <p:cTn id="116" dur="1" fill="hold">
                                          <p:stCondLst>
                                            <p:cond delay="1999"/>
                                          </p:stCondLst>
                                        </p:cTn>
                                        <p:tgtEl>
                                          <p:spTgt spid="51"/>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2000"/>
                                        <p:tgtEl>
                                          <p:spTgt spid="49"/>
                                        </p:tgtEl>
                                      </p:cBhvr>
                                    </p:animEffect>
                                    <p:set>
                                      <p:cBhvr>
                                        <p:cTn id="119" dur="1" fill="hold">
                                          <p:stCondLst>
                                            <p:cond delay="1999"/>
                                          </p:stCondLst>
                                        </p:cTn>
                                        <p:tgtEl>
                                          <p:spTgt spid="49"/>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2000"/>
                                        <p:tgtEl>
                                          <p:spTgt spid="50"/>
                                        </p:tgtEl>
                                      </p:cBhvr>
                                    </p:animEffect>
                                    <p:set>
                                      <p:cBhvr>
                                        <p:cTn id="122" dur="1" fill="hold">
                                          <p:stCondLst>
                                            <p:cond delay="1999"/>
                                          </p:stCondLst>
                                        </p:cTn>
                                        <p:tgtEl>
                                          <p:spTgt spid="50"/>
                                        </p:tgtEl>
                                        <p:attrNameLst>
                                          <p:attrName>style.visibility</p:attrName>
                                        </p:attrNameLst>
                                      </p:cBhvr>
                                      <p:to>
                                        <p:strVal val="hidden"/>
                                      </p:to>
                                    </p:set>
                                  </p:childTnLst>
                                </p:cTn>
                              </p:par>
                              <p:par>
                                <p:cTn id="123" presetID="3" presetClass="emph" presetSubtype="2" fill="hold" grpId="1" nodeType="withEffect">
                                  <p:stCondLst>
                                    <p:cond delay="0"/>
                                  </p:stCondLst>
                                  <p:childTnLst>
                                    <p:animClr clrSpc="rgb" dir="cw">
                                      <p:cBhvr override="childStyle">
                                        <p:cTn id="124" dur="2000" fill="hold"/>
                                        <p:tgtEl>
                                          <p:spTgt spid="59"/>
                                        </p:tgtEl>
                                        <p:attrNameLst>
                                          <p:attrName>style.color</p:attrName>
                                        </p:attrNameLst>
                                      </p:cBhvr>
                                      <p:to>
                                        <a:schemeClr val="tx1"/>
                                      </p:to>
                                    </p:animClr>
                                  </p:childTnLst>
                                </p:cTn>
                              </p:par>
                              <p:par>
                                <p:cTn id="125" presetID="3" presetClass="emph" presetSubtype="2" fill="hold" grpId="1" nodeType="withEffect">
                                  <p:stCondLst>
                                    <p:cond delay="0"/>
                                  </p:stCondLst>
                                  <p:childTnLst>
                                    <p:animClr clrSpc="rgb" dir="cw">
                                      <p:cBhvr override="childStyle">
                                        <p:cTn id="126" dur="2000" fill="hold"/>
                                        <p:tgtEl>
                                          <p:spTgt spid="60"/>
                                        </p:tgtEl>
                                        <p:attrNameLst>
                                          <p:attrName>style.color</p:attrName>
                                        </p:attrNameLst>
                                      </p:cBhvr>
                                      <p:to>
                                        <a:schemeClr val="tx1"/>
                                      </p:to>
                                    </p:animClr>
                                  </p:childTnLst>
                                </p:cTn>
                              </p:par>
                              <p:par>
                                <p:cTn id="127" presetID="6" presetClass="emph" presetSubtype="0" fill="hold" grpId="1" nodeType="withEffect">
                                  <p:stCondLst>
                                    <p:cond delay="0"/>
                                  </p:stCondLst>
                                  <p:childTnLst>
                                    <p:animScale>
                                      <p:cBhvr>
                                        <p:cTn id="128" dur="2000" fill="hold"/>
                                        <p:tgtEl>
                                          <p:spTgt spid="61"/>
                                        </p:tgtEl>
                                      </p:cBhvr>
                                      <p:by x="41600" y="41600"/>
                                    </p:animScale>
                                  </p:childTnLst>
                                </p:cTn>
                              </p:par>
                              <p:par>
                                <p:cTn id="129" presetID="7" presetClass="emph" presetSubtype="2" fill="hold" nodeType="withEffect">
                                  <p:stCondLst>
                                    <p:cond delay="0"/>
                                  </p:stCondLst>
                                  <p:childTnLst>
                                    <p:animClr clrSpc="rgb" dir="cw">
                                      <p:cBhvr>
                                        <p:cTn id="130" dur="2000" fill="hold"/>
                                        <p:tgtEl>
                                          <p:spTgt spid="61"/>
                                        </p:tgtEl>
                                        <p:attrNameLst>
                                          <p:attrName>stroke.color</p:attrName>
                                        </p:attrNameLst>
                                      </p:cBhvr>
                                      <p:to>
                                        <a:schemeClr val="tx1"/>
                                      </p:to>
                                    </p:animClr>
                                    <p:set>
                                      <p:cBhvr>
                                        <p:cTn id="131" dur="2000" fill="hold"/>
                                        <p:tgtEl>
                                          <p:spTgt spid="61"/>
                                        </p:tgtEl>
                                        <p:attrNameLst>
                                          <p:attrName>stroke.on</p:attrName>
                                        </p:attrNameLst>
                                      </p:cBhvr>
                                      <p:to>
                                        <p:strVal val="true"/>
                                      </p:to>
                                    </p:set>
                                  </p:childTnLst>
                                </p:cTn>
                              </p:par>
                              <p:par>
                                <p:cTn id="132" presetID="0" presetClass="path" presetSubtype="0" fill="hold" grpId="2" nodeType="withEffect">
                                  <p:stCondLst>
                                    <p:cond delay="0"/>
                                  </p:stCondLst>
                                  <p:childTnLst>
                                    <p:animMotion origin="layout" path="M 2.22222E-6 0.09977 L 2.22222E-6 -0.00023 " pathEditMode="relative" rAng="0" ptsTypes="AA">
                                      <p:cBhvr>
                                        <p:cTn id="133" dur="2000" fill="hold"/>
                                        <p:tgtEl>
                                          <p:spTgt spid="62">
                                            <p:txEl>
                                              <p:pRg st="0" end="0"/>
                                            </p:txEl>
                                          </p:spTgt>
                                        </p:tgtEl>
                                        <p:attrNameLst>
                                          <p:attrName>ppt_x</p:attrName>
                                          <p:attrName>ppt_y</p:attrName>
                                        </p:attrNameLst>
                                      </p:cBhvr>
                                      <p:rCtr x="0" y="-5000"/>
                                    </p:animMotion>
                                  </p:childTnLst>
                                </p:cTn>
                              </p:par>
                              <p:par>
                                <p:cTn id="134" presetID="6" presetClass="emph" presetSubtype="0" fill="hold" grpId="3" nodeType="withEffect">
                                  <p:stCondLst>
                                    <p:cond delay="0"/>
                                  </p:stCondLst>
                                  <p:childTnLst>
                                    <p:animScale>
                                      <p:cBhvr>
                                        <p:cTn id="135" dur="2000" fill="hold"/>
                                        <p:tgtEl>
                                          <p:spTgt spid="62">
                                            <p:txEl>
                                              <p:pRg st="0" end="0"/>
                                            </p:txEl>
                                          </p:spTgt>
                                        </p:tgtEl>
                                      </p:cBhvr>
                                      <p:by x="50000" y="50000"/>
                                    </p:animScale>
                                  </p:childTnLst>
                                </p:cTn>
                              </p:par>
                              <p:par>
                                <p:cTn id="136" presetID="3" presetClass="emph" presetSubtype="2" fill="hold" grpId="4" nodeType="withEffect">
                                  <p:stCondLst>
                                    <p:cond delay="0"/>
                                  </p:stCondLst>
                                  <p:childTnLst>
                                    <p:animClr clrSpc="rgb" dir="cw">
                                      <p:cBhvr override="childStyle">
                                        <p:cTn id="137" dur="2000" fill="hold"/>
                                        <p:tgtEl>
                                          <p:spTgt spid="62">
                                            <p:txEl>
                                              <p:pRg st="0" end="0"/>
                                            </p:txEl>
                                          </p:spTgt>
                                        </p:tgtEl>
                                        <p:attrNameLst>
                                          <p:attrName>style.color</p:attrName>
                                        </p:attrNameLst>
                                      </p:cBhvr>
                                      <p:to>
                                        <a:schemeClr val="tx1"/>
                                      </p:to>
                                    </p:animClr>
                                  </p:childTnLst>
                                </p:cTn>
                              </p:par>
                              <p:par>
                                <p:cTn id="138" presetID="10" presetClass="entr" presetSubtype="0" fill="hold" grpId="0" nodeType="withEffect">
                                  <p:stCondLst>
                                    <p:cond delay="0"/>
                                  </p:stCondLst>
                                  <p:childTnLst>
                                    <p:set>
                                      <p:cBhvr>
                                        <p:cTn id="139" dur="1" fill="hold">
                                          <p:stCondLst>
                                            <p:cond delay="0"/>
                                          </p:stCondLst>
                                        </p:cTn>
                                        <p:tgtEl>
                                          <p:spTgt spid="104"/>
                                        </p:tgtEl>
                                        <p:attrNameLst>
                                          <p:attrName>style.visibility</p:attrName>
                                        </p:attrNameLst>
                                      </p:cBhvr>
                                      <p:to>
                                        <p:strVal val="visible"/>
                                      </p:to>
                                    </p:set>
                                    <p:animEffect transition="in" filter="fade">
                                      <p:cBhvr>
                                        <p:cTn id="140"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P spid="51" grpId="0" animBg="1"/>
      <p:bldP spid="51" grpId="1" animBg="1"/>
      <p:bldP spid="56" grpId="0" animBg="1"/>
      <p:bldP spid="56" grpId="1" animBg="1"/>
      <p:bldP spid="58" grpId="0" animBg="1"/>
      <p:bldP spid="58" grpId="1" animBg="1"/>
      <p:bldP spid="59" grpId="0"/>
      <p:bldP spid="59" grpId="1"/>
      <p:bldP spid="60" grpId="0"/>
      <p:bldP spid="60" grpId="1"/>
      <p:bldP spid="61" grpId="0" animBg="1"/>
      <p:bldP spid="61" grpId="1" animBg="1"/>
      <p:bldP spid="62" grpId="0" build="allAtOnce"/>
      <p:bldP spid="62" grpId="1" build="allAtOnce"/>
      <p:bldP spid="62" grpId="2" build="allAtOnce"/>
      <p:bldP spid="62" grpId="3" build="allAtOnce"/>
      <p:bldP spid="62" grpId="4" build="allAtOnce"/>
      <p:bldP spid="10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ounded Rectangle 38"/>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ounded Rectangle 39"/>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ounded Rectangle 45"/>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Rounded Rectangle 46"/>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 name="Rounded Rectangle 47"/>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 name="Rounded Rectangle 48"/>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 name="Rounded Rectangle 49"/>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Rounded Rectangle 50"/>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Rounded Rectangle 51"/>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54"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55"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56"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58"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59"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60"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61"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62"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517646" y="2735008"/>
            <a:ext cx="1233777"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93"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205777" y="1809880"/>
            <a:ext cx="1882667" cy="554666"/>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4" name="Picture 24"/>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1471513" y="1278940"/>
            <a:ext cx="1141921" cy="13737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 name="Picture 25"/>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630608" y="4098272"/>
            <a:ext cx="555517"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6" name="Picture 27"/>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958827" y="4372742"/>
            <a:ext cx="555517"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7" name="TextBox 10"/>
          <p:cNvSpPr txBox="1">
            <a:spLocks noChangeArrowheads="1"/>
          </p:cNvSpPr>
          <p:nvPr/>
        </p:nvSpPr>
        <p:spPr bwMode="auto">
          <a:xfrm>
            <a:off x="1669014" y="3025504"/>
            <a:ext cx="104265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Methane</a:t>
            </a:r>
          </a:p>
        </p:txBody>
      </p:sp>
      <p:pic>
        <p:nvPicPr>
          <p:cNvPr id="98"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581999" y="2664360"/>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9"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712376" y="3515468"/>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0"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267775" y="3641694"/>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1" name="Picture 51"/>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5050005" y="2641301"/>
            <a:ext cx="684950" cy="660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3287792" y="3683894"/>
            <a:ext cx="1233777" cy="576000"/>
          </a:xfrm>
          <a:prstGeom prst="rect">
            <a:avLst/>
          </a:prstGeom>
          <a:noFill/>
          <a:extLst>
            <a:ext uri="{909E8E84-426E-40dd-AFC4-6F175D3DCCD1}">
              <a14:hiddenFill xmlns="" xmlns:a14="http://schemas.microsoft.com/office/drawing/2010/main">
                <a:solidFill>
                  <a:srgbClr val="FFFFFF"/>
                </a:solidFill>
              </a14:hiddenFill>
            </a:ext>
          </a:extLst>
        </p:spPr>
      </p:pic>
      <p:sp>
        <p:nvSpPr>
          <p:cNvPr id="103"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chemical energy</a:t>
            </a:r>
            <a:br>
              <a:rPr lang="en-US" sz="2000" b="1" dirty="0">
                <a:latin typeface="Arial" charset="0"/>
                <a:cs typeface="Arial" charset="0"/>
              </a:rPr>
            </a:br>
            <a:r>
              <a:rPr lang="en-US" sz="2000" b="1" dirty="0">
                <a:latin typeface="Arial" charset="0"/>
                <a:cs typeface="Arial" charset="0"/>
              </a:rPr>
              <a:t>when methane burns?</a:t>
            </a:r>
          </a:p>
        </p:txBody>
      </p:sp>
      <p:sp>
        <p:nvSpPr>
          <p:cNvPr id="104" name="Title 1"/>
          <p:cNvSpPr txBox="1">
            <a:spLocks/>
          </p:cNvSpPr>
          <p:nvPr/>
        </p:nvSpPr>
        <p:spPr>
          <a:xfrm>
            <a:off x="3319272" y="5376672"/>
            <a:ext cx="251460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Chemical energy is transformed into heat and light energy.</a:t>
            </a:r>
          </a:p>
        </p:txBody>
      </p:sp>
      <p:sp>
        <p:nvSpPr>
          <p:cNvPr id="105"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18</a:t>
            </a:fld>
            <a:endParaRPr lang="en-US"/>
          </a:p>
        </p:txBody>
      </p:sp>
    </p:spTree>
    <p:extLst>
      <p:ext uri="{BB962C8B-B14F-4D97-AF65-F5344CB8AC3E}">
        <p14:creationId xmlns:p14="http://schemas.microsoft.com/office/powerpoint/2010/main" val="7049087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7 0.00162 L 0.24879 0.08535 " pathEditMode="relative" rAng="0" ptsTypes="AA">
                                      <p:cBhvr>
                                        <p:cTn id="6" dur="2000" fill="hold"/>
                                        <p:tgtEl>
                                          <p:spTgt spid="94"/>
                                        </p:tgtEl>
                                        <p:attrNameLst>
                                          <p:attrName>ppt_x</p:attrName>
                                          <p:attrName>ppt_y</p:attrName>
                                        </p:attrNameLst>
                                      </p:cBhvr>
                                      <p:rCtr x="12396" y="4187"/>
                                    </p:animMotion>
                                  </p:childTnLst>
                                </p:cTn>
                              </p:par>
                              <p:par>
                                <p:cTn id="7" presetID="42" presetClass="path" presetSubtype="0" accel="50000" decel="50000" fill="hold" nodeType="withEffect">
                                  <p:stCondLst>
                                    <p:cond delay="0"/>
                                  </p:stCondLst>
                                  <p:childTnLst>
                                    <p:animMotion origin="layout" path="M 1.94444E-6 -1.85185E-6 L 0.33871 -0.16134 " pathEditMode="relative" rAng="0" ptsTypes="AA">
                                      <p:cBhvr>
                                        <p:cTn id="8" dur="2000" fill="hold"/>
                                        <p:tgtEl>
                                          <p:spTgt spid="96"/>
                                        </p:tgtEl>
                                        <p:attrNameLst>
                                          <p:attrName>ppt_x</p:attrName>
                                          <p:attrName>ppt_y</p:attrName>
                                        </p:attrNameLst>
                                      </p:cBhvr>
                                      <p:rCtr x="16927" y="-8079"/>
                                    </p:animMotion>
                                  </p:childTnLst>
                                </p:cTn>
                              </p:par>
                              <p:par>
                                <p:cTn id="9" presetID="0" presetClass="path" presetSubtype="0" accel="50000" decel="50000" fill="hold" nodeType="withEffect">
                                  <p:stCondLst>
                                    <p:cond delay="0"/>
                                  </p:stCondLst>
                                  <p:childTnLst>
                                    <p:animMotion origin="layout" path="M 0 0 L 0.30591 -0.12662 " pathEditMode="relative" ptsTypes="AA">
                                      <p:cBhvr>
                                        <p:cTn id="10" dur="2000" fill="hold"/>
                                        <p:tgtEl>
                                          <p:spTgt spid="95"/>
                                        </p:tgtEl>
                                        <p:attrNameLst>
                                          <p:attrName>ppt_x</p:attrName>
                                          <p:attrName>ppt_y</p:attrName>
                                        </p:attrNameLst>
                                      </p:cBhvr>
                                    </p:animMotion>
                                  </p:childTnLst>
                                </p:cTn>
                              </p:par>
                              <p:par>
                                <p:cTn id="11" presetID="10"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2000"/>
                                        <p:tgtEl>
                                          <p:spTgt spid="5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2000"/>
                                        <p:tgtEl>
                                          <p:spTgt spid="5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2000"/>
                                        <p:tgtEl>
                                          <p:spTgt spid="4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2000"/>
                                        <p:tgtEl>
                                          <p:spTgt spid="3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2000"/>
                                        <p:tgtEl>
                                          <p:spTgt spid="39"/>
                                        </p:tgtEl>
                                      </p:cBhvr>
                                    </p:animEffect>
                                  </p:childTnLst>
                                </p:cTn>
                              </p:par>
                              <p:par>
                                <p:cTn id="26" presetID="6" presetClass="emph" presetSubtype="0" fill="hold" grpId="0" nodeType="withEffect">
                                  <p:stCondLst>
                                    <p:cond delay="0"/>
                                  </p:stCondLst>
                                  <p:childTnLst>
                                    <p:animScale>
                                      <p:cBhvr>
                                        <p:cTn id="27" dur="2000" fill="hold"/>
                                        <p:tgtEl>
                                          <p:spTgt spid="55"/>
                                        </p:tgtEl>
                                      </p:cBhvr>
                                      <p:by x="240000" y="240000"/>
                                    </p:animScale>
                                  </p:childTnLst>
                                </p:cTn>
                              </p:par>
                              <p:par>
                                <p:cTn id="28" presetID="7" presetClass="emph" presetSubtype="2" fill="hold" nodeType="withEffect">
                                  <p:stCondLst>
                                    <p:cond delay="0"/>
                                  </p:stCondLst>
                                  <p:childTnLst>
                                    <p:animClr clrSpc="rgb" dir="cw">
                                      <p:cBhvr>
                                        <p:cTn id="29" dur="2000" fill="hold"/>
                                        <p:tgtEl>
                                          <p:spTgt spid="55"/>
                                        </p:tgtEl>
                                        <p:attrNameLst>
                                          <p:attrName>stroke.color</p:attrName>
                                        </p:attrNameLst>
                                      </p:cBhvr>
                                      <p:to>
                                        <a:srgbClr val="00FF00"/>
                                      </p:to>
                                    </p:animClr>
                                    <p:set>
                                      <p:cBhvr>
                                        <p:cTn id="30" dur="2000" fill="hold"/>
                                        <p:tgtEl>
                                          <p:spTgt spid="55"/>
                                        </p:tgtEl>
                                        <p:attrNameLst>
                                          <p:attrName>stroke.on</p:attrName>
                                        </p:attrNameLst>
                                      </p:cBhvr>
                                      <p:to>
                                        <p:strVal val="true"/>
                                      </p:to>
                                    </p:set>
                                  </p:childTnLst>
                                </p:cTn>
                              </p:par>
                              <p:par>
                                <p:cTn id="31" presetID="3" presetClass="emph" presetSubtype="2" fill="hold" grpId="0" nodeType="withEffect">
                                  <p:stCondLst>
                                    <p:cond delay="0"/>
                                  </p:stCondLst>
                                  <p:childTnLst>
                                    <p:animClr clrSpc="rgb" dir="cw">
                                      <p:cBhvr override="childStyle">
                                        <p:cTn id="32" dur="2000" fill="hold"/>
                                        <p:tgtEl>
                                          <p:spTgt spid="53"/>
                                        </p:tgtEl>
                                        <p:attrNameLst>
                                          <p:attrName>style.color</p:attrName>
                                        </p:attrNameLst>
                                      </p:cBhvr>
                                      <p:to>
                                        <a:srgbClr val="0070C0"/>
                                      </p:to>
                                    </p:animClr>
                                  </p:childTnLst>
                                </p:cTn>
                              </p:par>
                              <p:par>
                                <p:cTn id="33" presetID="3" presetClass="emph" presetSubtype="2" fill="hold" grpId="0" nodeType="withEffect">
                                  <p:stCondLst>
                                    <p:cond delay="0"/>
                                  </p:stCondLst>
                                  <p:childTnLst>
                                    <p:animClr clrSpc="rgb" dir="cw">
                                      <p:cBhvr override="childStyle">
                                        <p:cTn id="34" dur="2000" fill="hold"/>
                                        <p:tgtEl>
                                          <p:spTgt spid="54"/>
                                        </p:tgtEl>
                                        <p:attrNameLst>
                                          <p:attrName>style.color</p:attrName>
                                        </p:attrNameLst>
                                      </p:cBhvr>
                                      <p:to>
                                        <a:srgbClr val="FF0000"/>
                                      </p:to>
                                    </p:animClr>
                                  </p:childTnLst>
                                </p:cTn>
                              </p:par>
                              <p:par>
                                <p:cTn id="35" presetID="6" presetClass="emph" presetSubtype="0" fill="hold" nodeType="withEffect">
                                  <p:stCondLst>
                                    <p:cond delay="0"/>
                                  </p:stCondLst>
                                  <p:childTnLst>
                                    <p:animScale>
                                      <p:cBhvr>
                                        <p:cTn id="36" dur="2000" fill="hold"/>
                                        <p:tgtEl>
                                          <p:spTgt spid="56">
                                            <p:txEl>
                                              <p:pRg st="0" end="0"/>
                                            </p:txEl>
                                          </p:spTgt>
                                        </p:tgtEl>
                                      </p:cBhvr>
                                      <p:by x="200000" y="200000"/>
                                    </p:animScale>
                                  </p:childTnLst>
                                </p:cTn>
                              </p:par>
                              <p:par>
                                <p:cTn id="37" presetID="0" presetClass="path" presetSubtype="0" fill="hold" grpId="0" nodeType="withEffect">
                                  <p:stCondLst>
                                    <p:cond delay="0"/>
                                  </p:stCondLst>
                                  <p:childTnLst>
                                    <p:animMotion origin="layout" path="M 2.22222E-6 4.07407E-6 L 2.22222E-6 0.09976 " pathEditMode="relative" rAng="0" ptsTypes="AA">
                                      <p:cBhvr>
                                        <p:cTn id="38" dur="2000" fill="hold"/>
                                        <p:tgtEl>
                                          <p:spTgt spid="56">
                                            <p:txEl>
                                              <p:pRg st="0" end="0"/>
                                            </p:txEl>
                                          </p:spTgt>
                                        </p:tgtEl>
                                        <p:attrNameLst>
                                          <p:attrName>ppt_x</p:attrName>
                                          <p:attrName>ppt_y</p:attrName>
                                        </p:attrNameLst>
                                      </p:cBhvr>
                                      <p:rCtr x="0" y="4977"/>
                                    </p:animMotion>
                                  </p:childTnLst>
                                </p:cTn>
                              </p:par>
                              <p:par>
                                <p:cTn id="39" presetID="3" presetClass="emph" presetSubtype="2" fill="hold" grpId="1" nodeType="withEffect">
                                  <p:stCondLst>
                                    <p:cond delay="0"/>
                                  </p:stCondLst>
                                  <p:childTnLst>
                                    <p:animClr clrSpc="rgb" dir="cw">
                                      <p:cBhvr override="childStyle">
                                        <p:cTn id="40" dur="2000" fill="hold"/>
                                        <p:tgtEl>
                                          <p:spTgt spid="56">
                                            <p:txEl>
                                              <p:pRg st="0" end="0"/>
                                            </p:txEl>
                                          </p:spTgt>
                                        </p:tgtEl>
                                        <p:attrNameLst>
                                          <p:attrName>style.color</p:attrName>
                                        </p:attrNameLst>
                                      </p:cBhvr>
                                      <p:to>
                                        <a:srgbClr val="00FF00"/>
                                      </p:to>
                                    </p:animClr>
                                  </p:childTnLst>
                                </p:cTn>
                              </p:par>
                            </p:childTnLst>
                          </p:cTn>
                        </p:par>
                        <p:par>
                          <p:cTn id="41" fill="hold">
                            <p:stCondLst>
                              <p:cond delay="2000"/>
                            </p:stCondLst>
                            <p:childTnLst>
                              <p:par>
                                <p:cTn id="42" presetID="10" presetClass="exit" presetSubtype="0" fill="hold" nodeType="afterEffect">
                                  <p:stCondLst>
                                    <p:cond delay="1000"/>
                                  </p:stCondLst>
                                  <p:childTnLst>
                                    <p:animEffect transition="out" filter="fade">
                                      <p:cBhvr>
                                        <p:cTn id="43" dur="1000"/>
                                        <p:tgtEl>
                                          <p:spTgt spid="94"/>
                                        </p:tgtEl>
                                      </p:cBhvr>
                                    </p:animEffect>
                                    <p:set>
                                      <p:cBhvr>
                                        <p:cTn id="44" dur="1" fill="hold">
                                          <p:stCondLst>
                                            <p:cond delay="999"/>
                                          </p:stCondLst>
                                        </p:cTn>
                                        <p:tgtEl>
                                          <p:spTgt spid="94"/>
                                        </p:tgtEl>
                                        <p:attrNameLst>
                                          <p:attrName>style.visibility</p:attrName>
                                        </p:attrNameLst>
                                      </p:cBhvr>
                                      <p:to>
                                        <p:strVal val="hidden"/>
                                      </p:to>
                                    </p:set>
                                  </p:childTnLst>
                                </p:cTn>
                              </p:par>
                              <p:par>
                                <p:cTn id="45" presetID="10" presetClass="exit" presetSubtype="0" fill="hold" nodeType="withEffect">
                                  <p:stCondLst>
                                    <p:cond delay="1000"/>
                                  </p:stCondLst>
                                  <p:childTnLst>
                                    <p:animEffect transition="out" filter="fade">
                                      <p:cBhvr>
                                        <p:cTn id="46" dur="1000"/>
                                        <p:tgtEl>
                                          <p:spTgt spid="96"/>
                                        </p:tgtEl>
                                      </p:cBhvr>
                                    </p:animEffect>
                                    <p:set>
                                      <p:cBhvr>
                                        <p:cTn id="47" dur="1" fill="hold">
                                          <p:stCondLst>
                                            <p:cond delay="999"/>
                                          </p:stCondLst>
                                        </p:cTn>
                                        <p:tgtEl>
                                          <p:spTgt spid="96"/>
                                        </p:tgtEl>
                                        <p:attrNameLst>
                                          <p:attrName>style.visibility</p:attrName>
                                        </p:attrNameLst>
                                      </p:cBhvr>
                                      <p:to>
                                        <p:strVal val="hidden"/>
                                      </p:to>
                                    </p:set>
                                  </p:childTnLst>
                                </p:cTn>
                              </p:par>
                              <p:par>
                                <p:cTn id="48" presetID="10" presetClass="exit" presetSubtype="0" fill="hold" nodeType="withEffect">
                                  <p:stCondLst>
                                    <p:cond delay="1000"/>
                                  </p:stCondLst>
                                  <p:childTnLst>
                                    <p:animEffect transition="out" filter="fade">
                                      <p:cBhvr>
                                        <p:cTn id="49" dur="1000"/>
                                        <p:tgtEl>
                                          <p:spTgt spid="95"/>
                                        </p:tgtEl>
                                      </p:cBhvr>
                                    </p:animEffect>
                                    <p:set>
                                      <p:cBhvr>
                                        <p:cTn id="50" dur="1" fill="hold">
                                          <p:stCondLst>
                                            <p:cond delay="999"/>
                                          </p:stCondLst>
                                        </p:cTn>
                                        <p:tgtEl>
                                          <p:spTgt spid="95"/>
                                        </p:tgtEl>
                                        <p:attrNameLst>
                                          <p:attrName>style.visibility</p:attrName>
                                        </p:attrNameLst>
                                      </p:cBhvr>
                                      <p:to>
                                        <p:strVal val="hidden"/>
                                      </p:to>
                                    </p:set>
                                  </p:childTnLst>
                                </p:cTn>
                              </p:par>
                              <p:par>
                                <p:cTn id="51" presetID="10" presetClass="entr" presetSubtype="0" fill="hold" nodeType="withEffect">
                                  <p:stCondLst>
                                    <p:cond delay="200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1000"/>
                                        <p:tgtEl>
                                          <p:spTgt spid="62"/>
                                        </p:tgtEl>
                                      </p:cBhvr>
                                    </p:animEffect>
                                  </p:childTnLst>
                                </p:cTn>
                              </p:par>
                              <p:par>
                                <p:cTn id="54" presetID="10" presetClass="entr" presetSubtype="0" fill="hold" nodeType="withEffect">
                                  <p:stCondLst>
                                    <p:cond delay="2000"/>
                                  </p:stCondLst>
                                  <p:childTnLst>
                                    <p:set>
                                      <p:cBhvr>
                                        <p:cTn id="55" dur="1" fill="hold">
                                          <p:stCondLst>
                                            <p:cond delay="0"/>
                                          </p:stCondLst>
                                        </p:cTn>
                                        <p:tgtEl>
                                          <p:spTgt spid="102"/>
                                        </p:tgtEl>
                                        <p:attrNameLst>
                                          <p:attrName>style.visibility</p:attrName>
                                        </p:attrNameLst>
                                      </p:cBhvr>
                                      <p:to>
                                        <p:strVal val="visible"/>
                                      </p:to>
                                    </p:set>
                                    <p:animEffect transition="in" filter="fade">
                                      <p:cBhvr>
                                        <p:cTn id="56" dur="1000"/>
                                        <p:tgtEl>
                                          <p:spTgt spid="102"/>
                                        </p:tgtEl>
                                      </p:cBhvr>
                                    </p:animEffect>
                                  </p:childTnLst>
                                </p:cTn>
                              </p:par>
                              <p:par>
                                <p:cTn id="57" presetID="10" presetClass="entr" presetSubtype="0" fill="hold" nodeType="withEffect">
                                  <p:stCondLst>
                                    <p:cond delay="2000"/>
                                  </p:stCondLst>
                                  <p:childTnLst>
                                    <p:set>
                                      <p:cBhvr>
                                        <p:cTn id="58" dur="1" fill="hold">
                                          <p:stCondLst>
                                            <p:cond delay="0"/>
                                          </p:stCondLst>
                                        </p:cTn>
                                        <p:tgtEl>
                                          <p:spTgt spid="93"/>
                                        </p:tgtEl>
                                        <p:attrNameLst>
                                          <p:attrName>style.visibility</p:attrName>
                                        </p:attrNameLst>
                                      </p:cBhvr>
                                      <p:to>
                                        <p:strVal val="visible"/>
                                      </p:to>
                                    </p:set>
                                    <p:animEffect transition="in" filter="fade">
                                      <p:cBhvr>
                                        <p:cTn id="59" dur="1000"/>
                                        <p:tgtEl>
                                          <p:spTgt spid="93"/>
                                        </p:tgtEl>
                                      </p:cBhvr>
                                    </p:animEffect>
                                  </p:childTnLst>
                                </p:cTn>
                              </p:par>
                              <p:par>
                                <p:cTn id="60" presetID="10" presetClass="entr" presetSubtype="0" fill="hold" nodeType="withEffect">
                                  <p:stCondLst>
                                    <p:cond delay="2000"/>
                                  </p:stCondLst>
                                  <p:childTnLst>
                                    <p:set>
                                      <p:cBhvr>
                                        <p:cTn id="61" dur="1" fill="hold">
                                          <p:stCondLst>
                                            <p:cond delay="0"/>
                                          </p:stCondLst>
                                        </p:cTn>
                                        <p:tgtEl>
                                          <p:spTgt spid="98"/>
                                        </p:tgtEl>
                                        <p:attrNameLst>
                                          <p:attrName>style.visibility</p:attrName>
                                        </p:attrNameLst>
                                      </p:cBhvr>
                                      <p:to>
                                        <p:strVal val="visible"/>
                                      </p:to>
                                    </p:set>
                                    <p:animEffect transition="in" filter="fade">
                                      <p:cBhvr>
                                        <p:cTn id="62" dur="1000"/>
                                        <p:tgtEl>
                                          <p:spTgt spid="98"/>
                                        </p:tgtEl>
                                      </p:cBhvr>
                                    </p:animEffect>
                                  </p:childTnLst>
                                </p:cTn>
                              </p:par>
                              <p:par>
                                <p:cTn id="63" presetID="10" presetClass="entr" presetSubtype="0" fill="hold" nodeType="withEffect">
                                  <p:stCondLst>
                                    <p:cond delay="2000"/>
                                  </p:stCondLst>
                                  <p:childTnLst>
                                    <p:set>
                                      <p:cBhvr>
                                        <p:cTn id="64" dur="1" fill="hold">
                                          <p:stCondLst>
                                            <p:cond delay="0"/>
                                          </p:stCondLst>
                                        </p:cTn>
                                        <p:tgtEl>
                                          <p:spTgt spid="101"/>
                                        </p:tgtEl>
                                        <p:attrNameLst>
                                          <p:attrName>style.visibility</p:attrName>
                                        </p:attrNameLst>
                                      </p:cBhvr>
                                      <p:to>
                                        <p:strVal val="visible"/>
                                      </p:to>
                                    </p:set>
                                    <p:animEffect transition="in" filter="fade">
                                      <p:cBhvr>
                                        <p:cTn id="65" dur="1000"/>
                                        <p:tgtEl>
                                          <p:spTgt spid="101"/>
                                        </p:tgtEl>
                                      </p:cBhvr>
                                    </p:animEffect>
                                  </p:childTnLst>
                                </p:cTn>
                              </p:par>
                              <p:par>
                                <p:cTn id="66" presetID="10" presetClass="entr" presetSubtype="0" fill="hold" nodeType="withEffect">
                                  <p:stCondLst>
                                    <p:cond delay="200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1000"/>
                                        <p:tgtEl>
                                          <p:spTgt spid="99"/>
                                        </p:tgtEl>
                                      </p:cBhvr>
                                    </p:animEffect>
                                  </p:childTnLst>
                                </p:cTn>
                              </p:par>
                              <p:par>
                                <p:cTn id="69" presetID="10" presetClass="entr" presetSubtype="0" fill="hold" nodeType="withEffect">
                                  <p:stCondLst>
                                    <p:cond delay="2000"/>
                                  </p:stCondLst>
                                  <p:childTnLst>
                                    <p:set>
                                      <p:cBhvr>
                                        <p:cTn id="70" dur="1" fill="hold">
                                          <p:stCondLst>
                                            <p:cond delay="0"/>
                                          </p:stCondLst>
                                        </p:cTn>
                                        <p:tgtEl>
                                          <p:spTgt spid="100"/>
                                        </p:tgtEl>
                                        <p:attrNameLst>
                                          <p:attrName>style.visibility</p:attrName>
                                        </p:attrNameLst>
                                      </p:cBhvr>
                                      <p:to>
                                        <p:strVal val="visible"/>
                                      </p:to>
                                    </p:set>
                                    <p:animEffect transition="in" filter="fade">
                                      <p:cBhvr>
                                        <p:cTn id="71" dur="1000"/>
                                        <p:tgtEl>
                                          <p:spTgt spid="100"/>
                                        </p:tgtEl>
                                      </p:cBhvr>
                                    </p:animEffect>
                                  </p:childTnLst>
                                </p:cTn>
                              </p:par>
                              <p:par>
                                <p:cTn id="7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73" dur="2000" fill="hold"/>
                                        <p:tgtEl>
                                          <p:spTgt spid="94"/>
                                        </p:tgtEl>
                                        <p:attrNameLst>
                                          <p:attrName>ppt_x</p:attrName>
                                          <p:attrName>ppt_y</p:attrName>
                                        </p:attrNameLst>
                                      </p:cBhvr>
                                    </p:animMotion>
                                  </p:childTnLst>
                                </p:cTn>
                              </p:par>
                              <p:par>
                                <p:cTn id="74"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75" dur="2000" fill="hold"/>
                                        <p:tgtEl>
                                          <p:spTgt spid="95"/>
                                        </p:tgtEl>
                                        <p:attrNameLst>
                                          <p:attrName>ppt_x</p:attrName>
                                          <p:attrName>ppt_y</p:attrName>
                                        </p:attrNameLst>
                                      </p:cBhvr>
                                    </p:animMotion>
                                  </p:childTnLst>
                                </p:cTn>
                              </p:par>
                              <p:par>
                                <p:cTn id="76"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77" dur="2000" fill="hold"/>
                                        <p:tgtEl>
                                          <p:spTgt spid="96"/>
                                        </p:tgtEl>
                                        <p:attrNameLst>
                                          <p:attrName>ppt_x</p:attrName>
                                          <p:attrName>ppt_y</p:attrName>
                                        </p:attrNameLst>
                                      </p:cBhvr>
                                    </p:animMotion>
                                  </p:childTnLst>
                                </p:cTn>
                              </p:par>
                              <p:par>
                                <p:cTn id="78"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79" dur="2000" fill="hold"/>
                                        <p:tgtEl>
                                          <p:spTgt spid="93"/>
                                        </p:tgtEl>
                                        <p:attrNameLst>
                                          <p:attrName>ppt_x</p:attrName>
                                          <p:attrName>ppt_y</p:attrName>
                                        </p:attrNameLst>
                                      </p:cBhvr>
                                    </p:animMotion>
                                  </p:childTnLst>
                                </p:cTn>
                              </p:par>
                              <p:par>
                                <p:cTn id="80"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81" dur="2000" fill="hold"/>
                                        <p:tgtEl>
                                          <p:spTgt spid="62"/>
                                        </p:tgtEl>
                                        <p:attrNameLst>
                                          <p:attrName>ppt_x</p:attrName>
                                          <p:attrName>ppt_y</p:attrName>
                                        </p:attrNameLst>
                                      </p:cBhvr>
                                    </p:animMotion>
                                  </p:childTnLst>
                                </p:cTn>
                              </p:par>
                              <p:par>
                                <p:cTn id="82"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83" dur="2000" fill="hold"/>
                                        <p:tgtEl>
                                          <p:spTgt spid="102"/>
                                        </p:tgtEl>
                                        <p:attrNameLst>
                                          <p:attrName>ppt_x</p:attrName>
                                          <p:attrName>ppt_y</p:attrName>
                                        </p:attrNameLst>
                                      </p:cBhvr>
                                    </p:animMotion>
                                  </p:childTnLst>
                                </p:cTn>
                              </p:par>
                              <p:par>
                                <p:cTn id="84"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85" dur="2000" fill="hold"/>
                                        <p:tgtEl>
                                          <p:spTgt spid="98"/>
                                        </p:tgtEl>
                                        <p:attrNameLst>
                                          <p:attrName>ppt_x</p:attrName>
                                          <p:attrName>ppt_y</p:attrName>
                                        </p:attrNameLst>
                                      </p:cBhvr>
                                    </p:animMotion>
                                  </p:childTnLst>
                                </p:cTn>
                              </p:par>
                              <p:par>
                                <p:cTn id="86"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87" dur="2000" fill="hold"/>
                                        <p:tgtEl>
                                          <p:spTgt spid="101"/>
                                        </p:tgtEl>
                                        <p:attrNameLst>
                                          <p:attrName>ppt_x</p:attrName>
                                          <p:attrName>ppt_y</p:attrName>
                                        </p:attrNameLst>
                                      </p:cBhvr>
                                    </p:animMotion>
                                  </p:childTnLst>
                                </p:cTn>
                              </p:par>
                              <p:par>
                                <p:cTn id="88"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89" dur="2000" fill="hold"/>
                                        <p:tgtEl>
                                          <p:spTgt spid="99"/>
                                        </p:tgtEl>
                                        <p:attrNameLst>
                                          <p:attrName>ppt_x</p:attrName>
                                          <p:attrName>ppt_y</p:attrName>
                                        </p:attrNameLst>
                                      </p:cBhvr>
                                    </p:animMotion>
                                  </p:childTnLst>
                                </p:cTn>
                              </p:par>
                              <p:par>
                                <p:cTn id="90"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91" dur="2000" fill="hold"/>
                                        <p:tgtEl>
                                          <p:spTgt spid="100"/>
                                        </p:tgtEl>
                                        <p:attrNameLst>
                                          <p:attrName>ppt_x</p:attrName>
                                          <p:attrName>ppt_y</p:attrName>
                                        </p:attrNameLst>
                                      </p:cBhvr>
                                    </p:animMotion>
                                  </p:childTnLst>
                                </p:cTn>
                              </p:par>
                            </p:childTnLst>
                          </p:cTn>
                        </p:par>
                        <p:par>
                          <p:cTn id="92" fill="hold">
                            <p:stCondLst>
                              <p:cond delay="6000"/>
                            </p:stCondLst>
                            <p:childTnLst>
                              <p:par>
                                <p:cTn id="93" presetID="0" presetClass="path" presetSubtype="0" accel="50000" decel="50000" fill="hold" nodeType="afterEffect">
                                  <p:stCondLst>
                                    <p:cond delay="1000"/>
                                  </p:stCondLst>
                                  <p:childTnLst>
                                    <p:animMotion origin="layout" path="M -2.22222E-6 4.4136E-6 L 0.30452 -0.11474 " pathEditMode="relative" rAng="0" ptsTypes="AA">
                                      <p:cBhvr>
                                        <p:cTn id="94" dur="2000" fill="hold"/>
                                        <p:tgtEl>
                                          <p:spTgt spid="93"/>
                                        </p:tgtEl>
                                        <p:attrNameLst>
                                          <p:attrName>ppt_x</p:attrName>
                                          <p:attrName>ppt_y</p:attrName>
                                        </p:attrNameLst>
                                      </p:cBhvr>
                                      <p:rCtr x="15226" y="-5737"/>
                                    </p:animMotion>
                                  </p:childTnLst>
                                </p:cTn>
                              </p:par>
                              <p:par>
                                <p:cTn id="95" presetID="0" presetClass="path" presetSubtype="0" accel="50000" decel="50000" fill="hold" nodeType="withEffect">
                                  <p:stCondLst>
                                    <p:cond delay="1000"/>
                                  </p:stCondLst>
                                  <p:childTnLst>
                                    <p:animMotion origin="layout" path="M -3.33333E-6 -4.88318E-6 L 0.40417 0.06524 " pathEditMode="relative" rAng="0" ptsTypes="AA">
                                      <p:cBhvr>
                                        <p:cTn id="96" dur="2000" fill="hold"/>
                                        <p:tgtEl>
                                          <p:spTgt spid="62"/>
                                        </p:tgtEl>
                                        <p:attrNameLst>
                                          <p:attrName>ppt_x</p:attrName>
                                          <p:attrName>ppt_y</p:attrName>
                                        </p:attrNameLst>
                                      </p:cBhvr>
                                      <p:rCtr x="20208" y="3262"/>
                                    </p:animMotion>
                                  </p:childTnLst>
                                </p:cTn>
                              </p:par>
                              <p:par>
                                <p:cTn id="97" presetID="0" presetClass="path" presetSubtype="0" accel="50000" decel="50000" fill="hold" nodeType="withEffect">
                                  <p:stCondLst>
                                    <p:cond delay="1000"/>
                                  </p:stCondLst>
                                  <p:childTnLst>
                                    <p:animMotion origin="layout" path="M 2.22222E-6 4.44444E-6 L 0.24271 4.44444E-6 " pathEditMode="relative" rAng="0" ptsTypes="AA">
                                      <p:cBhvr>
                                        <p:cTn id="98" dur="2000" fill="hold"/>
                                        <p:tgtEl>
                                          <p:spTgt spid="102"/>
                                        </p:tgtEl>
                                        <p:attrNameLst>
                                          <p:attrName>ppt_x</p:attrName>
                                          <p:attrName>ppt_y</p:attrName>
                                        </p:attrNameLst>
                                      </p:cBhvr>
                                      <p:rCtr x="12135" y="0"/>
                                    </p:animMotion>
                                  </p:childTnLst>
                                </p:cTn>
                              </p:par>
                              <p:par>
                                <p:cTn id="99" presetID="0" presetClass="path" presetSubtype="0" accel="50000" decel="50000" fill="hold" nodeType="withEffect">
                                  <p:stCondLst>
                                    <p:cond delay="1000"/>
                                  </p:stCondLst>
                                  <p:childTnLst>
                                    <p:animMotion origin="layout" path="M 1.66667E-6 2.59259E-6 L 0.09253 0.35972 " pathEditMode="relative" ptsTypes="AA">
                                      <p:cBhvr>
                                        <p:cTn id="100" dur="2000" fill="hold"/>
                                        <p:tgtEl>
                                          <p:spTgt spid="98"/>
                                        </p:tgtEl>
                                        <p:attrNameLst>
                                          <p:attrName>ppt_x</p:attrName>
                                          <p:attrName>ppt_y</p:attrName>
                                        </p:attrNameLst>
                                      </p:cBhvr>
                                    </p:animMotion>
                                  </p:childTnLst>
                                </p:cTn>
                              </p:par>
                              <p:par>
                                <p:cTn id="101" presetID="0" presetClass="path" presetSubtype="0" accel="50000" decel="50000" fill="hold" nodeType="withEffect">
                                  <p:stCondLst>
                                    <p:cond delay="1000"/>
                                  </p:stCondLst>
                                  <p:childTnLst>
                                    <p:animMotion origin="layout" path="M 3.05556E-6 -2.61624E-6 L 0.19149 0.36295 " pathEditMode="relative" rAng="0" ptsTypes="AA">
                                      <p:cBhvr>
                                        <p:cTn id="102" dur="2000" fill="hold"/>
                                        <p:tgtEl>
                                          <p:spTgt spid="101"/>
                                        </p:tgtEl>
                                        <p:attrNameLst>
                                          <p:attrName>ppt_x</p:attrName>
                                          <p:attrName>ppt_y</p:attrName>
                                        </p:attrNameLst>
                                      </p:cBhvr>
                                      <p:rCtr x="9566" y="18136"/>
                                    </p:animMotion>
                                  </p:childTnLst>
                                </p:cTn>
                              </p:par>
                              <p:par>
                                <p:cTn id="103" presetID="0" presetClass="path" presetSubtype="0" accel="50000" decel="50000" fill="hold" nodeType="withEffect">
                                  <p:stCondLst>
                                    <p:cond delay="1000"/>
                                  </p:stCondLst>
                                  <p:childTnLst>
                                    <p:animMotion origin="layout" path="M -8.33333E-7 -3.7037E-7 L 0.32413 0.29838 " pathEditMode="relative" ptsTypes="AA">
                                      <p:cBhvr>
                                        <p:cTn id="104" dur="2000" fill="hold"/>
                                        <p:tgtEl>
                                          <p:spTgt spid="99"/>
                                        </p:tgtEl>
                                        <p:attrNameLst>
                                          <p:attrName>ppt_x</p:attrName>
                                          <p:attrName>ppt_y</p:attrName>
                                        </p:attrNameLst>
                                      </p:cBhvr>
                                    </p:animMotion>
                                  </p:childTnLst>
                                </p:cTn>
                              </p:par>
                              <p:par>
                                <p:cTn id="105" presetID="0" presetClass="path" presetSubtype="0" accel="50000" decel="50000" fill="hold" nodeType="withEffect">
                                  <p:stCondLst>
                                    <p:cond delay="1000"/>
                                  </p:stCondLst>
                                  <p:childTnLst>
                                    <p:animMotion origin="layout" path="M 3.33333E-6 -4.7467E-6 L 0.23142 0.2799 " pathEditMode="relative" rAng="0" ptsTypes="AA">
                                      <p:cBhvr>
                                        <p:cTn id="106" dur="2000" fill="hold"/>
                                        <p:tgtEl>
                                          <p:spTgt spid="100"/>
                                        </p:tgtEl>
                                        <p:attrNameLst>
                                          <p:attrName>ppt_x</p:attrName>
                                          <p:attrName>ppt_y</p:attrName>
                                        </p:attrNameLst>
                                      </p:cBhvr>
                                      <p:rCtr x="11563" y="13995"/>
                                    </p:animMotion>
                                  </p:childTnLst>
                                </p:cTn>
                              </p:par>
                            </p:childTnLst>
                          </p:cTn>
                        </p:par>
                        <p:par>
                          <p:cTn id="107" fill="hold">
                            <p:stCondLst>
                              <p:cond delay="9000"/>
                            </p:stCondLst>
                            <p:childTnLst>
                              <p:par>
                                <p:cTn id="108" presetID="10" presetClass="exit" presetSubtype="0" fill="hold" grpId="1" nodeType="afterEffect">
                                  <p:stCondLst>
                                    <p:cond delay="0"/>
                                  </p:stCondLst>
                                  <p:childTnLst>
                                    <p:animEffect transition="out" filter="fade">
                                      <p:cBhvr>
                                        <p:cTn id="109" dur="2000"/>
                                        <p:tgtEl>
                                          <p:spTgt spid="52"/>
                                        </p:tgtEl>
                                      </p:cBhvr>
                                    </p:animEffect>
                                    <p:set>
                                      <p:cBhvr>
                                        <p:cTn id="110" dur="1" fill="hold">
                                          <p:stCondLst>
                                            <p:cond delay="1999"/>
                                          </p:stCondLst>
                                        </p:cTn>
                                        <p:tgtEl>
                                          <p:spTgt spid="52"/>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2000"/>
                                        <p:tgtEl>
                                          <p:spTgt spid="50"/>
                                        </p:tgtEl>
                                      </p:cBhvr>
                                    </p:animEffect>
                                    <p:set>
                                      <p:cBhvr>
                                        <p:cTn id="113" dur="1" fill="hold">
                                          <p:stCondLst>
                                            <p:cond delay="1999"/>
                                          </p:stCondLst>
                                        </p:cTn>
                                        <p:tgtEl>
                                          <p:spTgt spid="50"/>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2000"/>
                                        <p:tgtEl>
                                          <p:spTgt spid="40"/>
                                        </p:tgtEl>
                                      </p:cBhvr>
                                    </p:animEffect>
                                    <p:set>
                                      <p:cBhvr>
                                        <p:cTn id="116" dur="1" fill="hold">
                                          <p:stCondLst>
                                            <p:cond delay="1999"/>
                                          </p:stCondLst>
                                        </p:cTn>
                                        <p:tgtEl>
                                          <p:spTgt spid="40"/>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2000"/>
                                        <p:tgtEl>
                                          <p:spTgt spid="38"/>
                                        </p:tgtEl>
                                      </p:cBhvr>
                                    </p:animEffect>
                                    <p:set>
                                      <p:cBhvr>
                                        <p:cTn id="119" dur="1" fill="hold">
                                          <p:stCondLst>
                                            <p:cond delay="1999"/>
                                          </p:stCondLst>
                                        </p:cTn>
                                        <p:tgtEl>
                                          <p:spTgt spid="38"/>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2000"/>
                                        <p:tgtEl>
                                          <p:spTgt spid="39"/>
                                        </p:tgtEl>
                                      </p:cBhvr>
                                    </p:animEffect>
                                    <p:set>
                                      <p:cBhvr>
                                        <p:cTn id="122" dur="1" fill="hold">
                                          <p:stCondLst>
                                            <p:cond delay="1999"/>
                                          </p:stCondLst>
                                        </p:cTn>
                                        <p:tgtEl>
                                          <p:spTgt spid="39"/>
                                        </p:tgtEl>
                                        <p:attrNameLst>
                                          <p:attrName>style.visibility</p:attrName>
                                        </p:attrNameLst>
                                      </p:cBhvr>
                                      <p:to>
                                        <p:strVal val="hidden"/>
                                      </p:to>
                                    </p:set>
                                  </p:childTnLst>
                                </p:cTn>
                              </p:par>
                              <p:par>
                                <p:cTn id="123" presetID="3" presetClass="emph" presetSubtype="2" fill="hold" grpId="1" nodeType="withEffect">
                                  <p:stCondLst>
                                    <p:cond delay="0"/>
                                  </p:stCondLst>
                                  <p:childTnLst>
                                    <p:animClr clrSpc="rgb" dir="cw">
                                      <p:cBhvr override="childStyle">
                                        <p:cTn id="124" dur="2000" fill="hold"/>
                                        <p:tgtEl>
                                          <p:spTgt spid="53"/>
                                        </p:tgtEl>
                                        <p:attrNameLst>
                                          <p:attrName>style.color</p:attrName>
                                        </p:attrNameLst>
                                      </p:cBhvr>
                                      <p:to>
                                        <a:schemeClr val="tx1"/>
                                      </p:to>
                                    </p:animClr>
                                  </p:childTnLst>
                                </p:cTn>
                              </p:par>
                              <p:par>
                                <p:cTn id="125" presetID="3" presetClass="emph" presetSubtype="2" fill="hold" grpId="1" nodeType="withEffect">
                                  <p:stCondLst>
                                    <p:cond delay="0"/>
                                  </p:stCondLst>
                                  <p:childTnLst>
                                    <p:animClr clrSpc="rgb" dir="cw">
                                      <p:cBhvr override="childStyle">
                                        <p:cTn id="126" dur="2000" fill="hold"/>
                                        <p:tgtEl>
                                          <p:spTgt spid="54"/>
                                        </p:tgtEl>
                                        <p:attrNameLst>
                                          <p:attrName>style.color</p:attrName>
                                        </p:attrNameLst>
                                      </p:cBhvr>
                                      <p:to>
                                        <a:schemeClr val="tx1"/>
                                      </p:to>
                                    </p:animClr>
                                  </p:childTnLst>
                                </p:cTn>
                              </p:par>
                              <p:par>
                                <p:cTn id="127" presetID="6" presetClass="emph" presetSubtype="0" fill="hold" grpId="1" nodeType="withEffect">
                                  <p:stCondLst>
                                    <p:cond delay="0"/>
                                  </p:stCondLst>
                                  <p:childTnLst>
                                    <p:animScale>
                                      <p:cBhvr>
                                        <p:cTn id="128" dur="2000" fill="hold"/>
                                        <p:tgtEl>
                                          <p:spTgt spid="55"/>
                                        </p:tgtEl>
                                      </p:cBhvr>
                                      <p:by x="41600" y="41600"/>
                                    </p:animScale>
                                  </p:childTnLst>
                                </p:cTn>
                              </p:par>
                              <p:par>
                                <p:cTn id="129" presetID="7" presetClass="emph" presetSubtype="2" fill="hold" nodeType="withEffect">
                                  <p:stCondLst>
                                    <p:cond delay="0"/>
                                  </p:stCondLst>
                                  <p:childTnLst>
                                    <p:animClr clrSpc="rgb" dir="cw">
                                      <p:cBhvr>
                                        <p:cTn id="130" dur="2000" fill="hold"/>
                                        <p:tgtEl>
                                          <p:spTgt spid="55"/>
                                        </p:tgtEl>
                                        <p:attrNameLst>
                                          <p:attrName>stroke.color</p:attrName>
                                        </p:attrNameLst>
                                      </p:cBhvr>
                                      <p:to>
                                        <a:schemeClr val="tx1"/>
                                      </p:to>
                                    </p:animClr>
                                    <p:set>
                                      <p:cBhvr>
                                        <p:cTn id="131" dur="2000" fill="hold"/>
                                        <p:tgtEl>
                                          <p:spTgt spid="55"/>
                                        </p:tgtEl>
                                        <p:attrNameLst>
                                          <p:attrName>stroke.on</p:attrName>
                                        </p:attrNameLst>
                                      </p:cBhvr>
                                      <p:to>
                                        <p:strVal val="true"/>
                                      </p:to>
                                    </p:set>
                                  </p:childTnLst>
                                </p:cTn>
                              </p:par>
                              <p:par>
                                <p:cTn id="132" presetID="0" presetClass="path" presetSubtype="0" fill="hold" grpId="2" nodeType="withEffect">
                                  <p:stCondLst>
                                    <p:cond delay="0"/>
                                  </p:stCondLst>
                                  <p:childTnLst>
                                    <p:animMotion origin="layout" path="M 2.22222E-6 0.09977 L 2.22222E-6 -0.00023 " pathEditMode="relative" rAng="0" ptsTypes="AA">
                                      <p:cBhvr>
                                        <p:cTn id="133" dur="2000" fill="hold"/>
                                        <p:tgtEl>
                                          <p:spTgt spid="56">
                                            <p:txEl>
                                              <p:pRg st="0" end="0"/>
                                            </p:txEl>
                                          </p:spTgt>
                                        </p:tgtEl>
                                        <p:attrNameLst>
                                          <p:attrName>ppt_x</p:attrName>
                                          <p:attrName>ppt_y</p:attrName>
                                        </p:attrNameLst>
                                      </p:cBhvr>
                                      <p:rCtr x="0" y="-5000"/>
                                    </p:animMotion>
                                  </p:childTnLst>
                                </p:cTn>
                              </p:par>
                              <p:par>
                                <p:cTn id="134" presetID="6" presetClass="emph" presetSubtype="0" fill="hold" grpId="3" nodeType="withEffect">
                                  <p:stCondLst>
                                    <p:cond delay="0"/>
                                  </p:stCondLst>
                                  <p:childTnLst>
                                    <p:animScale>
                                      <p:cBhvr>
                                        <p:cTn id="135" dur="2000" fill="hold"/>
                                        <p:tgtEl>
                                          <p:spTgt spid="56">
                                            <p:txEl>
                                              <p:pRg st="0" end="0"/>
                                            </p:txEl>
                                          </p:spTgt>
                                        </p:tgtEl>
                                      </p:cBhvr>
                                      <p:by x="50000" y="50000"/>
                                    </p:animScale>
                                  </p:childTnLst>
                                </p:cTn>
                              </p:par>
                              <p:par>
                                <p:cTn id="136" presetID="3" presetClass="emph" presetSubtype="2" fill="hold" grpId="4" nodeType="withEffect">
                                  <p:stCondLst>
                                    <p:cond delay="0"/>
                                  </p:stCondLst>
                                  <p:childTnLst>
                                    <p:animClr clrSpc="rgb" dir="cw">
                                      <p:cBhvr override="childStyle">
                                        <p:cTn id="137" dur="2000" fill="hold"/>
                                        <p:tgtEl>
                                          <p:spTgt spid="56">
                                            <p:txEl>
                                              <p:pRg st="0" end="0"/>
                                            </p:txEl>
                                          </p:spTgt>
                                        </p:tgtEl>
                                        <p:attrNameLst>
                                          <p:attrName>style.color</p:attrName>
                                        </p:attrNameLst>
                                      </p:cBhvr>
                                      <p:to>
                                        <a:schemeClr val="tx1"/>
                                      </p:to>
                                    </p:animClr>
                                  </p:childTnLst>
                                </p:cTn>
                              </p:par>
                              <p:par>
                                <p:cTn id="138" presetID="10" presetClass="entr" presetSubtype="0" fill="hold" grpId="0" nodeType="withEffect">
                                  <p:stCondLst>
                                    <p:cond delay="0"/>
                                  </p:stCondLst>
                                  <p:childTnLst>
                                    <p:set>
                                      <p:cBhvr>
                                        <p:cTn id="139" dur="1" fill="hold">
                                          <p:stCondLst>
                                            <p:cond delay="0"/>
                                          </p:stCondLst>
                                        </p:cTn>
                                        <p:tgtEl>
                                          <p:spTgt spid="104"/>
                                        </p:tgtEl>
                                        <p:attrNameLst>
                                          <p:attrName>style.visibility</p:attrName>
                                        </p:attrNameLst>
                                      </p:cBhvr>
                                      <p:to>
                                        <p:strVal val="visible"/>
                                      </p:to>
                                    </p:set>
                                    <p:animEffect transition="in" filter="fade">
                                      <p:cBhvr>
                                        <p:cTn id="140"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50" grpId="0" animBg="1"/>
      <p:bldP spid="50" grpId="1" animBg="1"/>
      <p:bldP spid="52" grpId="0" animBg="1"/>
      <p:bldP spid="52" grpId="1" animBg="1"/>
      <p:bldP spid="53" grpId="0"/>
      <p:bldP spid="53" grpId="1"/>
      <p:bldP spid="54" grpId="0"/>
      <p:bldP spid="54" grpId="1"/>
      <p:bldP spid="55" grpId="0" animBg="1"/>
      <p:bldP spid="55" grpId="1" animBg="1"/>
      <p:bldP spid="56" grpId="0" build="allAtOnce"/>
      <p:bldP spid="56" grpId="1" build="allAtOnce"/>
      <p:bldP spid="56" grpId="2" build="allAtOnce"/>
      <p:bldP spid="56" grpId="3" build="allAtOnce"/>
      <p:bldP spid="56" grpId="4" build="allAtOnce"/>
      <p:bldP spid="10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44" descr="water H 1" hidden="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163395" y="2180149"/>
            <a:ext cx="278257" cy="2449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45" descr="water H 1" hidden="1"/>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042716" y="2968273"/>
            <a:ext cx="315051" cy="2759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 name="Picture 46" descr="water H 1" hidden="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514949" y="2676218"/>
            <a:ext cx="232264" cy="2046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5" name="Picture 47" descr="water H 1" hidden="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110865" y="1861648"/>
            <a:ext cx="288605" cy="2541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 name="Picture 49" descr="water H 1" hidden="1"/>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168012" y="2350322"/>
            <a:ext cx="369092" cy="324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43" descr="ethanol C 1" hidden="1"/>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639782" y="2398615"/>
            <a:ext cx="563412" cy="508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32" descr="ethanol C 1" hidden="1"/>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4183303" y="2111159"/>
            <a:ext cx="614004" cy="5565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38" descr="carbon dioxide O 1" hidden="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3431586" y="3827505"/>
            <a:ext cx="525108" cy="4581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38" descr="carbon dioxide O 1" hidden="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4139131" y="3819885"/>
            <a:ext cx="525108" cy="4581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0" name="Picture 38" descr="carbon dioxide O 1" hidden="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5057359" y="3886030"/>
            <a:ext cx="525108" cy="4581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 name="Picture 48" descr="water H 1" hidden="1"/>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4627134" y="1928338"/>
            <a:ext cx="382891" cy="3368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 name="Picture 36" descr="carbon dioxide O 1" hidden="1"/>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3703828" y="2553840"/>
            <a:ext cx="556513" cy="4852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37" descr="carbon dioxide O 1" hidden="1"/>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3403888" y="3208916"/>
            <a:ext cx="578196" cy="504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37" descr="carbon dioxide O 1" hidden="1"/>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4111433" y="3201296"/>
            <a:ext cx="578196" cy="504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37" descr="carbon dioxide O 1" hidden="1"/>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5029661" y="3267441"/>
            <a:ext cx="578196" cy="504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4" name="Rounded Rectangle 6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Rounded Rectangle 75"/>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Rounded Rectangle 76"/>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 name="Rounded Rectangle 79"/>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Rounded Rectangle 8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Rounded Rectangle 82"/>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 name="Rounded Rectangle 85"/>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 name="Rounded Rectangle 86"/>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Rounded Rectangle 94"/>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Rounded Rectangle 95"/>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Picture 3" descr="C:\Documents and Settings\Craig Douglas\My Documents\for JJ\Systems &amp; Scale\chemical change animations\water.png"/>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l="-1" r="-2824"/>
          <a:stretch/>
        </p:blipFill>
        <p:spPr bwMode="auto">
          <a:xfrm>
            <a:off x="3500220" y="2735008"/>
            <a:ext cx="1268630"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102" name="Picture 3" descr="C:\Documents and Settings\Craig Douglas\My Documents\for JJ\Systems &amp; Scale\chemical change animations\water.png"/>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r="-2014"/>
          <a:stretch/>
        </p:blipFill>
        <p:spPr bwMode="auto">
          <a:xfrm>
            <a:off x="3275363" y="3683894"/>
            <a:ext cx="1258636" cy="5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Picture 2" descr="C:\Documents and Settings\Craig Douglas\My Documents\for JJ\Systems &amp; Scale\chemical change animations\carbon dioxide.png"/>
          <p:cNvPicPr>
            <a:picLocks noChangeAspect="1" noChangeArrowheads="1"/>
          </p:cNvPicPr>
          <p:nvPr/>
        </p:nvPicPr>
        <p:blipFill rotWithShape="1">
          <a:blip r:embed="rId16" cstate="print">
            <a:extLst>
              <a:ext uri="{28A0092B-C50C-407E-A947-70E740481C1C}">
                <a14:useLocalDpi xmlns:a14="http://schemas.microsoft.com/office/drawing/2010/main"/>
              </a:ext>
            </a:extLst>
          </a:blip>
          <a:srcRect r="-1812"/>
          <a:stretch/>
        </p:blipFill>
        <p:spPr bwMode="auto">
          <a:xfrm>
            <a:off x="3188723" y="1809880"/>
            <a:ext cx="1916776" cy="554667"/>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4" name="Picture 24"/>
          <p:cNvPicPr>
            <a:picLocks noChangeAspect="1" noChangeArrowheads="1"/>
          </p:cNvPicPr>
          <p:nvPr/>
        </p:nvPicPr>
        <p:blipFill>
          <a:blip r:embed="rId17" cstate="print">
            <a:extLst>
              <a:ext uri="{28A0092B-C50C-407E-A947-70E740481C1C}">
                <a14:useLocalDpi xmlns:a14="http://schemas.microsoft.com/office/drawing/2010/main"/>
              </a:ext>
            </a:extLst>
          </a:blip>
          <a:stretch>
            <a:fillRect/>
          </a:stretch>
        </p:blipFill>
        <p:spPr bwMode="auto">
          <a:xfrm>
            <a:off x="1471513" y="1278940"/>
            <a:ext cx="1141922" cy="13737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630352" y="4098272"/>
            <a:ext cx="556029"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27" descr="oxygen"/>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1958571" y="4372742"/>
            <a:ext cx="556029" cy="1053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7" name="Title 1"/>
          <p:cNvSpPr>
            <a:spLocks noGrp="1"/>
          </p:cNvSpPr>
          <p:nvPr>
            <p:ph type="ctrTitle"/>
          </p:nvPr>
        </p:nvSpPr>
        <p:spPr>
          <a:xfrm>
            <a:off x="3145198" y="594686"/>
            <a:ext cx="2879003" cy="1096628"/>
          </a:xfrm>
          <a:gradFill>
            <a:gsLst>
              <a:gs pos="0">
                <a:srgbClr val="4C6D65">
                  <a:alpha val="75000"/>
                </a:srgbClr>
              </a:gs>
              <a:gs pos="100000">
                <a:schemeClr val="bg1">
                  <a:lumMod val="85000"/>
                </a:schemeClr>
              </a:gs>
            </a:gsLst>
            <a:lin ang="5400000" scaled="0"/>
          </a:gradFill>
          <a:ln>
            <a:solidFill>
              <a:srgbClr val="18453B"/>
            </a:solidFill>
          </a:ln>
        </p:spPr>
        <p:txBody>
          <a:body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atoms and energy </a:t>
            </a:r>
            <a:br>
              <a:rPr lang="en-US" sz="2000" b="1" dirty="0">
                <a:latin typeface="Arial" charset="0"/>
                <a:cs typeface="Arial" charset="0"/>
              </a:rPr>
            </a:br>
            <a:r>
              <a:rPr lang="en-US" sz="2000" b="1" dirty="0">
                <a:latin typeface="Arial" charset="0"/>
                <a:cs typeface="Arial" charset="0"/>
              </a:rPr>
              <a:t>when methane burns?</a:t>
            </a:r>
          </a:p>
        </p:txBody>
      </p:sp>
      <p:sp>
        <p:nvSpPr>
          <p:cNvPr id="108" name="TextBox 10"/>
          <p:cNvSpPr txBox="1">
            <a:spLocks noChangeArrowheads="1"/>
          </p:cNvSpPr>
          <p:nvPr/>
        </p:nvSpPr>
        <p:spPr bwMode="auto">
          <a:xfrm>
            <a:off x="1669014" y="3025504"/>
            <a:ext cx="104265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Methane</a:t>
            </a:r>
          </a:p>
        </p:txBody>
      </p:sp>
      <p:sp>
        <p:nvSpPr>
          <p:cNvPr id="10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11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1"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
        <p:nvSpPr>
          <p:cNvPr id="11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113"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581574" y="2664360"/>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711951" y="3515468"/>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267350" y="3641694"/>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6" name="Picture 51" descr="ethanol energy"/>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5049580" y="2641301"/>
            <a:ext cx="6858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7"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19</a:t>
            </a:fld>
            <a:endParaRPr lang="en-US"/>
          </a:p>
        </p:txBody>
      </p:sp>
      <p:pic>
        <p:nvPicPr>
          <p:cNvPr id="48" name="Reactant energy type"/>
          <p:cNvPicPr>
            <a:picLocks noChangeAspect="1" noChangeArrowheads="1"/>
          </p:cNvPicPr>
          <p:nvPr/>
        </p:nvPicPr>
        <p:blipFill>
          <a:blip r:embed="rId20"/>
          <a:stretch>
            <a:fillRect/>
          </a:stretch>
        </p:blipFill>
        <p:spPr bwMode="auto">
          <a:xfrm>
            <a:off x="506339" y="2255476"/>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roduct energy type"/>
          <p:cNvPicPr>
            <a:picLocks noChangeAspect="1" noChangeArrowheads="1"/>
          </p:cNvPicPr>
          <p:nvPr/>
        </p:nvPicPr>
        <p:blipFill>
          <a:blip r:embed="rId21"/>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roduct energy type"/>
          <p:cNvPicPr>
            <a:picLocks noChangeAspect="1" noChangeArrowheads="1"/>
          </p:cNvPicPr>
          <p:nvPr/>
        </p:nvPicPr>
        <p:blipFill>
          <a:blip r:embed="rId22"/>
          <a:stretch>
            <a:fillRect/>
          </a:stretch>
        </p:blipFill>
        <p:spPr bwMode="auto">
          <a:xfrm>
            <a:off x="8064671" y="5722536"/>
            <a:ext cx="606431" cy="6093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04674857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par>
                                <p:cTn id="17" presetID="10" presetClass="entr" presetSubtype="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par>
                                <p:cTn id="23" presetID="10" presetClass="entr" presetSubtype="0" fill="hold"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500"/>
                                        <p:tgtEl>
                                          <p:spTgt spid="58"/>
                                        </p:tgtEl>
                                      </p:cBhvr>
                                    </p:animEffect>
                                  </p:childTnLst>
                                </p:cTn>
                              </p:par>
                              <p:par>
                                <p:cTn id="26" presetID="10" presetClass="entr" presetSubtype="0" fill="hold"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nodeType="with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par>
                                <p:cTn id="32" presetID="0" presetClass="path" presetSubtype="0" accel="50000" decel="50000" fill="hold" nodeType="withEffect">
                                  <p:stCondLst>
                                    <p:cond delay="0"/>
                                  </p:stCondLst>
                                  <p:childTnLst>
                                    <p:animMotion origin="layout" path="M 6.38889E-6 1.85185E-6 C 0.00017 -0.00093 0.00087 -0.00371 0.00052 -0.00278 C 6.38889E-6 -0.00139 -0.00052 0.00138 -0.00052 0.00162 C -0.00174 -0.00324 -0.00052 0.00092 -0.00052 0.00347 C -0.00052 0.00416 -0.00122 0.00208 -0.00104 0.00138 C -0.00087 0.00069 -0.00035 0.00046 6.38889E-6 1.85185E-6 Z " pathEditMode="fixed" rAng="0" ptsTypes="ffffff">
                                      <p:cBhvr>
                                        <p:cTn id="33" dur="2000" fill="hold"/>
                                        <p:tgtEl>
                                          <p:spTgt spid="59"/>
                                        </p:tgtEl>
                                        <p:attrNameLst>
                                          <p:attrName>ppt_x</p:attrName>
                                          <p:attrName>ppt_y</p:attrName>
                                        </p:attrNameLst>
                                      </p:cBhvr>
                                      <p:rCtr x="-52" y="23"/>
                                    </p:animMotion>
                                  </p:childTnLst>
                                </p:cTn>
                              </p:par>
                              <p:par>
                                <p:cTn id="34"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35" dur="2000" fill="hold"/>
                                        <p:tgtEl>
                                          <p:spTgt spid="56"/>
                                        </p:tgtEl>
                                        <p:attrNameLst>
                                          <p:attrName>ppt_x</p:attrName>
                                          <p:attrName>ppt_y</p:attrName>
                                        </p:attrNameLst>
                                      </p:cBhvr>
                                      <p:rCtr x="-52" y="23"/>
                                    </p:animMotion>
                                  </p:childTnLst>
                                </p:cTn>
                              </p:par>
                              <p:par>
                                <p:cTn id="36" presetID="0" presetClass="path" presetSubtype="0" accel="50000" decel="50000" fill="hold" nodeType="withEffect">
                                  <p:stCondLst>
                                    <p:cond delay="0"/>
                                  </p:stCondLst>
                                  <p:childTnLst>
                                    <p:animMotion origin="layout" path="M 0 1.85185E-6 C 0.00017 -0.00093 0.00087 -0.00371 0.00052 -0.00278 C 0 -0.00139 -0.00052 0.00139 -0.00052 0.00162 C -0.00174 -0.00324 -0.00052 0.00092 -0.00052 0.00347 C -0.00052 0.00416 -0.00122 0.00208 -0.00104 0.00139 C -0.00087 0.00069 -0.00035 0.00046 0 1.85185E-6 Z " pathEditMode="fixed" rAng="0" ptsTypes="ffffff">
                                      <p:cBhvr>
                                        <p:cTn id="37" dur="2000" fill="hold"/>
                                        <p:tgtEl>
                                          <p:spTgt spid="52"/>
                                        </p:tgtEl>
                                        <p:attrNameLst>
                                          <p:attrName>ppt_x</p:attrName>
                                          <p:attrName>ppt_y</p:attrName>
                                        </p:attrNameLst>
                                      </p:cBhvr>
                                      <p:rCtr x="-52" y="23"/>
                                    </p:animMotion>
                                  </p:childTnLst>
                                </p:cTn>
                              </p:par>
                              <p:par>
                                <p:cTn id="38"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39" dur="2000" fill="hold"/>
                                        <p:tgtEl>
                                          <p:spTgt spid="55"/>
                                        </p:tgtEl>
                                        <p:attrNameLst>
                                          <p:attrName>ppt_x</p:attrName>
                                          <p:attrName>ppt_y</p:attrName>
                                        </p:attrNameLst>
                                      </p:cBhvr>
                                      <p:rCtr x="-52" y="23"/>
                                    </p:animMotion>
                                  </p:childTnLst>
                                </p:cTn>
                              </p:par>
                              <p:par>
                                <p:cTn id="40"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41" dur="2000" fill="hold"/>
                                        <p:tgtEl>
                                          <p:spTgt spid="60"/>
                                        </p:tgtEl>
                                        <p:attrNameLst>
                                          <p:attrName>ppt_x</p:attrName>
                                          <p:attrName>ppt_y</p:attrName>
                                        </p:attrNameLst>
                                      </p:cBhvr>
                                      <p:rCtr x="-52" y="23"/>
                                    </p:animMotion>
                                  </p:childTnLst>
                                </p:cTn>
                              </p:par>
                              <p:par>
                                <p:cTn id="42" presetID="0" presetClass="path" presetSubtype="0" accel="50000" decel="50000" fill="hold" nodeType="withEffect">
                                  <p:stCondLst>
                                    <p:cond delay="0"/>
                                  </p:stCondLst>
                                  <p:childTnLst>
                                    <p:animMotion origin="layout" path="M -4.72222E-6 1.11111E-6 C 0.00018 -0.00093 0.00087 -0.0037 0.00053 -0.00278 C -4.72222E-6 -0.00139 -0.00052 0.00139 -0.00052 0.00162 C -0.00173 -0.00324 -0.00052 0.00092 -0.00052 0.00347 C -0.00052 0.00417 -0.00121 0.00208 -0.00104 0.00139 C -0.00086 0.00069 -0.00034 0.00046 -4.72222E-6 1.11111E-6 Z " pathEditMode="fixed" rAng="0" ptsTypes="ffffff">
                                      <p:cBhvr>
                                        <p:cTn id="43" dur="2000" fill="hold"/>
                                        <p:tgtEl>
                                          <p:spTgt spid="54"/>
                                        </p:tgtEl>
                                        <p:attrNameLst>
                                          <p:attrName>ppt_x</p:attrName>
                                          <p:attrName>ppt_y</p:attrName>
                                        </p:attrNameLst>
                                      </p:cBhvr>
                                      <p:rCtr x="-52" y="23"/>
                                    </p:animMotion>
                                  </p:childTnLst>
                                </p:cTn>
                              </p:par>
                              <p:par>
                                <p:cTn id="44"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45" dur="2000" fill="hold"/>
                                        <p:tgtEl>
                                          <p:spTgt spid="58"/>
                                        </p:tgtEl>
                                        <p:attrNameLst>
                                          <p:attrName>ppt_x</p:attrName>
                                          <p:attrName>ppt_y</p:attrName>
                                        </p:attrNameLst>
                                      </p:cBhvr>
                                      <p:rCtr x="-52" y="23"/>
                                    </p:animMotion>
                                  </p:childTnLst>
                                </p:cTn>
                              </p:par>
                              <p:par>
                                <p:cTn id="46" presetID="0" presetClass="path" presetSubtype="0" accel="50000" decel="50000" fill="hold" nodeType="withEffect">
                                  <p:stCondLst>
                                    <p:cond delay="0"/>
                                  </p:stCondLst>
                                  <p:childTnLst>
                                    <p:animMotion origin="layout" path="M 2.77778E-6 4.07407E-6 C 0.00017 -0.00093 0.00087 -0.00371 0.00052 -0.00278 C 2.77778E-6 -0.00139 -0.00052 0.00138 -0.00052 0.00162 C -0.00174 -0.00324 -0.00052 0.00092 -0.00052 0.00347 C -0.00052 0.00416 -0.00122 0.00208 -0.00104 0.00138 C -0.00087 0.00069 -0.00035 0.00046 2.77778E-6 4.07407E-6 Z " pathEditMode="fixed" rAng="0" ptsTypes="ffffff">
                                      <p:cBhvr>
                                        <p:cTn id="47" dur="2000" fill="hold"/>
                                        <p:tgtEl>
                                          <p:spTgt spid="57"/>
                                        </p:tgtEl>
                                        <p:attrNameLst>
                                          <p:attrName>ppt_x</p:attrName>
                                          <p:attrName>ppt_y</p:attrName>
                                        </p:attrNameLst>
                                      </p:cBhvr>
                                      <p:rCtr x="-52" y="23"/>
                                    </p:animMotion>
                                  </p:childTnLst>
                                </p:cTn>
                              </p:par>
                              <p:par>
                                <p:cTn id="48" presetID="0" presetClass="path" presetSubtype="0" accel="50000" decel="50000" fill="hold" nodeType="withEffect">
                                  <p:stCondLst>
                                    <p:cond delay="0"/>
                                  </p:stCondLst>
                                  <p:childTnLst>
                                    <p:animMotion origin="layout" path="M 4.44444E-6 4.07407E-6 C 0.00017 -0.00093 0.00086 -0.00371 0.00052 -0.00278 C 4.44444E-6 -0.00139 -0.00053 0.00138 -0.00053 0.00162 C -0.00174 -0.00324 -0.00053 0.00092 -0.00053 0.00347 C -0.00053 0.00416 -0.00122 0.00208 -0.00105 0.00138 C -0.00087 0.00069 -0.00035 0.00046 4.44444E-6 4.07407E-6 Z " pathEditMode="fixed" rAng="0" ptsTypes="ffffff">
                                      <p:cBhvr>
                                        <p:cTn id="49" dur="2000" fill="hold"/>
                                        <p:tgtEl>
                                          <p:spTgt spid="53"/>
                                        </p:tgtEl>
                                        <p:attrNameLst>
                                          <p:attrName>ppt_x</p:attrName>
                                          <p:attrName>ppt_y</p:attrName>
                                        </p:attrNameLst>
                                      </p:cBhvr>
                                      <p:rCtr x="-52" y="23"/>
                                    </p:animMotion>
                                  </p:childTnLst>
                                </p:cTn>
                              </p:par>
                              <p:par>
                                <p:cTn id="50" presetID="10" presetClass="entr" presetSubtype="0" fill="hold"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par>
                                <p:cTn id="53" presetID="10" presetClass="entr" presetSubtype="0" fill="hold"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childTnLst>
                                </p:cTn>
                              </p:par>
                              <p:par>
                                <p:cTn id="56" presetID="0" presetClass="path" presetSubtype="0" accel="50000" decel="50000" fill="hold" nodeType="withEffect">
                                  <p:stCondLst>
                                    <p:cond delay="0"/>
                                  </p:stCondLst>
                                  <p:childTnLst>
                                    <p:animMotion origin="layout" path="M -2.77778E-6 -3.5901E-6 C 0.00104 -0.00162 0.00139 -0.00509 0.00295 -0.00509 C 0.00434 -0.00509 0.00521 -3.5901E-6 0.00382 -3.5901E-6 C 0.00157 -3.5901E-6 -0.00208 -0.00509 -0.00208 -0.00485 C -0.00277 -0.00647 -0.00364 -0.01087 -0.00399 -0.00925 C -0.00468 -0.0067 -0.00416 -0.00347 -0.00312 -0.00115 C -0.00243 0.00047 -0.00034 0.00023 0.00087 0.00139 C 0.00174 0.00209 0.00295 0.00509 0.00295 0.00394 C 0.00295 0.00255 -0.0059 -0.0111 -2.77778E-6 -3.5901E-6 Z " pathEditMode="relative" rAng="0" ptsTypes="fffffffff">
                                      <p:cBhvr>
                                        <p:cTn id="57" dur="2000" fill="hold"/>
                                        <p:tgtEl>
                                          <p:spTgt spid="62"/>
                                        </p:tgtEl>
                                        <p:attrNameLst>
                                          <p:attrName>ppt_x</p:attrName>
                                          <p:attrName>ppt_y</p:attrName>
                                        </p:attrNameLst>
                                      </p:cBhvr>
                                      <p:rCtr x="-35" y="-301"/>
                                    </p:animMotion>
                                  </p:childTnLst>
                                </p:cTn>
                              </p:par>
                              <p:par>
                                <p:cTn id="58" presetID="0" presetClass="path" presetSubtype="0" accel="50000" decel="50000" fill="hold" nodeType="withEffect">
                                  <p:stCondLst>
                                    <p:cond delay="0"/>
                                  </p:stCondLst>
                                  <p:childTnLst>
                                    <p:animMotion origin="layout" path="M -2.77778E-6 -3.5901E-6 C 0.00104 -0.00162 0.00139 -0.00509 0.00295 -0.00509 C 0.00434 -0.00509 0.00521 -3.5901E-6 0.00382 -3.5901E-6 C 0.00157 -3.5901E-6 -0.00208 -0.00509 -0.00208 -0.00485 C -0.00277 -0.00647 -0.00364 -0.01087 -0.00399 -0.00925 C -0.00468 -0.0067 -0.00416 -0.00347 -0.00312 -0.00115 C -0.00243 0.00047 -0.00034 0.00023 0.00087 0.00139 C 0.00174 0.00209 0.00295 0.00509 0.00295 0.00394 C 0.00295 0.00255 -0.0059 -0.0111 -2.77778E-6 -3.5901E-6 Z " pathEditMode="relative" rAng="0" ptsTypes="fffffffff">
                                      <p:cBhvr>
                                        <p:cTn id="59" dur="2000" fill="hold"/>
                                        <p:tgtEl>
                                          <p:spTgt spid="63"/>
                                        </p:tgtEl>
                                        <p:attrNameLst>
                                          <p:attrName>ppt_x</p:attrName>
                                          <p:attrName>ppt_y</p:attrName>
                                        </p:attrNameLst>
                                      </p:cBhvr>
                                      <p:rCtr x="-35" y="-301"/>
                                    </p:animMotion>
                                  </p:childTnLst>
                                </p:cTn>
                              </p:par>
                              <p:par>
                                <p:cTn id="60" presetID="10" presetClass="entr" presetSubtype="0" fill="hold" nodeType="with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fade">
                                      <p:cBhvr>
                                        <p:cTn id="62" dur="500"/>
                                        <p:tgtEl>
                                          <p:spTgt spid="67"/>
                                        </p:tgtEl>
                                      </p:cBhvr>
                                    </p:animEffect>
                                  </p:childTnLst>
                                </p:cTn>
                              </p:par>
                              <p:par>
                                <p:cTn id="63" presetID="0" presetClass="path" presetSubtype="0" accel="50000" decel="50000" fill="hold" nodeType="withEffect">
                                  <p:stCondLst>
                                    <p:cond delay="0"/>
                                  </p:stCondLst>
                                  <p:childTnLst>
                                    <p:animMotion origin="layout" path="M 1.11111E-6 1.52672E-7 C 0.00035 -0.00139 -0.00017 -0.00347 0.00087 -0.00393 C 0.00208 -0.0044 0.00382 -0.00301 0.00382 -0.00139 C 0.00382 1.52672E-7 0.00191 -0.00208 0.00087 -0.00254 C 0.00017 -0.00116 -0.00191 0.00023 -0.00104 0.00139 C 1.11111E-6 0.00254 0.00208 0.00139 0.00295 1.52672E-7 C 0.00364 -0.00116 0.00226 -0.00254 0.00191 -0.00393 C -0.00156 -0.00231 -0.00764 -0.00278 1.11111E-6 1.52672E-7 Z " pathEditMode="relative" rAng="0" ptsTypes="ffffffff">
                                      <p:cBhvr>
                                        <p:cTn id="64" dur="2000" fill="hold"/>
                                        <p:tgtEl>
                                          <p:spTgt spid="67"/>
                                        </p:tgtEl>
                                        <p:attrNameLst>
                                          <p:attrName>ppt_x</p:attrName>
                                          <p:attrName>ppt_y</p:attrName>
                                        </p:attrNameLst>
                                      </p:cBhvr>
                                      <p:rCtr x="-191" y="-93"/>
                                    </p:animMotion>
                                  </p:childTnLst>
                                </p:cTn>
                              </p:par>
                              <p:par>
                                <p:cTn id="65" presetID="10" presetClass="entr" presetSubtype="0" fill="hold"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par>
                                <p:cTn id="68" presetID="0" presetClass="path" presetSubtype="0" accel="50000" decel="50000" fill="hold" nodeType="withEffect">
                                  <p:stCondLst>
                                    <p:cond delay="0"/>
                                  </p:stCondLst>
                                  <p:childTnLst>
                                    <p:animMotion origin="layout" path="M 1.11111E-6 1.52672E-7 C 0.00035 -0.00139 -0.00017 -0.00347 0.00087 -0.00393 C 0.00208 -0.0044 0.00382 -0.00301 0.00382 -0.00139 C 0.00382 1.52672E-7 0.00191 -0.00208 0.00087 -0.00254 C 0.00017 -0.00116 -0.00191 0.00023 -0.00104 0.00139 C 1.11111E-6 0.00254 0.00208 0.00139 0.00295 1.52672E-7 C 0.00364 -0.00116 0.00226 -0.00254 0.00191 -0.00393 C -0.00156 -0.00231 -0.00764 -0.00278 1.11111E-6 1.52672E-7 Z " pathEditMode="relative" rAng="0" ptsTypes="ffffffff">
                                      <p:cBhvr>
                                        <p:cTn id="69" dur="2000" fill="hold"/>
                                        <p:tgtEl>
                                          <p:spTgt spid="66"/>
                                        </p:tgtEl>
                                        <p:attrNameLst>
                                          <p:attrName>ppt_x</p:attrName>
                                          <p:attrName>ppt_y</p:attrName>
                                        </p:attrNameLst>
                                      </p:cBhvr>
                                      <p:rCtr x="-191" y="-93"/>
                                    </p:animMotion>
                                  </p:childTnLst>
                                </p:cTn>
                              </p:par>
                              <p:par>
                                <p:cTn id="70" presetID="10" presetClass="entr" presetSubtype="0"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fade">
                                      <p:cBhvr>
                                        <p:cTn id="72" dur="500"/>
                                        <p:tgtEl>
                                          <p:spTgt spid="69"/>
                                        </p:tgtEl>
                                      </p:cBhvr>
                                    </p:animEffect>
                                  </p:childTnLst>
                                </p:cTn>
                              </p:par>
                              <p:par>
                                <p:cTn id="73" presetID="0" presetClass="path" presetSubtype="0" accel="50000" decel="50000" fill="hold" nodeType="withEffect">
                                  <p:stCondLst>
                                    <p:cond delay="0"/>
                                  </p:stCondLst>
                                  <p:childTnLst>
                                    <p:animMotion origin="layout" path="M -8.33333E-7 5.59796E-7 C 0.00087 -0.00416 0.00399 -0.01249 0.00191 5.59796E-7 C -0.00035 -0.00208 -0.00694 -0.00463 -0.00694 -0.00925 C -0.00694 -0.01041 -0.00573 -0.0074 -0.00503 -0.00648 C -0.00434 -0.00555 -0.00364 -0.00486 -0.00295 -0.00393 C -0.00746 0.00208 -0.00417 -0.00301 -0.00208 -0.00255 C -0.00121 -0.00231 -0.00069 -0.00093 -8.33333E-7 5.59796E-7 Z " pathEditMode="relative" rAng="0" ptsTypes="fffffff">
                                      <p:cBhvr>
                                        <p:cTn id="74" dur="2000" fill="hold"/>
                                        <p:tgtEl>
                                          <p:spTgt spid="69"/>
                                        </p:tgtEl>
                                        <p:attrNameLst>
                                          <p:attrName>ppt_x</p:attrName>
                                          <p:attrName>ppt_y</p:attrName>
                                        </p:attrNameLst>
                                      </p:cBhvr>
                                      <p:rCtr x="-174" y="-532"/>
                                    </p:animMotion>
                                  </p:childTnLst>
                                </p:cTn>
                              </p:par>
                              <p:par>
                                <p:cTn id="75" presetID="10" presetClass="entr" presetSubtype="0" fill="hold" nodeType="with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500"/>
                                        <p:tgtEl>
                                          <p:spTgt spid="70"/>
                                        </p:tgtEl>
                                      </p:cBhvr>
                                    </p:animEffect>
                                  </p:childTnLst>
                                </p:cTn>
                              </p:par>
                              <p:par>
                                <p:cTn id="78" presetID="0" presetClass="path" presetSubtype="0" accel="50000" decel="50000" fill="hold" nodeType="withEffect">
                                  <p:stCondLst>
                                    <p:cond delay="0"/>
                                  </p:stCondLst>
                                  <p:childTnLst>
                                    <p:animMotion origin="layout" path="M -8.33333E-7 5.59796E-7 C 0.00087 -0.00416 0.00399 -0.01249 0.00191 5.59796E-7 C -0.00035 -0.00208 -0.00694 -0.00463 -0.00694 -0.00925 C -0.00694 -0.01041 -0.00573 -0.0074 -0.00503 -0.00648 C -0.00434 -0.00555 -0.00364 -0.00486 -0.00295 -0.00393 C -0.00746 0.00208 -0.00417 -0.00301 -0.00208 -0.00255 C -0.00121 -0.00231 -0.00069 -0.00093 -8.33333E-7 5.59796E-7 Z " pathEditMode="relative" rAng="0" ptsTypes="fffffff">
                                      <p:cBhvr>
                                        <p:cTn id="79" dur="2000" fill="hold"/>
                                        <p:tgtEl>
                                          <p:spTgt spid="70"/>
                                        </p:tgtEl>
                                        <p:attrNameLst>
                                          <p:attrName>ppt_x</p:attrName>
                                          <p:attrName>ppt_y</p:attrName>
                                        </p:attrNameLst>
                                      </p:cBhvr>
                                      <p:rCtr x="-174" y="-532"/>
                                    </p:animMotion>
                                  </p:childTnLst>
                                </p:cTn>
                              </p:par>
                            </p:childTnLst>
                          </p:cTn>
                        </p:par>
                      </p:childTnLst>
                    </p:cTn>
                  </p:par>
                  <p:par>
                    <p:cTn id="80" fill="hold">
                      <p:stCondLst>
                        <p:cond delay="indefinite"/>
                      </p:stCondLst>
                      <p:childTnLst>
                        <p:par>
                          <p:cTn id="81" fill="hold">
                            <p:stCondLst>
                              <p:cond delay="0"/>
                            </p:stCondLst>
                            <p:childTnLst>
                              <p:par>
                                <p:cTn id="82" presetID="42" presetClass="path" presetSubtype="0" accel="50000" decel="50000" fill="hold" nodeType="clickEffect">
                                  <p:stCondLst>
                                    <p:cond delay="0"/>
                                  </p:stCondLst>
                                  <p:childTnLst>
                                    <p:animMotion origin="layout" path="M 0.0007 0.00162 L 0.24879 0.08535 " pathEditMode="relative" rAng="0" ptsTypes="AA">
                                      <p:cBhvr>
                                        <p:cTn id="83" dur="2000" fill="hold"/>
                                        <p:tgtEl>
                                          <p:spTgt spid="104"/>
                                        </p:tgtEl>
                                        <p:attrNameLst>
                                          <p:attrName>ppt_x</p:attrName>
                                          <p:attrName>ppt_y</p:attrName>
                                        </p:attrNameLst>
                                      </p:cBhvr>
                                      <p:rCtr x="12396" y="4187"/>
                                    </p:animMotion>
                                  </p:childTnLst>
                                </p:cTn>
                              </p:par>
                              <p:par>
                                <p:cTn id="84" presetID="42" presetClass="path" presetSubtype="0" accel="50000" decel="50000" fill="hold" nodeType="withEffect">
                                  <p:stCondLst>
                                    <p:cond delay="0"/>
                                  </p:stCondLst>
                                  <p:childTnLst>
                                    <p:animMotion origin="layout" path="M 1.94444E-6 -1.85185E-6 L 0.33871 -0.16134 " pathEditMode="relative" rAng="0" ptsTypes="AA">
                                      <p:cBhvr>
                                        <p:cTn id="85" dur="2000" fill="hold"/>
                                        <p:tgtEl>
                                          <p:spTgt spid="106"/>
                                        </p:tgtEl>
                                        <p:attrNameLst>
                                          <p:attrName>ppt_x</p:attrName>
                                          <p:attrName>ppt_y</p:attrName>
                                        </p:attrNameLst>
                                      </p:cBhvr>
                                      <p:rCtr x="16927" y="-8079"/>
                                    </p:animMotion>
                                  </p:childTnLst>
                                </p:cTn>
                              </p:par>
                              <p:par>
                                <p:cTn id="86" presetID="0" presetClass="path" presetSubtype="0" accel="50000" decel="50000" fill="hold" nodeType="withEffect">
                                  <p:stCondLst>
                                    <p:cond delay="0"/>
                                  </p:stCondLst>
                                  <p:childTnLst>
                                    <p:animMotion origin="layout" path="M 0 0 L 0.30591 -0.12662 " pathEditMode="relative" ptsTypes="AA">
                                      <p:cBhvr>
                                        <p:cTn id="87" dur="2000" fill="hold"/>
                                        <p:tgtEl>
                                          <p:spTgt spid="105"/>
                                        </p:tgtEl>
                                        <p:attrNameLst>
                                          <p:attrName>ppt_x</p:attrName>
                                          <p:attrName>ppt_y</p:attrName>
                                        </p:attrNameLst>
                                      </p:cBhvr>
                                    </p:animMotion>
                                  </p:childTnLst>
                                </p:cTn>
                              </p:par>
                              <p:par>
                                <p:cTn id="88" presetID="10" presetClass="entr" presetSubtype="0" fill="hold" grpId="0" nodeType="withEffect">
                                  <p:stCondLst>
                                    <p:cond delay="0"/>
                                  </p:stCondLst>
                                  <p:childTnLst>
                                    <p:set>
                                      <p:cBhvr>
                                        <p:cTn id="89" dur="1" fill="hold">
                                          <p:stCondLst>
                                            <p:cond delay="0"/>
                                          </p:stCondLst>
                                        </p:cTn>
                                        <p:tgtEl>
                                          <p:spTgt spid="96"/>
                                        </p:tgtEl>
                                        <p:attrNameLst>
                                          <p:attrName>style.visibility</p:attrName>
                                        </p:attrNameLst>
                                      </p:cBhvr>
                                      <p:to>
                                        <p:strVal val="visible"/>
                                      </p:to>
                                    </p:set>
                                    <p:animEffect transition="in" filter="fade">
                                      <p:cBhvr>
                                        <p:cTn id="90" dur="2000"/>
                                        <p:tgtEl>
                                          <p:spTgt spid="9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87"/>
                                        </p:tgtEl>
                                        <p:attrNameLst>
                                          <p:attrName>style.visibility</p:attrName>
                                        </p:attrNameLst>
                                      </p:cBhvr>
                                      <p:to>
                                        <p:strVal val="visible"/>
                                      </p:to>
                                    </p:set>
                                    <p:animEffect transition="in" filter="fade">
                                      <p:cBhvr>
                                        <p:cTn id="93" dur="2000"/>
                                        <p:tgtEl>
                                          <p:spTgt spid="8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7"/>
                                        </p:tgtEl>
                                        <p:attrNameLst>
                                          <p:attrName>style.visibility</p:attrName>
                                        </p:attrNameLst>
                                      </p:cBhvr>
                                      <p:to>
                                        <p:strVal val="visible"/>
                                      </p:to>
                                    </p:set>
                                    <p:animEffect transition="in" filter="fade">
                                      <p:cBhvr>
                                        <p:cTn id="96" dur="2000"/>
                                        <p:tgtEl>
                                          <p:spTgt spid="7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4"/>
                                        </p:tgtEl>
                                        <p:attrNameLst>
                                          <p:attrName>style.visibility</p:attrName>
                                        </p:attrNameLst>
                                      </p:cBhvr>
                                      <p:to>
                                        <p:strVal val="visible"/>
                                      </p:to>
                                    </p:set>
                                    <p:animEffect transition="in" filter="fade">
                                      <p:cBhvr>
                                        <p:cTn id="99" dur="2000"/>
                                        <p:tgtEl>
                                          <p:spTgt spid="64"/>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76"/>
                                        </p:tgtEl>
                                        <p:attrNameLst>
                                          <p:attrName>style.visibility</p:attrName>
                                        </p:attrNameLst>
                                      </p:cBhvr>
                                      <p:to>
                                        <p:strVal val="visible"/>
                                      </p:to>
                                    </p:set>
                                    <p:animEffect transition="in" filter="fade">
                                      <p:cBhvr>
                                        <p:cTn id="102" dur="2000"/>
                                        <p:tgtEl>
                                          <p:spTgt spid="76"/>
                                        </p:tgtEl>
                                      </p:cBhvr>
                                    </p:animEffect>
                                  </p:childTnLst>
                                </p:cTn>
                              </p:par>
                              <p:par>
                                <p:cTn id="103" presetID="6" presetClass="emph" presetSubtype="0" fill="hold" grpId="0" nodeType="withEffect">
                                  <p:stCondLst>
                                    <p:cond delay="0"/>
                                  </p:stCondLst>
                                  <p:childTnLst>
                                    <p:animScale>
                                      <p:cBhvr>
                                        <p:cTn id="104" dur="2000" fill="hold"/>
                                        <p:tgtEl>
                                          <p:spTgt spid="99"/>
                                        </p:tgtEl>
                                      </p:cBhvr>
                                      <p:by x="240000" y="240000"/>
                                    </p:animScale>
                                  </p:childTnLst>
                                </p:cTn>
                              </p:par>
                              <p:par>
                                <p:cTn id="105" presetID="7" presetClass="emph" presetSubtype="2" fill="hold" nodeType="withEffect">
                                  <p:stCondLst>
                                    <p:cond delay="0"/>
                                  </p:stCondLst>
                                  <p:childTnLst>
                                    <p:animClr clrSpc="rgb" dir="cw">
                                      <p:cBhvr>
                                        <p:cTn id="106" dur="2000" fill="hold"/>
                                        <p:tgtEl>
                                          <p:spTgt spid="99"/>
                                        </p:tgtEl>
                                        <p:attrNameLst>
                                          <p:attrName>stroke.color</p:attrName>
                                        </p:attrNameLst>
                                      </p:cBhvr>
                                      <p:to>
                                        <a:srgbClr val="00FF00"/>
                                      </p:to>
                                    </p:animClr>
                                    <p:set>
                                      <p:cBhvr>
                                        <p:cTn id="107" dur="2000" fill="hold"/>
                                        <p:tgtEl>
                                          <p:spTgt spid="99"/>
                                        </p:tgtEl>
                                        <p:attrNameLst>
                                          <p:attrName>stroke.on</p:attrName>
                                        </p:attrNameLst>
                                      </p:cBhvr>
                                      <p:to>
                                        <p:strVal val="true"/>
                                      </p:to>
                                    </p:set>
                                  </p:childTnLst>
                                </p:cTn>
                              </p:par>
                              <p:par>
                                <p:cTn id="108" presetID="3" presetClass="emph" presetSubtype="2" fill="hold" grpId="0" nodeType="withEffect">
                                  <p:stCondLst>
                                    <p:cond delay="0"/>
                                  </p:stCondLst>
                                  <p:childTnLst>
                                    <p:animClr clrSpc="rgb" dir="cw">
                                      <p:cBhvr override="childStyle">
                                        <p:cTn id="109" dur="2000" fill="hold"/>
                                        <p:tgtEl>
                                          <p:spTgt spid="97"/>
                                        </p:tgtEl>
                                        <p:attrNameLst>
                                          <p:attrName>style.color</p:attrName>
                                        </p:attrNameLst>
                                      </p:cBhvr>
                                      <p:to>
                                        <a:srgbClr val="0070C0"/>
                                      </p:to>
                                    </p:animClr>
                                  </p:childTnLst>
                                </p:cTn>
                              </p:par>
                              <p:par>
                                <p:cTn id="110" presetID="3" presetClass="emph" presetSubtype="2" fill="hold" grpId="0" nodeType="withEffect">
                                  <p:stCondLst>
                                    <p:cond delay="0"/>
                                  </p:stCondLst>
                                  <p:childTnLst>
                                    <p:animClr clrSpc="rgb" dir="cw">
                                      <p:cBhvr override="childStyle">
                                        <p:cTn id="111" dur="2000" fill="hold"/>
                                        <p:tgtEl>
                                          <p:spTgt spid="98"/>
                                        </p:tgtEl>
                                        <p:attrNameLst>
                                          <p:attrName>style.color</p:attrName>
                                        </p:attrNameLst>
                                      </p:cBhvr>
                                      <p:to>
                                        <a:srgbClr val="FF0000"/>
                                      </p:to>
                                    </p:animClr>
                                  </p:childTnLst>
                                </p:cTn>
                              </p:par>
                              <p:par>
                                <p:cTn id="112" presetID="6" presetClass="emph" presetSubtype="0" fill="hold" nodeType="withEffect">
                                  <p:stCondLst>
                                    <p:cond delay="0"/>
                                  </p:stCondLst>
                                  <p:childTnLst>
                                    <p:animScale>
                                      <p:cBhvr>
                                        <p:cTn id="113" dur="2000" fill="hold"/>
                                        <p:tgtEl>
                                          <p:spTgt spid="100">
                                            <p:txEl>
                                              <p:pRg st="0" end="0"/>
                                            </p:txEl>
                                          </p:spTgt>
                                        </p:tgtEl>
                                      </p:cBhvr>
                                      <p:by x="200000" y="200000"/>
                                    </p:animScale>
                                  </p:childTnLst>
                                </p:cTn>
                              </p:par>
                              <p:par>
                                <p:cTn id="114" presetID="0" presetClass="path" presetSubtype="0" fill="hold" grpId="0" nodeType="withEffect">
                                  <p:stCondLst>
                                    <p:cond delay="0"/>
                                  </p:stCondLst>
                                  <p:childTnLst>
                                    <p:animMotion origin="layout" path="M 2.22222E-6 4.07407E-6 L 2.22222E-6 0.09976 " pathEditMode="relative" rAng="0" ptsTypes="AA">
                                      <p:cBhvr>
                                        <p:cTn id="115" dur="2000" fill="hold"/>
                                        <p:tgtEl>
                                          <p:spTgt spid="100">
                                            <p:txEl>
                                              <p:pRg st="0" end="0"/>
                                            </p:txEl>
                                          </p:spTgt>
                                        </p:tgtEl>
                                        <p:attrNameLst>
                                          <p:attrName>ppt_x</p:attrName>
                                          <p:attrName>ppt_y</p:attrName>
                                        </p:attrNameLst>
                                      </p:cBhvr>
                                      <p:rCtr x="0" y="4977"/>
                                    </p:animMotion>
                                  </p:childTnLst>
                                </p:cTn>
                              </p:par>
                              <p:par>
                                <p:cTn id="116" presetID="3" presetClass="emph" presetSubtype="2" fill="hold" grpId="1" nodeType="withEffect">
                                  <p:stCondLst>
                                    <p:cond delay="0"/>
                                  </p:stCondLst>
                                  <p:childTnLst>
                                    <p:animClr clrSpc="rgb" dir="cw">
                                      <p:cBhvr override="childStyle">
                                        <p:cTn id="117" dur="2000" fill="hold"/>
                                        <p:tgtEl>
                                          <p:spTgt spid="100">
                                            <p:txEl>
                                              <p:pRg st="0" end="0"/>
                                            </p:txEl>
                                          </p:spTgt>
                                        </p:tgtEl>
                                        <p:attrNameLst>
                                          <p:attrName>style.color</p:attrName>
                                        </p:attrNameLst>
                                      </p:cBhvr>
                                      <p:to>
                                        <a:srgbClr val="00FF00"/>
                                      </p:to>
                                    </p:animClr>
                                  </p:childTnLst>
                                </p:cTn>
                              </p:par>
                            </p:childTnLst>
                          </p:cTn>
                        </p:par>
                        <p:par>
                          <p:cTn id="118" fill="hold">
                            <p:stCondLst>
                              <p:cond delay="2000"/>
                            </p:stCondLst>
                            <p:childTnLst>
                              <p:par>
                                <p:cTn id="119" presetID="10" presetClass="exit" presetSubtype="0" fill="hold" nodeType="afterEffect">
                                  <p:stCondLst>
                                    <p:cond delay="1000"/>
                                  </p:stCondLst>
                                  <p:childTnLst>
                                    <p:animEffect transition="out" filter="fade">
                                      <p:cBhvr>
                                        <p:cTn id="120" dur="1000"/>
                                        <p:tgtEl>
                                          <p:spTgt spid="104"/>
                                        </p:tgtEl>
                                      </p:cBhvr>
                                    </p:animEffect>
                                    <p:set>
                                      <p:cBhvr>
                                        <p:cTn id="121" dur="1" fill="hold">
                                          <p:stCondLst>
                                            <p:cond delay="999"/>
                                          </p:stCondLst>
                                        </p:cTn>
                                        <p:tgtEl>
                                          <p:spTgt spid="104"/>
                                        </p:tgtEl>
                                        <p:attrNameLst>
                                          <p:attrName>style.visibility</p:attrName>
                                        </p:attrNameLst>
                                      </p:cBhvr>
                                      <p:to>
                                        <p:strVal val="hidden"/>
                                      </p:to>
                                    </p:set>
                                  </p:childTnLst>
                                </p:cTn>
                              </p:par>
                              <p:par>
                                <p:cTn id="122" presetID="10" presetClass="exit" presetSubtype="0" fill="hold" nodeType="withEffect">
                                  <p:stCondLst>
                                    <p:cond delay="1000"/>
                                  </p:stCondLst>
                                  <p:childTnLst>
                                    <p:animEffect transition="out" filter="fade">
                                      <p:cBhvr>
                                        <p:cTn id="123" dur="1000"/>
                                        <p:tgtEl>
                                          <p:spTgt spid="106"/>
                                        </p:tgtEl>
                                      </p:cBhvr>
                                    </p:animEffect>
                                    <p:set>
                                      <p:cBhvr>
                                        <p:cTn id="124" dur="1" fill="hold">
                                          <p:stCondLst>
                                            <p:cond delay="999"/>
                                          </p:stCondLst>
                                        </p:cTn>
                                        <p:tgtEl>
                                          <p:spTgt spid="106"/>
                                        </p:tgtEl>
                                        <p:attrNameLst>
                                          <p:attrName>style.visibility</p:attrName>
                                        </p:attrNameLst>
                                      </p:cBhvr>
                                      <p:to>
                                        <p:strVal val="hidden"/>
                                      </p:to>
                                    </p:set>
                                  </p:childTnLst>
                                </p:cTn>
                              </p:par>
                              <p:par>
                                <p:cTn id="125" presetID="10" presetClass="exit" presetSubtype="0" fill="hold" nodeType="withEffect">
                                  <p:stCondLst>
                                    <p:cond delay="1000"/>
                                  </p:stCondLst>
                                  <p:childTnLst>
                                    <p:animEffect transition="out" filter="fade">
                                      <p:cBhvr>
                                        <p:cTn id="126" dur="1000"/>
                                        <p:tgtEl>
                                          <p:spTgt spid="105"/>
                                        </p:tgtEl>
                                      </p:cBhvr>
                                    </p:animEffect>
                                    <p:set>
                                      <p:cBhvr>
                                        <p:cTn id="127" dur="1" fill="hold">
                                          <p:stCondLst>
                                            <p:cond delay="999"/>
                                          </p:stCondLst>
                                        </p:cTn>
                                        <p:tgtEl>
                                          <p:spTgt spid="105"/>
                                        </p:tgtEl>
                                        <p:attrNameLst>
                                          <p:attrName>style.visibility</p:attrName>
                                        </p:attrNameLst>
                                      </p:cBhvr>
                                      <p:to>
                                        <p:strVal val="hidden"/>
                                      </p:to>
                                    </p:set>
                                  </p:childTnLst>
                                </p:cTn>
                              </p:par>
                              <p:par>
                                <p:cTn id="128" presetID="10" presetClass="entr" presetSubtype="0" fill="hold" nodeType="withEffect">
                                  <p:stCondLst>
                                    <p:cond delay="2000"/>
                                  </p:stCondLst>
                                  <p:childTnLst>
                                    <p:set>
                                      <p:cBhvr>
                                        <p:cTn id="129" dur="1" fill="hold">
                                          <p:stCondLst>
                                            <p:cond delay="0"/>
                                          </p:stCondLst>
                                        </p:cTn>
                                        <p:tgtEl>
                                          <p:spTgt spid="102"/>
                                        </p:tgtEl>
                                        <p:attrNameLst>
                                          <p:attrName>style.visibility</p:attrName>
                                        </p:attrNameLst>
                                      </p:cBhvr>
                                      <p:to>
                                        <p:strVal val="visible"/>
                                      </p:to>
                                    </p:set>
                                    <p:animEffect transition="in" filter="fade">
                                      <p:cBhvr>
                                        <p:cTn id="130" dur="1000"/>
                                        <p:tgtEl>
                                          <p:spTgt spid="102"/>
                                        </p:tgtEl>
                                      </p:cBhvr>
                                    </p:animEffect>
                                  </p:childTnLst>
                                </p:cTn>
                              </p:par>
                              <p:par>
                                <p:cTn id="131" presetID="10" presetClass="entr" presetSubtype="0" fill="hold" nodeType="withEffect">
                                  <p:stCondLst>
                                    <p:cond delay="2000"/>
                                  </p:stCondLst>
                                  <p:childTnLst>
                                    <p:set>
                                      <p:cBhvr>
                                        <p:cTn id="132" dur="1" fill="hold">
                                          <p:stCondLst>
                                            <p:cond delay="0"/>
                                          </p:stCondLst>
                                        </p:cTn>
                                        <p:tgtEl>
                                          <p:spTgt spid="101"/>
                                        </p:tgtEl>
                                        <p:attrNameLst>
                                          <p:attrName>style.visibility</p:attrName>
                                        </p:attrNameLst>
                                      </p:cBhvr>
                                      <p:to>
                                        <p:strVal val="visible"/>
                                      </p:to>
                                    </p:set>
                                    <p:animEffect transition="in" filter="fade">
                                      <p:cBhvr>
                                        <p:cTn id="133" dur="1000"/>
                                        <p:tgtEl>
                                          <p:spTgt spid="101"/>
                                        </p:tgtEl>
                                      </p:cBhvr>
                                    </p:animEffect>
                                  </p:childTnLst>
                                </p:cTn>
                              </p:par>
                              <p:par>
                                <p:cTn id="134" presetID="10" presetClass="entr" presetSubtype="0" fill="hold" nodeType="withEffect">
                                  <p:stCondLst>
                                    <p:cond delay="2000"/>
                                  </p:stCondLst>
                                  <p:childTnLst>
                                    <p:set>
                                      <p:cBhvr>
                                        <p:cTn id="135" dur="1" fill="hold">
                                          <p:stCondLst>
                                            <p:cond delay="0"/>
                                          </p:stCondLst>
                                        </p:cTn>
                                        <p:tgtEl>
                                          <p:spTgt spid="103"/>
                                        </p:tgtEl>
                                        <p:attrNameLst>
                                          <p:attrName>style.visibility</p:attrName>
                                        </p:attrNameLst>
                                      </p:cBhvr>
                                      <p:to>
                                        <p:strVal val="visible"/>
                                      </p:to>
                                    </p:set>
                                    <p:animEffect transition="in" filter="fade">
                                      <p:cBhvr>
                                        <p:cTn id="136" dur="1000"/>
                                        <p:tgtEl>
                                          <p:spTgt spid="103"/>
                                        </p:tgtEl>
                                      </p:cBhvr>
                                    </p:animEffect>
                                  </p:childTnLst>
                                </p:cTn>
                              </p:par>
                              <p:par>
                                <p:cTn id="137" presetID="10" presetClass="entr" presetSubtype="0" fill="hold" nodeType="withEffect">
                                  <p:stCondLst>
                                    <p:cond delay="2000"/>
                                  </p:stCondLst>
                                  <p:childTnLst>
                                    <p:set>
                                      <p:cBhvr>
                                        <p:cTn id="138" dur="1" fill="hold">
                                          <p:stCondLst>
                                            <p:cond delay="0"/>
                                          </p:stCondLst>
                                        </p:cTn>
                                        <p:tgtEl>
                                          <p:spTgt spid="113"/>
                                        </p:tgtEl>
                                        <p:attrNameLst>
                                          <p:attrName>style.visibility</p:attrName>
                                        </p:attrNameLst>
                                      </p:cBhvr>
                                      <p:to>
                                        <p:strVal val="visible"/>
                                      </p:to>
                                    </p:set>
                                    <p:animEffect transition="in" filter="fade">
                                      <p:cBhvr>
                                        <p:cTn id="139" dur="1000"/>
                                        <p:tgtEl>
                                          <p:spTgt spid="113"/>
                                        </p:tgtEl>
                                      </p:cBhvr>
                                    </p:animEffect>
                                  </p:childTnLst>
                                </p:cTn>
                              </p:par>
                              <p:par>
                                <p:cTn id="140" presetID="10" presetClass="entr" presetSubtype="0" fill="hold" nodeType="withEffect">
                                  <p:stCondLst>
                                    <p:cond delay="2000"/>
                                  </p:stCondLst>
                                  <p:childTnLst>
                                    <p:set>
                                      <p:cBhvr>
                                        <p:cTn id="141" dur="1" fill="hold">
                                          <p:stCondLst>
                                            <p:cond delay="0"/>
                                          </p:stCondLst>
                                        </p:cTn>
                                        <p:tgtEl>
                                          <p:spTgt spid="116"/>
                                        </p:tgtEl>
                                        <p:attrNameLst>
                                          <p:attrName>style.visibility</p:attrName>
                                        </p:attrNameLst>
                                      </p:cBhvr>
                                      <p:to>
                                        <p:strVal val="visible"/>
                                      </p:to>
                                    </p:set>
                                    <p:animEffect transition="in" filter="fade">
                                      <p:cBhvr>
                                        <p:cTn id="142" dur="1000"/>
                                        <p:tgtEl>
                                          <p:spTgt spid="116"/>
                                        </p:tgtEl>
                                      </p:cBhvr>
                                    </p:animEffect>
                                  </p:childTnLst>
                                </p:cTn>
                              </p:par>
                              <p:par>
                                <p:cTn id="143" presetID="10" presetClass="entr" presetSubtype="0" fill="hold" nodeType="withEffect">
                                  <p:stCondLst>
                                    <p:cond delay="2000"/>
                                  </p:stCondLst>
                                  <p:childTnLst>
                                    <p:set>
                                      <p:cBhvr>
                                        <p:cTn id="144" dur="1" fill="hold">
                                          <p:stCondLst>
                                            <p:cond delay="0"/>
                                          </p:stCondLst>
                                        </p:cTn>
                                        <p:tgtEl>
                                          <p:spTgt spid="114"/>
                                        </p:tgtEl>
                                        <p:attrNameLst>
                                          <p:attrName>style.visibility</p:attrName>
                                        </p:attrNameLst>
                                      </p:cBhvr>
                                      <p:to>
                                        <p:strVal val="visible"/>
                                      </p:to>
                                    </p:set>
                                    <p:animEffect transition="in" filter="fade">
                                      <p:cBhvr>
                                        <p:cTn id="145" dur="1000"/>
                                        <p:tgtEl>
                                          <p:spTgt spid="114"/>
                                        </p:tgtEl>
                                      </p:cBhvr>
                                    </p:animEffect>
                                  </p:childTnLst>
                                </p:cTn>
                              </p:par>
                              <p:par>
                                <p:cTn id="146" presetID="10" presetClass="entr" presetSubtype="0" fill="hold" nodeType="withEffect">
                                  <p:stCondLst>
                                    <p:cond delay="2000"/>
                                  </p:stCondLst>
                                  <p:childTnLst>
                                    <p:set>
                                      <p:cBhvr>
                                        <p:cTn id="147" dur="1" fill="hold">
                                          <p:stCondLst>
                                            <p:cond delay="0"/>
                                          </p:stCondLst>
                                        </p:cTn>
                                        <p:tgtEl>
                                          <p:spTgt spid="115"/>
                                        </p:tgtEl>
                                        <p:attrNameLst>
                                          <p:attrName>style.visibility</p:attrName>
                                        </p:attrNameLst>
                                      </p:cBhvr>
                                      <p:to>
                                        <p:strVal val="visible"/>
                                      </p:to>
                                    </p:set>
                                    <p:animEffect transition="in" filter="fade">
                                      <p:cBhvr>
                                        <p:cTn id="148" dur="1000"/>
                                        <p:tgtEl>
                                          <p:spTgt spid="115"/>
                                        </p:tgtEl>
                                      </p:cBhvr>
                                    </p:animEffect>
                                  </p:childTnLst>
                                </p:cTn>
                              </p:par>
                              <p:par>
                                <p:cTn id="149"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50" dur="2000" fill="hold"/>
                                        <p:tgtEl>
                                          <p:spTgt spid="104"/>
                                        </p:tgtEl>
                                        <p:attrNameLst>
                                          <p:attrName>ppt_x</p:attrName>
                                          <p:attrName>ppt_y</p:attrName>
                                        </p:attrNameLst>
                                      </p:cBhvr>
                                    </p:animMotion>
                                  </p:childTnLst>
                                </p:cTn>
                              </p:par>
                              <p:par>
                                <p:cTn id="151" presetID="0" presetClass="path" presetSubtype="0" repeatCount="2000" fill="hold" nodeType="withEffect">
                                  <p:stCondLst>
                                    <p:cond delay="0"/>
                                  </p:stCondLst>
                                  <p:childTnLst>
                                    <p:animMotion origin="layout" path="M 0.3059 -0.12663 C 0.30521 -0.12941 0.30521 -0.13797 0.3066 -0.12663 C 0.30538 -0.11991 0.3066 -0.12431 0.30312 -0.12755 C 0.30052 -0.12246 0.30365 -0.12385 0.30729 -0.12292 C 0.30573 -0.12269 0.30295 -0.12408 0.30243 -0.122 C 0.30208 -0.12084 0.31076 -0.11922 0.31076 -0.11922 C 0.31007 -0.11853 0.30955 -0.11714 0.30868 -0.11737 C 0.30851 -0.11737 0.30694 -0.12454 0.3059 -0.12663 Z " pathEditMode="relative" ptsTypes="ffffffff">
                                      <p:cBhvr>
                                        <p:cTn id="152" dur="2000" fill="hold"/>
                                        <p:tgtEl>
                                          <p:spTgt spid="105"/>
                                        </p:tgtEl>
                                        <p:attrNameLst>
                                          <p:attrName>ppt_x</p:attrName>
                                          <p:attrName>ppt_y</p:attrName>
                                        </p:attrNameLst>
                                      </p:cBhvr>
                                    </p:animMotion>
                                  </p:childTnLst>
                                </p:cTn>
                              </p:par>
                              <p:par>
                                <p:cTn id="153" presetID="0" presetClass="path" presetSubtype="0" repeatCount="2000" fill="hold" nodeType="withEffect">
                                  <p:stCondLst>
                                    <p:cond delay="0"/>
                                  </p:stCondLst>
                                  <p:childTnLst>
                                    <p:animMotion origin="layout" path="M 0.33872 -0.16134 C 0.3382 -0.16342 0.33646 -0.17245 0.34011 -0.16504 C 0.33907 -0.1611 0.33837 -0.15902 0.33525 -0.16041 C 0.33525 -0.16041 0.33716 -0.15833 0.33663 -0.15763 C 0.33611 -0.15694 0.33525 -0.15879 0.33455 -0.15948 C 0.33802 -0.1611 0.34393 -0.15578 0.33872 -0.16041 C 0.3382 -0.16134 0.33716 -0.16203 0.33733 -0.16319 C 0.3382 -0.16944 0.3408 -0.16226 0.3408 -0.16226 C 0.34063 -0.16134 0.33941 -0.16157 0.33872 -0.16134 Z " pathEditMode="relative" ptsTypes="fffffffff">
                                      <p:cBhvr>
                                        <p:cTn id="154" dur="2000" fill="hold"/>
                                        <p:tgtEl>
                                          <p:spTgt spid="106"/>
                                        </p:tgtEl>
                                        <p:attrNameLst>
                                          <p:attrName>ppt_x</p:attrName>
                                          <p:attrName>ppt_y</p:attrName>
                                        </p:attrNameLst>
                                      </p:cBhvr>
                                    </p:animMotion>
                                  </p:childTnLst>
                                </p:cTn>
                              </p:par>
                              <p:par>
                                <p:cTn id="155"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6" dur="2000" fill="hold"/>
                                        <p:tgtEl>
                                          <p:spTgt spid="103"/>
                                        </p:tgtEl>
                                        <p:attrNameLst>
                                          <p:attrName>ppt_x</p:attrName>
                                          <p:attrName>ppt_y</p:attrName>
                                        </p:attrNameLst>
                                      </p:cBhvr>
                                    </p:animMotion>
                                  </p:childTnLst>
                                </p:cTn>
                              </p:par>
                              <p:par>
                                <p:cTn id="157"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58" dur="2000" fill="hold"/>
                                        <p:tgtEl>
                                          <p:spTgt spid="101"/>
                                        </p:tgtEl>
                                        <p:attrNameLst>
                                          <p:attrName>ppt_x</p:attrName>
                                          <p:attrName>ppt_y</p:attrName>
                                        </p:attrNameLst>
                                      </p:cBhvr>
                                    </p:animMotion>
                                  </p:childTnLst>
                                </p:cTn>
                              </p:par>
                              <p:par>
                                <p:cTn id="159"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60" dur="2000" fill="hold"/>
                                        <p:tgtEl>
                                          <p:spTgt spid="102"/>
                                        </p:tgtEl>
                                        <p:attrNameLst>
                                          <p:attrName>ppt_x</p:attrName>
                                          <p:attrName>ppt_y</p:attrName>
                                        </p:attrNameLst>
                                      </p:cBhvr>
                                    </p:animMotion>
                                  </p:childTnLst>
                                </p:cTn>
                              </p:par>
                              <p:par>
                                <p:cTn id="161"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62" dur="2000" fill="hold"/>
                                        <p:tgtEl>
                                          <p:spTgt spid="113"/>
                                        </p:tgtEl>
                                        <p:attrNameLst>
                                          <p:attrName>ppt_x</p:attrName>
                                          <p:attrName>ppt_y</p:attrName>
                                        </p:attrNameLst>
                                      </p:cBhvr>
                                    </p:animMotion>
                                  </p:childTnLst>
                                </p:cTn>
                              </p:par>
                              <p:par>
                                <p:cTn id="163"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64" dur="2000" fill="hold"/>
                                        <p:tgtEl>
                                          <p:spTgt spid="116"/>
                                        </p:tgtEl>
                                        <p:attrNameLst>
                                          <p:attrName>ppt_x</p:attrName>
                                          <p:attrName>ppt_y</p:attrName>
                                        </p:attrNameLst>
                                      </p:cBhvr>
                                    </p:animMotion>
                                  </p:childTnLst>
                                </p:cTn>
                              </p:par>
                              <p:par>
                                <p:cTn id="16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66" dur="2000" fill="hold"/>
                                        <p:tgtEl>
                                          <p:spTgt spid="114"/>
                                        </p:tgtEl>
                                        <p:attrNameLst>
                                          <p:attrName>ppt_x</p:attrName>
                                          <p:attrName>ppt_y</p:attrName>
                                        </p:attrNameLst>
                                      </p:cBhvr>
                                    </p:animMotion>
                                  </p:childTnLst>
                                </p:cTn>
                              </p:par>
                              <p:par>
                                <p:cTn id="16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68" dur="2000" fill="hold"/>
                                        <p:tgtEl>
                                          <p:spTgt spid="115"/>
                                        </p:tgtEl>
                                        <p:attrNameLst>
                                          <p:attrName>ppt_x</p:attrName>
                                          <p:attrName>ppt_y</p:attrName>
                                        </p:attrNameLst>
                                      </p:cBhvr>
                                    </p:animMotion>
                                  </p:childTnLst>
                                </p:cTn>
                              </p:par>
                              <p:par>
                                <p:cTn id="169" presetID="10" presetClass="exit" presetSubtype="0" fill="hold" nodeType="withEffect">
                                  <p:stCondLst>
                                    <p:cond delay="0"/>
                                  </p:stCondLst>
                                  <p:childTnLst>
                                    <p:animEffect transition="out" filter="fade">
                                      <p:cBhvr>
                                        <p:cTn id="170" dur="500"/>
                                        <p:tgtEl>
                                          <p:spTgt spid="48"/>
                                        </p:tgtEl>
                                      </p:cBhvr>
                                    </p:animEffect>
                                    <p:set>
                                      <p:cBhvr>
                                        <p:cTn id="171" dur="1" fill="hold">
                                          <p:stCondLst>
                                            <p:cond delay="499"/>
                                          </p:stCondLst>
                                        </p:cTn>
                                        <p:tgtEl>
                                          <p:spTgt spid="48"/>
                                        </p:tgtEl>
                                        <p:attrNameLst>
                                          <p:attrName>style.visibility</p:attrName>
                                        </p:attrNameLst>
                                      </p:cBhvr>
                                      <p:to>
                                        <p:strVal val="hidden"/>
                                      </p:to>
                                    </p:set>
                                  </p:childTnLst>
                                </p:cTn>
                              </p:par>
                            </p:childTnLst>
                          </p:cTn>
                        </p:par>
                        <p:par>
                          <p:cTn id="172" fill="hold">
                            <p:stCondLst>
                              <p:cond delay="6000"/>
                            </p:stCondLst>
                            <p:childTnLst>
                              <p:par>
                                <p:cTn id="173" presetID="0" presetClass="path" presetSubtype="0" accel="50000" decel="50000" fill="hold" nodeType="afterEffect">
                                  <p:stCondLst>
                                    <p:cond delay="1000"/>
                                  </p:stCondLst>
                                  <p:childTnLst>
                                    <p:animMotion origin="layout" path="M -2.22222E-6 4.4136E-6 L 0.30452 -0.11474 " pathEditMode="relative" rAng="0" ptsTypes="AA">
                                      <p:cBhvr>
                                        <p:cTn id="174" dur="2000" fill="hold"/>
                                        <p:tgtEl>
                                          <p:spTgt spid="103"/>
                                        </p:tgtEl>
                                        <p:attrNameLst>
                                          <p:attrName>ppt_x</p:attrName>
                                          <p:attrName>ppt_y</p:attrName>
                                        </p:attrNameLst>
                                      </p:cBhvr>
                                      <p:rCtr x="15226" y="-5737"/>
                                    </p:animMotion>
                                  </p:childTnLst>
                                </p:cTn>
                              </p:par>
                              <p:par>
                                <p:cTn id="175" presetID="0" presetClass="path" presetSubtype="0" accel="50000" decel="50000" fill="hold" nodeType="withEffect">
                                  <p:stCondLst>
                                    <p:cond delay="1000"/>
                                  </p:stCondLst>
                                  <p:childTnLst>
                                    <p:animMotion origin="layout" path="M -3.33333E-6 -4.88318E-6 L 0.40417 0.06524 " pathEditMode="relative" rAng="0" ptsTypes="AA">
                                      <p:cBhvr>
                                        <p:cTn id="176" dur="2000" fill="hold"/>
                                        <p:tgtEl>
                                          <p:spTgt spid="101"/>
                                        </p:tgtEl>
                                        <p:attrNameLst>
                                          <p:attrName>ppt_x</p:attrName>
                                          <p:attrName>ppt_y</p:attrName>
                                        </p:attrNameLst>
                                      </p:cBhvr>
                                      <p:rCtr x="20208" y="3262"/>
                                    </p:animMotion>
                                  </p:childTnLst>
                                </p:cTn>
                              </p:par>
                              <p:par>
                                <p:cTn id="177" presetID="0" presetClass="path" presetSubtype="0" accel="50000" decel="50000" fill="hold" nodeType="withEffect">
                                  <p:stCondLst>
                                    <p:cond delay="1000"/>
                                  </p:stCondLst>
                                  <p:childTnLst>
                                    <p:animMotion origin="layout" path="M 2.22222E-6 4.44444E-6 L 0.24271 4.44444E-6 " pathEditMode="relative" rAng="0" ptsTypes="AA">
                                      <p:cBhvr>
                                        <p:cTn id="178" dur="2000" fill="hold"/>
                                        <p:tgtEl>
                                          <p:spTgt spid="102"/>
                                        </p:tgtEl>
                                        <p:attrNameLst>
                                          <p:attrName>ppt_x</p:attrName>
                                          <p:attrName>ppt_y</p:attrName>
                                        </p:attrNameLst>
                                      </p:cBhvr>
                                      <p:rCtr x="12135" y="0"/>
                                    </p:animMotion>
                                  </p:childTnLst>
                                </p:cTn>
                              </p:par>
                              <p:par>
                                <p:cTn id="179" presetID="0" presetClass="path" presetSubtype="0" accel="50000" decel="50000" fill="hold" nodeType="withEffect">
                                  <p:stCondLst>
                                    <p:cond delay="1000"/>
                                  </p:stCondLst>
                                  <p:childTnLst>
                                    <p:animMotion origin="layout" path="M 1.66667E-6 2.59259E-6 L 0.09253 0.35972 " pathEditMode="relative" ptsTypes="AA">
                                      <p:cBhvr>
                                        <p:cTn id="180" dur="2000" fill="hold"/>
                                        <p:tgtEl>
                                          <p:spTgt spid="113"/>
                                        </p:tgtEl>
                                        <p:attrNameLst>
                                          <p:attrName>ppt_x</p:attrName>
                                          <p:attrName>ppt_y</p:attrName>
                                        </p:attrNameLst>
                                      </p:cBhvr>
                                    </p:animMotion>
                                  </p:childTnLst>
                                </p:cTn>
                              </p:par>
                              <p:par>
                                <p:cTn id="181" presetID="0" presetClass="path" presetSubtype="0" accel="50000" decel="50000" fill="hold" nodeType="withEffect">
                                  <p:stCondLst>
                                    <p:cond delay="1000"/>
                                  </p:stCondLst>
                                  <p:childTnLst>
                                    <p:animMotion origin="layout" path="M 3.05556E-6 -2.61624E-6 L 0.19149 0.36295 " pathEditMode="relative" rAng="0" ptsTypes="AA">
                                      <p:cBhvr>
                                        <p:cTn id="182" dur="2000" fill="hold"/>
                                        <p:tgtEl>
                                          <p:spTgt spid="116"/>
                                        </p:tgtEl>
                                        <p:attrNameLst>
                                          <p:attrName>ppt_x</p:attrName>
                                          <p:attrName>ppt_y</p:attrName>
                                        </p:attrNameLst>
                                      </p:cBhvr>
                                      <p:rCtr x="9566" y="18136"/>
                                    </p:animMotion>
                                  </p:childTnLst>
                                </p:cTn>
                              </p:par>
                              <p:par>
                                <p:cTn id="183" presetID="0" presetClass="path" presetSubtype="0" accel="50000" decel="50000" fill="hold" nodeType="withEffect">
                                  <p:stCondLst>
                                    <p:cond delay="1000"/>
                                  </p:stCondLst>
                                  <p:childTnLst>
                                    <p:animMotion origin="layout" path="M 2.22222E-6 -1.05458E-6 L 0.24357 0.29834 " pathEditMode="relative" rAng="0" ptsTypes="AA">
                                      <p:cBhvr>
                                        <p:cTn id="184" dur="2000" fill="hold"/>
                                        <p:tgtEl>
                                          <p:spTgt spid="114"/>
                                        </p:tgtEl>
                                        <p:attrNameLst>
                                          <p:attrName>ppt_x</p:attrName>
                                          <p:attrName>ppt_y</p:attrName>
                                        </p:attrNameLst>
                                      </p:cBhvr>
                                      <p:rCtr x="12170" y="14917"/>
                                    </p:animMotion>
                                  </p:childTnLst>
                                </p:cTn>
                              </p:par>
                              <p:par>
                                <p:cTn id="185" presetID="0" presetClass="path" presetSubtype="0" accel="50000" decel="50000" fill="hold" nodeType="withEffect">
                                  <p:stCondLst>
                                    <p:cond delay="1000"/>
                                  </p:stCondLst>
                                  <p:childTnLst>
                                    <p:animMotion origin="layout" path="M 3.33333E-6 -4.7467E-6 L 0.23142 0.2799 " pathEditMode="relative" rAng="0" ptsTypes="AA">
                                      <p:cBhvr>
                                        <p:cTn id="186" dur="2000" fill="hold"/>
                                        <p:tgtEl>
                                          <p:spTgt spid="115"/>
                                        </p:tgtEl>
                                        <p:attrNameLst>
                                          <p:attrName>ppt_x</p:attrName>
                                          <p:attrName>ppt_y</p:attrName>
                                        </p:attrNameLst>
                                      </p:cBhvr>
                                      <p:rCtr x="11563" y="13995"/>
                                    </p:animMotion>
                                  </p:childTnLst>
                                </p:cTn>
                              </p:par>
                            </p:childTnLst>
                          </p:cTn>
                        </p:par>
                        <p:par>
                          <p:cTn id="187" fill="hold">
                            <p:stCondLst>
                              <p:cond delay="9000"/>
                            </p:stCondLst>
                            <p:childTnLst>
                              <p:par>
                                <p:cTn id="188" presetID="10" presetClass="exit" presetSubtype="0" fill="hold" grpId="1" nodeType="afterEffect">
                                  <p:stCondLst>
                                    <p:cond delay="0"/>
                                  </p:stCondLst>
                                  <p:childTnLst>
                                    <p:animEffect transition="out" filter="fade">
                                      <p:cBhvr>
                                        <p:cTn id="189" dur="2000"/>
                                        <p:tgtEl>
                                          <p:spTgt spid="96"/>
                                        </p:tgtEl>
                                      </p:cBhvr>
                                    </p:animEffect>
                                    <p:set>
                                      <p:cBhvr>
                                        <p:cTn id="190" dur="1" fill="hold">
                                          <p:stCondLst>
                                            <p:cond delay="1999"/>
                                          </p:stCondLst>
                                        </p:cTn>
                                        <p:tgtEl>
                                          <p:spTgt spid="96"/>
                                        </p:tgtEl>
                                        <p:attrNameLst>
                                          <p:attrName>style.visibility</p:attrName>
                                        </p:attrNameLst>
                                      </p:cBhvr>
                                      <p:to>
                                        <p:strVal val="hidden"/>
                                      </p:to>
                                    </p:set>
                                  </p:childTnLst>
                                </p:cTn>
                              </p:par>
                              <p:par>
                                <p:cTn id="191" presetID="10" presetClass="exit" presetSubtype="0" fill="hold" grpId="1" nodeType="withEffect">
                                  <p:stCondLst>
                                    <p:cond delay="0"/>
                                  </p:stCondLst>
                                  <p:childTnLst>
                                    <p:animEffect transition="out" filter="fade">
                                      <p:cBhvr>
                                        <p:cTn id="192" dur="2000"/>
                                        <p:tgtEl>
                                          <p:spTgt spid="87"/>
                                        </p:tgtEl>
                                      </p:cBhvr>
                                    </p:animEffect>
                                    <p:set>
                                      <p:cBhvr>
                                        <p:cTn id="193" dur="1" fill="hold">
                                          <p:stCondLst>
                                            <p:cond delay="1999"/>
                                          </p:stCondLst>
                                        </p:cTn>
                                        <p:tgtEl>
                                          <p:spTgt spid="87"/>
                                        </p:tgtEl>
                                        <p:attrNameLst>
                                          <p:attrName>style.visibility</p:attrName>
                                        </p:attrNameLst>
                                      </p:cBhvr>
                                      <p:to>
                                        <p:strVal val="hidden"/>
                                      </p:to>
                                    </p:set>
                                  </p:childTnLst>
                                </p:cTn>
                              </p:par>
                              <p:par>
                                <p:cTn id="194" presetID="10" presetClass="exit" presetSubtype="0" fill="hold" grpId="1" nodeType="withEffect">
                                  <p:stCondLst>
                                    <p:cond delay="0"/>
                                  </p:stCondLst>
                                  <p:childTnLst>
                                    <p:animEffect transition="out" filter="fade">
                                      <p:cBhvr>
                                        <p:cTn id="195" dur="2000"/>
                                        <p:tgtEl>
                                          <p:spTgt spid="77"/>
                                        </p:tgtEl>
                                      </p:cBhvr>
                                    </p:animEffect>
                                    <p:set>
                                      <p:cBhvr>
                                        <p:cTn id="196" dur="1" fill="hold">
                                          <p:stCondLst>
                                            <p:cond delay="1999"/>
                                          </p:stCondLst>
                                        </p:cTn>
                                        <p:tgtEl>
                                          <p:spTgt spid="77"/>
                                        </p:tgtEl>
                                        <p:attrNameLst>
                                          <p:attrName>style.visibility</p:attrName>
                                        </p:attrNameLst>
                                      </p:cBhvr>
                                      <p:to>
                                        <p:strVal val="hidden"/>
                                      </p:to>
                                    </p:set>
                                  </p:childTnLst>
                                </p:cTn>
                              </p:par>
                              <p:par>
                                <p:cTn id="197" presetID="10" presetClass="exit" presetSubtype="0" fill="hold" grpId="1" nodeType="withEffect">
                                  <p:stCondLst>
                                    <p:cond delay="0"/>
                                  </p:stCondLst>
                                  <p:childTnLst>
                                    <p:animEffect transition="out" filter="fade">
                                      <p:cBhvr>
                                        <p:cTn id="198" dur="2000"/>
                                        <p:tgtEl>
                                          <p:spTgt spid="64"/>
                                        </p:tgtEl>
                                      </p:cBhvr>
                                    </p:animEffect>
                                    <p:set>
                                      <p:cBhvr>
                                        <p:cTn id="199" dur="1" fill="hold">
                                          <p:stCondLst>
                                            <p:cond delay="1999"/>
                                          </p:stCondLst>
                                        </p:cTn>
                                        <p:tgtEl>
                                          <p:spTgt spid="64"/>
                                        </p:tgtEl>
                                        <p:attrNameLst>
                                          <p:attrName>style.visibility</p:attrName>
                                        </p:attrNameLst>
                                      </p:cBhvr>
                                      <p:to>
                                        <p:strVal val="hidden"/>
                                      </p:to>
                                    </p:set>
                                  </p:childTnLst>
                                </p:cTn>
                              </p:par>
                              <p:par>
                                <p:cTn id="200" presetID="10" presetClass="exit" presetSubtype="0" fill="hold" grpId="1" nodeType="withEffect">
                                  <p:stCondLst>
                                    <p:cond delay="0"/>
                                  </p:stCondLst>
                                  <p:childTnLst>
                                    <p:animEffect transition="out" filter="fade">
                                      <p:cBhvr>
                                        <p:cTn id="201" dur="2000"/>
                                        <p:tgtEl>
                                          <p:spTgt spid="76"/>
                                        </p:tgtEl>
                                      </p:cBhvr>
                                    </p:animEffect>
                                    <p:set>
                                      <p:cBhvr>
                                        <p:cTn id="202" dur="1" fill="hold">
                                          <p:stCondLst>
                                            <p:cond delay="1999"/>
                                          </p:stCondLst>
                                        </p:cTn>
                                        <p:tgtEl>
                                          <p:spTgt spid="76"/>
                                        </p:tgtEl>
                                        <p:attrNameLst>
                                          <p:attrName>style.visibility</p:attrName>
                                        </p:attrNameLst>
                                      </p:cBhvr>
                                      <p:to>
                                        <p:strVal val="hidden"/>
                                      </p:to>
                                    </p:set>
                                  </p:childTnLst>
                                </p:cTn>
                              </p:par>
                              <p:par>
                                <p:cTn id="203" presetID="3" presetClass="emph" presetSubtype="2" fill="hold" grpId="1" nodeType="withEffect">
                                  <p:stCondLst>
                                    <p:cond delay="0"/>
                                  </p:stCondLst>
                                  <p:childTnLst>
                                    <p:animClr clrSpc="rgb" dir="cw">
                                      <p:cBhvr override="childStyle">
                                        <p:cTn id="204" dur="2000" fill="hold"/>
                                        <p:tgtEl>
                                          <p:spTgt spid="97"/>
                                        </p:tgtEl>
                                        <p:attrNameLst>
                                          <p:attrName>style.color</p:attrName>
                                        </p:attrNameLst>
                                      </p:cBhvr>
                                      <p:to>
                                        <a:schemeClr val="tx1"/>
                                      </p:to>
                                    </p:animClr>
                                  </p:childTnLst>
                                </p:cTn>
                              </p:par>
                              <p:par>
                                <p:cTn id="205" presetID="3" presetClass="emph" presetSubtype="2" fill="hold" grpId="1" nodeType="withEffect">
                                  <p:stCondLst>
                                    <p:cond delay="0"/>
                                  </p:stCondLst>
                                  <p:childTnLst>
                                    <p:animClr clrSpc="rgb" dir="cw">
                                      <p:cBhvr override="childStyle">
                                        <p:cTn id="206" dur="2000" fill="hold"/>
                                        <p:tgtEl>
                                          <p:spTgt spid="98"/>
                                        </p:tgtEl>
                                        <p:attrNameLst>
                                          <p:attrName>style.color</p:attrName>
                                        </p:attrNameLst>
                                      </p:cBhvr>
                                      <p:to>
                                        <a:schemeClr val="tx1"/>
                                      </p:to>
                                    </p:animClr>
                                  </p:childTnLst>
                                </p:cTn>
                              </p:par>
                              <p:par>
                                <p:cTn id="207" presetID="6" presetClass="emph" presetSubtype="0" fill="hold" grpId="1" nodeType="withEffect">
                                  <p:stCondLst>
                                    <p:cond delay="0"/>
                                  </p:stCondLst>
                                  <p:childTnLst>
                                    <p:animScale>
                                      <p:cBhvr>
                                        <p:cTn id="208" dur="2000" fill="hold"/>
                                        <p:tgtEl>
                                          <p:spTgt spid="99"/>
                                        </p:tgtEl>
                                      </p:cBhvr>
                                      <p:by x="41600" y="41600"/>
                                    </p:animScale>
                                  </p:childTnLst>
                                </p:cTn>
                              </p:par>
                              <p:par>
                                <p:cTn id="209" presetID="7" presetClass="emph" presetSubtype="2" fill="hold" nodeType="withEffect">
                                  <p:stCondLst>
                                    <p:cond delay="0"/>
                                  </p:stCondLst>
                                  <p:childTnLst>
                                    <p:animClr clrSpc="rgb" dir="cw">
                                      <p:cBhvr>
                                        <p:cTn id="210" dur="2000" fill="hold"/>
                                        <p:tgtEl>
                                          <p:spTgt spid="99"/>
                                        </p:tgtEl>
                                        <p:attrNameLst>
                                          <p:attrName>stroke.color</p:attrName>
                                        </p:attrNameLst>
                                      </p:cBhvr>
                                      <p:to>
                                        <a:schemeClr val="tx1"/>
                                      </p:to>
                                    </p:animClr>
                                    <p:set>
                                      <p:cBhvr>
                                        <p:cTn id="211" dur="2000" fill="hold"/>
                                        <p:tgtEl>
                                          <p:spTgt spid="99"/>
                                        </p:tgtEl>
                                        <p:attrNameLst>
                                          <p:attrName>stroke.on</p:attrName>
                                        </p:attrNameLst>
                                      </p:cBhvr>
                                      <p:to>
                                        <p:strVal val="true"/>
                                      </p:to>
                                    </p:set>
                                  </p:childTnLst>
                                </p:cTn>
                              </p:par>
                              <p:par>
                                <p:cTn id="212" presetID="0" presetClass="path" presetSubtype="0" fill="hold" grpId="2" nodeType="withEffect">
                                  <p:stCondLst>
                                    <p:cond delay="0"/>
                                  </p:stCondLst>
                                  <p:childTnLst>
                                    <p:animMotion origin="layout" path="M 2.22222E-6 0.09977 L 2.22222E-6 -0.00023 " pathEditMode="relative" rAng="0" ptsTypes="AA">
                                      <p:cBhvr>
                                        <p:cTn id="213" dur="2000" fill="hold"/>
                                        <p:tgtEl>
                                          <p:spTgt spid="100">
                                            <p:txEl>
                                              <p:pRg st="0" end="0"/>
                                            </p:txEl>
                                          </p:spTgt>
                                        </p:tgtEl>
                                        <p:attrNameLst>
                                          <p:attrName>ppt_x</p:attrName>
                                          <p:attrName>ppt_y</p:attrName>
                                        </p:attrNameLst>
                                      </p:cBhvr>
                                      <p:rCtr x="0" y="-5000"/>
                                    </p:animMotion>
                                  </p:childTnLst>
                                </p:cTn>
                              </p:par>
                              <p:par>
                                <p:cTn id="214" presetID="6" presetClass="emph" presetSubtype="0" fill="hold" grpId="3" nodeType="withEffect">
                                  <p:stCondLst>
                                    <p:cond delay="0"/>
                                  </p:stCondLst>
                                  <p:childTnLst>
                                    <p:animScale>
                                      <p:cBhvr>
                                        <p:cTn id="215" dur="2000" fill="hold"/>
                                        <p:tgtEl>
                                          <p:spTgt spid="100">
                                            <p:txEl>
                                              <p:pRg st="0" end="0"/>
                                            </p:txEl>
                                          </p:spTgt>
                                        </p:tgtEl>
                                      </p:cBhvr>
                                      <p:by x="50000" y="50000"/>
                                    </p:animScale>
                                  </p:childTnLst>
                                </p:cTn>
                              </p:par>
                              <p:par>
                                <p:cTn id="216" presetID="3" presetClass="emph" presetSubtype="2" fill="hold" grpId="4" nodeType="withEffect">
                                  <p:stCondLst>
                                    <p:cond delay="0"/>
                                  </p:stCondLst>
                                  <p:childTnLst>
                                    <p:animClr clrSpc="rgb" dir="cw">
                                      <p:cBhvr override="childStyle">
                                        <p:cTn id="217" dur="2000" fill="hold"/>
                                        <p:tgtEl>
                                          <p:spTgt spid="100">
                                            <p:txEl>
                                              <p:pRg st="0" end="0"/>
                                            </p:txEl>
                                          </p:spTgt>
                                        </p:tgtEl>
                                        <p:attrNameLst>
                                          <p:attrName>style.color</p:attrName>
                                        </p:attrNameLst>
                                      </p:cBhvr>
                                      <p:to>
                                        <a:schemeClr val="tx1"/>
                                      </p:to>
                                    </p:animClr>
                                  </p:childTnLst>
                                </p:cTn>
                              </p:par>
                              <p:par>
                                <p:cTn id="218" presetID="10" presetClass="entr" presetSubtype="0" fill="hold" nodeType="withEffect">
                                  <p:stCondLst>
                                    <p:cond delay="0"/>
                                  </p:stCondLst>
                                  <p:childTnLst>
                                    <p:set>
                                      <p:cBhvr>
                                        <p:cTn id="219" dur="1" fill="hold">
                                          <p:stCondLst>
                                            <p:cond delay="0"/>
                                          </p:stCondLst>
                                        </p:cTn>
                                        <p:tgtEl>
                                          <p:spTgt spid="49"/>
                                        </p:tgtEl>
                                        <p:attrNameLst>
                                          <p:attrName>style.visibility</p:attrName>
                                        </p:attrNameLst>
                                      </p:cBhvr>
                                      <p:to>
                                        <p:strVal val="visible"/>
                                      </p:to>
                                    </p:set>
                                    <p:animEffect transition="in" filter="fade">
                                      <p:cBhvr>
                                        <p:cTn id="220" dur="500"/>
                                        <p:tgtEl>
                                          <p:spTgt spid="49"/>
                                        </p:tgtEl>
                                      </p:cBhvr>
                                    </p:animEffect>
                                  </p:childTnLst>
                                </p:cTn>
                              </p:par>
                              <p:par>
                                <p:cTn id="221" presetID="10" presetClass="entr" presetSubtype="0" fill="hold" nodeType="withEffect">
                                  <p:stCondLst>
                                    <p:cond delay="0"/>
                                  </p:stCondLst>
                                  <p:childTnLst>
                                    <p:set>
                                      <p:cBhvr>
                                        <p:cTn id="222" dur="1" fill="hold">
                                          <p:stCondLst>
                                            <p:cond delay="0"/>
                                          </p:stCondLst>
                                        </p:cTn>
                                        <p:tgtEl>
                                          <p:spTgt spid="50"/>
                                        </p:tgtEl>
                                        <p:attrNameLst>
                                          <p:attrName>style.visibility</p:attrName>
                                        </p:attrNameLst>
                                      </p:cBhvr>
                                      <p:to>
                                        <p:strVal val="visible"/>
                                      </p:to>
                                    </p:set>
                                    <p:animEffect transition="in" filter="fade">
                                      <p:cBhvr>
                                        <p:cTn id="2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4" grpId="1" animBg="1"/>
      <p:bldP spid="76" grpId="0" animBg="1"/>
      <p:bldP spid="76" grpId="1" animBg="1"/>
      <p:bldP spid="77" grpId="0" animBg="1"/>
      <p:bldP spid="77" grpId="1" animBg="1"/>
      <p:bldP spid="87" grpId="0" animBg="1"/>
      <p:bldP spid="87" grpId="1" animBg="1"/>
      <p:bldP spid="96" grpId="0" animBg="1"/>
      <p:bldP spid="96"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9" name="Content Placeholder 8">
            <a:extLst>
              <a:ext uri="{FF2B5EF4-FFF2-40B4-BE49-F238E27FC236}">
                <a16:creationId xmlns:a16="http://schemas.microsoft.com/office/drawing/2014/main" id="{778F14A5-FEA3-EC4D-8905-E5D65A4B6ED9}"/>
              </a:ext>
            </a:extLst>
          </p:cNvPr>
          <p:cNvPicPr>
            <a:picLocks noGrp="1" noChangeAspect="1"/>
          </p:cNvPicPr>
          <p:nvPr>
            <p:ph idx="1"/>
          </p:nvPr>
        </p:nvPicPr>
        <p:blipFill>
          <a:blip r:embed="rId3"/>
          <a:stretch>
            <a:fillRect/>
          </a:stretch>
        </p:blipFill>
        <p:spPr>
          <a:xfrm>
            <a:off x="457200" y="1665835"/>
            <a:ext cx="8229600" cy="4585193"/>
          </a:xfrm>
        </p:spPr>
      </p:pic>
      <p:sp>
        <p:nvSpPr>
          <p:cNvPr id="7" name="Oval Callout 6"/>
          <p:cNvSpPr>
            <a:spLocks noChangeArrowheads="1"/>
          </p:cNvSpPr>
          <p:nvPr/>
        </p:nvSpPr>
        <p:spPr bwMode="auto">
          <a:xfrm>
            <a:off x="5857461" y="3325865"/>
            <a:ext cx="924560" cy="924560"/>
          </a:xfrm>
          <a:prstGeom prst="wedgeEllipseCallout">
            <a:avLst>
              <a:gd name="adj1" fmla="val 25851"/>
              <a:gd name="adj2" fmla="val 174096"/>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32088357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000" b="0" dirty="0"/>
              <a:t>Atoms last forever!</a:t>
            </a:r>
          </a:p>
        </p:txBody>
      </p:sp>
      <p:sp>
        <p:nvSpPr>
          <p:cNvPr id="4" name="Text Placeholder 3"/>
          <p:cNvSpPr>
            <a:spLocks noGrp="1"/>
          </p:cNvSpPr>
          <p:nvPr>
            <p:ph type="body" sz="half" idx="2"/>
          </p:nvPr>
        </p:nvSpPr>
        <p:spPr/>
        <p:txBody>
          <a:bodyPr>
            <a:normAutofit/>
          </a:bodyPr>
          <a:lstStyle/>
          <a:p>
            <a:r>
              <a:rPr lang="en-US" sz="2800" dirty="0"/>
              <a:t>Compare the atoms in the reactants and the products.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20</a:t>
            </a:fld>
            <a:endParaRPr lang="en-US"/>
          </a:p>
        </p:txBody>
      </p:sp>
      <p:pic>
        <p:nvPicPr>
          <p:cNvPr id="2050" name="Picture 2"/>
          <p:cNvPicPr>
            <a:picLocks noGrp="1" noChangeAspect="1" noChangeArrowheads="1"/>
          </p:cNvPicPr>
          <p:nvPr>
            <p:ph idx="1"/>
          </p:nvPr>
        </p:nvPicPr>
        <p:blipFill>
          <a:blip r:embed="rId3"/>
          <a:srcRect/>
          <a:stretch/>
        </p:blipFill>
        <p:spPr bwMode="auto">
          <a:xfrm>
            <a:off x="3288207" y="1799645"/>
            <a:ext cx="5398593" cy="3258708"/>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12274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Energy lasts forever!</a:t>
            </a:r>
          </a:p>
        </p:txBody>
      </p:sp>
      <p:sp>
        <p:nvSpPr>
          <p:cNvPr id="4" name="Text Placeholder 3"/>
          <p:cNvSpPr>
            <a:spLocks noGrp="1"/>
          </p:cNvSpPr>
          <p:nvPr>
            <p:ph type="body" sz="half" idx="2"/>
          </p:nvPr>
        </p:nvSpPr>
        <p:spPr/>
        <p:txBody>
          <a:bodyPr>
            <a:normAutofit/>
          </a:bodyPr>
          <a:lstStyle/>
          <a:p>
            <a:r>
              <a:rPr lang="en-US" sz="3200" dirty="0"/>
              <a:t>Compare the energy before and after the reaction</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21</a:t>
            </a:fld>
            <a:endParaRPr lang="en-US"/>
          </a:p>
        </p:txBody>
      </p:sp>
      <p:pic>
        <p:nvPicPr>
          <p:cNvPr id="2050" name="Picture 2"/>
          <p:cNvPicPr>
            <a:picLocks noGrp="1" noChangeAspect="1" noChangeArrowheads="1"/>
          </p:cNvPicPr>
          <p:nvPr>
            <p:ph idx="1"/>
          </p:nvPr>
        </p:nvPicPr>
        <p:blipFill>
          <a:blip r:embed="rId3"/>
          <a:srcRect/>
          <a:stretch/>
        </p:blipFill>
        <p:spPr bwMode="auto">
          <a:xfrm>
            <a:off x="3469858" y="3060962"/>
            <a:ext cx="5398593" cy="850375"/>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3963450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068"/>
            <a:ext cx="8229600" cy="1143000"/>
          </a:xfrm>
        </p:spPr>
        <p:txBody>
          <a:bodyPr/>
          <a:lstStyle/>
          <a:p>
            <a:r>
              <a:rPr lang="en-US" dirty="0"/>
              <a:t>Writing a Chemical Equation</a:t>
            </a:r>
          </a:p>
        </p:txBody>
      </p:sp>
      <p:sp>
        <p:nvSpPr>
          <p:cNvPr id="3" name="Content Placeholder 2"/>
          <p:cNvSpPr>
            <a:spLocks noGrp="1"/>
          </p:cNvSpPr>
          <p:nvPr>
            <p:ph idx="1"/>
          </p:nvPr>
        </p:nvSpPr>
        <p:spPr>
          <a:xfrm>
            <a:off x="457200" y="1116968"/>
            <a:ext cx="8229600" cy="5097656"/>
          </a:xfrm>
        </p:spPr>
        <p:txBody>
          <a:bodyPr>
            <a:normAutofit fontScale="77500" lnSpcReduction="20000"/>
          </a:bodyPr>
          <a:lstStyle/>
          <a:p>
            <a:r>
              <a:rPr lang="en-US" dirty="0"/>
              <a:t>Chemists use </a:t>
            </a:r>
            <a:r>
              <a:rPr lang="en-US" b="1" dirty="0"/>
              <a:t>chemical equations</a:t>
            </a:r>
            <a:r>
              <a:rPr lang="en-US" dirty="0"/>
              <a:t> to show how atoms of reactant molecules are rearranged to make product molecules</a:t>
            </a:r>
          </a:p>
          <a:p>
            <a:r>
              <a:rPr lang="en-US" dirty="0"/>
              <a:t>Writing the equation in symbols: Chemists use an arrow to show how reactants change into products:</a:t>
            </a:r>
            <a:br>
              <a:rPr lang="en-US" dirty="0"/>
            </a:br>
            <a:r>
              <a:rPr lang="en-US" dirty="0"/>
              <a:t>[reactant molecule formulas] </a:t>
            </a:r>
            <a:r>
              <a:rPr lang="en-US" dirty="0">
                <a:sym typeface="Wingdings"/>
              </a:rPr>
              <a:t> [product molecule formulas]</a:t>
            </a:r>
          </a:p>
          <a:p>
            <a:r>
              <a:rPr lang="en-US" dirty="0">
                <a:sym typeface="Wingdings"/>
              </a:rPr>
              <a:t>Saying it in words: Chemists read the arrow as “yield” or “yields:”</a:t>
            </a:r>
            <a:br>
              <a:rPr lang="en-US" dirty="0">
                <a:sym typeface="Wingdings"/>
              </a:rPr>
            </a:br>
            <a:r>
              <a:rPr lang="en-US" dirty="0">
                <a:sym typeface="Wingdings"/>
              </a:rPr>
              <a:t>[reactant molecule names] yield [product molecule names]</a:t>
            </a:r>
          </a:p>
          <a:p>
            <a:r>
              <a:rPr lang="en-US" dirty="0">
                <a:sym typeface="Wingdings"/>
              </a:rPr>
              <a:t>Equations must be </a:t>
            </a:r>
            <a:r>
              <a:rPr lang="en-US" b="1" dirty="0">
                <a:sym typeface="Wingdings"/>
              </a:rPr>
              <a:t>balanced:</a:t>
            </a:r>
            <a:r>
              <a:rPr lang="en-US" dirty="0">
                <a:sym typeface="Wingdings"/>
              </a:rPr>
              <a:t>  Atoms last forever, so reactant and product molecules must have the same number of each kind of atom</a:t>
            </a:r>
          </a:p>
          <a:p>
            <a:r>
              <a:rPr lang="en-US" dirty="0">
                <a:sym typeface="Wingdings"/>
              </a:rPr>
              <a:t>Try it: can you write a balanced chemical equation to show the chemical change when methane burns?</a:t>
            </a:r>
            <a:endParaRPr lang="en-US" dirty="0"/>
          </a:p>
        </p:txBody>
      </p:sp>
      <p:sp>
        <p:nvSpPr>
          <p:cNvPr id="4"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22</a:t>
            </a:fld>
            <a:endParaRPr lang="en-US"/>
          </a:p>
        </p:txBody>
      </p:sp>
    </p:spTree>
    <p:extLst>
      <p:ext uri="{BB962C8B-B14F-4D97-AF65-F5344CB8AC3E}">
        <p14:creationId xmlns:p14="http://schemas.microsoft.com/office/powerpoint/2010/main" val="15723336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23</a:t>
            </a:fld>
            <a:endParaRPr lang="en-US"/>
          </a:p>
        </p:txBody>
      </p:sp>
      <p:sp>
        <p:nvSpPr>
          <p:cNvPr id="2" name="Title 1"/>
          <p:cNvSpPr>
            <a:spLocks noGrp="1"/>
          </p:cNvSpPr>
          <p:nvPr>
            <p:ph type="ctrTitle" idx="4294967295"/>
          </p:nvPr>
        </p:nvSpPr>
        <p:spPr>
          <a:xfrm>
            <a:off x="914400" y="1630363"/>
            <a:ext cx="7772400" cy="1470025"/>
          </a:xfrm>
        </p:spPr>
        <p:txBody>
          <a:bodyPr/>
          <a:lstStyle/>
          <a:p>
            <a:r>
              <a:rPr lang="en-US" dirty="0"/>
              <a:t>Chemical equation for methane burning</a:t>
            </a:r>
          </a:p>
        </p:txBody>
      </p:sp>
      <p:sp>
        <p:nvSpPr>
          <p:cNvPr id="3" name="Subtitle 2"/>
          <p:cNvSpPr>
            <a:spLocks noGrp="1"/>
          </p:cNvSpPr>
          <p:nvPr>
            <p:ph type="subTitle" idx="4294967295"/>
          </p:nvPr>
        </p:nvSpPr>
        <p:spPr>
          <a:xfrm>
            <a:off x="1863759" y="3386138"/>
            <a:ext cx="6400800" cy="1752600"/>
          </a:xfrm>
        </p:spPr>
        <p:txBody>
          <a:bodyPr>
            <a:normAutofit fontScale="92500"/>
          </a:bodyPr>
          <a:lstStyle/>
          <a:p>
            <a:pPr marL="0" indent="0" algn="ctr">
              <a:buNone/>
            </a:pPr>
            <a:r>
              <a:rPr lang="en-US" dirty="0">
                <a:solidFill>
                  <a:srgbClr val="000000"/>
                </a:solidFill>
              </a:rPr>
              <a:t>CH</a:t>
            </a:r>
            <a:r>
              <a:rPr lang="en-US" baseline="-25000" dirty="0">
                <a:solidFill>
                  <a:srgbClr val="000000"/>
                </a:solidFill>
              </a:rPr>
              <a:t>4</a:t>
            </a:r>
            <a:r>
              <a:rPr lang="en-US" dirty="0">
                <a:solidFill>
                  <a:srgbClr val="000000"/>
                </a:solidFill>
              </a:rPr>
              <a:t> + 2O</a:t>
            </a:r>
            <a:r>
              <a:rPr lang="en-US" baseline="-25000" dirty="0">
                <a:solidFill>
                  <a:srgbClr val="000000"/>
                </a:solidFill>
              </a:rPr>
              <a:t>2</a:t>
            </a:r>
            <a:r>
              <a:rPr lang="en-US" dirty="0">
                <a:solidFill>
                  <a:srgbClr val="000000"/>
                </a:solidFill>
              </a:rPr>
              <a:t> </a:t>
            </a:r>
            <a:r>
              <a:rPr lang="en-US" dirty="0">
                <a:solidFill>
                  <a:srgbClr val="000000"/>
                </a:solidFill>
                <a:sym typeface="Wingdings"/>
              </a:rPr>
              <a:t> CO</a:t>
            </a:r>
            <a:r>
              <a:rPr lang="en-US" baseline="-25000" dirty="0">
                <a:solidFill>
                  <a:srgbClr val="000000"/>
                </a:solidFill>
                <a:sym typeface="Wingdings"/>
              </a:rPr>
              <a:t>2</a:t>
            </a:r>
            <a:r>
              <a:rPr lang="en-US" dirty="0">
                <a:solidFill>
                  <a:srgbClr val="000000"/>
                </a:solidFill>
                <a:sym typeface="Wingdings"/>
              </a:rPr>
              <a:t> + 2 H</a:t>
            </a:r>
            <a:r>
              <a:rPr lang="en-US" baseline="-25000" dirty="0">
                <a:solidFill>
                  <a:srgbClr val="000000"/>
                </a:solidFill>
                <a:sym typeface="Wingdings"/>
              </a:rPr>
              <a:t>2</a:t>
            </a:r>
            <a:r>
              <a:rPr lang="en-US" dirty="0">
                <a:solidFill>
                  <a:srgbClr val="000000"/>
                </a:solidFill>
                <a:sym typeface="Wingdings"/>
              </a:rPr>
              <a:t>O</a:t>
            </a:r>
            <a:endParaRPr lang="en-US" baseline="-25000" dirty="0">
              <a:solidFill>
                <a:srgbClr val="000000"/>
              </a:solidFill>
              <a:sym typeface="Wingdings"/>
            </a:endParaRPr>
          </a:p>
          <a:p>
            <a:pPr marL="0" indent="0" algn="ctr">
              <a:buNone/>
            </a:pPr>
            <a:r>
              <a:rPr lang="en-US" dirty="0">
                <a:solidFill>
                  <a:srgbClr val="000000"/>
                </a:solidFill>
                <a:sym typeface="Wingdings"/>
              </a:rPr>
              <a:t>(in words: methane reacts with oxygen to yield carbon dioxide and water)</a:t>
            </a:r>
            <a:endParaRPr lang="en-US" dirty="0">
              <a:solidFill>
                <a:srgbClr val="000000"/>
              </a:solidFill>
            </a:endParaRPr>
          </a:p>
        </p:txBody>
      </p:sp>
    </p:spTree>
    <p:extLst>
      <p:ext uri="{BB962C8B-B14F-4D97-AF65-F5344CB8AC3E}">
        <p14:creationId xmlns:p14="http://schemas.microsoft.com/office/powerpoint/2010/main" val="1274792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8" name="Slide Number Placeholder 6"/>
          <p:cNvSpPr>
            <a:spLocks noGrp="1"/>
          </p:cNvSpPr>
          <p:nvPr>
            <p:ph type="sldNum" sz="quarter" idx="12"/>
          </p:nvPr>
        </p:nvSpPr>
        <p:spPr bwMode="auto">
          <a:noFill/>
          <a:ln>
            <a:miter lim="800000"/>
            <a:headEnd/>
            <a:tailEnd/>
          </a:ln>
        </p:spPr>
        <p:txBody>
          <a:bodyPr/>
          <a:lstStyle/>
          <a:p>
            <a:fld id="{CACDB68F-7C5B-9441-9FD7-974E8F12B03F}" type="slidenum">
              <a:rPr lang="en-US" smtClean="0"/>
              <a:pPr/>
              <a:t>3</a:t>
            </a:fld>
            <a:endParaRPr lang="en-US"/>
          </a:p>
        </p:txBody>
      </p:sp>
      <p:sp>
        <p:nvSpPr>
          <p:cNvPr id="6" name="TextBox 6"/>
          <p:cNvSpPr txBox="1">
            <a:spLocks noChangeArrowheads="1"/>
          </p:cNvSpPr>
          <p:nvPr/>
        </p:nvSpPr>
        <p:spPr bwMode="auto">
          <a:xfrm>
            <a:off x="762000" y="490537"/>
            <a:ext cx="7467600" cy="523875"/>
          </a:xfrm>
          <a:prstGeom prst="rect">
            <a:avLst/>
          </a:prstGeom>
          <a:noFill/>
          <a:ln w="9525">
            <a:noFill/>
            <a:miter lim="800000"/>
            <a:headEnd/>
            <a:tailEnd/>
          </a:ln>
        </p:spPr>
        <p:txBody>
          <a:bodyPr>
            <a:prstTxWarp prst="textNoShape">
              <a:avLst/>
            </a:prstTxWarp>
            <a:spAutoFit/>
          </a:bodyPr>
          <a:lstStyle/>
          <a:p>
            <a:r>
              <a:rPr lang="en-US" sz="2800" b="1" dirty="0">
                <a:latin typeface="Calibri" charset="0"/>
              </a:rPr>
              <a:t>The bottom of flame at atomic-molecular scale</a:t>
            </a:r>
          </a:p>
        </p:txBody>
      </p:sp>
      <p:grpSp>
        <p:nvGrpSpPr>
          <p:cNvPr id="7" name="Group 6"/>
          <p:cNvGrpSpPr/>
          <p:nvPr/>
        </p:nvGrpSpPr>
        <p:grpSpPr>
          <a:xfrm>
            <a:off x="3293964" y="4877963"/>
            <a:ext cx="1569604" cy="1466850"/>
            <a:chOff x="1365250" y="4762500"/>
            <a:chExt cx="1569604" cy="1466850"/>
          </a:xfrm>
        </p:grpSpPr>
        <p:grpSp>
          <p:nvGrpSpPr>
            <p:cNvPr id="8" name="Group 7"/>
            <p:cNvGrpSpPr/>
            <p:nvPr/>
          </p:nvGrpSpPr>
          <p:grpSpPr>
            <a:xfrm>
              <a:off x="1425653" y="4820956"/>
              <a:ext cx="1509201" cy="1358271"/>
              <a:chOff x="1425653" y="4820956"/>
              <a:chExt cx="1509201" cy="1358271"/>
            </a:xfrm>
          </p:grpSpPr>
          <p:grpSp>
            <p:nvGrpSpPr>
              <p:cNvPr id="10" name="Group 9"/>
              <p:cNvGrpSpPr/>
              <p:nvPr/>
            </p:nvGrpSpPr>
            <p:grpSpPr>
              <a:xfrm>
                <a:off x="1595219" y="4820956"/>
                <a:ext cx="910031" cy="230832"/>
                <a:chOff x="1595219" y="4820956"/>
                <a:chExt cx="910031" cy="230832"/>
              </a:xfrm>
            </p:grpSpPr>
            <p:pic>
              <p:nvPicPr>
                <p:cNvPr id="23" name="Picture 5" descr="C:\Documents and Settings\Craig Douglas\My Documents\for JJ\Systems &amp; Scale\molecules\oxygen.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595219" y="4867824"/>
                  <a:ext cx="306664" cy="137096"/>
                </a:xfrm>
                <a:prstGeom prst="rect">
                  <a:avLst/>
                </a:prstGeom>
                <a:noFill/>
                <a:extLst>
                  <a:ext uri="{909E8E84-426E-40dd-AFC4-6F175D3DCCD1}">
                    <a14:hiddenFill xmlns="" xmlns:a14="http://schemas.microsoft.com/office/drawing/2010/main">
                      <a:solidFill>
                        <a:srgbClr val="FFFFFF"/>
                      </a:solidFill>
                    </a14:hiddenFill>
                  </a:ext>
                </a:extLst>
              </p:spPr>
            </p:pic>
            <p:sp>
              <p:nvSpPr>
                <p:cNvPr id="24" name="TextBox 23"/>
                <p:cNvSpPr txBox="1"/>
                <p:nvPr/>
              </p:nvSpPr>
              <p:spPr>
                <a:xfrm>
                  <a:off x="1897391" y="4820956"/>
                  <a:ext cx="607859" cy="230832"/>
                </a:xfrm>
                <a:prstGeom prst="rect">
                  <a:avLst/>
                </a:prstGeom>
                <a:noFill/>
              </p:spPr>
              <p:txBody>
                <a:bodyPr wrap="none" rtlCol="0">
                  <a:spAutoFit/>
                </a:bodyPr>
                <a:lstStyle/>
                <a:p>
                  <a:r>
                    <a:rPr lang="en-US" sz="900" b="1" dirty="0">
                      <a:latin typeface="Arial" charset="0"/>
                      <a:cs typeface="Arial" charset="0"/>
                    </a:rPr>
                    <a:t>Oxygen</a:t>
                  </a:r>
                  <a:endParaRPr lang="en-US" sz="900" dirty="0">
                    <a:latin typeface="Arial Black" pitchFamily="34" charset="0"/>
                  </a:endParaRPr>
                </a:p>
              </p:txBody>
            </p:sp>
          </p:grpSp>
          <p:grpSp>
            <p:nvGrpSpPr>
              <p:cNvPr id="11" name="Group 10"/>
              <p:cNvGrpSpPr/>
              <p:nvPr/>
            </p:nvGrpSpPr>
            <p:grpSpPr>
              <a:xfrm>
                <a:off x="1425653" y="5338312"/>
                <a:ext cx="1509201" cy="230832"/>
                <a:chOff x="1425653" y="5365420"/>
                <a:chExt cx="1509201" cy="230832"/>
              </a:xfrm>
            </p:grpSpPr>
            <p:pic>
              <p:nvPicPr>
                <p:cNvPr id="21" name="Picture 3" descr="C:\Documents and Settings\Craig Douglas\My Documents\for JJ\Systems &amp; Scale\molecules\carbon dioxide.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425653" y="5403269"/>
                  <a:ext cx="476230" cy="155135"/>
                </a:xfrm>
                <a:prstGeom prst="rect">
                  <a:avLst/>
                </a:prstGeom>
                <a:noFill/>
                <a:extLst>
                  <a:ext uri="{909E8E84-426E-40dd-AFC4-6F175D3DCCD1}">
                    <a14:hiddenFill xmlns="" xmlns:a14="http://schemas.microsoft.com/office/drawing/2010/main">
                      <a:solidFill>
                        <a:srgbClr val="FFFFFF"/>
                      </a:solidFill>
                    </a14:hiddenFill>
                  </a:ext>
                </a:extLst>
              </p:spPr>
            </p:pic>
            <p:sp>
              <p:nvSpPr>
                <p:cNvPr id="22" name="TextBox 21"/>
                <p:cNvSpPr txBox="1"/>
                <p:nvPr/>
              </p:nvSpPr>
              <p:spPr>
                <a:xfrm>
                  <a:off x="1897391" y="5365420"/>
                  <a:ext cx="1037463" cy="230832"/>
                </a:xfrm>
                <a:prstGeom prst="rect">
                  <a:avLst/>
                </a:prstGeom>
                <a:noFill/>
              </p:spPr>
              <p:txBody>
                <a:bodyPr wrap="none" rtlCol="0">
                  <a:spAutoFit/>
                </a:bodyPr>
                <a:lstStyle/>
                <a:p>
                  <a:r>
                    <a:rPr lang="en-US" sz="900" b="1" dirty="0">
                      <a:latin typeface="Arial" charset="0"/>
                      <a:cs typeface="Arial" charset="0"/>
                    </a:rPr>
                    <a:t>Carbon Dioxide</a:t>
                  </a:r>
                  <a:endParaRPr lang="en-US" sz="900" dirty="0">
                    <a:latin typeface="Arial Black" pitchFamily="34" charset="0"/>
                  </a:endParaRPr>
                </a:p>
              </p:txBody>
            </p:sp>
          </p:grpSp>
          <p:grpSp>
            <p:nvGrpSpPr>
              <p:cNvPr id="12" name="Group 11"/>
              <p:cNvGrpSpPr/>
              <p:nvPr/>
            </p:nvGrpSpPr>
            <p:grpSpPr>
              <a:xfrm>
                <a:off x="1551926" y="5596991"/>
                <a:ext cx="850733" cy="230833"/>
                <a:chOff x="1551926" y="5596155"/>
                <a:chExt cx="850733" cy="230833"/>
              </a:xfrm>
            </p:grpSpPr>
            <p:pic>
              <p:nvPicPr>
                <p:cNvPr id="19" name="Picture 4" descr="C:\Documents and Settings\Craig Douglas\My Documents\for JJ\Systems &amp; Scale\molecules\water.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551926" y="5610552"/>
                  <a:ext cx="349957" cy="202038"/>
                </a:xfrm>
                <a:prstGeom prst="rect">
                  <a:avLst/>
                </a:prstGeom>
                <a:noFill/>
                <a:extLst>
                  <a:ext uri="{909E8E84-426E-40dd-AFC4-6F175D3DCCD1}">
                    <a14:hiddenFill xmlns="" xmlns:a14="http://schemas.microsoft.com/office/drawing/2010/main">
                      <a:solidFill>
                        <a:srgbClr val="FFFFFF"/>
                      </a:solidFill>
                    </a14:hiddenFill>
                  </a:ext>
                </a:extLst>
              </p:spPr>
            </p:pic>
            <p:sp>
              <p:nvSpPr>
                <p:cNvPr id="20" name="TextBox 19"/>
                <p:cNvSpPr txBox="1"/>
                <p:nvPr/>
              </p:nvSpPr>
              <p:spPr>
                <a:xfrm>
                  <a:off x="1897391" y="5596155"/>
                  <a:ext cx="505268" cy="230833"/>
                </a:xfrm>
                <a:prstGeom prst="rect">
                  <a:avLst/>
                </a:prstGeom>
                <a:noFill/>
              </p:spPr>
              <p:txBody>
                <a:bodyPr wrap="none" rtlCol="0">
                  <a:spAutoFit/>
                </a:bodyPr>
                <a:lstStyle/>
                <a:p>
                  <a:r>
                    <a:rPr lang="en-US" sz="900" b="1" dirty="0">
                      <a:latin typeface="Arial" charset="0"/>
                      <a:cs typeface="Arial" charset="0"/>
                    </a:rPr>
                    <a:t>Water</a:t>
                  </a:r>
                  <a:endParaRPr lang="en-US" sz="900" dirty="0">
                    <a:latin typeface="Arial Black" pitchFamily="34" charset="0"/>
                  </a:endParaRPr>
                </a:p>
              </p:txBody>
            </p:sp>
          </p:grpSp>
          <p:grpSp>
            <p:nvGrpSpPr>
              <p:cNvPr id="13" name="Group 12"/>
              <p:cNvGrpSpPr/>
              <p:nvPr/>
            </p:nvGrpSpPr>
            <p:grpSpPr>
              <a:xfrm>
                <a:off x="1539216" y="5855671"/>
                <a:ext cx="1010918" cy="323556"/>
                <a:chOff x="1539216" y="5855671"/>
                <a:chExt cx="1010918" cy="323556"/>
              </a:xfrm>
            </p:grpSpPr>
            <p:pic>
              <p:nvPicPr>
                <p:cNvPr id="17" name="Picture 2" descr="C:\Documents and Settings\Craig Douglas\My Documents\for JJ\Systems &amp; Scale\molecules\methane.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539216" y="5855671"/>
                  <a:ext cx="362667" cy="323556"/>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TextBox 17"/>
                <p:cNvSpPr txBox="1"/>
                <p:nvPr/>
              </p:nvSpPr>
              <p:spPr>
                <a:xfrm>
                  <a:off x="1897391" y="5902033"/>
                  <a:ext cx="652743" cy="230832"/>
                </a:xfrm>
                <a:prstGeom prst="rect">
                  <a:avLst/>
                </a:prstGeom>
                <a:noFill/>
              </p:spPr>
              <p:txBody>
                <a:bodyPr wrap="none" rtlCol="0">
                  <a:spAutoFit/>
                </a:bodyPr>
                <a:lstStyle/>
                <a:p>
                  <a:r>
                    <a:rPr lang="en-US" sz="900" b="1" dirty="0">
                      <a:latin typeface="Arial" charset="0"/>
                      <a:cs typeface="Arial" charset="0"/>
                    </a:rPr>
                    <a:t>Methane</a:t>
                  </a:r>
                  <a:endParaRPr lang="en-US" sz="900" dirty="0">
                    <a:latin typeface="Arial Black" pitchFamily="34" charset="0"/>
                  </a:endParaRPr>
                </a:p>
              </p:txBody>
            </p:sp>
          </p:grpSp>
          <p:grpSp>
            <p:nvGrpSpPr>
              <p:cNvPr id="14" name="Group 13"/>
              <p:cNvGrpSpPr/>
              <p:nvPr/>
            </p:nvGrpSpPr>
            <p:grpSpPr>
              <a:xfrm>
                <a:off x="1581883" y="5079634"/>
                <a:ext cx="974663" cy="230832"/>
                <a:chOff x="1581883" y="5105010"/>
                <a:chExt cx="974663" cy="230832"/>
              </a:xfrm>
            </p:grpSpPr>
            <p:pic>
              <p:nvPicPr>
                <p:cNvPr id="15" name="Picture 3" descr="C:\Documents and Settings\Craig Douglas\My Documents\for JJ\Systems &amp; Scale\molecules\nitrogen.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581883" y="5145760"/>
                  <a:ext cx="320000" cy="149333"/>
                </a:xfrm>
                <a:prstGeom prst="rect">
                  <a:avLst/>
                </a:prstGeom>
                <a:noFill/>
                <a:extLst>
                  <a:ext uri="{909E8E84-426E-40dd-AFC4-6F175D3DCCD1}">
                    <a14:hiddenFill xmlns="" xmlns:a14="http://schemas.microsoft.com/office/drawing/2010/main">
                      <a:solidFill>
                        <a:srgbClr val="FFFFFF"/>
                      </a:solidFill>
                    </a14:hiddenFill>
                  </a:ext>
                </a:extLst>
              </p:spPr>
            </p:pic>
            <p:sp>
              <p:nvSpPr>
                <p:cNvPr id="16" name="TextBox 15"/>
                <p:cNvSpPr txBox="1"/>
                <p:nvPr/>
              </p:nvSpPr>
              <p:spPr>
                <a:xfrm>
                  <a:off x="1897391" y="5105010"/>
                  <a:ext cx="659155" cy="230832"/>
                </a:xfrm>
                <a:prstGeom prst="rect">
                  <a:avLst/>
                </a:prstGeom>
                <a:noFill/>
              </p:spPr>
              <p:txBody>
                <a:bodyPr wrap="none" rtlCol="0">
                  <a:spAutoFit/>
                </a:bodyPr>
                <a:lstStyle/>
                <a:p>
                  <a:r>
                    <a:rPr lang="en-US" sz="900" b="1" dirty="0">
                      <a:latin typeface="Arial" charset="0"/>
                      <a:cs typeface="Arial" charset="0"/>
                    </a:rPr>
                    <a:t>Nitrogen</a:t>
                  </a:r>
                  <a:endParaRPr lang="en-US" sz="900" dirty="0">
                    <a:latin typeface="Arial Black" pitchFamily="34" charset="0"/>
                  </a:endParaRPr>
                </a:p>
              </p:txBody>
            </p:sp>
          </p:grpSp>
        </p:grpSp>
        <p:sp>
          <p:nvSpPr>
            <p:cNvPr id="9" name="Rectangle 8"/>
            <p:cNvSpPr/>
            <p:nvPr/>
          </p:nvSpPr>
          <p:spPr>
            <a:xfrm>
              <a:off x="1365250" y="4762500"/>
              <a:ext cx="1524000" cy="146685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614373" y="1582299"/>
            <a:ext cx="7948512" cy="3832063"/>
            <a:chOff x="640011" y="1582299"/>
            <a:chExt cx="7621339" cy="3674329"/>
          </a:xfrm>
        </p:grpSpPr>
        <p:pic>
          <p:nvPicPr>
            <p:cNvPr id="26" name="Picture 4" descr="C:\Documents and Settings\Craig Douglas\My Documents\for JJ\Systems &amp; Scale\lesson 5\methane flame01.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40011" y="2348350"/>
              <a:ext cx="3186094" cy="2164474"/>
            </a:xfrm>
            <a:prstGeom prst="rect">
              <a:avLst/>
            </a:prstGeom>
            <a:noFill/>
            <a:extLst>
              <a:ext uri="{909E8E84-426E-40dd-AFC4-6F175D3DCCD1}">
                <a14:hiddenFill xmlns="" xmlns:a14="http://schemas.microsoft.com/office/drawing/2010/main">
                  <a:solidFill>
                    <a:srgbClr val="FFFFFF"/>
                  </a:solidFill>
                </a14:hiddenFill>
              </a:ext>
            </a:extLst>
          </p:spPr>
        </p:pic>
        <p:pic>
          <p:nvPicPr>
            <p:cNvPr id="27" name="Picture 5" descr="C:\Documents and Settings\Craig Douglas\My Documents\for JJ\Systems &amp; Scale\zoom.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rot="10510717">
              <a:off x="2329838" y="1950904"/>
              <a:ext cx="3463469" cy="3305724"/>
            </a:xfrm>
            <a:prstGeom prst="rect">
              <a:avLst/>
            </a:prstGeom>
            <a:noFill/>
            <a:extLst>
              <a:ext uri="{909E8E84-426E-40dd-AFC4-6F175D3DCCD1}">
                <a14:hiddenFill xmlns="" xmlns:a14="http://schemas.microsoft.com/office/drawing/2010/main">
                  <a:solidFill>
                    <a:srgbClr val="FFFFFF"/>
                  </a:solidFill>
                </a14:hiddenFill>
              </a:ext>
            </a:extLst>
          </p:spPr>
        </p:pic>
        <p:pic>
          <p:nvPicPr>
            <p:cNvPr id="28" name="Picture 6" descr="C:\Documents and Settings\Craig Douglas\My Documents\for JJ\Systems &amp; Scale\methane flame lower circle.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4603750" y="1582299"/>
              <a:ext cx="3657600" cy="3657600"/>
            </a:xfrm>
            <a:prstGeom prst="rect">
              <a:avLst/>
            </a:prstGeom>
            <a:noFill/>
            <a:extLst>
              <a:ext uri="{909E8E84-426E-40dd-AFC4-6F175D3DCCD1}">
                <a14:hiddenFill xmlns="" xmlns:a14="http://schemas.microsoft.com/office/drawing/2010/main">
                  <a:solidFill>
                    <a:srgbClr val="FFFFFF"/>
                  </a:solidFill>
                </a14:hiddenFill>
              </a:ext>
            </a:extLst>
          </p:spPr>
        </p:pic>
      </p:grpSp>
    </p:spTree>
    <p:extLst>
      <p:ext uri="{BB962C8B-B14F-4D97-AF65-F5344CB8AC3E}">
        <p14:creationId xmlns:p14="http://schemas.microsoft.com/office/powerpoint/2010/main" val="276746123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6" name="Slide Number Placeholder 6"/>
          <p:cNvSpPr>
            <a:spLocks noGrp="1"/>
          </p:cNvSpPr>
          <p:nvPr>
            <p:ph type="sldNum" sz="quarter" idx="12"/>
          </p:nvPr>
        </p:nvSpPr>
        <p:spPr bwMode="auto">
          <a:noFill/>
          <a:ln>
            <a:miter lim="800000"/>
            <a:headEnd/>
            <a:tailEnd/>
          </a:ln>
        </p:spPr>
        <p:txBody>
          <a:bodyPr/>
          <a:lstStyle/>
          <a:p>
            <a:fld id="{5F3917F4-BF61-4E4D-9E48-3C928E444F3E}" type="slidenum">
              <a:rPr lang="en-US" smtClean="0"/>
              <a:pPr/>
              <a:t>4</a:t>
            </a:fld>
            <a:endParaRPr lang="en-US"/>
          </a:p>
        </p:txBody>
      </p:sp>
      <p:sp>
        <p:nvSpPr>
          <p:cNvPr id="6" name="TextBox 6"/>
          <p:cNvSpPr txBox="1">
            <a:spLocks noChangeArrowheads="1"/>
          </p:cNvSpPr>
          <p:nvPr/>
        </p:nvSpPr>
        <p:spPr bwMode="auto">
          <a:xfrm>
            <a:off x="1066800" y="429156"/>
            <a:ext cx="6858000" cy="523875"/>
          </a:xfrm>
          <a:prstGeom prst="rect">
            <a:avLst/>
          </a:prstGeom>
          <a:noFill/>
          <a:ln w="9525">
            <a:noFill/>
            <a:miter lim="800000"/>
            <a:headEnd/>
            <a:tailEnd/>
          </a:ln>
        </p:spPr>
        <p:txBody>
          <a:bodyPr>
            <a:prstTxWarp prst="textNoShape">
              <a:avLst/>
            </a:prstTxWarp>
            <a:spAutoFit/>
          </a:bodyPr>
          <a:lstStyle/>
          <a:p>
            <a:r>
              <a:rPr lang="en-US" sz="2800" b="1">
                <a:latin typeface="Calibri" charset="0"/>
              </a:rPr>
              <a:t>The top of flame at atomic-molecular scale</a:t>
            </a:r>
          </a:p>
        </p:txBody>
      </p:sp>
      <p:grpSp>
        <p:nvGrpSpPr>
          <p:cNvPr id="7" name="Group 6"/>
          <p:cNvGrpSpPr/>
          <p:nvPr/>
        </p:nvGrpSpPr>
        <p:grpSpPr>
          <a:xfrm>
            <a:off x="3293964" y="4877963"/>
            <a:ext cx="1569604" cy="1466850"/>
            <a:chOff x="1365250" y="4762500"/>
            <a:chExt cx="1569604" cy="1466850"/>
          </a:xfrm>
        </p:grpSpPr>
        <p:grpSp>
          <p:nvGrpSpPr>
            <p:cNvPr id="8" name="Group 7"/>
            <p:cNvGrpSpPr/>
            <p:nvPr/>
          </p:nvGrpSpPr>
          <p:grpSpPr>
            <a:xfrm>
              <a:off x="1425653" y="4820956"/>
              <a:ext cx="1509201" cy="1358271"/>
              <a:chOff x="1425653" y="4820956"/>
              <a:chExt cx="1509201" cy="1358271"/>
            </a:xfrm>
          </p:grpSpPr>
          <p:grpSp>
            <p:nvGrpSpPr>
              <p:cNvPr id="10" name="Group 9"/>
              <p:cNvGrpSpPr/>
              <p:nvPr/>
            </p:nvGrpSpPr>
            <p:grpSpPr>
              <a:xfrm>
                <a:off x="1595219" y="4820956"/>
                <a:ext cx="910031" cy="230832"/>
                <a:chOff x="1595219" y="4820956"/>
                <a:chExt cx="910031" cy="230832"/>
              </a:xfrm>
            </p:grpSpPr>
            <p:pic>
              <p:nvPicPr>
                <p:cNvPr id="23" name="Picture 5" descr="C:\Documents and Settings\Craig Douglas\My Documents\for JJ\Systems &amp; Scale\molecules\oxygen.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595219" y="4867824"/>
                  <a:ext cx="306664" cy="137096"/>
                </a:xfrm>
                <a:prstGeom prst="rect">
                  <a:avLst/>
                </a:prstGeom>
                <a:noFill/>
                <a:extLst>
                  <a:ext uri="{909E8E84-426E-40dd-AFC4-6F175D3DCCD1}">
                    <a14:hiddenFill xmlns="" xmlns:a14="http://schemas.microsoft.com/office/drawing/2010/main">
                      <a:solidFill>
                        <a:srgbClr val="FFFFFF"/>
                      </a:solidFill>
                    </a14:hiddenFill>
                  </a:ext>
                </a:extLst>
              </p:spPr>
            </p:pic>
            <p:sp>
              <p:nvSpPr>
                <p:cNvPr id="24" name="TextBox 23"/>
                <p:cNvSpPr txBox="1"/>
                <p:nvPr/>
              </p:nvSpPr>
              <p:spPr>
                <a:xfrm>
                  <a:off x="1897391" y="4820956"/>
                  <a:ext cx="607859" cy="230832"/>
                </a:xfrm>
                <a:prstGeom prst="rect">
                  <a:avLst/>
                </a:prstGeom>
                <a:noFill/>
              </p:spPr>
              <p:txBody>
                <a:bodyPr wrap="none" rtlCol="0">
                  <a:spAutoFit/>
                </a:bodyPr>
                <a:lstStyle/>
                <a:p>
                  <a:r>
                    <a:rPr lang="en-US" sz="900" b="1" dirty="0">
                      <a:latin typeface="Arial" charset="0"/>
                      <a:cs typeface="Arial" charset="0"/>
                    </a:rPr>
                    <a:t>Oxygen</a:t>
                  </a:r>
                  <a:endParaRPr lang="en-US" sz="900" dirty="0">
                    <a:latin typeface="Arial Black" pitchFamily="34" charset="0"/>
                  </a:endParaRPr>
                </a:p>
              </p:txBody>
            </p:sp>
          </p:grpSp>
          <p:grpSp>
            <p:nvGrpSpPr>
              <p:cNvPr id="11" name="Group 10"/>
              <p:cNvGrpSpPr/>
              <p:nvPr/>
            </p:nvGrpSpPr>
            <p:grpSpPr>
              <a:xfrm>
                <a:off x="1425653" y="5338312"/>
                <a:ext cx="1509201" cy="230832"/>
                <a:chOff x="1425653" y="5365420"/>
                <a:chExt cx="1509201" cy="230832"/>
              </a:xfrm>
            </p:grpSpPr>
            <p:pic>
              <p:nvPicPr>
                <p:cNvPr id="21" name="Picture 3" descr="C:\Documents and Settings\Craig Douglas\My Documents\for JJ\Systems &amp; Scale\molecules\carbon dioxide.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425653" y="5403269"/>
                  <a:ext cx="476230" cy="155135"/>
                </a:xfrm>
                <a:prstGeom prst="rect">
                  <a:avLst/>
                </a:prstGeom>
                <a:noFill/>
                <a:extLst>
                  <a:ext uri="{909E8E84-426E-40dd-AFC4-6F175D3DCCD1}">
                    <a14:hiddenFill xmlns="" xmlns:a14="http://schemas.microsoft.com/office/drawing/2010/main">
                      <a:solidFill>
                        <a:srgbClr val="FFFFFF"/>
                      </a:solidFill>
                    </a14:hiddenFill>
                  </a:ext>
                </a:extLst>
              </p:spPr>
            </p:pic>
            <p:sp>
              <p:nvSpPr>
                <p:cNvPr id="22" name="TextBox 21"/>
                <p:cNvSpPr txBox="1"/>
                <p:nvPr/>
              </p:nvSpPr>
              <p:spPr>
                <a:xfrm>
                  <a:off x="1897391" y="5365420"/>
                  <a:ext cx="1037463" cy="230832"/>
                </a:xfrm>
                <a:prstGeom prst="rect">
                  <a:avLst/>
                </a:prstGeom>
                <a:noFill/>
              </p:spPr>
              <p:txBody>
                <a:bodyPr wrap="none" rtlCol="0">
                  <a:spAutoFit/>
                </a:bodyPr>
                <a:lstStyle/>
                <a:p>
                  <a:r>
                    <a:rPr lang="en-US" sz="900" b="1" dirty="0">
                      <a:latin typeface="Arial" charset="0"/>
                      <a:cs typeface="Arial" charset="0"/>
                    </a:rPr>
                    <a:t>Carbon Dioxide</a:t>
                  </a:r>
                  <a:endParaRPr lang="en-US" sz="900" dirty="0">
                    <a:latin typeface="Arial Black" pitchFamily="34" charset="0"/>
                  </a:endParaRPr>
                </a:p>
              </p:txBody>
            </p:sp>
          </p:grpSp>
          <p:grpSp>
            <p:nvGrpSpPr>
              <p:cNvPr id="12" name="Group 11"/>
              <p:cNvGrpSpPr/>
              <p:nvPr/>
            </p:nvGrpSpPr>
            <p:grpSpPr>
              <a:xfrm>
                <a:off x="1551926" y="5596991"/>
                <a:ext cx="850733" cy="230833"/>
                <a:chOff x="1551926" y="5596155"/>
                <a:chExt cx="850733" cy="230833"/>
              </a:xfrm>
            </p:grpSpPr>
            <p:pic>
              <p:nvPicPr>
                <p:cNvPr id="19" name="Picture 4" descr="C:\Documents and Settings\Craig Douglas\My Documents\for JJ\Systems &amp; Scale\molecules\water.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551926" y="5610552"/>
                  <a:ext cx="349957" cy="202038"/>
                </a:xfrm>
                <a:prstGeom prst="rect">
                  <a:avLst/>
                </a:prstGeom>
                <a:noFill/>
                <a:extLst>
                  <a:ext uri="{909E8E84-426E-40dd-AFC4-6F175D3DCCD1}">
                    <a14:hiddenFill xmlns="" xmlns:a14="http://schemas.microsoft.com/office/drawing/2010/main">
                      <a:solidFill>
                        <a:srgbClr val="FFFFFF"/>
                      </a:solidFill>
                    </a14:hiddenFill>
                  </a:ext>
                </a:extLst>
              </p:spPr>
            </p:pic>
            <p:sp>
              <p:nvSpPr>
                <p:cNvPr id="20" name="TextBox 19"/>
                <p:cNvSpPr txBox="1"/>
                <p:nvPr/>
              </p:nvSpPr>
              <p:spPr>
                <a:xfrm>
                  <a:off x="1897391" y="5596155"/>
                  <a:ext cx="505268" cy="230833"/>
                </a:xfrm>
                <a:prstGeom prst="rect">
                  <a:avLst/>
                </a:prstGeom>
                <a:noFill/>
              </p:spPr>
              <p:txBody>
                <a:bodyPr wrap="none" rtlCol="0">
                  <a:spAutoFit/>
                </a:bodyPr>
                <a:lstStyle/>
                <a:p>
                  <a:r>
                    <a:rPr lang="en-US" sz="900" b="1" dirty="0">
                      <a:latin typeface="Arial" charset="0"/>
                      <a:cs typeface="Arial" charset="0"/>
                    </a:rPr>
                    <a:t>Water</a:t>
                  </a:r>
                  <a:endParaRPr lang="en-US" sz="900" dirty="0">
                    <a:latin typeface="Arial Black" pitchFamily="34" charset="0"/>
                  </a:endParaRPr>
                </a:p>
              </p:txBody>
            </p:sp>
          </p:grpSp>
          <p:grpSp>
            <p:nvGrpSpPr>
              <p:cNvPr id="13" name="Group 12"/>
              <p:cNvGrpSpPr/>
              <p:nvPr/>
            </p:nvGrpSpPr>
            <p:grpSpPr>
              <a:xfrm>
                <a:off x="1539216" y="5855671"/>
                <a:ext cx="1010918" cy="323556"/>
                <a:chOff x="1539216" y="5855671"/>
                <a:chExt cx="1010918" cy="323556"/>
              </a:xfrm>
            </p:grpSpPr>
            <p:pic>
              <p:nvPicPr>
                <p:cNvPr id="17" name="Picture 2" descr="C:\Documents and Settings\Craig Douglas\My Documents\for JJ\Systems &amp; Scale\molecules\methane.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539216" y="5855671"/>
                  <a:ext cx="362667" cy="323556"/>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TextBox 17"/>
                <p:cNvSpPr txBox="1"/>
                <p:nvPr/>
              </p:nvSpPr>
              <p:spPr>
                <a:xfrm>
                  <a:off x="1897391" y="5902033"/>
                  <a:ext cx="652743" cy="230832"/>
                </a:xfrm>
                <a:prstGeom prst="rect">
                  <a:avLst/>
                </a:prstGeom>
                <a:noFill/>
              </p:spPr>
              <p:txBody>
                <a:bodyPr wrap="none" rtlCol="0">
                  <a:spAutoFit/>
                </a:bodyPr>
                <a:lstStyle/>
                <a:p>
                  <a:r>
                    <a:rPr lang="en-US" sz="900" b="1" dirty="0">
                      <a:latin typeface="Arial" charset="0"/>
                      <a:cs typeface="Arial" charset="0"/>
                    </a:rPr>
                    <a:t>Methane</a:t>
                  </a:r>
                  <a:endParaRPr lang="en-US" sz="900" dirty="0">
                    <a:latin typeface="Arial Black" pitchFamily="34" charset="0"/>
                  </a:endParaRPr>
                </a:p>
              </p:txBody>
            </p:sp>
          </p:grpSp>
          <p:grpSp>
            <p:nvGrpSpPr>
              <p:cNvPr id="14" name="Group 13"/>
              <p:cNvGrpSpPr/>
              <p:nvPr/>
            </p:nvGrpSpPr>
            <p:grpSpPr>
              <a:xfrm>
                <a:off x="1581883" y="5079634"/>
                <a:ext cx="974663" cy="230832"/>
                <a:chOff x="1581883" y="5105010"/>
                <a:chExt cx="974663" cy="230832"/>
              </a:xfrm>
            </p:grpSpPr>
            <p:pic>
              <p:nvPicPr>
                <p:cNvPr id="15" name="Picture 3" descr="C:\Documents and Settings\Craig Douglas\My Documents\for JJ\Systems &amp; Scale\molecules\nitrogen.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581883" y="5145760"/>
                  <a:ext cx="320000" cy="149333"/>
                </a:xfrm>
                <a:prstGeom prst="rect">
                  <a:avLst/>
                </a:prstGeom>
                <a:noFill/>
                <a:extLst>
                  <a:ext uri="{909E8E84-426E-40dd-AFC4-6F175D3DCCD1}">
                    <a14:hiddenFill xmlns="" xmlns:a14="http://schemas.microsoft.com/office/drawing/2010/main">
                      <a:solidFill>
                        <a:srgbClr val="FFFFFF"/>
                      </a:solidFill>
                    </a14:hiddenFill>
                  </a:ext>
                </a:extLst>
              </p:spPr>
            </p:pic>
            <p:sp>
              <p:nvSpPr>
                <p:cNvPr id="16" name="TextBox 15"/>
                <p:cNvSpPr txBox="1"/>
                <p:nvPr/>
              </p:nvSpPr>
              <p:spPr>
                <a:xfrm>
                  <a:off x="1897391" y="5105010"/>
                  <a:ext cx="659155" cy="230832"/>
                </a:xfrm>
                <a:prstGeom prst="rect">
                  <a:avLst/>
                </a:prstGeom>
                <a:noFill/>
              </p:spPr>
              <p:txBody>
                <a:bodyPr wrap="none" rtlCol="0">
                  <a:spAutoFit/>
                </a:bodyPr>
                <a:lstStyle/>
                <a:p>
                  <a:r>
                    <a:rPr lang="en-US" sz="900" b="1" dirty="0">
                      <a:latin typeface="Arial" charset="0"/>
                      <a:cs typeface="Arial" charset="0"/>
                    </a:rPr>
                    <a:t>Nitrogen</a:t>
                  </a:r>
                  <a:endParaRPr lang="en-US" sz="900" dirty="0">
                    <a:latin typeface="Arial Black" pitchFamily="34" charset="0"/>
                  </a:endParaRPr>
                </a:p>
              </p:txBody>
            </p:sp>
          </p:grpSp>
        </p:grpSp>
        <p:sp>
          <p:nvSpPr>
            <p:cNvPr id="9" name="Rectangle 8"/>
            <p:cNvSpPr/>
            <p:nvPr/>
          </p:nvSpPr>
          <p:spPr>
            <a:xfrm>
              <a:off x="1365250" y="4762500"/>
              <a:ext cx="1524000" cy="146685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5" name="Picture 4" descr="C:\Documents and Settings\Craig Douglas\My Documents\for JJ\Systems &amp; Scale\lesson 5\methane flame01.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14373" y="2381236"/>
            <a:ext cx="3322868" cy="2257392"/>
          </a:xfrm>
          <a:prstGeom prst="rect">
            <a:avLst/>
          </a:prstGeom>
          <a:noFill/>
          <a:extLst>
            <a:ext uri="{909E8E84-426E-40dd-AFC4-6F175D3DCCD1}">
              <a14:hiddenFill xmlns="" xmlns:a14="http://schemas.microsoft.com/office/drawing/2010/main">
                <a:solidFill>
                  <a:srgbClr val="FFFFFF"/>
                </a:solidFill>
              </a14:hiddenFill>
            </a:ext>
          </a:extLst>
        </p:spPr>
      </p:pic>
      <p:pic>
        <p:nvPicPr>
          <p:cNvPr id="26" name="Picture 5" descr="C:\Documents and Settings\Craig Douglas\My Documents\for JJ\Systems &amp; Scale\zoom.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rot="10645727">
            <a:off x="2359649" y="1841167"/>
            <a:ext cx="3612151" cy="3447634"/>
          </a:xfrm>
          <a:prstGeom prst="rect">
            <a:avLst/>
          </a:prstGeom>
          <a:noFill/>
          <a:extLst>
            <a:ext uri="{909E8E84-426E-40dd-AFC4-6F175D3DCCD1}">
              <a14:hiddenFill xmlns="" xmlns:a14="http://schemas.microsoft.com/office/drawing/2010/main">
                <a:solidFill>
                  <a:srgbClr val="FFFFFF"/>
                </a:solidFill>
              </a14:hiddenFill>
            </a:ext>
          </a:extLst>
        </p:spPr>
      </p:pic>
      <p:pic>
        <p:nvPicPr>
          <p:cNvPr id="27" name="Picture 6"/>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4748270" y="1582299"/>
            <a:ext cx="3814615" cy="381461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5529174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8" name="Slide Number Placeholder 9"/>
          <p:cNvSpPr>
            <a:spLocks noGrp="1"/>
          </p:cNvSpPr>
          <p:nvPr>
            <p:ph type="sldNum" sz="quarter" idx="12"/>
          </p:nvPr>
        </p:nvSpPr>
        <p:spPr bwMode="auto">
          <a:noFill/>
          <a:ln>
            <a:miter lim="800000"/>
            <a:headEnd/>
            <a:tailEnd/>
          </a:ln>
        </p:spPr>
        <p:txBody>
          <a:bodyPr/>
          <a:lstStyle/>
          <a:p>
            <a:fld id="{A5A1BF06-C762-134C-9DA2-7FED30F4095D}" type="slidenum">
              <a:rPr lang="en-US" smtClean="0"/>
              <a:pPr/>
              <a:t>5</a:t>
            </a:fld>
            <a:endParaRPr lang="en-US"/>
          </a:p>
        </p:txBody>
      </p:sp>
      <p:sp>
        <p:nvSpPr>
          <p:cNvPr id="10" name="TextBox 6"/>
          <p:cNvSpPr txBox="1">
            <a:spLocks noChangeArrowheads="1"/>
          </p:cNvSpPr>
          <p:nvPr/>
        </p:nvSpPr>
        <p:spPr bwMode="auto">
          <a:xfrm>
            <a:off x="457200" y="371652"/>
            <a:ext cx="8229600" cy="461963"/>
          </a:xfrm>
          <a:prstGeom prst="rect">
            <a:avLst/>
          </a:prstGeom>
          <a:noFill/>
          <a:ln w="9525">
            <a:noFill/>
            <a:miter lim="800000"/>
            <a:headEnd/>
            <a:tailEnd/>
          </a:ln>
        </p:spPr>
        <p:txBody>
          <a:bodyPr>
            <a:prstTxWarp prst="textNoShape">
              <a:avLst/>
            </a:prstTxWarp>
            <a:spAutoFit/>
          </a:bodyPr>
          <a:lstStyle/>
          <a:p>
            <a:pPr algn="ctr"/>
            <a:r>
              <a:rPr lang="en-US" sz="2400" b="1" dirty="0">
                <a:latin typeface="Calibri" charset="0"/>
              </a:rPr>
              <a:t>What happened between the bottom and the top of the flame?</a:t>
            </a:r>
          </a:p>
        </p:txBody>
      </p:sp>
      <p:grpSp>
        <p:nvGrpSpPr>
          <p:cNvPr id="11" name="Group 10"/>
          <p:cNvGrpSpPr/>
          <p:nvPr/>
        </p:nvGrpSpPr>
        <p:grpSpPr>
          <a:xfrm>
            <a:off x="1042416" y="756021"/>
            <a:ext cx="7070893" cy="5616808"/>
            <a:chOff x="1409700" y="773113"/>
            <a:chExt cx="7070893" cy="5616808"/>
          </a:xfrm>
        </p:grpSpPr>
        <p:sp>
          <p:nvSpPr>
            <p:cNvPr id="12" name="TextBox 17"/>
            <p:cNvSpPr txBox="1">
              <a:spLocks noChangeArrowheads="1"/>
            </p:cNvSpPr>
            <p:nvPr/>
          </p:nvSpPr>
          <p:spPr bwMode="auto">
            <a:xfrm>
              <a:off x="4252957" y="4731837"/>
              <a:ext cx="2057400" cy="646113"/>
            </a:xfrm>
            <a:prstGeom prst="rect">
              <a:avLst/>
            </a:prstGeom>
            <a:noFill/>
            <a:ln w="9525">
              <a:noFill/>
              <a:miter lim="800000"/>
              <a:headEnd/>
              <a:tailEnd/>
            </a:ln>
          </p:spPr>
          <p:txBody>
            <a:bodyPr>
              <a:prstTxWarp prst="textNoShape">
                <a:avLst/>
              </a:prstTxWarp>
              <a:spAutoFit/>
            </a:bodyPr>
            <a:lstStyle/>
            <a:p>
              <a:r>
                <a:rPr lang="en-US" b="1" dirty="0">
                  <a:latin typeface="Calibri" charset="0"/>
                </a:rPr>
                <a:t>Bottom of the flame</a:t>
              </a:r>
            </a:p>
          </p:txBody>
        </p:sp>
        <p:sp>
          <p:nvSpPr>
            <p:cNvPr id="13" name="TextBox 18"/>
            <p:cNvSpPr txBox="1">
              <a:spLocks noChangeArrowheads="1"/>
            </p:cNvSpPr>
            <p:nvPr/>
          </p:nvSpPr>
          <p:spPr bwMode="auto">
            <a:xfrm>
              <a:off x="4252957" y="1923195"/>
              <a:ext cx="2057400" cy="369888"/>
            </a:xfrm>
            <a:prstGeom prst="rect">
              <a:avLst/>
            </a:prstGeom>
            <a:noFill/>
            <a:ln w="9525">
              <a:noFill/>
              <a:miter lim="800000"/>
              <a:headEnd/>
              <a:tailEnd/>
            </a:ln>
          </p:spPr>
          <p:txBody>
            <a:bodyPr>
              <a:prstTxWarp prst="textNoShape">
                <a:avLst/>
              </a:prstTxWarp>
              <a:spAutoFit/>
            </a:bodyPr>
            <a:lstStyle/>
            <a:p>
              <a:r>
                <a:rPr lang="en-US" b="1" dirty="0">
                  <a:latin typeface="Calibri" charset="0"/>
                </a:rPr>
                <a:t>Top of the flame</a:t>
              </a:r>
            </a:p>
          </p:txBody>
        </p:sp>
        <p:pic>
          <p:nvPicPr>
            <p:cNvPr id="14"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auto">
            <a:xfrm>
              <a:off x="1409700" y="3719868"/>
              <a:ext cx="2670053" cy="2670053"/>
            </a:xfrm>
            <a:prstGeom prst="rect">
              <a:avLst/>
            </a:prstGeom>
            <a:noFill/>
            <a:ln w="9525">
              <a:noFill/>
              <a:miter lim="800000"/>
              <a:headEnd/>
              <a:tailEnd/>
            </a:ln>
          </p:spPr>
        </p:pic>
        <p:pic>
          <p:nvPicPr>
            <p:cNvPr id="15"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bwMode="auto">
            <a:xfrm>
              <a:off x="1409700" y="773113"/>
              <a:ext cx="2670053" cy="2670053"/>
            </a:xfrm>
            <a:prstGeom prst="rect">
              <a:avLst/>
            </a:prstGeom>
            <a:noFill/>
            <a:ln w="9525">
              <a:noFill/>
              <a:miter lim="800000"/>
              <a:headEnd/>
              <a:tailEnd/>
            </a:ln>
          </p:spPr>
        </p:pic>
        <p:grpSp>
          <p:nvGrpSpPr>
            <p:cNvPr id="16" name="Group 15"/>
            <p:cNvGrpSpPr/>
            <p:nvPr/>
          </p:nvGrpSpPr>
          <p:grpSpPr>
            <a:xfrm>
              <a:off x="6910989" y="2581274"/>
              <a:ext cx="1569604" cy="1466850"/>
              <a:chOff x="1365250" y="4762500"/>
              <a:chExt cx="1569604" cy="1466850"/>
            </a:xfrm>
          </p:grpSpPr>
          <p:grpSp>
            <p:nvGrpSpPr>
              <p:cNvPr id="18" name="Group 17"/>
              <p:cNvGrpSpPr/>
              <p:nvPr/>
            </p:nvGrpSpPr>
            <p:grpSpPr>
              <a:xfrm>
                <a:off x="1425653" y="4820956"/>
                <a:ext cx="1509201" cy="1358271"/>
                <a:chOff x="1425653" y="4820956"/>
                <a:chExt cx="1509201" cy="1358271"/>
              </a:xfrm>
            </p:grpSpPr>
            <p:grpSp>
              <p:nvGrpSpPr>
                <p:cNvPr id="21" name="Group 20"/>
                <p:cNvGrpSpPr/>
                <p:nvPr/>
              </p:nvGrpSpPr>
              <p:grpSpPr>
                <a:xfrm>
                  <a:off x="1595219" y="4820956"/>
                  <a:ext cx="910031" cy="230832"/>
                  <a:chOff x="1595219" y="4820956"/>
                  <a:chExt cx="910031" cy="230832"/>
                </a:xfrm>
              </p:grpSpPr>
              <p:pic>
                <p:nvPicPr>
                  <p:cNvPr id="34" name="Picture 5" descr="C:\Documents and Settings\Craig Douglas\My Documents\for JJ\Systems &amp; Scale\molecules\oxygen.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595219" y="4867824"/>
                    <a:ext cx="306664" cy="137096"/>
                  </a:xfrm>
                  <a:prstGeom prst="rect">
                    <a:avLst/>
                  </a:prstGeom>
                  <a:noFill/>
                  <a:extLst>
                    <a:ext uri="{909E8E84-426E-40dd-AFC4-6F175D3DCCD1}">
                      <a14:hiddenFill xmlns="" xmlns:a14="http://schemas.microsoft.com/office/drawing/2010/main">
                        <a:solidFill>
                          <a:srgbClr val="FFFFFF"/>
                        </a:solidFill>
                      </a14:hiddenFill>
                    </a:ext>
                  </a:extLst>
                </p:spPr>
              </p:pic>
              <p:sp>
                <p:nvSpPr>
                  <p:cNvPr id="35" name="TextBox 34"/>
                  <p:cNvSpPr txBox="1"/>
                  <p:nvPr/>
                </p:nvSpPr>
                <p:spPr>
                  <a:xfrm>
                    <a:off x="1897391" y="4820956"/>
                    <a:ext cx="607859" cy="230832"/>
                  </a:xfrm>
                  <a:prstGeom prst="rect">
                    <a:avLst/>
                  </a:prstGeom>
                  <a:noFill/>
                </p:spPr>
                <p:txBody>
                  <a:bodyPr wrap="none" rtlCol="0">
                    <a:spAutoFit/>
                  </a:bodyPr>
                  <a:lstStyle/>
                  <a:p>
                    <a:r>
                      <a:rPr lang="en-US" sz="900" b="1" dirty="0">
                        <a:latin typeface="Arial" charset="0"/>
                        <a:cs typeface="Arial" charset="0"/>
                      </a:rPr>
                      <a:t>Oxygen</a:t>
                    </a:r>
                    <a:endParaRPr lang="en-US" sz="900" dirty="0">
                      <a:latin typeface="Arial Black" pitchFamily="34" charset="0"/>
                    </a:endParaRPr>
                  </a:p>
                </p:txBody>
              </p:sp>
            </p:grpSp>
            <p:grpSp>
              <p:nvGrpSpPr>
                <p:cNvPr id="22" name="Group 21"/>
                <p:cNvGrpSpPr/>
                <p:nvPr/>
              </p:nvGrpSpPr>
              <p:grpSpPr>
                <a:xfrm>
                  <a:off x="1425653" y="5338312"/>
                  <a:ext cx="1509201" cy="230832"/>
                  <a:chOff x="1425653" y="5365420"/>
                  <a:chExt cx="1509201" cy="230832"/>
                </a:xfrm>
              </p:grpSpPr>
              <p:pic>
                <p:nvPicPr>
                  <p:cNvPr id="32" name="Picture 3" descr="C:\Documents and Settings\Craig Douglas\My Documents\for JJ\Systems &amp; Scale\molecules\carbon dioxide.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425653" y="5403269"/>
                    <a:ext cx="476230" cy="155135"/>
                  </a:xfrm>
                  <a:prstGeom prst="rect">
                    <a:avLst/>
                  </a:prstGeom>
                  <a:noFill/>
                  <a:extLst>
                    <a:ext uri="{909E8E84-426E-40dd-AFC4-6F175D3DCCD1}">
                      <a14:hiddenFill xmlns="" xmlns:a14="http://schemas.microsoft.com/office/drawing/2010/main">
                        <a:solidFill>
                          <a:srgbClr val="FFFFFF"/>
                        </a:solidFill>
                      </a14:hiddenFill>
                    </a:ext>
                  </a:extLst>
                </p:spPr>
              </p:pic>
              <p:sp>
                <p:nvSpPr>
                  <p:cNvPr id="33" name="TextBox 32"/>
                  <p:cNvSpPr txBox="1"/>
                  <p:nvPr/>
                </p:nvSpPr>
                <p:spPr>
                  <a:xfrm>
                    <a:off x="1897391" y="5365420"/>
                    <a:ext cx="1037463" cy="230832"/>
                  </a:xfrm>
                  <a:prstGeom prst="rect">
                    <a:avLst/>
                  </a:prstGeom>
                  <a:noFill/>
                </p:spPr>
                <p:txBody>
                  <a:bodyPr wrap="none" rtlCol="0">
                    <a:spAutoFit/>
                  </a:bodyPr>
                  <a:lstStyle/>
                  <a:p>
                    <a:r>
                      <a:rPr lang="en-US" sz="900" b="1" dirty="0">
                        <a:latin typeface="Arial" charset="0"/>
                        <a:cs typeface="Arial" charset="0"/>
                      </a:rPr>
                      <a:t>Carbon Dioxide</a:t>
                    </a:r>
                    <a:endParaRPr lang="en-US" sz="900" dirty="0">
                      <a:latin typeface="Arial Black" pitchFamily="34" charset="0"/>
                    </a:endParaRPr>
                  </a:p>
                </p:txBody>
              </p:sp>
            </p:grpSp>
            <p:grpSp>
              <p:nvGrpSpPr>
                <p:cNvPr id="23" name="Group 22"/>
                <p:cNvGrpSpPr/>
                <p:nvPr/>
              </p:nvGrpSpPr>
              <p:grpSpPr>
                <a:xfrm>
                  <a:off x="1551926" y="5596991"/>
                  <a:ext cx="850733" cy="230833"/>
                  <a:chOff x="1551926" y="5596155"/>
                  <a:chExt cx="850733" cy="230833"/>
                </a:xfrm>
              </p:grpSpPr>
              <p:pic>
                <p:nvPicPr>
                  <p:cNvPr id="30" name="Picture 4" descr="C:\Documents and Settings\Craig Douglas\My Documents\for JJ\Systems &amp; Scale\molecules\water.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551926" y="5610552"/>
                    <a:ext cx="349957" cy="202038"/>
                  </a:xfrm>
                  <a:prstGeom prst="rect">
                    <a:avLst/>
                  </a:prstGeom>
                  <a:noFill/>
                  <a:extLst>
                    <a:ext uri="{909E8E84-426E-40dd-AFC4-6F175D3DCCD1}">
                      <a14:hiddenFill xmlns="" xmlns:a14="http://schemas.microsoft.com/office/drawing/2010/main">
                        <a:solidFill>
                          <a:srgbClr val="FFFFFF"/>
                        </a:solidFill>
                      </a14:hiddenFill>
                    </a:ext>
                  </a:extLst>
                </p:spPr>
              </p:pic>
              <p:sp>
                <p:nvSpPr>
                  <p:cNvPr id="31" name="TextBox 30"/>
                  <p:cNvSpPr txBox="1"/>
                  <p:nvPr/>
                </p:nvSpPr>
                <p:spPr>
                  <a:xfrm>
                    <a:off x="1897391" y="5596155"/>
                    <a:ext cx="505268" cy="230833"/>
                  </a:xfrm>
                  <a:prstGeom prst="rect">
                    <a:avLst/>
                  </a:prstGeom>
                  <a:noFill/>
                </p:spPr>
                <p:txBody>
                  <a:bodyPr wrap="none" rtlCol="0">
                    <a:spAutoFit/>
                  </a:bodyPr>
                  <a:lstStyle/>
                  <a:p>
                    <a:r>
                      <a:rPr lang="en-US" sz="900" b="1" dirty="0">
                        <a:latin typeface="Arial" charset="0"/>
                        <a:cs typeface="Arial" charset="0"/>
                      </a:rPr>
                      <a:t>Water</a:t>
                    </a:r>
                    <a:endParaRPr lang="en-US" sz="900" dirty="0">
                      <a:latin typeface="Arial Black" pitchFamily="34" charset="0"/>
                    </a:endParaRPr>
                  </a:p>
                </p:txBody>
              </p:sp>
            </p:grpSp>
            <p:grpSp>
              <p:nvGrpSpPr>
                <p:cNvPr id="24" name="Group 23"/>
                <p:cNvGrpSpPr/>
                <p:nvPr/>
              </p:nvGrpSpPr>
              <p:grpSpPr>
                <a:xfrm>
                  <a:off x="1539216" y="5855671"/>
                  <a:ext cx="1010918" cy="323556"/>
                  <a:chOff x="1539216" y="5855671"/>
                  <a:chExt cx="1010918" cy="323556"/>
                </a:xfrm>
              </p:grpSpPr>
              <p:pic>
                <p:nvPicPr>
                  <p:cNvPr id="28" name="Picture 2" descr="C:\Documents and Settings\Craig Douglas\My Documents\for JJ\Systems &amp; Scale\molecules\methane.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1539216" y="5855671"/>
                    <a:ext cx="362667" cy="323556"/>
                  </a:xfrm>
                  <a:prstGeom prst="rect">
                    <a:avLst/>
                  </a:prstGeom>
                  <a:noFill/>
                  <a:extLst>
                    <a:ext uri="{909E8E84-426E-40dd-AFC4-6F175D3DCCD1}">
                      <a14:hiddenFill xmlns="" xmlns:a14="http://schemas.microsoft.com/office/drawing/2010/main">
                        <a:solidFill>
                          <a:srgbClr val="FFFFFF"/>
                        </a:solidFill>
                      </a14:hiddenFill>
                    </a:ext>
                  </a:extLst>
                </p:spPr>
              </p:pic>
              <p:sp>
                <p:nvSpPr>
                  <p:cNvPr id="29" name="TextBox 28"/>
                  <p:cNvSpPr txBox="1"/>
                  <p:nvPr/>
                </p:nvSpPr>
                <p:spPr>
                  <a:xfrm>
                    <a:off x="1897391" y="5902033"/>
                    <a:ext cx="652743" cy="230832"/>
                  </a:xfrm>
                  <a:prstGeom prst="rect">
                    <a:avLst/>
                  </a:prstGeom>
                  <a:noFill/>
                </p:spPr>
                <p:txBody>
                  <a:bodyPr wrap="none" rtlCol="0">
                    <a:spAutoFit/>
                  </a:bodyPr>
                  <a:lstStyle/>
                  <a:p>
                    <a:r>
                      <a:rPr lang="en-US" sz="900" b="1" dirty="0">
                        <a:latin typeface="Arial" charset="0"/>
                        <a:cs typeface="Arial" charset="0"/>
                      </a:rPr>
                      <a:t>Methane</a:t>
                    </a:r>
                    <a:endParaRPr lang="en-US" sz="900" dirty="0">
                      <a:latin typeface="Arial Black" pitchFamily="34" charset="0"/>
                    </a:endParaRPr>
                  </a:p>
                </p:txBody>
              </p:sp>
            </p:grpSp>
            <p:grpSp>
              <p:nvGrpSpPr>
                <p:cNvPr id="25" name="Group 24"/>
                <p:cNvGrpSpPr/>
                <p:nvPr/>
              </p:nvGrpSpPr>
              <p:grpSpPr>
                <a:xfrm>
                  <a:off x="1581883" y="5079634"/>
                  <a:ext cx="974663" cy="230832"/>
                  <a:chOff x="1581883" y="5105010"/>
                  <a:chExt cx="974663" cy="230832"/>
                </a:xfrm>
              </p:grpSpPr>
              <p:pic>
                <p:nvPicPr>
                  <p:cNvPr id="26" name="Picture 3" descr="C:\Documents and Settings\Craig Douglas\My Documents\for JJ\Systems &amp; Scale\molecules\nitrogen.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581883" y="5145760"/>
                    <a:ext cx="320000" cy="149333"/>
                  </a:xfrm>
                  <a:prstGeom prst="rect">
                    <a:avLst/>
                  </a:prstGeom>
                  <a:noFill/>
                  <a:extLst>
                    <a:ext uri="{909E8E84-426E-40dd-AFC4-6F175D3DCCD1}">
                      <a14:hiddenFill xmlns="" xmlns:a14="http://schemas.microsoft.com/office/drawing/2010/main">
                        <a:solidFill>
                          <a:srgbClr val="FFFFFF"/>
                        </a:solidFill>
                      </a14:hiddenFill>
                    </a:ext>
                  </a:extLst>
                </p:spPr>
              </p:pic>
              <p:sp>
                <p:nvSpPr>
                  <p:cNvPr id="27" name="TextBox 26"/>
                  <p:cNvSpPr txBox="1"/>
                  <p:nvPr/>
                </p:nvSpPr>
                <p:spPr>
                  <a:xfrm>
                    <a:off x="1897391" y="5105010"/>
                    <a:ext cx="659155" cy="230832"/>
                  </a:xfrm>
                  <a:prstGeom prst="rect">
                    <a:avLst/>
                  </a:prstGeom>
                  <a:noFill/>
                </p:spPr>
                <p:txBody>
                  <a:bodyPr wrap="none" rtlCol="0">
                    <a:spAutoFit/>
                  </a:bodyPr>
                  <a:lstStyle/>
                  <a:p>
                    <a:r>
                      <a:rPr lang="en-US" sz="900" b="1" dirty="0">
                        <a:latin typeface="Arial" charset="0"/>
                        <a:cs typeface="Arial" charset="0"/>
                      </a:rPr>
                      <a:t>Nitrogen</a:t>
                    </a:r>
                    <a:endParaRPr lang="en-US" sz="900" dirty="0">
                      <a:latin typeface="Arial Black" pitchFamily="34" charset="0"/>
                    </a:endParaRPr>
                  </a:p>
                </p:txBody>
              </p:sp>
            </p:grpSp>
          </p:grpSp>
          <p:sp>
            <p:nvSpPr>
              <p:cNvPr id="19" name="Rectangle 18"/>
              <p:cNvSpPr/>
              <p:nvPr/>
            </p:nvSpPr>
            <p:spPr>
              <a:xfrm>
                <a:off x="1365250" y="4762500"/>
                <a:ext cx="1524000" cy="146685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7" name="AutoShape 2"/>
            <p:cNvSpPr>
              <a:spLocks noChangeArrowheads="1"/>
            </p:cNvSpPr>
            <p:nvPr/>
          </p:nvSpPr>
          <p:spPr bwMode="auto">
            <a:xfrm rot="16200000">
              <a:off x="2498271" y="3220085"/>
              <a:ext cx="492910" cy="739366"/>
            </a:xfrm>
            <a:prstGeom prst="rightArrow">
              <a:avLst>
                <a:gd name="adj1" fmla="val 65889"/>
                <a:gd name="adj2" fmla="val 38319"/>
              </a:avLst>
            </a:prstGeom>
            <a:solidFill>
              <a:schemeClr val="bg1"/>
            </a:solidFill>
            <a:ln w="38100">
              <a:solidFill>
                <a:srgbClr val="00FF00"/>
              </a:solidFill>
              <a:round/>
              <a:headEnd/>
              <a:tailEnd/>
            </a:ln>
          </p:spPr>
          <p:txBody>
            <a:bodyPr lIns="62042" tIns="31021" rIns="62042" bIns="31021"/>
            <a:lstStyle/>
            <a:p>
              <a:endParaRPr lang="en-US">
                <a:solidFill>
                  <a:srgbClr val="000000"/>
                </a:solidFill>
                <a:latin typeface="Calibri" pitchFamily="34" charset="0"/>
              </a:endParaRPr>
            </a:p>
          </p:txBody>
        </p:sp>
      </p:grpSp>
    </p:spTree>
    <p:extLst>
      <p:ext uri="{BB962C8B-B14F-4D97-AF65-F5344CB8AC3E}">
        <p14:creationId xmlns:p14="http://schemas.microsoft.com/office/powerpoint/2010/main" val="313462339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3"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6</a:t>
            </a:fld>
            <a:endParaRPr lang="en-US"/>
          </a:p>
        </p:txBody>
      </p:sp>
      <p:pic>
        <p:nvPicPr>
          <p:cNvPr id="34"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2198612" y="2212267"/>
            <a:ext cx="4754562" cy="3229713"/>
          </a:xfrm>
          <a:prstGeom prst="rect">
            <a:avLst/>
          </a:prstGeom>
          <a:noFill/>
          <a:extLst>
            <a:ext uri="{909E8E84-426E-40dd-AFC4-6F175D3DCCD1}">
              <a14:hiddenFill xmlns="" xmlns:a14="http://schemas.microsoft.com/office/drawing/2010/main">
                <a:solidFill>
                  <a:srgbClr val="FFFFFF"/>
                </a:solidFill>
              </a14:hiddenFill>
            </a:ext>
          </a:extLst>
        </p:spPr>
      </p:pic>
      <p:grpSp>
        <p:nvGrpSpPr>
          <p:cNvPr id="36" name="Group 35"/>
          <p:cNvGrpSpPr/>
          <p:nvPr/>
        </p:nvGrpSpPr>
        <p:grpSpPr>
          <a:xfrm>
            <a:off x="7100023" y="5095556"/>
            <a:ext cx="1598670" cy="1110868"/>
            <a:chOff x="7018076" y="4881600"/>
            <a:chExt cx="2105390" cy="1462973"/>
          </a:xfrm>
        </p:grpSpPr>
        <p:grpSp>
          <p:nvGrpSpPr>
            <p:cNvPr id="43" name="Group 42"/>
            <p:cNvGrpSpPr/>
            <p:nvPr/>
          </p:nvGrpSpPr>
          <p:grpSpPr>
            <a:xfrm>
              <a:off x="7350434" y="4881600"/>
              <a:ext cx="1207260" cy="303998"/>
              <a:chOff x="7350434" y="5017411"/>
              <a:chExt cx="1207260" cy="303998"/>
            </a:xfrm>
          </p:grpSpPr>
          <p:pic>
            <p:nvPicPr>
              <p:cNvPr id="55" name="Picture 5" descr="C:\Documents and Settings\Craig Douglas\My Documents\for JJ\Systems &amp; Scale\molecules\oxygen.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50434" y="5050246"/>
                <a:ext cx="403865" cy="180551"/>
              </a:xfrm>
              <a:prstGeom prst="rect">
                <a:avLst/>
              </a:prstGeom>
              <a:noFill/>
              <a:extLst>
                <a:ext uri="{909E8E84-426E-40dd-AFC4-6F175D3DCCD1}">
                  <a14:hiddenFill xmlns="" xmlns:a14="http://schemas.microsoft.com/office/drawing/2010/main">
                    <a:solidFill>
                      <a:srgbClr val="FFFFFF"/>
                    </a:solidFill>
                  </a14:hiddenFill>
                </a:ext>
              </a:extLst>
            </p:spPr>
          </p:pic>
          <p:sp>
            <p:nvSpPr>
              <p:cNvPr id="56" name="TextBox 55"/>
              <p:cNvSpPr txBox="1"/>
              <p:nvPr/>
            </p:nvSpPr>
            <p:spPr>
              <a:xfrm>
                <a:off x="7757165" y="5017411"/>
                <a:ext cx="800529" cy="303998"/>
              </a:xfrm>
              <a:prstGeom prst="rect">
                <a:avLst/>
              </a:prstGeom>
              <a:noFill/>
            </p:spPr>
            <p:txBody>
              <a:bodyPr wrap="none" rtlCol="0">
                <a:spAutoFit/>
              </a:bodyPr>
              <a:lstStyle/>
              <a:p>
                <a:r>
                  <a:rPr lang="en-US" sz="900" b="1" dirty="0">
                    <a:latin typeface="Arial" charset="0"/>
                    <a:cs typeface="Arial" charset="0"/>
                  </a:rPr>
                  <a:t>Oxygen</a:t>
                </a:r>
                <a:endParaRPr lang="en-US" sz="900" dirty="0">
                  <a:latin typeface="Arial Black" pitchFamily="34" charset="0"/>
                </a:endParaRPr>
              </a:p>
            </p:txBody>
          </p:sp>
        </p:grpSp>
        <p:grpSp>
          <p:nvGrpSpPr>
            <p:cNvPr id="46" name="Group 45"/>
            <p:cNvGrpSpPr/>
            <p:nvPr/>
          </p:nvGrpSpPr>
          <p:grpSpPr>
            <a:xfrm>
              <a:off x="7127122" y="5180504"/>
              <a:ext cx="1996344" cy="303998"/>
              <a:chOff x="7127122" y="5292620"/>
              <a:chExt cx="1996344" cy="303998"/>
            </a:xfrm>
          </p:grpSpPr>
          <p:pic>
            <p:nvPicPr>
              <p:cNvPr id="53" name="Picture 3" descr="C:\Documents and Settings\Craig Douglas\My Documents\for JJ\Systems &amp; Scale\molecules\carbon dioxide.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127122" y="5313577"/>
                <a:ext cx="627177" cy="204307"/>
              </a:xfrm>
              <a:prstGeom prst="rect">
                <a:avLst/>
              </a:prstGeom>
              <a:noFill/>
              <a:extLst>
                <a:ext uri="{909E8E84-426E-40dd-AFC4-6F175D3DCCD1}">
                  <a14:hiddenFill xmlns="" xmlns:a14="http://schemas.microsoft.com/office/drawing/2010/main">
                    <a:solidFill>
                      <a:srgbClr val="FFFFFF"/>
                    </a:solidFill>
                  </a14:hiddenFill>
                </a:ext>
              </a:extLst>
            </p:spPr>
          </p:pic>
          <p:sp>
            <p:nvSpPr>
              <p:cNvPr id="54" name="TextBox 53"/>
              <p:cNvSpPr txBox="1"/>
              <p:nvPr/>
            </p:nvSpPr>
            <p:spPr>
              <a:xfrm>
                <a:off x="7757165" y="5292620"/>
                <a:ext cx="1366301" cy="303998"/>
              </a:xfrm>
              <a:prstGeom prst="rect">
                <a:avLst/>
              </a:prstGeom>
              <a:noFill/>
            </p:spPr>
            <p:txBody>
              <a:bodyPr wrap="none" rtlCol="0">
                <a:spAutoFit/>
              </a:bodyPr>
              <a:lstStyle/>
              <a:p>
                <a:r>
                  <a:rPr lang="en-US" sz="900" b="1" dirty="0">
                    <a:latin typeface="Arial" charset="0"/>
                    <a:cs typeface="Arial" charset="0"/>
                  </a:rPr>
                  <a:t>Carbon Dioxide</a:t>
                </a:r>
                <a:endParaRPr lang="en-US" sz="900" dirty="0">
                  <a:latin typeface="Arial Black" pitchFamily="34" charset="0"/>
                </a:endParaRPr>
              </a:p>
            </p:txBody>
          </p:sp>
        </p:grpSp>
        <p:grpSp>
          <p:nvGrpSpPr>
            <p:cNvPr id="47" name="Group 46"/>
            <p:cNvGrpSpPr/>
            <p:nvPr/>
          </p:nvGrpSpPr>
          <p:grpSpPr>
            <a:xfrm>
              <a:off x="7293418" y="5479408"/>
              <a:ext cx="1129166" cy="313927"/>
              <a:chOff x="7293418" y="5560986"/>
              <a:chExt cx="1129166" cy="313927"/>
            </a:xfrm>
          </p:grpSpPr>
          <p:pic>
            <p:nvPicPr>
              <p:cNvPr id="51" name="Picture 4" descr="C:\Documents and Settings\Craig Douglas\My Documents\for JJ\Systems &amp; Scale\molecules\water.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7293418" y="5560986"/>
                <a:ext cx="460881" cy="266076"/>
              </a:xfrm>
              <a:prstGeom prst="rect">
                <a:avLst/>
              </a:prstGeom>
              <a:noFill/>
              <a:extLst>
                <a:ext uri="{909E8E84-426E-40dd-AFC4-6F175D3DCCD1}">
                  <a14:hiddenFill xmlns="" xmlns:a14="http://schemas.microsoft.com/office/drawing/2010/main">
                    <a:solidFill>
                      <a:srgbClr val="FFFFFF"/>
                    </a:solidFill>
                  </a14:hiddenFill>
                </a:ext>
              </a:extLst>
            </p:spPr>
          </p:pic>
          <p:sp>
            <p:nvSpPr>
              <p:cNvPr id="52" name="TextBox 51"/>
              <p:cNvSpPr txBox="1"/>
              <p:nvPr/>
            </p:nvSpPr>
            <p:spPr>
              <a:xfrm>
                <a:off x="7757165" y="5570915"/>
                <a:ext cx="665419" cy="303998"/>
              </a:xfrm>
              <a:prstGeom prst="rect">
                <a:avLst/>
              </a:prstGeom>
              <a:noFill/>
            </p:spPr>
            <p:txBody>
              <a:bodyPr wrap="none" rtlCol="0">
                <a:spAutoFit/>
              </a:bodyPr>
              <a:lstStyle/>
              <a:p>
                <a:r>
                  <a:rPr lang="en-US" sz="900" b="1" dirty="0">
                    <a:latin typeface="Arial" charset="0"/>
                    <a:cs typeface="Arial" charset="0"/>
                  </a:rPr>
                  <a:t>Water</a:t>
                </a:r>
                <a:endParaRPr lang="en-US" sz="900" dirty="0">
                  <a:latin typeface="Arial Black" pitchFamily="34" charset="0"/>
                </a:endParaRPr>
              </a:p>
            </p:txBody>
          </p:sp>
        </p:grpSp>
        <p:grpSp>
          <p:nvGrpSpPr>
            <p:cNvPr id="48" name="Group 47"/>
            <p:cNvGrpSpPr/>
            <p:nvPr/>
          </p:nvGrpSpPr>
          <p:grpSpPr>
            <a:xfrm>
              <a:off x="7018076" y="5798168"/>
              <a:ext cx="1598728" cy="546405"/>
              <a:chOff x="7018076" y="5772768"/>
              <a:chExt cx="1598728" cy="546405"/>
            </a:xfrm>
          </p:grpSpPr>
          <p:pic>
            <p:nvPicPr>
              <p:cNvPr id="49" name="Picture 6"/>
              <p:cNvPicPr>
                <a:picLocks noChangeAspect="1" noChangeArrowheads="1"/>
              </p:cNvPicPr>
              <p:nvPr/>
            </p:nvPicPr>
            <p:blipFill>
              <a:blip r:embed="rId7">
                <a:extLst>
                  <a:ext uri="{28A0092B-C50C-407E-A947-70E740481C1C}">
                    <a14:useLocalDpi xmlns:a14="http://schemas.microsoft.com/office/drawing/2010/main"/>
                  </a:ext>
                </a:extLst>
              </a:blip>
              <a:stretch>
                <a:fillRect/>
              </a:stretch>
            </p:blipFill>
            <p:spPr bwMode="auto">
              <a:xfrm>
                <a:off x="7018076" y="5772768"/>
                <a:ext cx="612453" cy="546405"/>
              </a:xfrm>
              <a:prstGeom prst="rect">
                <a:avLst/>
              </a:prstGeom>
              <a:noFill/>
              <a:extLst>
                <a:ext uri="{909E8E84-426E-40dd-AFC4-6F175D3DCCD1}">
                  <a14:hiddenFill xmlns="" xmlns:a14="http://schemas.microsoft.com/office/drawing/2010/main">
                    <a:solidFill>
                      <a:srgbClr val="FFFFFF"/>
                    </a:solidFill>
                  </a14:hiddenFill>
                </a:ext>
              </a:extLst>
            </p:spPr>
          </p:pic>
          <p:sp>
            <p:nvSpPr>
              <p:cNvPr id="50" name="TextBox 49"/>
              <p:cNvSpPr txBox="1"/>
              <p:nvPr/>
            </p:nvSpPr>
            <p:spPr>
              <a:xfrm>
                <a:off x="7757165" y="5922860"/>
                <a:ext cx="859639" cy="303998"/>
              </a:xfrm>
              <a:prstGeom prst="rect">
                <a:avLst/>
              </a:prstGeom>
              <a:noFill/>
            </p:spPr>
            <p:txBody>
              <a:bodyPr wrap="none" rtlCol="0">
                <a:spAutoFit/>
              </a:bodyPr>
              <a:lstStyle/>
              <a:p>
                <a:r>
                  <a:rPr lang="en-US" sz="900" b="1" dirty="0">
                    <a:latin typeface="Arial" charset="0"/>
                    <a:cs typeface="Arial" charset="0"/>
                  </a:rPr>
                  <a:t>Methane</a:t>
                </a:r>
                <a:endParaRPr lang="en-US" sz="900" dirty="0">
                  <a:latin typeface="Arial Black" pitchFamily="34" charset="0"/>
                </a:endParaRPr>
              </a:p>
            </p:txBody>
          </p:sp>
        </p:grpSp>
      </p:grpSp>
      <p:sp>
        <p:nvSpPr>
          <p:cNvPr id="57" name="Rectangle 56"/>
          <p:cNvSpPr/>
          <p:nvPr/>
        </p:nvSpPr>
        <p:spPr>
          <a:xfrm>
            <a:off x="6991685" y="5042355"/>
            <a:ext cx="1640535" cy="1266644"/>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8" name="Picture 5" descr="C:\Documents and Settings\Craig Douglas\My Documents\for JJ\Systems &amp; Scale\molecules\oxygen.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891948" y="3955635"/>
            <a:ext cx="306664" cy="137096"/>
          </a:xfrm>
          <a:prstGeom prst="rect">
            <a:avLst/>
          </a:prstGeom>
          <a:noFill/>
          <a:extLst>
            <a:ext uri="{909E8E84-426E-40dd-AFC4-6F175D3DCCD1}">
              <a14:hiddenFill xmlns="" xmlns:a14="http://schemas.microsoft.com/office/drawing/2010/main">
                <a:solidFill>
                  <a:srgbClr val="FFFFFF"/>
                </a:solidFill>
              </a14:hiddenFill>
            </a:ext>
          </a:extLst>
        </p:spPr>
      </p:pic>
      <p:pic>
        <p:nvPicPr>
          <p:cNvPr id="59" name="Picture 6"/>
          <p:cNvPicPr>
            <a:picLocks noChangeAspect="1" noChangeArrowheads="1"/>
          </p:cNvPicPr>
          <p:nvPr/>
        </p:nvPicPr>
        <p:blipFill>
          <a:blip r:embed="rId7">
            <a:extLst>
              <a:ext uri="{28A0092B-C50C-407E-A947-70E740481C1C}">
                <a14:useLocalDpi xmlns:a14="http://schemas.microsoft.com/office/drawing/2010/main"/>
              </a:ext>
            </a:extLst>
          </a:blip>
          <a:stretch>
            <a:fillRect/>
          </a:stretch>
        </p:blipFill>
        <p:spPr bwMode="auto">
          <a:xfrm>
            <a:off x="3653675" y="4753158"/>
            <a:ext cx="465049" cy="414897"/>
          </a:xfrm>
          <a:prstGeom prst="rect">
            <a:avLst/>
          </a:prstGeom>
          <a:noFill/>
          <a:extLst>
            <a:ext uri="{909E8E84-426E-40dd-AFC4-6F175D3DCCD1}">
              <a14:hiddenFill xmlns="" xmlns:a14="http://schemas.microsoft.com/office/drawing/2010/main">
                <a:solidFill>
                  <a:srgbClr val="FFFFFF"/>
                </a:solidFill>
              </a14:hiddenFill>
            </a:ext>
          </a:extLst>
        </p:spPr>
      </p:pic>
      <p:pic>
        <p:nvPicPr>
          <p:cNvPr id="60" name="Picture 5" descr="C:\Documents and Settings\Craig Douglas\My Documents\for JJ\Systems &amp; Scale\molecules\oxygen.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685" y="4649458"/>
            <a:ext cx="306664" cy="137096"/>
          </a:xfrm>
          <a:prstGeom prst="rect">
            <a:avLst/>
          </a:prstGeom>
          <a:noFill/>
          <a:extLst>
            <a:ext uri="{909E8E84-426E-40dd-AFC4-6F175D3DCCD1}">
              <a14:hiddenFill xmlns="" xmlns:a14="http://schemas.microsoft.com/office/drawing/2010/main">
                <a:solidFill>
                  <a:srgbClr val="FFFFFF"/>
                </a:solidFill>
              </a14:hiddenFill>
            </a:ext>
          </a:extLst>
        </p:spPr>
      </p:pic>
      <p:pic>
        <p:nvPicPr>
          <p:cNvPr id="61" name="Picture 4" descr="C:\Documents and Settings\Craig Douglas\My Documents\for JJ\Systems &amp; Scale\molecules\water.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619180" y="3542681"/>
            <a:ext cx="349957" cy="202038"/>
          </a:xfrm>
          <a:prstGeom prst="rect">
            <a:avLst/>
          </a:prstGeom>
          <a:noFill/>
          <a:extLst>
            <a:ext uri="{909E8E84-426E-40dd-AFC4-6F175D3DCCD1}">
              <a14:hiddenFill xmlns="" xmlns:a14="http://schemas.microsoft.com/office/drawing/2010/main">
                <a:solidFill>
                  <a:srgbClr val="FFFFFF"/>
                </a:solidFill>
              </a14:hiddenFill>
            </a:ext>
          </a:extLst>
        </p:spPr>
      </p:pic>
      <p:pic>
        <p:nvPicPr>
          <p:cNvPr id="62" name="Picture 3" descr="C:\Documents and Settings\Craig Douglas\My Documents\for JJ\Systems &amp; Scale\molecules\carbon dioxide.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142950" y="3171487"/>
            <a:ext cx="476230" cy="155135"/>
          </a:xfrm>
          <a:prstGeom prst="rect">
            <a:avLst/>
          </a:prstGeom>
          <a:noFill/>
          <a:extLst>
            <a:ext uri="{909E8E84-426E-40dd-AFC4-6F175D3DCCD1}">
              <a14:hiddenFill xmlns="" xmlns:a14="http://schemas.microsoft.com/office/drawing/2010/main">
                <a:solidFill>
                  <a:srgbClr val="FFFFFF"/>
                </a:solidFill>
              </a14:hiddenFill>
            </a:ext>
          </a:extLst>
        </p:spPr>
      </p:pic>
      <p:pic>
        <p:nvPicPr>
          <p:cNvPr id="63" name="Picture 4" descr="C:\Documents and Settings\Craig Douglas\My Documents\for JJ\Systems &amp; Scale\molecules\water.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381065" y="3560037"/>
            <a:ext cx="349957" cy="202038"/>
          </a:xfrm>
          <a:prstGeom prst="rect">
            <a:avLst/>
          </a:prstGeom>
          <a:noFill/>
          <a:extLst>
            <a:ext uri="{909E8E84-426E-40dd-AFC4-6F175D3DCCD1}">
              <a14:hiddenFill xmlns="" xmlns:a14="http://schemas.microsoft.com/office/drawing/2010/main">
                <a:solidFill>
                  <a:srgbClr val="FFFFFF"/>
                </a:solidFill>
              </a14:hiddenFill>
            </a:ext>
          </a:extLst>
        </p:spPr>
      </p:pic>
      <p:sp>
        <p:nvSpPr>
          <p:cNvPr id="64" name="Rectangle 63"/>
          <p:cNvSpPr/>
          <p:nvPr/>
        </p:nvSpPr>
        <p:spPr>
          <a:xfrm>
            <a:off x="6953174" y="3609675"/>
            <a:ext cx="708055" cy="1350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Rectangle 64"/>
          <p:cNvSpPr/>
          <p:nvPr/>
        </p:nvSpPr>
        <p:spPr>
          <a:xfrm>
            <a:off x="1490557" y="3435623"/>
            <a:ext cx="708055" cy="1350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Rectangle 65"/>
          <p:cNvSpPr/>
          <p:nvPr/>
        </p:nvSpPr>
        <p:spPr>
          <a:xfrm flipV="1">
            <a:off x="2145315" y="934063"/>
            <a:ext cx="4960374" cy="127820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Title 1"/>
          <p:cNvSpPr txBox="1">
            <a:spLocks/>
          </p:cNvSpPr>
          <p:nvPr/>
        </p:nvSpPr>
        <p:spPr>
          <a:xfrm>
            <a:off x="3136392"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What’s the hidden chemical change</a:t>
            </a:r>
            <a:br>
              <a:rPr lang="en-US" sz="2000" b="1" dirty="0">
                <a:latin typeface="Arial" charset="0"/>
                <a:cs typeface="Arial" charset="0"/>
              </a:rPr>
            </a:br>
            <a:r>
              <a:rPr lang="en-US" sz="2000" b="1" dirty="0">
                <a:latin typeface="Arial" charset="0"/>
                <a:cs typeface="Arial" charset="0"/>
              </a:rPr>
              <a:t>when methane burns?</a:t>
            </a:r>
          </a:p>
        </p:txBody>
      </p:sp>
      <p:sp>
        <p:nvSpPr>
          <p:cNvPr id="68" name="AutoShape 2"/>
          <p:cNvSpPr>
            <a:spLocks noChangeArrowheads="1"/>
          </p:cNvSpPr>
          <p:nvPr/>
        </p:nvSpPr>
        <p:spPr bwMode="auto">
          <a:xfrm rot="16200000">
            <a:off x="4114800" y="2720989"/>
            <a:ext cx="914400" cy="1371600"/>
          </a:xfrm>
          <a:prstGeom prst="rightArrow">
            <a:avLst>
              <a:gd name="adj1" fmla="val 65889"/>
              <a:gd name="adj2" fmla="val 38319"/>
            </a:avLst>
          </a:prstGeom>
          <a:solidFill>
            <a:schemeClr val="bg1"/>
          </a:solidFill>
          <a:ln w="76200">
            <a:solidFill>
              <a:srgbClr val="00FF00"/>
            </a:solidFill>
            <a:round/>
            <a:headEnd/>
            <a:tailEnd/>
          </a:ln>
        </p:spPr>
        <p:txBody>
          <a:bodyPr lIns="62042" tIns="31021" rIns="62042" bIns="31021"/>
          <a:lstStyle/>
          <a:p>
            <a:endParaRPr lang="en-US">
              <a:solidFill>
                <a:srgbClr val="000000"/>
              </a:solidFill>
              <a:latin typeface="Calibri" pitchFamily="34" charset="0"/>
            </a:endParaRPr>
          </a:p>
        </p:txBody>
      </p:sp>
      <p:sp>
        <p:nvSpPr>
          <p:cNvPr id="69" name="Rectangle 68"/>
          <p:cNvSpPr/>
          <p:nvPr/>
        </p:nvSpPr>
        <p:spPr>
          <a:xfrm>
            <a:off x="4343400" y="3108960"/>
            <a:ext cx="466794" cy="646331"/>
          </a:xfrm>
          <a:prstGeom prst="rect">
            <a:avLst/>
          </a:prstGeom>
        </p:spPr>
        <p:txBody>
          <a:bodyPr wrap="none">
            <a:spAutoFit/>
          </a:bodyPr>
          <a:lstStyle/>
          <a:p>
            <a:r>
              <a:rPr lang="en-US" sz="3600" b="1" dirty="0">
                <a:solidFill>
                  <a:srgbClr val="00FF00"/>
                </a:solidFill>
                <a:latin typeface="Arial" charset="0"/>
                <a:cs typeface="Arial" charset="0"/>
              </a:rPr>
              <a:t>?</a:t>
            </a:r>
            <a:endParaRPr lang="en-US" sz="3600" dirty="0">
              <a:solidFill>
                <a:srgbClr val="00FF00"/>
              </a:solidFill>
            </a:endParaRPr>
          </a:p>
        </p:txBody>
      </p:sp>
    </p:spTree>
    <p:extLst>
      <p:ext uri="{BB962C8B-B14F-4D97-AF65-F5344CB8AC3E}">
        <p14:creationId xmlns:p14="http://schemas.microsoft.com/office/powerpoint/2010/main" val="5165205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9"/>
                                        </p:tgtEl>
                                        <p:attrNameLst>
                                          <p:attrName>style.visibility</p:attrName>
                                        </p:attrNameLst>
                                      </p:cBhvr>
                                      <p:to>
                                        <p:strVal val="visible"/>
                                      </p:to>
                                    </p:set>
                                  </p:childTnLst>
                                </p:cTn>
                              </p:par>
                              <p:par>
                                <p:cTn id="13" presetID="0" presetClass="path" presetSubtype="0" repeatCount="indefinite" decel="100000" fill="hold" nodeType="withEffect">
                                  <p:stCondLst>
                                    <p:cond delay="500"/>
                                  </p:stCondLst>
                                  <p:childTnLst>
                                    <p:animMotion origin="layout" path="M -1.11111E-6 1.66551E-6 C 0.03698 0.00948 0.17778 0.07148 0.22222 0.05737 C 0.26667 0.04326 0.25747 -0.05482 0.26667 -0.08443 " pathEditMode="relative" rAng="0" ptsTypes="aaa">
                                      <p:cBhvr>
                                        <p:cTn id="14" dur="3000" fill="hold"/>
                                        <p:tgtEl>
                                          <p:spTgt spid="58"/>
                                        </p:tgtEl>
                                        <p:attrNameLst>
                                          <p:attrName>ppt_x</p:attrName>
                                          <p:attrName>ppt_y</p:attrName>
                                        </p:attrNameLst>
                                      </p:cBhvr>
                                      <p:rCtr x="13333" y="-648"/>
                                    </p:animMotion>
                                  </p:childTnLst>
                                </p:cTn>
                              </p:par>
                              <p:par>
                                <p:cTn id="15" presetID="0" presetClass="path" presetSubtype="0" repeatCount="indefinite" decel="100000" fill="hold" nodeType="withEffect">
                                  <p:stCondLst>
                                    <p:cond delay="500"/>
                                  </p:stCondLst>
                                  <p:childTnLst>
                                    <p:animMotion origin="layout" path="M -0.58594 -0.0849 C -0.54236 -0.07495 -0.37517 -0.0081 -0.32431 -0.02499 C -0.27344 -0.04187 -0.28976 -0.15268 -0.28073 -0.18622 " pathEditMode="relative" rAng="0" ptsTypes="aaa">
                                      <p:cBhvr>
                                        <p:cTn id="16" dur="3000" fill="hold"/>
                                        <p:tgtEl>
                                          <p:spTgt spid="60"/>
                                        </p:tgtEl>
                                        <p:attrNameLst>
                                          <p:attrName>ppt_x</p:attrName>
                                          <p:attrName>ppt_y</p:attrName>
                                        </p:attrNameLst>
                                      </p:cBhvr>
                                      <p:rCtr x="15625" y="-1226"/>
                                    </p:animMotion>
                                  </p:childTnLst>
                                </p:cTn>
                              </p:par>
                              <p:par>
                                <p:cTn id="17" presetID="1" presetClass="entr" presetSubtype="0" fill="hold" nodeType="withEffect">
                                  <p:stCondLst>
                                    <p:cond delay="500"/>
                                  </p:stCondLst>
                                  <p:childTnLst>
                                    <p:set>
                                      <p:cBhvr>
                                        <p:cTn id="18" dur="1" fill="hold">
                                          <p:stCondLst>
                                            <p:cond delay="0"/>
                                          </p:stCondLst>
                                        </p:cTn>
                                        <p:tgtEl>
                                          <p:spTgt spid="59"/>
                                        </p:tgtEl>
                                        <p:attrNameLst>
                                          <p:attrName>style.visibility</p:attrName>
                                        </p:attrNameLst>
                                      </p:cBhvr>
                                      <p:to>
                                        <p:strVal val="visible"/>
                                      </p:to>
                                    </p:set>
                                  </p:childTnLst>
                                </p:cTn>
                              </p:par>
                              <p:par>
                                <p:cTn id="19" presetID="0" presetClass="path" presetSubtype="0" repeatCount="indefinite" decel="100000" fill="hold" nodeType="withEffect">
                                  <p:stCondLst>
                                    <p:cond delay="500"/>
                                  </p:stCondLst>
                                  <p:childTnLst>
                                    <p:animMotion origin="layout" path="M 2.77778E-7 -2.26232E-6 C 0.02118 -0.03701 0.04236 -0.07402 0.05382 -0.10895 C 0.06528 -0.14388 0.06615 -0.19246 0.06875 -0.20912 " pathEditMode="relative" ptsTypes="aaA">
                                      <p:cBhvr>
                                        <p:cTn id="20" dur="3000" fill="hold"/>
                                        <p:tgtEl>
                                          <p:spTgt spid="59"/>
                                        </p:tgtEl>
                                        <p:attrNameLst>
                                          <p:attrName>ppt_x</p:attrName>
                                          <p:attrName>ppt_y</p:attrName>
                                        </p:attrNameLst>
                                      </p:cBhvr>
                                    </p:animMotion>
                                  </p:childTnLst>
                                </p:cTn>
                              </p:par>
                              <p:par>
                                <p:cTn id="21" presetID="1" presetClass="entr" presetSubtype="0" fill="hold" nodeType="withEffect">
                                  <p:stCondLst>
                                    <p:cond delay="1000"/>
                                  </p:stCondLst>
                                  <p:childTnLst>
                                    <p:set>
                                      <p:cBhvr>
                                        <p:cTn id="22" dur="1" fill="hold">
                                          <p:stCondLst>
                                            <p:cond delay="0"/>
                                          </p:stCondLst>
                                        </p:cTn>
                                        <p:tgtEl>
                                          <p:spTgt spid="62"/>
                                        </p:tgtEl>
                                        <p:attrNameLst>
                                          <p:attrName>style.visibility</p:attrName>
                                        </p:attrNameLst>
                                      </p:cBhvr>
                                      <p:to>
                                        <p:strVal val="visible"/>
                                      </p:to>
                                    </p:set>
                                  </p:childTnLst>
                                </p:cTn>
                              </p:par>
                              <p:par>
                                <p:cTn id="23" presetID="0" presetClass="path" presetSubtype="0" repeatCount="indefinite" accel="100000" fill="hold" nodeType="withEffect">
                                  <p:stCondLst>
                                    <p:cond delay="1000"/>
                                  </p:stCondLst>
                                  <p:childTnLst>
                                    <p:animMotion origin="layout" path="M 2.22222E-6 3.77284E-6 C -0.0092 -0.06061 -0.01823 -0.12075 -0.03455 -0.17118 C -0.05087 -0.22207 -0.07448 -0.26348 -0.09775 -0.30396 " pathEditMode="relative" rAng="0" ptsTypes="aaA">
                                      <p:cBhvr>
                                        <p:cTn id="24" dur="3000" fill="hold"/>
                                        <p:tgtEl>
                                          <p:spTgt spid="62"/>
                                        </p:tgtEl>
                                        <p:attrNameLst>
                                          <p:attrName>ppt_x</p:attrName>
                                          <p:attrName>ppt_y</p:attrName>
                                        </p:attrNameLst>
                                      </p:cBhvr>
                                      <p:rCtr x="-4896" y="-15198"/>
                                    </p:animMotion>
                                  </p:childTnLst>
                                </p:cTn>
                              </p:par>
                              <p:par>
                                <p:cTn id="25" presetID="1" presetClass="entr" presetSubtype="0" fill="hold" nodeType="withEffect">
                                  <p:stCondLst>
                                    <p:cond delay="1000"/>
                                  </p:stCondLst>
                                  <p:childTnLst>
                                    <p:set>
                                      <p:cBhvr>
                                        <p:cTn id="26" dur="1" fill="hold">
                                          <p:stCondLst>
                                            <p:cond delay="0"/>
                                          </p:stCondLst>
                                        </p:cTn>
                                        <p:tgtEl>
                                          <p:spTgt spid="61"/>
                                        </p:tgtEl>
                                        <p:attrNameLst>
                                          <p:attrName>style.visibility</p:attrName>
                                        </p:attrNameLst>
                                      </p:cBhvr>
                                      <p:to>
                                        <p:strVal val="visible"/>
                                      </p:to>
                                    </p:set>
                                  </p:childTnLst>
                                </p:cTn>
                              </p:par>
                              <p:par>
                                <p:cTn id="27" presetID="0" presetClass="path" presetSubtype="0" repeatCount="indefinite" accel="100000" fill="hold" nodeType="withEffect">
                                  <p:stCondLst>
                                    <p:cond delay="1000"/>
                                  </p:stCondLst>
                                  <p:childTnLst>
                                    <p:animMotion origin="layout" path="M 4.44444E-6 -1.33241E-6 C 0.0184 -0.09137 0.03697 -0.18251 0.06996 -0.23803 C 0.10295 -0.29331 0.15034 -0.31321 0.19791 -0.33287 " pathEditMode="relative" rAng="0" ptsTypes="aaA">
                                      <p:cBhvr>
                                        <p:cTn id="28" dur="3000" fill="hold"/>
                                        <p:tgtEl>
                                          <p:spTgt spid="61"/>
                                        </p:tgtEl>
                                        <p:attrNameLst>
                                          <p:attrName>ppt_x</p:attrName>
                                          <p:attrName>ppt_y</p:attrName>
                                        </p:attrNameLst>
                                      </p:cBhvr>
                                      <p:rCtr x="9896" y="-16655"/>
                                    </p:animMotion>
                                  </p:childTnLst>
                                </p:cTn>
                              </p:par>
                              <p:par>
                                <p:cTn id="29" presetID="1" presetClass="entr" presetSubtype="0" fill="hold" nodeType="withEffect">
                                  <p:stCondLst>
                                    <p:cond delay="1000"/>
                                  </p:stCondLst>
                                  <p:childTnLst>
                                    <p:set>
                                      <p:cBhvr>
                                        <p:cTn id="30" dur="1" fill="hold">
                                          <p:stCondLst>
                                            <p:cond delay="0"/>
                                          </p:stCondLst>
                                        </p:cTn>
                                        <p:tgtEl>
                                          <p:spTgt spid="63"/>
                                        </p:tgtEl>
                                        <p:attrNameLst>
                                          <p:attrName>style.visibility</p:attrName>
                                        </p:attrNameLst>
                                      </p:cBhvr>
                                      <p:to>
                                        <p:strVal val="visible"/>
                                      </p:to>
                                    </p:set>
                                  </p:childTnLst>
                                </p:cTn>
                              </p:par>
                              <p:par>
                                <p:cTn id="31" presetID="0" presetClass="path" presetSubtype="0" repeatCount="indefinite" accel="100000" fill="hold" nodeType="withEffect">
                                  <p:stCondLst>
                                    <p:cond delay="1000"/>
                                  </p:stCondLst>
                                  <p:childTnLst>
                                    <p:animMotion origin="layout" path="M 3.61111E-6 5.66736E-7 C 0.00382 -0.08212 0.00781 -0.16424 0.00313 -0.22207 C -0.00156 -0.2799 -0.01476 -0.31344 -0.02795 -0.34675 " pathEditMode="relative" ptsTypes="aaA">
                                      <p:cBhvr>
                                        <p:cTn id="32" dur="3000" fill="hold"/>
                                        <p:tgtEl>
                                          <p:spTgt spid="6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8" grpId="0" animBg="1"/>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ublic\Documents\for JJ\Three Questions\three questio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28600" y="692209"/>
            <a:ext cx="8686800"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7899" y="1229797"/>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63"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7269" y="1142353"/>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64"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28662">
            <a:off x="6034452" y="1078225"/>
            <a:ext cx="2004538" cy="2135407"/>
          </a:xfrm>
          <a:prstGeom prst="rect">
            <a:avLst/>
          </a:prstGeom>
          <a:noFill/>
          <a:extLst>
            <a:ext uri="{909E8E84-426E-40dd-AFC4-6F175D3DCCD1}">
              <a14:hiddenFill xmlns="" xmlns:a14="http://schemas.microsoft.com/office/drawing/2010/main">
                <a:solidFill>
                  <a:srgbClr val="FFFFFF"/>
                </a:solidFill>
              </a14:hiddenFill>
            </a:ext>
          </a:extLst>
        </p:spPr>
      </p:pic>
      <p:pic>
        <p:nvPicPr>
          <p:cNvPr id="5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7899" y="3072680"/>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5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7269" y="2985236"/>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58"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28662">
            <a:off x="6034452" y="2921108"/>
            <a:ext cx="2004538" cy="2135407"/>
          </a:xfrm>
          <a:prstGeom prst="rect">
            <a:avLst/>
          </a:prstGeom>
          <a:noFill/>
          <a:extLst>
            <a:ext uri="{909E8E84-426E-40dd-AFC4-6F175D3DCCD1}">
              <a14:hiddenFill xmlns="" xmlns:a14="http://schemas.microsoft.com/office/drawing/2010/main">
                <a:solidFill>
                  <a:srgbClr val="FFFFFF"/>
                </a:solidFill>
              </a14:hiddenFill>
            </a:ext>
          </a:extLst>
        </p:spPr>
      </p:pic>
      <p:pic>
        <p:nvPicPr>
          <p:cNvPr id="65" name="Picture 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247899" y="4963140"/>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66" name="Picture 6"/>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097269" y="4875696"/>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67" name="Picture 7"/>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rot="628662">
            <a:off x="6055237" y="4811795"/>
            <a:ext cx="2004538" cy="2134953"/>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55644" y="1116647"/>
            <a:ext cx="1288967" cy="356247"/>
          </a:xfrm>
          <a:prstGeom prst="rect">
            <a:avLst/>
          </a:prstGeom>
          <a:noFill/>
          <a:extLst>
            <a:ext uri="{909E8E84-426E-40dd-AFC4-6F175D3DCCD1}">
              <a14:hiddenFill xmlns="" xmlns:a14="http://schemas.microsoft.com/office/drawing/2010/main">
                <a:solidFill>
                  <a:srgbClr val="FFFFFF"/>
                </a:solidFill>
              </a14:hiddenFill>
            </a:ext>
          </a:extLst>
        </p:spPr>
      </p:pic>
      <p:pic>
        <p:nvPicPr>
          <p:cNvPr id="1046" name="Picture 1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42325" y="1828800"/>
            <a:ext cx="233180" cy="236418"/>
          </a:xfrm>
          <a:prstGeom prst="rect">
            <a:avLst/>
          </a:prstGeom>
          <a:noFill/>
          <a:extLst>
            <a:ext uri="{909E8E84-426E-40dd-AFC4-6F175D3DCCD1}">
              <a14:hiddenFill xmlns="" xmlns:a14="http://schemas.microsoft.com/office/drawing/2010/main">
                <a:solidFill>
                  <a:srgbClr val="FFFFFF"/>
                </a:solidFill>
              </a14:hiddenFill>
            </a:ext>
          </a:extLst>
        </p:spPr>
      </p:pic>
      <p:pic>
        <p:nvPicPr>
          <p:cNvPr id="1045" name="Picture 1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09144" y="2278182"/>
            <a:ext cx="233181" cy="236418"/>
          </a:xfrm>
          <a:prstGeom prst="rect">
            <a:avLst/>
          </a:prstGeom>
          <a:noFill/>
          <a:extLst>
            <a:ext uri="{909E8E84-426E-40dd-AFC4-6F175D3DCCD1}">
              <a14:hiddenFill xmlns="" xmlns:a14="http://schemas.microsoft.com/office/drawing/2010/main">
                <a:solidFill>
                  <a:srgbClr val="FFFFFF"/>
                </a:solidFill>
              </a14:hiddenFill>
            </a:ext>
          </a:extLst>
        </p:spPr>
      </p:pic>
      <p:pic>
        <p:nvPicPr>
          <p:cNvPr id="1047" name="Picture 2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289051" y="5256684"/>
            <a:ext cx="234487" cy="237744"/>
          </a:xfrm>
          <a:prstGeom prst="rect">
            <a:avLst/>
          </a:prstGeom>
          <a:noFill/>
          <a:extLst>
            <a:ext uri="{909E8E84-426E-40dd-AFC4-6F175D3DCCD1}">
              <a14:hiddenFill xmlns="" xmlns:a14="http://schemas.microsoft.com/office/drawing/2010/main">
                <a:solidFill>
                  <a:srgbClr val="FFFFFF"/>
                </a:solidFill>
              </a14:hiddenFill>
            </a:ext>
          </a:extLst>
        </p:spPr>
      </p:pic>
      <p:pic>
        <p:nvPicPr>
          <p:cNvPr id="42" name="Picture 1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3256973" y="2973809"/>
            <a:ext cx="1288287" cy="356247"/>
          </a:xfrm>
          <a:prstGeom prst="rect">
            <a:avLst/>
          </a:prstGeom>
          <a:noFill/>
          <a:extLst>
            <a:ext uri="{909E8E84-426E-40dd-AFC4-6F175D3DCCD1}">
              <a14:hiddenFill xmlns="" xmlns:a14="http://schemas.microsoft.com/office/drawing/2010/main">
                <a:solidFill>
                  <a:srgbClr val="FFFFFF"/>
                </a:solidFill>
              </a14:hiddenFill>
            </a:ext>
          </a:extLst>
        </p:spPr>
      </p:pic>
      <p:pic>
        <p:nvPicPr>
          <p:cNvPr id="52" name="Picture 12"/>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3255984" y="4849343"/>
            <a:ext cx="1288287" cy="356247"/>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60912" y="3301278"/>
            <a:ext cx="234488" cy="237744"/>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2" name="Slide Number Placeholder 1">
            <a:extLst>
              <a:ext uri="{FF2B5EF4-FFF2-40B4-BE49-F238E27FC236}">
                <a16:creationId xmlns:a16="http://schemas.microsoft.com/office/drawing/2014/main" id="{4432DE3B-6647-4513-87A5-A2C3B2D52D35}"/>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3080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Making the Reactant Molecules: Methane and Oxygen</a:t>
            </a:r>
          </a:p>
        </p:txBody>
      </p:sp>
      <p:sp>
        <p:nvSpPr>
          <p:cNvPr id="3" name="Content Placeholder 2"/>
          <p:cNvSpPr>
            <a:spLocks noGrp="1"/>
          </p:cNvSpPr>
          <p:nvPr>
            <p:ph idx="1"/>
          </p:nvPr>
        </p:nvSpPr>
        <p:spPr>
          <a:xfrm>
            <a:off x="457200" y="1620642"/>
            <a:ext cx="3074894" cy="3482986"/>
          </a:xfrm>
        </p:spPr>
        <p:txBody>
          <a:bodyPr>
            <a:normAutofit/>
          </a:bodyPr>
          <a:lstStyle/>
          <a:p>
            <a:r>
              <a:rPr lang="en-US" dirty="0"/>
              <a:t>Complete </a:t>
            </a:r>
            <a:r>
              <a:rPr lang="en-US" b="1" i="1" dirty="0"/>
              <a:t>Steps 1-3 </a:t>
            </a:r>
            <a:r>
              <a:rPr lang="en-US" dirty="0"/>
              <a:t>in </a:t>
            </a:r>
            <a:r>
              <a:rPr lang="en-US" sz="3300" dirty="0"/>
              <a:t>Part</a:t>
            </a:r>
            <a:r>
              <a:rPr lang="en-US" dirty="0"/>
              <a:t> B of your worksheet.</a:t>
            </a:r>
          </a:p>
          <a:p>
            <a:pPr marL="0" indent="0">
              <a:buNone/>
            </a:pPr>
            <a:endParaRPr lang="en-US" dirty="0"/>
          </a:p>
        </p:txBody>
      </p:sp>
      <p:sp>
        <p:nvSpPr>
          <p:cNvPr id="4"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8</a:t>
            </a:fld>
            <a:endParaRPr lang="en-US"/>
          </a:p>
        </p:txBody>
      </p:sp>
      <p:pic>
        <p:nvPicPr>
          <p:cNvPr id="5" name="Picture 2">
            <a:extLst>
              <a:ext uri="{FF2B5EF4-FFF2-40B4-BE49-F238E27FC236}">
                <a16:creationId xmlns:a16="http://schemas.microsoft.com/office/drawing/2014/main" id="{18375B03-025F-A744-96F9-B4DC37FC2B3C}"/>
              </a:ext>
            </a:extLst>
          </p:cNvPr>
          <p:cNvPicPr>
            <a:picLocks noChangeAspect="1" noChangeArrowheads="1"/>
          </p:cNvPicPr>
          <p:nvPr/>
        </p:nvPicPr>
        <p:blipFill>
          <a:blip r:embed="rId3"/>
          <a:srcRect/>
          <a:stretch/>
        </p:blipFill>
        <p:spPr bwMode="auto">
          <a:xfrm>
            <a:off x="4120114" y="1899844"/>
            <a:ext cx="4396565" cy="4415037"/>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39946370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
        <p:nvSpPr>
          <p:cNvPr id="16" name="Rounded Rectangle 15"/>
          <p:cNvSpPr/>
          <p:nvPr/>
        </p:nvSpPr>
        <p:spPr>
          <a:xfrm>
            <a:off x="4750633" y="1310125"/>
            <a:ext cx="3569452" cy="429664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17" name="Title 1"/>
          <p:cNvSpPr txBox="1">
            <a:spLocks/>
          </p:cNvSpPr>
          <p:nvPr/>
        </p:nvSpPr>
        <p:spPr>
          <a:xfrm>
            <a:off x="685800" y="488462"/>
            <a:ext cx="7772400" cy="82166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Photo of reactant molecules</a:t>
            </a:r>
            <a:r>
              <a:rPr lang="en-US" sz="1600" b="1" dirty="0">
                <a:ea typeface="ＭＳ Ｐゴシック" charset="-128"/>
                <a:cs typeface="ＭＳ Ｐゴシック" charset="-128"/>
              </a:rPr>
              <a:t>: CH</a:t>
            </a:r>
            <a:r>
              <a:rPr lang="en-US" sz="1600" b="1" baseline="-25000" dirty="0">
                <a:ea typeface="ＭＳ Ｐゴシック" charset="-128"/>
                <a:cs typeface="ＭＳ Ｐゴシック" charset="-128"/>
              </a:rPr>
              <a:t>4</a:t>
            </a:r>
            <a:r>
              <a:rPr lang="en-US" sz="1600" b="1" dirty="0">
                <a:ea typeface="ＭＳ Ｐゴシック" charset="-128"/>
                <a:cs typeface="ＭＳ Ｐゴシック" charset="-128"/>
              </a:rPr>
              <a:t> (methane) and O</a:t>
            </a:r>
            <a:r>
              <a:rPr lang="en-US" sz="1600" b="1" baseline="-25000" dirty="0">
                <a:ea typeface="ＭＳ Ｐゴシック" charset="-128"/>
                <a:cs typeface="ＭＳ Ｐゴシック" charset="-128"/>
              </a:rPr>
              <a:t>2</a:t>
            </a:r>
            <a:r>
              <a:rPr lang="en-US" sz="1600" b="1" dirty="0">
                <a:ea typeface="ＭＳ Ｐゴシック" charset="-128"/>
                <a:cs typeface="ＭＳ Ｐゴシック" charset="-128"/>
              </a:rPr>
              <a:t> (oxygen)</a:t>
            </a:r>
            <a:br>
              <a:rPr lang="en-US" sz="1600" b="1" dirty="0">
                <a:ea typeface="ＭＳ Ｐゴシック" charset="-128"/>
                <a:cs typeface="ＭＳ Ｐゴシック" charset="-128"/>
              </a:rPr>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18" name="Subtitle 2"/>
          <p:cNvSpPr txBox="1">
            <a:spLocks/>
          </p:cNvSpPr>
          <p:nvPr/>
        </p:nvSpPr>
        <p:spPr>
          <a:xfrm>
            <a:off x="457200" y="5613136"/>
            <a:ext cx="8229600" cy="67750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19" name="Rounded Rectangle 18"/>
          <p:cNvSpPr/>
          <p:nvPr/>
        </p:nvSpPr>
        <p:spPr>
          <a:xfrm>
            <a:off x="841676" y="1310126"/>
            <a:ext cx="3569452" cy="4296646"/>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20" name="TextBox 19"/>
          <p:cNvSpPr txBox="1"/>
          <p:nvPr/>
        </p:nvSpPr>
        <p:spPr>
          <a:xfrm>
            <a:off x="1999839" y="5217279"/>
            <a:ext cx="947636" cy="308869"/>
          </a:xfrm>
          <a:prstGeom prst="rect">
            <a:avLst/>
          </a:prstGeom>
          <a:noFill/>
        </p:spPr>
        <p:txBody>
          <a:bodyPr wrap="none" lIns="62042" tIns="31021" rIns="62042" bIns="31021" rtlCol="0">
            <a:spAutoFit/>
          </a:bodyPr>
          <a:lstStyle/>
          <a:p>
            <a:r>
              <a:rPr lang="en-US" sz="1600" dirty="0"/>
              <a:t>Reactants</a:t>
            </a:r>
          </a:p>
        </p:txBody>
      </p:sp>
      <p:sp>
        <p:nvSpPr>
          <p:cNvPr id="21" name="TextBox 20"/>
          <p:cNvSpPr txBox="1"/>
          <p:nvPr/>
        </p:nvSpPr>
        <p:spPr>
          <a:xfrm>
            <a:off x="6535359" y="5217279"/>
            <a:ext cx="862377" cy="308869"/>
          </a:xfrm>
          <a:prstGeom prst="rect">
            <a:avLst/>
          </a:prstGeom>
          <a:noFill/>
        </p:spPr>
        <p:txBody>
          <a:bodyPr wrap="none" lIns="62042" tIns="31021" rIns="62042" bIns="31021" rtlCol="0">
            <a:spAutoFit/>
          </a:bodyPr>
          <a:lstStyle/>
          <a:p>
            <a:r>
              <a:rPr lang="en-US" sz="1600" dirty="0"/>
              <a:t>Products</a:t>
            </a:r>
          </a:p>
        </p:txBody>
      </p:sp>
      <p:sp>
        <p:nvSpPr>
          <p:cNvPr id="22" name="AutoShape 2"/>
          <p:cNvSpPr>
            <a:spLocks noChangeArrowheads="1"/>
          </p:cNvSpPr>
          <p:nvPr/>
        </p:nvSpPr>
        <p:spPr bwMode="auto">
          <a:xfrm>
            <a:off x="4044782" y="2162948"/>
            <a:ext cx="1140453" cy="1688702"/>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23" name="TextBox 22"/>
          <p:cNvSpPr txBox="1"/>
          <p:nvPr/>
        </p:nvSpPr>
        <p:spPr>
          <a:xfrm>
            <a:off x="3964704" y="2736834"/>
            <a:ext cx="1160057" cy="616646"/>
          </a:xfrm>
          <a:prstGeom prst="rect">
            <a:avLst/>
          </a:prstGeom>
          <a:noFill/>
        </p:spPr>
        <p:txBody>
          <a:bodyPr wrap="square" lIns="62042" tIns="31021" rIns="62042" bIns="31021" rtlCol="0">
            <a:spAutoFit/>
          </a:bodyPr>
          <a:lstStyle/>
          <a:p>
            <a:pPr algn="ctr"/>
            <a:r>
              <a:rPr lang="en-US" dirty="0"/>
              <a:t>Chemical change</a:t>
            </a:r>
          </a:p>
        </p:txBody>
      </p:sp>
      <p:sp>
        <p:nvSpPr>
          <p:cNvPr id="24" name="TextBox 12"/>
          <p:cNvSpPr txBox="1">
            <a:spLocks noChangeArrowheads="1"/>
          </p:cNvSpPr>
          <p:nvPr/>
        </p:nvSpPr>
        <p:spPr bwMode="auto">
          <a:xfrm>
            <a:off x="1565596" y="4818548"/>
            <a:ext cx="1828800" cy="369332"/>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r>
              <a:rPr lang="en-US" b="1" dirty="0">
                <a:solidFill>
                  <a:srgbClr val="FF0000"/>
                </a:solidFill>
                <a:latin typeface="Calibri" charset="0"/>
              </a:rPr>
              <a:t> </a:t>
            </a:r>
          </a:p>
        </p:txBody>
      </p:sp>
      <p:sp>
        <p:nvSpPr>
          <p:cNvPr id="25" name="TextBox 24"/>
          <p:cNvSpPr txBox="1">
            <a:spLocks noChangeArrowheads="1"/>
          </p:cNvSpPr>
          <p:nvPr/>
        </p:nvSpPr>
        <p:spPr bwMode="auto">
          <a:xfrm>
            <a:off x="1006156" y="3235555"/>
            <a:ext cx="1828800" cy="369332"/>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Methane</a:t>
            </a:r>
            <a:endParaRPr lang="en-US" b="1" dirty="0">
              <a:solidFill>
                <a:srgbClr val="FF0000"/>
              </a:solidFill>
              <a:latin typeface="Calibri" charset="0"/>
            </a:endParaRPr>
          </a:p>
        </p:txBody>
      </p:sp>
      <p:pic>
        <p:nvPicPr>
          <p:cNvPr id="26" name="Picture 11" descr="oxygen2.gif"/>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bwMode="auto">
          <a:xfrm>
            <a:off x="1667509" y="3987378"/>
            <a:ext cx="1691115" cy="808037"/>
          </a:xfrm>
          <a:prstGeom prst="rect">
            <a:avLst/>
          </a:prstGeom>
          <a:noFill/>
          <a:ln w="9525">
            <a:noFill/>
            <a:miter lim="800000"/>
            <a:headEnd/>
            <a:tailEnd/>
          </a:ln>
        </p:spPr>
      </p:pic>
      <p:pic>
        <p:nvPicPr>
          <p:cNvPr id="27" name="Picture 26" descr="2013-03-14 14.44.16.jp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p:blipFill>
        <p:spPr>
          <a:xfrm>
            <a:off x="974081" y="1618199"/>
            <a:ext cx="1867647" cy="1655853"/>
          </a:xfrm>
          <a:prstGeom prst="rect">
            <a:avLst/>
          </a:prstGeom>
        </p:spPr>
      </p:pic>
      <p:pic>
        <p:nvPicPr>
          <p:cNvPr id="15" name="Picture 14"/>
          <p:cNvPicPr/>
          <p:nvPr/>
        </p:nvPicPr>
        <p:blipFill>
          <a:blip r:embed="rId6"/>
          <a:stretch>
            <a:fillRect/>
          </a:stretch>
        </p:blipFill>
        <p:spPr bwMode="auto">
          <a:xfrm rot="699854">
            <a:off x="2732792" y="2186920"/>
            <a:ext cx="1244121" cy="1250125"/>
          </a:xfrm>
          <a:prstGeom prst="rect">
            <a:avLst/>
          </a:prstGeom>
          <a:solidFill>
            <a:schemeClr val="bg1"/>
          </a:solidFill>
          <a:ln>
            <a:solidFill>
              <a:srgbClr val="000000"/>
            </a:solidFill>
          </a:ln>
        </p:spPr>
      </p:pic>
    </p:spTree>
    <p:extLst>
      <p:ext uri="{BB962C8B-B14F-4D97-AF65-F5344CB8AC3E}">
        <p14:creationId xmlns:p14="http://schemas.microsoft.com/office/powerpoint/2010/main" val="507557219"/>
      </p:ext>
    </p:extLst>
  </p:cSld>
  <p:clrMapOvr>
    <a:masterClrMapping/>
  </p:clrMapOvr>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399</TotalTime>
  <Words>3360</Words>
  <Application>Microsoft Macintosh PowerPoint</Application>
  <PresentationFormat>On-screen Show (4:3)</PresentationFormat>
  <Paragraphs>348</Paragraphs>
  <Slides>23</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Arial Black</vt:lpstr>
      <vt:lpstr>Calibri</vt:lpstr>
      <vt:lpstr>Template_Presentation</vt:lpstr>
      <vt:lpstr>Systems and Scale Unit  Activity 5.1 Molecular Models for Methane Burning</vt:lpstr>
      <vt:lpstr>Unit Map</vt:lpstr>
      <vt:lpstr>PowerPoint Presentation</vt:lpstr>
      <vt:lpstr>PowerPoint Presentation</vt:lpstr>
      <vt:lpstr>PowerPoint Presentation</vt:lpstr>
      <vt:lpstr>PowerPoint Presentation</vt:lpstr>
      <vt:lpstr>PowerPoint Presentation</vt:lpstr>
      <vt:lpstr>Making the Reactant Molecules: Methane and Oxygen</vt:lpstr>
      <vt:lpstr>PowerPoint Presentation</vt:lpstr>
      <vt:lpstr>Important: </vt:lpstr>
      <vt:lpstr>Rearranging the atoms to make product molecules: Carbon Dioxide and Water </vt:lpstr>
      <vt:lpstr>PowerPoint Presentation</vt:lpstr>
      <vt:lpstr>PowerPoint Presentation</vt:lpstr>
      <vt:lpstr>What happens  to atoms and energy  when methane burns?</vt:lpstr>
      <vt:lpstr>PowerPoint Presentation</vt:lpstr>
      <vt:lpstr>PowerPoint Presentation</vt:lpstr>
      <vt:lpstr>PowerPoint Presentation</vt:lpstr>
      <vt:lpstr>PowerPoint Presentation</vt:lpstr>
      <vt:lpstr>What happens  to atoms and energy  when methane burns?</vt:lpstr>
      <vt:lpstr>Atoms last forever!</vt:lpstr>
      <vt:lpstr>Energy lasts forever!</vt:lpstr>
      <vt:lpstr>Writing a Chemical Equation</vt:lpstr>
      <vt:lpstr>Chemical equation for methane burning</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105</cp:revision>
  <dcterms:created xsi:type="dcterms:W3CDTF">2013-03-08T14:19:13Z</dcterms:created>
  <dcterms:modified xsi:type="dcterms:W3CDTF">2020-08-12T18:42:34Z</dcterms:modified>
</cp:coreProperties>
</file>