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5"/>
  </p:notesMasterIdLst>
  <p:handoutMasterIdLst>
    <p:handoutMasterId r:id="rId16"/>
  </p:handoutMasterIdLst>
  <p:sldIdLst>
    <p:sldId id="279" r:id="rId3"/>
    <p:sldId id="306" r:id="rId4"/>
    <p:sldId id="282" r:id="rId5"/>
    <p:sldId id="307" r:id="rId6"/>
    <p:sldId id="298" r:id="rId7"/>
    <p:sldId id="289" r:id="rId8"/>
    <p:sldId id="299" r:id="rId9"/>
    <p:sldId id="301" r:id="rId10"/>
    <p:sldId id="302" r:id="rId11"/>
    <p:sldId id="303" r:id="rId12"/>
    <p:sldId id="294" r:id="rId13"/>
    <p:sldId id="295"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67"/>
    <p:restoredTop sz="57989" autoAdjust="0"/>
  </p:normalViewPr>
  <p:slideViewPr>
    <p:cSldViewPr snapToGrid="0" snapToObjects="1">
      <p:cViewPr varScale="1">
        <p:scale>
          <a:sx n="52" d="100"/>
          <a:sy n="52" d="100"/>
        </p:scale>
        <p:origin x="2664" y="176"/>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4/16/20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4/16/20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their predictions for Ethanol Burning: Part B of the Predictions and Planning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 PPT. Have students find Part B on 4.1 Predictions and Planning Tool for Ethanol Burning and ask them to record their ideas as individuals for both the matter movement and matter change questions.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their ideas on the tool.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Divide students into pairs and tell them to compare and contrast their predictions with each other and to look for differences and similarities. Give students 2-3 minutes to compare their predictions</a:t>
            </a:r>
            <a:r>
              <a:rPr lang="en-US" sz="1200" b="1" kern="1200" dirty="0">
                <a:solidFill>
                  <a:schemeClr val="tx1"/>
                </a:solidFill>
                <a:effectLst/>
                <a:latin typeface="+mn-lt"/>
                <a:ea typeface="+mn-ea"/>
                <a:cs typeface="+mn-cs"/>
              </a:rPr>
              <a:t>.</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156352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Predictions and Planning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 </a:t>
            </a:r>
          </a:p>
          <a:p>
            <a:pPr lvl="0"/>
            <a:r>
              <a:rPr lang="en-US" sz="1200" kern="1200" dirty="0">
                <a:solidFill>
                  <a:schemeClr val="tx1"/>
                </a:solidFill>
                <a:effectLst/>
                <a:latin typeface="+mn-lt"/>
                <a:ea typeface="+mn-ea"/>
                <a:cs typeface="+mn-cs"/>
              </a:rPr>
              <a:t>Tell students that tomorrow they will discuss their predictions together as a class.</a:t>
            </a:r>
          </a:p>
          <a:p>
            <a:r>
              <a:rPr lang="en-US" sz="1200" kern="1200" dirty="0">
                <a:solidFill>
                  <a:schemeClr val="tx1"/>
                </a:solidFill>
                <a:effectLst/>
                <a:latin typeface="+mn-lt"/>
                <a:ea typeface="+mn-ea"/>
                <a:cs typeface="+mn-cs"/>
              </a:rPr>
              <a:t>Also, they will revisit their ideas after the investigation to see how their ideas changed over time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794251F-03FA-0248-9853-A8500C1E7589}" type="slidenum">
              <a:rPr lang="en-US" smtClean="0"/>
              <a:t>11</a:t>
            </a:fld>
            <a:endParaRPr lang="en-US"/>
          </a:p>
        </p:txBody>
      </p:sp>
    </p:spTree>
    <p:extLst>
      <p:ext uri="{BB962C8B-B14F-4D97-AF65-F5344CB8AC3E}">
        <p14:creationId xmlns:p14="http://schemas.microsoft.com/office/powerpoint/2010/main" val="3527424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ideas about planning the investigation: Part C of the Predictions and Planning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PPT and describe the instruments and materials necessary for carrying out the investigation. Have students begin planning their investigation. There are two main variations in how much control students can have over this planning process:</a:t>
            </a:r>
          </a:p>
          <a:p>
            <a:pPr lvl="0"/>
            <a:r>
              <a:rPr lang="en-US" sz="1200" kern="1200" dirty="0">
                <a:solidFill>
                  <a:schemeClr val="tx1"/>
                </a:solidFill>
                <a:effectLst/>
                <a:latin typeface="+mn-lt"/>
                <a:ea typeface="+mn-ea"/>
                <a:cs typeface="+mn-cs"/>
              </a:rPr>
              <a:t>Minimal student control: Discuss student ideas for how an investigation could be set up. Then have students follow the lab instructions for lesson 4.2 </a:t>
            </a:r>
          </a:p>
          <a:p>
            <a:pPr lvl="0"/>
            <a:r>
              <a:rPr lang="en-US" sz="1200" kern="1200" dirty="0">
                <a:solidFill>
                  <a:schemeClr val="tx1"/>
                </a:solidFill>
                <a:effectLst/>
                <a:latin typeface="+mn-lt"/>
                <a:ea typeface="+mn-ea"/>
                <a:cs typeface="+mn-cs"/>
              </a:rPr>
              <a:t>Maximal student control: Students in the class develop their own consensus plans that will replace the lab instructions in lesson 4.2. (They may use the Investigations Planning Tool for making their plans. Note the importance of having different student groups following the same plan so that they can come to a consensus about patterns in data in lesson 4.2 Some possible ideas of using lab materials are below.</a:t>
            </a:r>
          </a:p>
          <a:p>
            <a:pPr lvl="0"/>
            <a:r>
              <a:rPr lang="en-US" sz="1200" kern="1200" dirty="0">
                <a:solidFill>
                  <a:schemeClr val="tx1"/>
                </a:solidFill>
                <a:effectLst/>
                <a:latin typeface="+mn-lt"/>
                <a:ea typeface="+mn-ea"/>
                <a:cs typeface="+mn-cs"/>
              </a:rPr>
              <a:t>Students might choose to add controls to the experiment, for example including both a Petri dish of yellow bromothymol blue (BTB) (made from blowing into the blue BTB with a straw) and a Petri dish of blue BTB to the chamber.</a:t>
            </a:r>
          </a:p>
          <a:p>
            <a:r>
              <a:rPr lang="en-US" sz="1200" kern="1200">
                <a:solidFill>
                  <a:schemeClr val="tx1"/>
                </a:solidFill>
                <a:effectLst/>
                <a:latin typeface="+mn-lt"/>
                <a:ea typeface="+mn-ea"/>
                <a:cs typeface="+mn-cs"/>
              </a:rPr>
              <a:t>Students might also choose to set up a chamber with a Petri dish of blue BTB alone without the ethanol.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Michigan State University</a:t>
            </a:r>
            <a:r>
              <a:rPr lang="en-US" dirty="0">
                <a:effectLst/>
              </a:rPr>
              <a:t> </a:t>
            </a:r>
          </a:p>
          <a:p>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833235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4.1 Predictions about Ethanol Burning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students’ ideas from Activity 1.2.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4.1 Predictions about Ethanol Burning PPT.</a:t>
            </a:r>
          </a:p>
          <a:p>
            <a:pPr lvl="0"/>
            <a:r>
              <a:rPr lang="en-US" sz="1200" kern="1200" dirty="0">
                <a:solidFill>
                  <a:schemeClr val="tx1"/>
                </a:solidFill>
                <a:effectLst/>
                <a:latin typeface="+mn-lt"/>
                <a:ea typeface="+mn-ea"/>
                <a:cs typeface="+mn-cs"/>
              </a:rPr>
              <a:t>Remind students of the ideas and questions they had in Activity 1.2. </a:t>
            </a:r>
          </a:p>
          <a:p>
            <a:pPr lvl="0"/>
            <a:r>
              <a:rPr lang="en-US" sz="1200" kern="1200" dirty="0">
                <a:solidFill>
                  <a:schemeClr val="tx1"/>
                </a:solidFill>
                <a:effectLst/>
                <a:latin typeface="+mn-lt"/>
                <a:ea typeface="+mn-ea"/>
                <a:cs typeface="+mn-cs"/>
              </a:rPr>
              <a:t>Return students’ completed 1.2 Expressing Ideas and Questions Tool for Ethanol Burning and ask them to review their ideas from the first lesson.</a:t>
            </a:r>
          </a:p>
          <a:p>
            <a:pPr lvl="0"/>
            <a:r>
              <a:rPr lang="en-US" sz="1200" kern="1200" dirty="0">
                <a:solidFill>
                  <a:schemeClr val="tx1"/>
                </a:solidFill>
                <a:effectLst/>
                <a:latin typeface="+mn-lt"/>
                <a:ea typeface="+mn-ea"/>
                <a:cs typeface="+mn-cs"/>
              </a:rPr>
              <a:t>You may have typed and saved students’ ideas and questions on the 1.2 Expressing Ideas and Questions Tool About Ethanol Burning PPT, or you may have taken a picture of students’ sticky notes. Display the visual and review what students shared.</a:t>
            </a:r>
          </a:p>
          <a:p>
            <a:r>
              <a:rPr lang="en-US" sz="1200" kern="1200" dirty="0">
                <a:solidFill>
                  <a:schemeClr val="tx1"/>
                </a:solidFill>
                <a:effectLst/>
                <a:latin typeface="+mn-lt"/>
                <a:ea typeface="+mn-ea"/>
                <a:cs typeface="+mn-cs"/>
              </a:rPr>
              <a:t>Tell students that in this lesson, they will be investigating what happens when ethanol burns to learn more about what happens to matter </a:t>
            </a:r>
            <a:r>
              <a:rPr lang="en-US" sz="1200" i="1" kern="1200" dirty="0">
                <a:solidFill>
                  <a:schemeClr val="tx1"/>
                </a:solidFill>
                <a:effectLst/>
                <a:latin typeface="+mn-lt"/>
                <a:ea typeface="+mn-ea"/>
                <a:cs typeface="+mn-cs"/>
              </a:rPr>
              <a:t>and energy</a:t>
            </a:r>
            <a:r>
              <a:rPr lang="en-US" sz="1200" kern="1200" dirty="0">
                <a:solidFill>
                  <a:schemeClr val="tx1"/>
                </a:solidFill>
                <a:effectLst/>
                <a:latin typeface="+mn-lt"/>
                <a:ea typeface="+mn-ea"/>
                <a:cs typeface="+mn-cs"/>
              </a:rPr>
              <a:t> during chemical changes. </a:t>
            </a:r>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94251F-03FA-0248-9853-A8500C1E758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74500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read the Good Explanations of Chemical Change Reading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4.1 Predictions about Ethanol Burning PPT. Give each student a copy of 4.1 Good Explanations of Chemical Change Reading and a copy of the Three Questions Handout (or have them take out their existing copies). Have students read 4.1 Good Explanations of Chemical Change Reading using the Questions, Connections, Questions Student Reading Strategy. See the Engaging Students with Readings and the Question, Connections, Questions Reading Strategy Educator Resource document for information about how to engage students with this strategy. After the students read, ask them to define combustion in their own words. Place a copy of the Three Questions 11 x 17 Poster on the wall for reference if it is not there already.</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students read each section, have them stop and highlight or underline the following rules about matter and energy on their handout. </a:t>
            </a:r>
          </a:p>
          <a:p>
            <a:pPr lvl="0"/>
            <a:r>
              <a:rPr lang="en-US" sz="1200" kern="1200" dirty="0">
                <a:solidFill>
                  <a:schemeClr val="tx1"/>
                </a:solidFill>
                <a:effectLst/>
                <a:latin typeface="+mn-lt"/>
                <a:ea typeface="+mn-ea"/>
                <a:cs typeface="+mn-cs"/>
              </a:rPr>
              <a:t>Atoms are bonded together in molecules.</a:t>
            </a:r>
          </a:p>
          <a:p>
            <a:pPr lvl="0"/>
            <a:r>
              <a:rPr lang="en-US" sz="1200" kern="1200" dirty="0">
                <a:solidFill>
                  <a:schemeClr val="tx1"/>
                </a:solidFill>
                <a:effectLst/>
                <a:latin typeface="+mn-lt"/>
                <a:ea typeface="+mn-ea"/>
                <a:cs typeface="+mn-cs"/>
              </a:rPr>
              <a:t>Atoms last forever.</a:t>
            </a:r>
          </a:p>
          <a:p>
            <a:r>
              <a:rPr lang="en-US" sz="1200" kern="1200" dirty="0">
                <a:solidFill>
                  <a:schemeClr val="tx1"/>
                </a:solidFill>
                <a:effectLst/>
                <a:latin typeface="+mn-lt"/>
                <a:ea typeface="+mn-ea"/>
                <a:cs typeface="+mn-cs"/>
              </a:rPr>
              <a:t>Energy lasts forever, and energy can be transformed.</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533999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Watch the first half of the Burning Ethanol Video.</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5 of the PPT.</a:t>
            </a:r>
          </a:p>
          <a:p>
            <a:pPr lvl="0"/>
            <a:r>
              <a:rPr lang="en-US" sz="1200" kern="1200" dirty="0">
                <a:solidFill>
                  <a:schemeClr val="tx1"/>
                </a:solidFill>
                <a:effectLst/>
                <a:latin typeface="+mn-lt"/>
                <a:ea typeface="+mn-ea"/>
                <a:cs typeface="+mn-cs"/>
              </a:rPr>
              <a:t>Watch the </a:t>
            </a:r>
            <a:r>
              <a:rPr lang="en-US" sz="1200" i="1" kern="1200" dirty="0">
                <a:solidFill>
                  <a:schemeClr val="tx1"/>
                </a:solidFill>
                <a:effectLst/>
                <a:latin typeface="+mn-lt"/>
                <a:ea typeface="+mn-ea"/>
                <a:cs typeface="+mn-cs"/>
              </a:rPr>
              <a:t>Burning Ethanol Video</a:t>
            </a:r>
            <a:r>
              <a:rPr lang="en-US" sz="1200" kern="1200" dirty="0">
                <a:solidFill>
                  <a:schemeClr val="tx1"/>
                </a:solidFill>
                <a:effectLst/>
                <a:latin typeface="+mn-lt"/>
                <a:ea typeface="+mn-ea"/>
                <a:cs typeface="+mn-cs"/>
              </a:rPr>
              <a:t> (http://carbontime.bscs.org/systems-and-scale/activity-4.1) until the first intermission where Darryl and Nina ask the students to make predictions about what happens when ethanol burns.</a:t>
            </a:r>
          </a:p>
          <a:p>
            <a:pPr lvl="0"/>
            <a:r>
              <a:rPr lang="en-US" sz="1200" kern="1200" dirty="0">
                <a:solidFill>
                  <a:schemeClr val="tx1"/>
                </a:solidFill>
                <a:effectLst/>
                <a:latin typeface="+mn-lt"/>
                <a:ea typeface="+mn-ea"/>
                <a:cs typeface="+mn-cs"/>
              </a:rPr>
              <a:t>Pause the video at 03:10 to discuss the questions posed on the screen before students complete the predictions tool.</a:t>
            </a:r>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708077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Part A of the Predictions and Planning Tool for Ethanol Burning.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PPT. Pass out one copy of 4.1 Predictions and Planning Tool for Ethanol Burning to each student and ask them to record their ideas as individuals for what happens when ethanol burns under part A.</a:t>
            </a:r>
          </a:p>
          <a:p>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of their ideas on the tool.</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554730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7 and 8 of the 4.1 Predictions about Ethanol Burning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lvl="0"/>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Michigan State University</a:t>
            </a:r>
            <a:r>
              <a:rPr lang="en-US" dirty="0">
                <a:effectLst/>
              </a:rPr>
              <a:t> </a:t>
            </a:r>
          </a:p>
          <a:p>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802233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7 and 8 of the 4.1 Predictions about Ethanol Burning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lvl="0"/>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822254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Matter Change Question as it relates to BTB</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4.1 Predictions about Ethanol Burning PPT. Discuss with students how BTB can be used to measure matter change in a system. Highlight that the BTB in a closed container can be observed before and after a change happens in the system.  Discuss the two possible conclusions students can draw from their observations:</a:t>
            </a:r>
          </a:p>
          <a:p>
            <a:pPr lvl="0"/>
            <a:r>
              <a:rPr lang="en-US" sz="1200" kern="1200" dirty="0">
                <a:solidFill>
                  <a:schemeClr val="tx1"/>
                </a:solidFill>
                <a:effectLst/>
                <a:latin typeface="+mn-lt"/>
                <a:ea typeface="+mn-ea"/>
                <a:cs typeface="+mn-cs"/>
              </a:rPr>
              <a:t>If the BTB changes from blue to yellow, then a chemical change may be producing CO</a:t>
            </a:r>
            <a:r>
              <a:rPr lang="en-US" sz="1200" kern="1200" baseline="-25000" dirty="0">
                <a:solidFill>
                  <a:schemeClr val="tx1"/>
                </a:solidFill>
                <a:effectLst/>
                <a:latin typeface="+mn-lt"/>
                <a:ea typeface="+mn-ea"/>
                <a:cs typeface="+mn-cs"/>
              </a:rPr>
              <a:t>2</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the BTB changes from yellow to blue, then a chemical change may be using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as a reactant.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6874127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3238329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41471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54006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4222501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127426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42775410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0671409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522995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5825668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266210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779016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40382962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hyperlink" Target="http://carbontime.bscs.org/systems-and-scale/activity-4.1"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4.1 Predictions and Planning for Ethanol Burning Investigation</a:t>
            </a:r>
          </a:p>
        </p:txBody>
      </p:sp>
      <p:pic>
        <p:nvPicPr>
          <p:cNvPr id="13" name="Picture 12" descr="FlameColo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7286" y="4300628"/>
            <a:ext cx="1600200" cy="1943100"/>
          </a:xfrm>
          <a:prstGeom prst="rect">
            <a:avLst/>
          </a:prstGeom>
        </p:spPr>
      </p:pic>
      <p:sp>
        <p:nvSpPr>
          <p:cNvPr id="5" name="Slide Number Placeholder 4">
            <a:extLst>
              <a:ext uri="{FF2B5EF4-FFF2-40B4-BE49-F238E27FC236}">
                <a16:creationId xmlns:a16="http://schemas.microsoft.com/office/drawing/2014/main" id="{EF1BB98D-539E-4248-9B3F-ECF6FA391A02}"/>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076345"/>
          </a:xfrm>
        </p:spPr>
        <p:txBody>
          <a:bodyPr>
            <a:noAutofit/>
          </a:bodyPr>
          <a:lstStyle/>
          <a:p>
            <a:pPr algn="ctr"/>
            <a:r>
              <a:rPr lang="en-US" sz="3600" b="0" dirty="0"/>
              <a:t>B. Your predictions about what the investigation tools will show</a:t>
            </a:r>
          </a:p>
        </p:txBody>
      </p:sp>
      <p:sp>
        <p:nvSpPr>
          <p:cNvPr id="5" name="Text Placeholder 4"/>
          <p:cNvSpPr>
            <a:spLocks noGrp="1"/>
          </p:cNvSpPr>
          <p:nvPr>
            <p:ph type="body" sz="half" idx="2"/>
          </p:nvPr>
        </p:nvSpPr>
        <p:spPr>
          <a:xfrm>
            <a:off x="283029" y="1264647"/>
            <a:ext cx="8403771" cy="1369702"/>
          </a:xfrm>
        </p:spPr>
        <p:txBody>
          <a:bodyPr>
            <a:normAutofit/>
          </a:bodyPr>
          <a:lstStyle/>
          <a:p>
            <a:r>
              <a:rPr lang="en-US" sz="2400" dirty="0"/>
              <a:t>Complete and discuss Part B of the Predictions and Planning Tool</a:t>
            </a:r>
          </a:p>
          <a:p>
            <a:r>
              <a:rPr lang="en-US" sz="2400" dirty="0"/>
              <a:t>Be sure you are following the rules of Matter Movement and Matter Change as you make your predictions!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pic>
        <p:nvPicPr>
          <p:cNvPr id="3" name="Picture 2">
            <a:extLst>
              <a:ext uri="{FF2B5EF4-FFF2-40B4-BE49-F238E27FC236}">
                <a16:creationId xmlns:a16="http://schemas.microsoft.com/office/drawing/2014/main" id="{2973ED45-8BC6-E34A-98AF-CDE9FA7D7F65}"/>
              </a:ext>
            </a:extLst>
          </p:cNvPr>
          <p:cNvPicPr>
            <a:picLocks noChangeAspect="1"/>
          </p:cNvPicPr>
          <p:nvPr/>
        </p:nvPicPr>
        <p:blipFill>
          <a:blip r:embed="rId3"/>
          <a:stretch>
            <a:fillRect/>
          </a:stretch>
        </p:blipFill>
        <p:spPr>
          <a:xfrm>
            <a:off x="283029" y="2961155"/>
            <a:ext cx="8296759" cy="2048833"/>
          </a:xfrm>
          <a:prstGeom prst="rect">
            <a:avLst/>
          </a:prstGeom>
          <a:ln>
            <a:solidFill>
              <a:schemeClr val="tx1"/>
            </a:solidFill>
          </a:ln>
        </p:spPr>
      </p:pic>
    </p:spTree>
    <p:extLst>
      <p:ext uri="{BB962C8B-B14F-4D97-AF65-F5344CB8AC3E}">
        <p14:creationId xmlns:p14="http://schemas.microsoft.com/office/powerpoint/2010/main" val="10632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from today to the results of your investigation and </a:t>
            </a:r>
            <a:r>
              <a:rPr lang="en-US"/>
              <a:t>to scientific </a:t>
            </a:r>
            <a:r>
              <a:rPr lang="en-US" dirty="0"/>
              <a:t>explanations.</a:t>
            </a:r>
          </a:p>
          <a:p>
            <a:endParaRPr lang="en-US" dirty="0"/>
          </a:p>
        </p:txBody>
      </p:sp>
      <p:sp>
        <p:nvSpPr>
          <p:cNvPr id="4" name="Slide Number Placeholder 3">
            <a:extLst>
              <a:ext uri="{FF2B5EF4-FFF2-40B4-BE49-F238E27FC236}">
                <a16:creationId xmlns:a16="http://schemas.microsoft.com/office/drawing/2014/main" id="{E160AD8A-B3AA-4D17-B17D-DB85839E2145}"/>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2301960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rmAutofit/>
          </a:bodyPr>
          <a:lstStyle/>
          <a:p>
            <a:r>
              <a:rPr lang="en-US" dirty="0">
                <a:latin typeface="Calibri" charset="0"/>
              </a:rPr>
              <a:t>C. Planning the Investigation</a:t>
            </a:r>
          </a:p>
        </p:txBody>
      </p:sp>
      <p:sp>
        <p:nvSpPr>
          <p:cNvPr id="13314" name="Content Placeholder 2"/>
          <p:cNvSpPr>
            <a:spLocks noGrp="1"/>
          </p:cNvSpPr>
          <p:nvPr>
            <p:ph sz="half" idx="1"/>
          </p:nvPr>
        </p:nvSpPr>
        <p:spPr>
          <a:xfrm>
            <a:off x="474900" y="1600200"/>
            <a:ext cx="3017714" cy="4525963"/>
          </a:xfrm>
        </p:spPr>
        <p:txBody>
          <a:bodyPr/>
          <a:lstStyle/>
          <a:p>
            <a:pPr marL="0" indent="0">
              <a:buNone/>
            </a:pPr>
            <a:r>
              <a:rPr lang="en-US" sz="3200" dirty="0">
                <a:latin typeface="Calibri" charset="0"/>
              </a:rPr>
              <a:t>Share your ideas about how you can use the investigation tools to collect data about what happens when ethanol burns.</a:t>
            </a:r>
          </a:p>
        </p:txBody>
      </p:sp>
      <p:pic>
        <p:nvPicPr>
          <p:cNvPr id="6" name="Picture 5" descr="ETHANOL_FINALCOMP (0;01;14;2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2138783"/>
            <a:ext cx="4628496" cy="2603529"/>
          </a:xfrm>
          <a:prstGeom prst="rect">
            <a:avLst/>
          </a:prstGeom>
        </p:spPr>
      </p:pic>
      <p:sp>
        <p:nvSpPr>
          <p:cNvPr id="2" name="Slide Number Placeholder 1">
            <a:extLst>
              <a:ext uri="{FF2B5EF4-FFF2-40B4-BE49-F238E27FC236}">
                <a16:creationId xmlns:a16="http://schemas.microsoft.com/office/drawing/2014/main" id="{0176DAFA-1A73-42D8-9148-83B014144215}"/>
              </a:ext>
            </a:extLst>
          </p:cNvPr>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3179155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Content Placeholder 8">
            <a:extLst>
              <a:ext uri="{FF2B5EF4-FFF2-40B4-BE49-F238E27FC236}">
                <a16:creationId xmlns:a16="http://schemas.microsoft.com/office/drawing/2014/main" id="{E171B84E-810C-1D49-81AA-22E46F410463}"/>
              </a:ext>
            </a:extLst>
          </p:cNvPr>
          <p:cNvPicPr>
            <a:picLocks noGrp="1" noChangeAspect="1"/>
          </p:cNvPicPr>
          <p:nvPr>
            <p:ph idx="1"/>
          </p:nvPr>
        </p:nvPicPr>
        <p:blipFill>
          <a:blip r:embed="rId3"/>
          <a:srcRect/>
          <a:stretch/>
        </p:blipFill>
        <p:spPr>
          <a:xfrm>
            <a:off x="457200" y="1369283"/>
            <a:ext cx="8229600" cy="4536567"/>
          </a:xfrm>
        </p:spPr>
      </p:pic>
      <p:sp>
        <p:nvSpPr>
          <p:cNvPr id="7" name="Oval Callout 6"/>
          <p:cNvSpPr>
            <a:spLocks noChangeArrowheads="1"/>
          </p:cNvSpPr>
          <p:nvPr/>
        </p:nvSpPr>
        <p:spPr bwMode="auto">
          <a:xfrm>
            <a:off x="2892836" y="3215446"/>
            <a:ext cx="924560" cy="924560"/>
          </a:xfrm>
          <a:prstGeom prst="wedgeEllipseCallout">
            <a:avLst>
              <a:gd name="adj1" fmla="val 64780"/>
              <a:gd name="adj2" fmla="val 180409"/>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367160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half" idx="2"/>
          </p:nvPr>
        </p:nvSpPr>
        <p:spPr>
          <a:xfrm>
            <a:off x="457200" y="1751625"/>
            <a:ext cx="3008313" cy="4691063"/>
          </a:xfrm>
        </p:spPr>
        <p:txBody>
          <a:bodyPr>
            <a:noAutofit/>
          </a:bodyPr>
          <a:lstStyle/>
          <a:p>
            <a:pPr marL="342900" indent="-342900">
              <a:buFont typeface="Arial" panose="020B0604020202020204" pitchFamily="34" charset="0"/>
              <a:buChar char="•"/>
            </a:pPr>
            <a:r>
              <a:rPr lang="en-US" sz="2400" dirty="0"/>
              <a:t>How have your ideas and questions changed since the beginning of the unit?</a:t>
            </a:r>
          </a:p>
          <a:p>
            <a:pPr marL="342900" indent="-342900">
              <a:buFont typeface="Arial" panose="020B0604020202020204" pitchFamily="34" charset="0"/>
              <a:buChar char="•"/>
            </a:pPr>
            <a:r>
              <a:rPr lang="en-US" sz="2400" dirty="0"/>
              <a:t>Which questions are still unanswered?</a:t>
            </a:r>
          </a:p>
        </p:txBody>
      </p:sp>
      <p:sp>
        <p:nvSpPr>
          <p:cNvPr id="5" name="Title 4"/>
          <p:cNvSpPr txBox="1">
            <a:spLocks/>
          </p:cNvSpPr>
          <p:nvPr/>
        </p:nvSpPr>
        <p:spPr>
          <a:xfrm>
            <a:off x="457200" y="274637"/>
            <a:ext cx="3222024" cy="1476987"/>
          </a:xfrm>
          <a:prstGeom prst="rect">
            <a:avLst/>
          </a:prstGeom>
        </p:spPr>
        <p:txBody>
          <a:bodyPr vert="horz" lIns="91440" tIns="45720" rIns="91440" bIns="45720" rtlCol="0" anchor="b">
            <a:normAutofit fontScale="85000" lnSpcReduction="20000"/>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mj-lt"/>
                <a:ea typeface="+mj-ea"/>
                <a:cs typeface="+mj-cs"/>
              </a:rPr>
              <a:t>Revisit Your Ideas and Questions</a:t>
            </a:r>
          </a:p>
        </p:txBody>
      </p:sp>
      <p:sp>
        <p:nvSpPr>
          <p:cNvPr id="3" name="Slide Number Placeholder 2">
            <a:extLst>
              <a:ext uri="{FF2B5EF4-FFF2-40B4-BE49-F238E27FC236}">
                <a16:creationId xmlns:a16="http://schemas.microsoft.com/office/drawing/2014/main" id="{3EFA3FA3-0781-4D8B-BECD-9692D712BB19}"/>
              </a:ext>
            </a:extLst>
          </p:cNvPr>
          <p:cNvSpPr>
            <a:spLocks noGrp="1"/>
          </p:cNvSpPr>
          <p:nvPr>
            <p:ph type="sldNum" sz="quarter" idx="12"/>
          </p:nvPr>
        </p:nvSpPr>
        <p:spPr/>
        <p:txBody>
          <a:bodyPr/>
          <a:lstStyle/>
          <a:p>
            <a:fld id="{C82A8714-C4A1-614E-B309-DB23F8B4D841}" type="slidenum">
              <a:rPr lang="en-US" smtClean="0"/>
              <a:t>3</a:t>
            </a:fld>
            <a:endParaRPr lang="en-US"/>
          </a:p>
        </p:txBody>
      </p:sp>
      <p:pic>
        <p:nvPicPr>
          <p:cNvPr id="8" name="Content Placeholder 7">
            <a:extLst>
              <a:ext uri="{FF2B5EF4-FFF2-40B4-BE49-F238E27FC236}">
                <a16:creationId xmlns:a16="http://schemas.microsoft.com/office/drawing/2014/main" id="{8C43340C-A49A-164A-A1A7-BDBF52C654EB}"/>
              </a:ext>
            </a:extLst>
          </p:cNvPr>
          <p:cNvPicPr>
            <a:picLocks noGrp="1" noChangeAspect="1"/>
          </p:cNvPicPr>
          <p:nvPr>
            <p:ph idx="1"/>
          </p:nvPr>
        </p:nvPicPr>
        <p:blipFill>
          <a:blip r:embed="rId3"/>
          <a:stretch>
            <a:fillRect/>
          </a:stretch>
        </p:blipFill>
        <p:spPr>
          <a:xfrm>
            <a:off x="3679224" y="273050"/>
            <a:ext cx="4903401" cy="5853113"/>
          </a:xfrm>
          <a:prstGeom prst="rect">
            <a:avLst/>
          </a:prstGeom>
          <a:ln>
            <a:solidFill>
              <a:schemeClr val="tx1"/>
            </a:solidFill>
          </a:ln>
        </p:spPr>
      </p:pic>
    </p:spTree>
    <p:extLst>
      <p:ext uri="{BB962C8B-B14F-4D97-AF65-F5344CB8AC3E}">
        <p14:creationId xmlns:p14="http://schemas.microsoft.com/office/powerpoint/2010/main" val="998026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Good Explanations of Chemical Change</a:t>
            </a:r>
          </a:p>
        </p:txBody>
      </p:sp>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72643" y="1449602"/>
            <a:ext cx="3554841" cy="4525963"/>
          </a:xfrm>
        </p:spPr>
      </p:pic>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
        <p:nvSpPr>
          <p:cNvPr id="10" name="TextBox 9"/>
          <p:cNvSpPr txBox="1"/>
          <p:nvPr/>
        </p:nvSpPr>
        <p:spPr>
          <a:xfrm>
            <a:off x="4487636" y="1497967"/>
            <a:ext cx="4199164" cy="707886"/>
          </a:xfrm>
          <a:prstGeom prst="rect">
            <a:avLst/>
          </a:prstGeom>
          <a:noFill/>
        </p:spPr>
        <p:txBody>
          <a:bodyPr wrap="square" rtlCol="0">
            <a:spAutoFit/>
          </a:bodyPr>
          <a:lstStyle/>
          <a:p>
            <a:pPr marL="285750" indent="-285750">
              <a:buFont typeface="Arial" charset="0"/>
              <a:buChar char="•"/>
            </a:pPr>
            <a:r>
              <a:rPr lang="en-US" sz="2000" dirty="0"/>
              <a:t>Use the Questions, Connections, Questions Strategy to read the text.</a:t>
            </a:r>
          </a:p>
        </p:txBody>
      </p:sp>
      <p:pic>
        <p:nvPicPr>
          <p:cNvPr id="9" name="Content Placeholder 8">
            <a:extLst>
              <a:ext uri="{FF2B5EF4-FFF2-40B4-BE49-F238E27FC236}">
                <a16:creationId xmlns:a16="http://schemas.microsoft.com/office/drawing/2014/main" id="{BF8053BB-6CDD-494D-B927-F8EB0C91ED88}"/>
              </a:ext>
            </a:extLst>
          </p:cNvPr>
          <p:cNvPicPr>
            <a:picLocks noGrp="1" noChangeAspect="1"/>
          </p:cNvPicPr>
          <p:nvPr>
            <p:ph sz="half" idx="1"/>
          </p:nvPr>
        </p:nvPicPr>
        <p:blipFill>
          <a:blip r:embed="rId4"/>
          <a:srcRect/>
          <a:stretch/>
        </p:blipFill>
        <p:spPr>
          <a:xfrm>
            <a:off x="5100867" y="2216402"/>
            <a:ext cx="3322981" cy="4195172"/>
          </a:xfrm>
          <a:ln>
            <a:solidFill>
              <a:schemeClr val="tx1"/>
            </a:solidFill>
          </a:ln>
        </p:spPr>
      </p:pic>
    </p:spTree>
    <p:extLst>
      <p:ext uri="{BB962C8B-B14F-4D97-AF65-F5344CB8AC3E}">
        <p14:creationId xmlns:p14="http://schemas.microsoft.com/office/powerpoint/2010/main" val="980307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Burning Ethanol Video</a:t>
            </a:r>
          </a:p>
        </p:txBody>
      </p:sp>
      <p:sp>
        <p:nvSpPr>
          <p:cNvPr id="4" name="Slide Number Placeholder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3A1C050-F6FE-0E43-A9D0-F8EEADE3D1E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pic>
        <p:nvPicPr>
          <p:cNvPr id="6" name="Picture 4">
            <a:hlinkClick r:id="rId3"/>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t="14953" b="15327"/>
          <a:stretch/>
        </p:blipFill>
        <p:spPr bwMode="auto">
          <a:xfrm>
            <a:off x="457200" y="1663361"/>
            <a:ext cx="8229600" cy="459014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836877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328301"/>
          </a:xfrm>
        </p:spPr>
        <p:txBody>
          <a:bodyPr>
            <a:noAutofit/>
          </a:bodyPr>
          <a:lstStyle/>
          <a:p>
            <a:pPr algn="ctr"/>
            <a:r>
              <a:rPr lang="en-US" sz="4400" b="0" dirty="0"/>
              <a:t>A. Your Ideas about the chemical change when ethanol burns</a:t>
            </a:r>
          </a:p>
        </p:txBody>
      </p:sp>
      <p:sp>
        <p:nvSpPr>
          <p:cNvPr id="5" name="Text Placeholder 4"/>
          <p:cNvSpPr>
            <a:spLocks noGrp="1"/>
          </p:cNvSpPr>
          <p:nvPr>
            <p:ph type="body" sz="half" idx="2"/>
          </p:nvPr>
        </p:nvSpPr>
        <p:spPr>
          <a:xfrm>
            <a:off x="283029" y="1852469"/>
            <a:ext cx="8403771" cy="2072760"/>
          </a:xfrm>
        </p:spPr>
        <p:txBody>
          <a:bodyPr>
            <a:normAutofit/>
          </a:bodyPr>
          <a:lstStyle/>
          <a:p>
            <a:r>
              <a:rPr lang="en-US" sz="2800" dirty="0"/>
              <a:t>Complete and discuss Part A of the Predictions and Planning Tool</a:t>
            </a:r>
          </a:p>
          <a:p>
            <a:r>
              <a:rPr lang="en-US" sz="2800" dirty="0"/>
              <a:t>How have your ideas changed since you wrote about ethanol burning on the Expressing Ideas Tool?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pic>
        <p:nvPicPr>
          <p:cNvPr id="6" name="Picture 5">
            <a:extLst>
              <a:ext uri="{FF2B5EF4-FFF2-40B4-BE49-F238E27FC236}">
                <a16:creationId xmlns:a16="http://schemas.microsoft.com/office/drawing/2014/main" id="{6EC02EA9-1E25-8E40-90E6-6E0D2F369E8A}"/>
              </a:ext>
            </a:extLst>
          </p:cNvPr>
          <p:cNvPicPr>
            <a:picLocks noChangeAspect="1"/>
          </p:cNvPicPr>
          <p:nvPr/>
        </p:nvPicPr>
        <p:blipFill>
          <a:blip r:embed="rId3"/>
          <a:stretch>
            <a:fillRect/>
          </a:stretch>
        </p:blipFill>
        <p:spPr>
          <a:xfrm>
            <a:off x="283029" y="3770485"/>
            <a:ext cx="8267709" cy="2011337"/>
          </a:xfrm>
          <a:prstGeom prst="rect">
            <a:avLst/>
          </a:prstGeom>
          <a:ln>
            <a:solidFill>
              <a:schemeClr val="tx1"/>
            </a:solidFill>
          </a:ln>
        </p:spPr>
      </p:pic>
    </p:spTree>
    <p:extLst>
      <p:ext uri="{BB962C8B-B14F-4D97-AF65-F5344CB8AC3E}">
        <p14:creationId xmlns:p14="http://schemas.microsoft.com/office/powerpoint/2010/main" val="2495641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rmAutofit/>
          </a:bodyPr>
          <a:lstStyle/>
          <a:p>
            <a:r>
              <a:rPr lang="en-US" dirty="0">
                <a:latin typeface="Calibri" charset="0"/>
              </a:rPr>
              <a:t>Tools for the Investigation</a:t>
            </a:r>
          </a:p>
        </p:txBody>
      </p:sp>
      <p:sp>
        <p:nvSpPr>
          <p:cNvPr id="13314" name="Content Placeholder 2"/>
          <p:cNvSpPr>
            <a:spLocks noGrp="1"/>
          </p:cNvSpPr>
          <p:nvPr>
            <p:ph sz="half" idx="1"/>
          </p:nvPr>
        </p:nvSpPr>
        <p:spPr>
          <a:xfrm>
            <a:off x="474900" y="1600200"/>
            <a:ext cx="3017714" cy="4525963"/>
          </a:xfrm>
        </p:spPr>
        <p:txBody>
          <a:bodyPr/>
          <a:lstStyle/>
          <a:p>
            <a:r>
              <a:rPr lang="en-US" sz="3200" dirty="0">
                <a:latin typeface="Calibri" charset="0"/>
              </a:rPr>
              <a:t>Container that traps air</a:t>
            </a:r>
          </a:p>
          <a:p>
            <a:r>
              <a:rPr lang="en-US" sz="3200" dirty="0">
                <a:latin typeface="Calibri" charset="0"/>
              </a:rPr>
              <a:t>Digital balance</a:t>
            </a:r>
          </a:p>
          <a:p>
            <a:r>
              <a:rPr lang="en-US" sz="3200" dirty="0">
                <a:latin typeface="Calibri" charset="0"/>
              </a:rPr>
              <a:t>BTB</a:t>
            </a:r>
          </a:p>
          <a:p>
            <a:r>
              <a:rPr lang="en-US" sz="3200" dirty="0">
                <a:latin typeface="Calibri" charset="0"/>
              </a:rPr>
              <a:t>Your eyes</a:t>
            </a:r>
          </a:p>
        </p:txBody>
      </p:sp>
      <p:pic>
        <p:nvPicPr>
          <p:cNvPr id="6" name="Picture 5" descr="ETHANOL_FINALCOMP (0;01;14;2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2138783"/>
            <a:ext cx="4628496" cy="2603529"/>
          </a:xfrm>
          <a:prstGeom prst="rect">
            <a:avLst/>
          </a:prstGeom>
        </p:spPr>
      </p:pic>
      <p:sp>
        <p:nvSpPr>
          <p:cNvPr id="2" name="Slide Number Placeholder 1">
            <a:extLst>
              <a:ext uri="{FF2B5EF4-FFF2-40B4-BE49-F238E27FC236}">
                <a16:creationId xmlns:a16="http://schemas.microsoft.com/office/drawing/2014/main" id="{0176DAFA-1A73-42D8-9148-83B014144215}"/>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23942220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fontScale="90000"/>
          </a:bodyPr>
          <a:lstStyle/>
          <a:p>
            <a:r>
              <a:rPr lang="en-US" dirty="0"/>
              <a:t>Digital balance: a tool to measure matter movement</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a digital balance to measure </a:t>
            </a:r>
            <a:r>
              <a:rPr lang="en-US" i="1" dirty="0"/>
              <a:t>matter moving into or out of a system?</a:t>
            </a:r>
          </a:p>
          <a:p>
            <a:pPr marL="514350" indent="-514350">
              <a:buFont typeface="+mj-lt"/>
              <a:buAutoNum type="arabicPeriod"/>
            </a:pPr>
            <a:r>
              <a:rPr lang="en-US" dirty="0"/>
              <a:t>Measure the mass of the system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mass of the system increases, then matter </a:t>
            </a:r>
            <a:r>
              <a:rPr lang="en-US" i="1" dirty="0"/>
              <a:t>must</a:t>
            </a:r>
            <a:r>
              <a:rPr lang="en-US" dirty="0"/>
              <a:t> have moved into the system (remember the facts about atoms)</a:t>
            </a:r>
          </a:p>
          <a:p>
            <a:pPr marL="914400" lvl="1" indent="-514350">
              <a:buFont typeface="+mj-lt"/>
              <a:buAutoNum type="alphaLcPeriod"/>
            </a:pPr>
            <a:r>
              <a:rPr lang="en-US" dirty="0"/>
              <a:t>If the mass of the system decreases, then matter </a:t>
            </a:r>
            <a:r>
              <a:rPr lang="en-US" i="1" dirty="0"/>
              <a:t>must</a:t>
            </a:r>
            <a:r>
              <a:rPr lang="en-US" dirty="0"/>
              <a:t> have moved out of the system.</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pic>
        <p:nvPicPr>
          <p:cNvPr id="7" name="Picture 6" descr="ETHANOL_FINALCOMP (0;02;06;01).tif"/>
          <p:cNvPicPr>
            <a:picLocks noChangeAspect="1"/>
          </p:cNvPicPr>
          <p:nvPr/>
        </p:nvPicPr>
        <p:blipFill rotWithShape="1">
          <a:blip r:embed="rId3">
            <a:extLst>
              <a:ext uri="{28A0092B-C50C-407E-A947-70E740481C1C}">
                <a14:useLocalDpi xmlns:a14="http://schemas.microsoft.com/office/drawing/2010/main" val="0"/>
              </a:ext>
            </a:extLst>
          </a:blip>
          <a:srcRect l="25049"/>
          <a:stretch/>
        </p:blipFill>
        <p:spPr>
          <a:xfrm>
            <a:off x="5977056" y="294157"/>
            <a:ext cx="2651129" cy="1989642"/>
          </a:xfrm>
          <a:prstGeom prst="rect">
            <a:avLst/>
          </a:prstGeom>
        </p:spPr>
      </p:pic>
    </p:spTree>
    <p:extLst>
      <p:ext uri="{BB962C8B-B14F-4D97-AF65-F5344CB8AC3E}">
        <p14:creationId xmlns:p14="http://schemas.microsoft.com/office/powerpoint/2010/main" val="2465788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a:bodyPr>
          <a:lstStyle/>
          <a:p>
            <a:r>
              <a:rPr lang="en-US" dirty="0"/>
              <a:t>BTB: a tool to detect matter change</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BTB to detect a </a:t>
            </a:r>
            <a:r>
              <a:rPr lang="en-US" i="1" dirty="0"/>
              <a:t>matter change in a system?</a:t>
            </a:r>
          </a:p>
          <a:p>
            <a:pPr marL="514350" indent="-514350">
              <a:buFont typeface="+mj-lt"/>
              <a:buAutoNum type="arabicPeriod"/>
            </a:pPr>
            <a:r>
              <a:rPr lang="en-US" dirty="0"/>
              <a:t>Put BTB in a closed container with the system, then observe the color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BTB changes from blue to yellow, then a chemical change may be producing CO</a:t>
            </a:r>
            <a:r>
              <a:rPr lang="en-US" baseline="-25000" dirty="0"/>
              <a:t>2</a:t>
            </a:r>
          </a:p>
          <a:p>
            <a:pPr marL="914400" lvl="1" indent="-514350">
              <a:buFont typeface="+mj-lt"/>
              <a:buAutoNum type="alphaLcPeriod"/>
            </a:pPr>
            <a:r>
              <a:rPr lang="en-US" dirty="0"/>
              <a:t>If the BTB changes from yellow to blue, then a chemical change may be using CO</a:t>
            </a:r>
            <a:r>
              <a:rPr lang="en-US" baseline="-25000" dirty="0"/>
              <a:t>2</a:t>
            </a:r>
            <a:r>
              <a:rPr lang="en-US" dirty="0"/>
              <a:t> as a reactant.</a:t>
            </a:r>
            <a:endParaRPr lang="en-US" baseline="-25000"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pic>
        <p:nvPicPr>
          <p:cNvPr id="6" name="Picture 5" descr="ETHANOL_FINALCOMP (0;01;44;11).tif">
            <a:extLst>
              <a:ext uri="{FF2B5EF4-FFF2-40B4-BE49-F238E27FC236}">
                <a16:creationId xmlns:a16="http://schemas.microsoft.com/office/drawing/2014/main" id="{80F2820C-DBDE-C744-9D46-53236675EE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742" y="435904"/>
            <a:ext cx="2976442" cy="1674249"/>
          </a:xfrm>
          <a:prstGeom prst="rect">
            <a:avLst/>
          </a:prstGeom>
        </p:spPr>
      </p:pic>
    </p:spTree>
    <p:extLst>
      <p:ext uri="{BB962C8B-B14F-4D97-AF65-F5344CB8AC3E}">
        <p14:creationId xmlns:p14="http://schemas.microsoft.com/office/powerpoint/2010/main" val="1505472394"/>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529</TotalTime>
  <Words>1706</Words>
  <Application>Microsoft Macintosh PowerPoint</Application>
  <PresentationFormat>On-screen Show (4:3)</PresentationFormat>
  <Paragraphs>121</Paragraphs>
  <Slides>12</Slides>
  <Notes>12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12</vt:i4>
      </vt:variant>
    </vt:vector>
  </HeadingPairs>
  <TitlesOfParts>
    <vt:vector size="16" baseType="lpstr">
      <vt:lpstr>Arial</vt:lpstr>
      <vt:lpstr>Calibri</vt:lpstr>
      <vt:lpstr>Template_Presentation</vt:lpstr>
      <vt:lpstr>Office Theme</vt:lpstr>
      <vt:lpstr>Systems and Scale Unit  Activity 4.1 Predictions and Planning for Ethanol Burning Investigation</vt:lpstr>
      <vt:lpstr>Unit Map</vt:lpstr>
      <vt:lpstr>PowerPoint Presentation</vt:lpstr>
      <vt:lpstr>Good Explanations of Chemical Change</vt:lpstr>
      <vt:lpstr>Burning Ethanol Video</vt:lpstr>
      <vt:lpstr>A. Your Ideas about the chemical change when ethanol burns</vt:lpstr>
      <vt:lpstr>Tools for the Investigation</vt:lpstr>
      <vt:lpstr>Digital balance: a tool to measure matter movement</vt:lpstr>
      <vt:lpstr>BTB: a tool to detect matter change</vt:lpstr>
      <vt:lpstr>B. Your predictions about what the investigation tools will show</vt:lpstr>
      <vt:lpstr>Save for Later</vt:lpstr>
      <vt:lpstr>C. Planning the Investigation</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136</cp:revision>
  <dcterms:created xsi:type="dcterms:W3CDTF">2013-03-08T14:19:13Z</dcterms:created>
  <dcterms:modified xsi:type="dcterms:W3CDTF">2020-04-16T17:12:04Z</dcterms:modified>
</cp:coreProperties>
</file>