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handoutMasterIdLst>
    <p:handoutMasterId r:id="rId16"/>
  </p:handoutMasterIdLst>
  <p:sldIdLst>
    <p:sldId id="277" r:id="rId2"/>
    <p:sldId id="289" r:id="rId3"/>
    <p:sldId id="268" r:id="rId4"/>
    <p:sldId id="310" r:id="rId5"/>
    <p:sldId id="278" r:id="rId6"/>
    <p:sldId id="279" r:id="rId7"/>
    <p:sldId id="285" r:id="rId8"/>
    <p:sldId id="286" r:id="rId9"/>
    <p:sldId id="287" r:id="rId10"/>
    <p:sldId id="284" r:id="rId11"/>
    <p:sldId id="288" r:id="rId12"/>
    <p:sldId id="300" r:id="rId13"/>
    <p:sldId id="309"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7"/>
    <p:restoredTop sz="89572" autoAdjust="0"/>
  </p:normalViewPr>
  <p:slideViewPr>
    <p:cSldViewPr snapToGrid="0" snapToObjects="1">
      <p:cViewPr varScale="1">
        <p:scale>
          <a:sx n="85" d="100"/>
          <a:sy n="85" d="100"/>
        </p:scale>
        <p:origin x="1856" y="176"/>
      </p:cViewPr>
      <p:guideLst>
        <p:guide orient="horz" pos="2160"/>
        <p:guide pos="2880"/>
      </p:guideLst>
    </p:cSldViewPr>
  </p:slideViewPr>
  <p:notesTextViewPr>
    <p:cViewPr>
      <p:scale>
        <a:sx n="100" d="100"/>
        <a:sy n="100" d="100"/>
      </p:scale>
      <p:origin x="0" y="0"/>
    </p:cViewPr>
  </p:notesTextViewPr>
  <p:sorterViewPr>
    <p:cViewPr>
      <p:scale>
        <a:sx n="160" d="100"/>
        <a:sy n="16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4/16/20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4/16/20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how the Unanswered Questions shape our next steps, and the transition from inquiry to application.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10 of the 4.3 Evidence-Based Arguments Tool for Ethanol Burning PPT.</a:t>
            </a:r>
          </a:p>
          <a:p>
            <a:pPr lvl="0"/>
            <a:r>
              <a:rPr lang="en-US" sz="1200" kern="1200" dirty="0">
                <a:solidFill>
                  <a:schemeClr val="tx1"/>
                </a:solidFill>
                <a:effectLst/>
                <a:latin typeface="+mn-lt"/>
                <a:ea typeface="+mn-ea"/>
                <a:cs typeface="+mn-cs"/>
              </a:rPr>
              <a:t>Use the Unanswered Questions to set the stage for students’ next steps, specifically the need to know what’s happening at the atomic-molecular scale.</a:t>
            </a:r>
          </a:p>
          <a:p>
            <a:r>
              <a:rPr lang="en-US" sz="1200" kern="1200" dirty="0">
                <a:solidFill>
                  <a:schemeClr val="tx1"/>
                </a:solidFill>
                <a:effectLst/>
                <a:latin typeface="+mn-lt"/>
                <a:ea typeface="+mn-ea"/>
                <a:cs typeface="+mn-cs"/>
              </a:rPr>
              <a:t>Take a moment to show students that you have arrived at the “top of the triangle” on the instructional model poster. This means they will be making a transition. When they went “up the triangle,” they conducted an investigation and collected evidence based on what they could observe using their own eyes and also tools (e.g., macroscopic observations). Now they are preparing to go “down the triangle,” when they will figure out how to explain what happened in the investigations at an atomic-molecular scale by being provided and practicing with a model for scientifically-accurate thinking.</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9563721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Save the Evidence-Based Arguments Tools for later.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11. Tell students that they will revisit their unanswered questions later in the unit to see which questions they can now answer.</a:t>
            </a:r>
            <a:endParaRPr lang="en-US" dirty="0"/>
          </a:p>
        </p:txBody>
      </p:sp>
      <p:sp>
        <p:nvSpPr>
          <p:cNvPr id="4" name="Slide Number Placeholder 3"/>
          <p:cNvSpPr>
            <a:spLocks noGrp="1"/>
          </p:cNvSpPr>
          <p:nvPr>
            <p:ph type="sldNum" sz="quarter" idx="10"/>
          </p:nvPr>
        </p:nvSpPr>
        <p:spPr/>
        <p:txBody>
          <a:bodyPr/>
          <a:lstStyle/>
          <a:p>
            <a:fld id="{4794251F-03FA-0248-9853-A8500C1E7589}" type="slidenum">
              <a:rPr lang="en-US" smtClean="0"/>
              <a:t>11</a:t>
            </a:fld>
            <a:endParaRPr lang="en-US"/>
          </a:p>
        </p:txBody>
      </p:sp>
    </p:spTree>
    <p:extLst>
      <p:ext uri="{BB962C8B-B14F-4D97-AF65-F5344CB8AC3E}">
        <p14:creationId xmlns:p14="http://schemas.microsoft.com/office/powerpoint/2010/main" val="3676837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4.3 Evidence-Based Arguments Tool for Ethanol Burning PPT.</a:t>
            </a:r>
          </a:p>
          <a:p>
            <a:pPr lvl="0"/>
            <a:r>
              <a:rPr lang="en-US" sz="1200" kern="1200" dirty="0">
                <a:solidFill>
                  <a:schemeClr val="tx1"/>
                </a:solidFill>
                <a:effectLst/>
                <a:latin typeface="+mn-lt"/>
                <a:ea typeface="+mn-ea"/>
                <a:cs typeface="+mn-cs"/>
              </a:rPr>
              <a:t>Have students take out their Learning Tracking Tool for Systems and Scale.</a:t>
            </a:r>
          </a:p>
          <a:p>
            <a:pPr lvl="0"/>
            <a:r>
              <a:rPr lang="en-US" sz="1200" kern="1200" dirty="0">
                <a:solidFill>
                  <a:schemeClr val="tx1"/>
                </a:solidFill>
                <a:effectLst/>
                <a:latin typeface="+mn-lt"/>
                <a:ea typeface="+mn-ea"/>
                <a:cs typeface="+mn-cs"/>
              </a:rPr>
              <a:t>Explain that students will add to the tool after activities to keep track of what they have figured out that will help them to answer the unit driving question. </a:t>
            </a:r>
          </a:p>
          <a:p>
            <a:pPr lvl="0"/>
            <a:r>
              <a:rPr lang="en-US" sz="1200" kern="1200" dirty="0">
                <a:solidFill>
                  <a:schemeClr val="tx1"/>
                </a:solidFill>
                <a:effectLst/>
                <a:latin typeface="+mn-lt"/>
                <a:ea typeface="+mn-ea"/>
                <a:cs typeface="+mn-cs"/>
              </a:rPr>
              <a:t>Have students write the activity name in the first column, "Ethanol Burning."</a:t>
            </a:r>
          </a:p>
          <a:p>
            <a:pPr lvl="0"/>
            <a:r>
              <a:rPr lang="en-US" sz="1200" kern="1200" dirty="0">
                <a:solidFill>
                  <a:schemeClr val="tx1"/>
                </a:solidFill>
                <a:effectLst/>
                <a:latin typeface="+mn-lt"/>
                <a:ea typeface="+mn-ea"/>
                <a:cs typeface="+mn-cs"/>
              </a:rPr>
              <a:t>Have a class discussion about what students figured out during the activity that will help them in answering the unit driving question, "what happens when ethanol burns?"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third column of the tool. </a:t>
            </a:r>
          </a:p>
          <a:p>
            <a:pPr lvl="0"/>
            <a:r>
              <a:rPr lang="en-US" sz="1200" kern="1200" dirty="0">
                <a:solidFill>
                  <a:schemeClr val="tx1"/>
                </a:solidFill>
                <a:effectLst/>
                <a:latin typeface="+mn-lt"/>
                <a:ea typeface="+mn-ea"/>
                <a:cs typeface="+mn-cs"/>
              </a:rPr>
              <a:t>Have students keep their Learning Tracking Tool for future activities. </a:t>
            </a:r>
          </a:p>
          <a:p>
            <a:pPr lvl="0"/>
            <a:r>
              <a:rPr lang="en-US" sz="1200" kern="1200" dirty="0">
                <a:solidFill>
                  <a:schemeClr val="tx1"/>
                </a:solidFill>
                <a:effectLst/>
                <a:latin typeface="+mn-lt"/>
                <a:ea typeface="+mn-ea"/>
                <a:cs typeface="+mn-cs"/>
              </a:rPr>
              <a:t>Example Learning Tracking Tool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Investigating Ethanol Burning; Investigating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 </a:t>
            </a:r>
            <a:r>
              <a:rPr lang="en-US" sz="1200" kern="1200" dirty="0">
                <a:solidFill>
                  <a:schemeClr val="tx1"/>
                </a:solidFill>
                <a:effectLst/>
                <a:latin typeface="+mn-lt"/>
                <a:ea typeface="+mn-ea"/>
                <a:cs typeface="+mn-cs"/>
              </a:rPr>
              <a:t>Conduct an investigation to explore what happens when ethanol burns and use the Predictions and Planning Tool and the Evidence-Based Arguments Tool.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Ethanol burning lost mass and made the BTB change from blue to yellow. There was evidence of heat and light energy at the end of the chemical change.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Are We Asking Now? </a:t>
            </a:r>
            <a:r>
              <a:rPr lang="en-US" sz="1200" kern="1200">
                <a:solidFill>
                  <a:schemeClr val="tx1"/>
                </a:solidFill>
                <a:effectLst/>
                <a:latin typeface="+mn-lt"/>
                <a:ea typeface="+mn-ea"/>
                <a:cs typeface="+mn-cs"/>
              </a:rPr>
              <a:t>What happens to the molecules of ethanol as it burns?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2229716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13 of the 4.3 Evidence-Based Arguments Tool for Ethanol Burning PPT.</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Conclusions: What is our conclusion for the energy change question from the investigation?</a:t>
            </a:r>
          </a:p>
          <a:p>
            <a:pPr lvl="0"/>
            <a:r>
              <a:rPr lang="en-US" sz="1200" kern="1200" dirty="0">
                <a:solidFill>
                  <a:schemeClr val="tx1"/>
                </a:solidFill>
                <a:effectLst/>
                <a:latin typeface="+mn-lt"/>
                <a:ea typeface="+mn-ea"/>
                <a:cs typeface="+mn-cs"/>
              </a:rPr>
              <a:t>Predictions: Where do you think the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that turned the BTB yellow came from?</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40886548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4.3 Evidence</a:t>
            </a:r>
            <a:r>
              <a:rPr lang="en-US" sz="1200" kern="1200" baseline="0" dirty="0">
                <a:solidFill>
                  <a:schemeClr val="tx1"/>
                </a:solidFill>
                <a:effectLst/>
                <a:latin typeface="+mn-lt"/>
                <a:ea typeface="+mn-ea"/>
                <a:cs typeface="+mn-cs"/>
              </a:rPr>
              <a:t> Based Arguments Tool for </a:t>
            </a:r>
            <a:r>
              <a:rPr lang="en-US" sz="1200" kern="1200" dirty="0">
                <a:solidFill>
                  <a:schemeClr val="tx1"/>
                </a:solidFill>
                <a:effectLst/>
                <a:latin typeface="+mn-lt"/>
                <a:ea typeface="+mn-ea"/>
                <a:cs typeface="+mn-cs"/>
              </a:rPr>
              <a:t>Ethanol Burning 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3816873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review their results from the investigation.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3 of the 4.3 Evidence-Based Arguments Tool for Ethanol Burning PPT. Draw students’ attention to the 4.2 Ethanol Burning Class Results 11 x 17 Poster from the investigation and students’ own 4.2 Observing Ethanol Burning Worksheet, section D, “results for the whole class.” Ask the students to find a partner, and in their own words, review what happened during the investigation. Tell them to discuss: </a:t>
            </a:r>
          </a:p>
          <a:p>
            <a:pPr lvl="0"/>
            <a:r>
              <a:rPr lang="en-US" sz="1200" kern="1200" dirty="0">
                <a:solidFill>
                  <a:schemeClr val="tx1"/>
                </a:solidFill>
                <a:effectLst/>
                <a:latin typeface="+mn-lt"/>
                <a:ea typeface="+mn-ea"/>
                <a:cs typeface="+mn-cs"/>
              </a:rPr>
              <a:t>What patterns they observed in the mass change</a:t>
            </a:r>
          </a:p>
          <a:p>
            <a:pPr lvl="0"/>
            <a:r>
              <a:rPr lang="en-US" sz="1200" kern="1200" dirty="0">
                <a:solidFill>
                  <a:schemeClr val="tx1"/>
                </a:solidFill>
                <a:effectLst/>
                <a:latin typeface="+mn-lt"/>
                <a:ea typeface="+mn-ea"/>
                <a:cs typeface="+mn-cs"/>
              </a:rPr>
              <a:t>What patterns they observed in the BTB color change</a:t>
            </a:r>
          </a:p>
          <a:p>
            <a:r>
              <a:rPr lang="en-US" sz="1200" kern="1200" dirty="0">
                <a:solidFill>
                  <a:schemeClr val="tx1"/>
                </a:solidFill>
                <a:effectLst/>
                <a:latin typeface="+mn-lt"/>
                <a:ea typeface="+mn-ea"/>
                <a:cs typeface="+mn-cs"/>
              </a:rPr>
              <a:t>Tell students that when scientists construct arguments for what happened, using evidence from observations is important, so today’s activity is designed to help them use the evidence from the investigation to construct an argument for “What happens when ethanol burns” and come to class consensus.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40727835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share ideas about the chemical change with ethanol burns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of the 4.3 Evidence Based Arguments Tool.</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Pass out the 3.3 Evidence Based Arguments Tool Worksheet.</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Have students complete and discuss part A of the tool. Have students discuss how their ideas have changes since they wrote about ethanol burning on the predictions tool.</a:t>
            </a:r>
            <a:r>
              <a:rPr lang="en-US" dirty="0">
                <a:effectLst/>
              </a:rPr>
              <a:t> </a:t>
            </a:r>
            <a:endParaRPr lang="en-US"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2715473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develop arguments for what happened as individuals.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5 of the 4.3 Evidence-Based Arguments Tool for Ethanol Burning PPT. Pass out one copy of 4.3 Evidence-Based Arguments Tool for Ethanol Burning to each student. Review Tool directions. Also, have students take out their Three Questions Handout and be ready to refer to their class results.</a:t>
            </a:r>
          </a:p>
          <a:p>
            <a:pPr lvl="0"/>
            <a:r>
              <a:rPr lang="en-US" sz="1200" kern="1200" dirty="0">
                <a:solidFill>
                  <a:schemeClr val="tx1"/>
                </a:solidFill>
                <a:effectLst/>
                <a:latin typeface="+mn-lt"/>
                <a:ea typeface="+mn-ea"/>
                <a:cs typeface="+mn-cs"/>
              </a:rPr>
              <a:t>Instruct students to complete their evidence, conclusions, and unanswered questions as individuals for the Three Questions. </a:t>
            </a:r>
          </a:p>
          <a:p>
            <a:r>
              <a:rPr lang="en-US" sz="1200" kern="1200" dirty="0">
                <a:solidFill>
                  <a:schemeClr val="tx1"/>
                </a:solidFill>
                <a:effectLst/>
                <a:latin typeface="+mn-lt"/>
                <a:ea typeface="+mn-ea"/>
                <a:cs typeface="+mn-cs"/>
              </a:rPr>
              <a:t>Give students about 5-10 minutes to complete the process tool.</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3709658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and revise arguments in pairs.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6 of the 4.3 Evidence-Based Arguments Tool for Ethanol Burning PPT. Divide students into pairs. </a:t>
            </a:r>
          </a:p>
          <a:p>
            <a:pPr lvl="0"/>
            <a:r>
              <a:rPr lang="en-US" sz="1200" kern="1200" dirty="0">
                <a:solidFill>
                  <a:schemeClr val="tx1"/>
                </a:solidFill>
                <a:effectLst/>
                <a:latin typeface="+mn-lt"/>
                <a:ea typeface="+mn-ea"/>
                <a:cs typeface="+mn-cs"/>
              </a:rPr>
              <a:t>Have each pair compare their </a:t>
            </a:r>
            <a:r>
              <a:rPr lang="en-US" sz="1200" b="1" kern="1200" dirty="0">
                <a:solidFill>
                  <a:schemeClr val="tx1"/>
                </a:solidFill>
                <a:effectLst/>
                <a:latin typeface="+mn-lt"/>
                <a:ea typeface="+mn-ea"/>
                <a:cs typeface="+mn-cs"/>
              </a:rPr>
              <a:t>evidence, conclusions, </a:t>
            </a:r>
            <a:r>
              <a:rPr lang="en-US" sz="1200" kern="1200" dirty="0">
                <a:solidFill>
                  <a:schemeClr val="tx1"/>
                </a:solidFill>
                <a:effectLst/>
                <a:latin typeface="+mn-lt"/>
                <a:ea typeface="+mn-ea"/>
                <a:cs typeface="+mn-cs"/>
              </a:rPr>
              <a:t>and</a:t>
            </a:r>
            <a:r>
              <a:rPr lang="en-US" sz="1200" b="1" kern="1200" dirty="0">
                <a:solidFill>
                  <a:schemeClr val="tx1"/>
                </a:solidFill>
                <a:effectLst/>
                <a:latin typeface="+mn-lt"/>
                <a:ea typeface="+mn-ea"/>
                <a:cs typeface="+mn-cs"/>
              </a:rPr>
              <a:t> unanswered questions</a:t>
            </a:r>
            <a:r>
              <a:rPr lang="en-US" sz="1200" kern="1200" dirty="0">
                <a:solidFill>
                  <a:schemeClr val="tx1"/>
                </a:solidFill>
                <a:effectLst/>
                <a:latin typeface="+mn-lt"/>
                <a:ea typeface="+mn-ea"/>
                <a:cs typeface="+mn-cs"/>
              </a:rPr>
              <a:t> for the Matter Movement Question. </a:t>
            </a:r>
          </a:p>
          <a:p>
            <a:pPr lvl="0"/>
            <a:r>
              <a:rPr lang="en-US" sz="1200" kern="1200" dirty="0">
                <a:solidFill>
                  <a:schemeClr val="tx1"/>
                </a:solidFill>
                <a:effectLst/>
                <a:latin typeface="+mn-lt"/>
                <a:ea typeface="+mn-ea"/>
                <a:cs typeface="+mn-cs"/>
              </a:rPr>
              <a:t>Have partners discuss how their ideas are alike and different. Have students change or add to their responses, based on partner input.</a:t>
            </a:r>
          </a:p>
          <a:p>
            <a:pPr lvl="0"/>
            <a:r>
              <a:rPr lang="en-US" sz="1200" kern="1200" dirty="0">
                <a:solidFill>
                  <a:schemeClr val="tx1"/>
                </a:solidFill>
                <a:effectLst/>
                <a:latin typeface="+mn-lt"/>
                <a:ea typeface="+mn-ea"/>
                <a:cs typeface="+mn-cs"/>
              </a:rPr>
              <a:t>Have students repeat this step for the Matter Change Question and the Energy Question.</a:t>
            </a:r>
          </a:p>
          <a:p>
            <a:pPr lvl="0"/>
            <a:r>
              <a:rPr lang="en-US" sz="1200" kern="1200" dirty="0">
                <a:solidFill>
                  <a:schemeClr val="tx1"/>
                </a:solidFill>
                <a:effectLst/>
                <a:latin typeface="+mn-lt"/>
                <a:ea typeface="+mn-ea"/>
                <a:cs typeface="+mn-cs"/>
              </a:rPr>
              <a:t>As students are sharing, circulate through the groups. Consider asking questions such as, </a:t>
            </a:r>
            <a:r>
              <a:rPr lang="en-US" sz="1200" i="1" kern="1200" dirty="0">
                <a:solidFill>
                  <a:schemeClr val="tx1"/>
                </a:solidFill>
                <a:effectLst/>
                <a:latin typeface="+mn-lt"/>
                <a:ea typeface="+mn-ea"/>
                <a:cs typeface="+mn-cs"/>
              </a:rPr>
              <a:t>How does this (refer to students’ evidence and/or conclusions) help us better understand the Matter Movement Question (or substitute one of the other Three Questions)? What questions do you still have at the atomic-molecular level to better understand this phenomenon?</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Pay attention to patterns in students’ ideas. You will want to begin moving towards class consensus in this activity.</a:t>
            </a:r>
          </a:p>
          <a:p>
            <a:pPr lvl="0"/>
            <a:r>
              <a:rPr lang="en-US" sz="1200" kern="1200" dirty="0">
                <a:solidFill>
                  <a:schemeClr val="tx1"/>
                </a:solidFill>
                <a:effectLst/>
                <a:latin typeface="+mn-lt"/>
                <a:ea typeface="+mn-ea"/>
                <a:cs typeface="+mn-cs"/>
              </a:rPr>
              <a:t>Partner work should take about 10 minutes.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31560214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a class discussion of the Matter Movement Question; move toward class consensus.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7 of the 4.3 Evidence-Based Arguments Tool for Ethanol Burning PPT.</a:t>
            </a:r>
          </a:p>
          <a:p>
            <a:pPr lvl="0"/>
            <a:r>
              <a:rPr lang="en-US" sz="1200" kern="1200" dirty="0">
                <a:solidFill>
                  <a:schemeClr val="tx1"/>
                </a:solidFill>
                <a:effectLst/>
                <a:latin typeface="+mn-lt"/>
                <a:ea typeface="+mn-ea"/>
                <a:cs typeface="+mn-cs"/>
              </a:rPr>
              <a:t>Have students/pairs share their evidence and conclusions for the Matter Movement question. Keep a class record, using the PPT slides or board. Ask students to update their answers by using a different colored writing utensil. Discussions should move toward class consensus. Use class conversation to correct student ideas. Use the Three Questions Handout to help guide towards consensus by following the established rules.</a:t>
            </a:r>
          </a:p>
          <a:p>
            <a:pPr lvl="0"/>
            <a:r>
              <a:rPr lang="en-US" sz="1200" kern="1200" dirty="0">
                <a:solidFill>
                  <a:schemeClr val="tx1"/>
                </a:solidFill>
                <a:effectLst/>
                <a:latin typeface="+mn-lt"/>
                <a:ea typeface="+mn-ea"/>
                <a:cs typeface="+mn-cs"/>
              </a:rPr>
              <a:t>Have students share unanswered questions. Discussions should move toward class consensus. Use the 4.3 Assessing the Evidence-Based Arguments Tool for Ethanol Burning to guide your goals for consensus. Note that students may contribute unanswered questions that align with rules on the Three Questions Handout, but may not closely align with those on the Assessing worksheet. You may still choose to record those unanswered questions. These may be answered in other parts of this unit or even in other units during the school year. However, at this point in this unit, though there may be several viable paths of inquiry moving forward, you will begin to more closely guide the path of inquiry in one direction – in this case towards molecular modeling of combustion.</a:t>
            </a:r>
          </a:p>
          <a:p>
            <a:pPr lvl="0"/>
            <a:r>
              <a:rPr lang="en-US" sz="1200" kern="1200" dirty="0">
                <a:solidFill>
                  <a:schemeClr val="tx1"/>
                </a:solidFill>
                <a:effectLst/>
                <a:latin typeface="+mn-lt"/>
                <a:ea typeface="+mn-ea"/>
                <a:cs typeface="+mn-cs"/>
              </a:rPr>
              <a:t>Class discussion should take about 10 minutes.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39314851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Repeat step 5 with the Matter Change Question; move toward class consensus.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8 of the 4.3 Evidence-Based Arguments Tool for Ethanol Burning PPT.</a:t>
            </a:r>
          </a:p>
          <a:p>
            <a:r>
              <a:rPr lang="en-US" sz="1200" kern="1200" dirty="0">
                <a:solidFill>
                  <a:schemeClr val="tx1"/>
                </a:solidFill>
                <a:effectLst/>
                <a:latin typeface="+mn-lt"/>
                <a:ea typeface="+mn-ea"/>
                <a:cs typeface="+mn-cs"/>
              </a:rPr>
              <a:t>Class discussion may take another 10 minutes.</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2907230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Repeat step 5 with the Energy Change Question; move toward class consensus.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9 of the 4.3 Evidence-Based Arguments Tool for Ethanol Burning PPT.</a:t>
            </a:r>
          </a:p>
          <a:p>
            <a:pPr lvl="0"/>
            <a:r>
              <a:rPr lang="en-US" sz="1200" kern="1200" dirty="0">
                <a:solidFill>
                  <a:schemeClr val="tx1"/>
                </a:solidFill>
                <a:effectLst/>
                <a:latin typeface="+mn-lt"/>
                <a:ea typeface="+mn-ea"/>
                <a:cs typeface="+mn-cs"/>
              </a:rPr>
              <a:t>Class discussion may take another 10 minutes.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5149163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
        <p:nvSpPr>
          <p:cNvPr id="7" name="TextBox 6"/>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pic>
        <p:nvPicPr>
          <p:cNvPr id="9" name="Picture 8"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4855758"/>
          </a:xfrm>
        </p:spPr>
        <p:txBody>
          <a:bodyPr>
            <a:normAutofit/>
          </a:bodyPr>
          <a:lstStyle/>
          <a:p>
            <a:r>
              <a:rPr lang="en-US" i="1" dirty="0">
                <a:latin typeface="Arial"/>
                <a:cs typeface="Arial"/>
              </a:rPr>
              <a:t>Systems and Scale Unit</a:t>
            </a:r>
            <a:br>
              <a:rPr lang="en-US" i="1" dirty="0">
                <a:latin typeface="Arial"/>
                <a:cs typeface="Arial"/>
              </a:rPr>
            </a:br>
            <a:br>
              <a:rPr lang="en-US" dirty="0">
                <a:latin typeface="Arial"/>
                <a:cs typeface="Arial"/>
              </a:rPr>
            </a:br>
            <a:r>
              <a:rPr lang="en-US" dirty="0">
                <a:latin typeface="Arial"/>
                <a:cs typeface="Arial"/>
              </a:rPr>
              <a:t>Activity 4.3 Evidence-Based Arguments Tool for Ethanol Burning</a:t>
            </a:r>
          </a:p>
        </p:txBody>
      </p:sp>
      <p:sp>
        <p:nvSpPr>
          <p:cNvPr id="5" name="Slide Number Placeholder 4">
            <a:extLst>
              <a:ext uri="{FF2B5EF4-FFF2-40B4-BE49-F238E27FC236}">
                <a16:creationId xmlns:a16="http://schemas.microsoft.com/office/drawing/2014/main" id="{A73EF8D1-4DB8-4ED4-8067-D17518AA9BAB}"/>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581848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Unanswered Questions</a:t>
            </a:r>
          </a:p>
        </p:txBody>
      </p:sp>
      <p:sp>
        <p:nvSpPr>
          <p:cNvPr id="3" name="Slide Number Placeholder 2"/>
          <p:cNvSpPr>
            <a:spLocks noGrp="1"/>
          </p:cNvSpPr>
          <p:nvPr>
            <p:ph type="sldNum" sz="quarter" idx="12"/>
          </p:nvPr>
        </p:nvSpPr>
        <p:spPr/>
        <p:txBody>
          <a:bodyPr/>
          <a:lstStyle/>
          <a:p>
            <a:fld id="{D3A1C050-F6FE-0E43-A9D0-F8EEADE3D1E4}" type="slidenum">
              <a:rPr lang="en-US" smtClean="0"/>
              <a:pPr/>
              <a:t>10</a:t>
            </a:fld>
            <a:endParaRPr lang="en-US"/>
          </a:p>
        </p:txBody>
      </p:sp>
      <p:pic>
        <p:nvPicPr>
          <p:cNvPr id="7" name="Content Placeholder 8">
            <a:extLst>
              <a:ext uri="{FF2B5EF4-FFF2-40B4-BE49-F238E27FC236}">
                <a16:creationId xmlns:a16="http://schemas.microsoft.com/office/drawing/2014/main" id="{ABDFCD0C-E6F4-FD4A-B015-90B18F737926}"/>
              </a:ext>
            </a:extLst>
          </p:cNvPr>
          <p:cNvPicPr>
            <a:picLocks noChangeAspect="1"/>
          </p:cNvPicPr>
          <p:nvPr/>
        </p:nvPicPr>
        <p:blipFill>
          <a:blip r:embed="rId3"/>
          <a:stretch>
            <a:fillRect/>
          </a:stretch>
        </p:blipFill>
        <p:spPr>
          <a:xfrm>
            <a:off x="457200" y="1665835"/>
            <a:ext cx="8229600" cy="4585193"/>
          </a:xfrm>
          <a:prstGeom prst="rect">
            <a:avLst/>
          </a:prstGeom>
        </p:spPr>
      </p:pic>
    </p:spTree>
    <p:extLst>
      <p:ext uri="{BB962C8B-B14F-4D97-AF65-F5344CB8AC3E}">
        <p14:creationId xmlns:p14="http://schemas.microsoft.com/office/powerpoint/2010/main" val="16762476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Save for Later</a:t>
            </a:r>
          </a:p>
        </p:txBody>
      </p:sp>
      <p:sp>
        <p:nvSpPr>
          <p:cNvPr id="3" name="Content Placeholder 2"/>
          <p:cNvSpPr>
            <a:spLocks noGrp="1"/>
          </p:cNvSpPr>
          <p:nvPr>
            <p:ph idx="1"/>
          </p:nvPr>
        </p:nvSpPr>
        <p:spPr/>
        <p:txBody>
          <a:bodyPr/>
          <a:lstStyle/>
          <a:p>
            <a:r>
              <a:rPr lang="en-US" dirty="0"/>
              <a:t>Later, you will revisit your unanswered questions to see which ones </a:t>
            </a:r>
            <a:r>
              <a:rPr lang="en-US"/>
              <a:t>you’ve learned to answer.</a:t>
            </a:r>
            <a:endParaRPr lang="en-US" dirty="0"/>
          </a:p>
          <a:p>
            <a:endParaRPr lang="en-US" dirty="0"/>
          </a:p>
        </p:txBody>
      </p:sp>
      <p:sp>
        <p:nvSpPr>
          <p:cNvPr id="4" name="Slide Number Placeholder 3">
            <a:extLst>
              <a:ext uri="{FF2B5EF4-FFF2-40B4-BE49-F238E27FC236}">
                <a16:creationId xmlns:a16="http://schemas.microsoft.com/office/drawing/2014/main" id="{1C080AE1-8BED-4DF8-B60F-34FA9032E392}"/>
              </a:ext>
            </a:extLst>
          </p:cNvPr>
          <p:cNvSpPr>
            <a:spLocks noGrp="1"/>
          </p:cNvSpPr>
          <p:nvPr>
            <p:ph type="sldNum" sz="quarter" idx="12"/>
          </p:nvPr>
        </p:nvSpPr>
        <p:spPr/>
        <p:txBody>
          <a:bodyPr/>
          <a:lstStyle/>
          <a:p>
            <a:fld id="{D3A1C050-F6FE-0E43-A9D0-F8EEADE3D1E4}" type="slidenum">
              <a:rPr lang="en-US" smtClean="0"/>
              <a:pPr/>
              <a:t>11</a:t>
            </a:fld>
            <a:endParaRPr lang="en-US"/>
          </a:p>
        </p:txBody>
      </p:sp>
    </p:spTree>
    <p:extLst>
      <p:ext uri="{BB962C8B-B14F-4D97-AF65-F5344CB8AC3E}">
        <p14:creationId xmlns:p14="http://schemas.microsoft.com/office/powerpoint/2010/main" val="34459539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A661-34C2-3842-ADF0-37618B88BEBE}"/>
              </a:ext>
            </a:extLst>
          </p:cNvPr>
          <p:cNvSpPr>
            <a:spLocks noGrp="1"/>
          </p:cNvSpPr>
          <p:nvPr>
            <p:ph type="title"/>
          </p:nvPr>
        </p:nvSpPr>
        <p:spPr/>
        <p:txBody>
          <a:bodyPr/>
          <a:lstStyle/>
          <a:p>
            <a:r>
              <a:rPr lang="en-US" dirty="0"/>
              <a:t>Learning Tracking Tool</a:t>
            </a:r>
          </a:p>
        </p:txBody>
      </p:sp>
      <p:sp>
        <p:nvSpPr>
          <p:cNvPr id="3" name="Slide Number Placeholder 2">
            <a:extLst>
              <a:ext uri="{FF2B5EF4-FFF2-40B4-BE49-F238E27FC236}">
                <a16:creationId xmlns:a16="http://schemas.microsoft.com/office/drawing/2014/main" id="{2E7E7F18-C482-8A44-B238-1362A5B0543F}"/>
              </a:ext>
            </a:extLst>
          </p:cNvPr>
          <p:cNvSpPr>
            <a:spLocks noGrp="1"/>
          </p:cNvSpPr>
          <p:nvPr>
            <p:ph type="sldNum" sz="quarter" idx="12"/>
          </p:nvPr>
        </p:nvSpPr>
        <p:spPr/>
        <p:txBody>
          <a:bodyPr/>
          <a:lstStyle/>
          <a:p>
            <a:fld id="{D3A1C050-F6FE-0E43-A9D0-F8EEADE3D1E4}" type="slidenum">
              <a:rPr lang="en-US" smtClean="0"/>
              <a:pPr/>
              <a:t>12</a:t>
            </a:fld>
            <a:endParaRPr lang="en-US"/>
          </a:p>
        </p:txBody>
      </p:sp>
      <p:pic>
        <p:nvPicPr>
          <p:cNvPr id="5" name="Picture 4">
            <a:extLst>
              <a:ext uri="{FF2B5EF4-FFF2-40B4-BE49-F238E27FC236}">
                <a16:creationId xmlns:a16="http://schemas.microsoft.com/office/drawing/2014/main" id="{84204630-6A04-3E4C-B555-9440FBDA71F9}"/>
              </a:ext>
            </a:extLst>
          </p:cNvPr>
          <p:cNvPicPr>
            <a:picLocks noChangeAspect="1"/>
          </p:cNvPicPr>
          <p:nvPr/>
        </p:nvPicPr>
        <p:blipFill>
          <a:blip r:embed="rId3"/>
          <a:srcRect/>
          <a:stretch/>
        </p:blipFill>
        <p:spPr>
          <a:xfrm>
            <a:off x="4672306" y="2340789"/>
            <a:ext cx="3972896" cy="2777262"/>
          </a:xfrm>
          <a:prstGeom prst="rect">
            <a:avLst/>
          </a:prstGeom>
          <a:ln>
            <a:solidFill>
              <a:schemeClr val="tx1"/>
            </a:solidFill>
          </a:ln>
        </p:spPr>
      </p:pic>
      <p:sp>
        <p:nvSpPr>
          <p:cNvPr id="7" name="TextBox 6">
            <a:extLst>
              <a:ext uri="{FF2B5EF4-FFF2-40B4-BE49-F238E27FC236}">
                <a16:creationId xmlns:a16="http://schemas.microsoft.com/office/drawing/2014/main" id="{599BEFAC-80B0-D34F-B127-C33E45157111}"/>
              </a:ext>
            </a:extLst>
          </p:cNvPr>
          <p:cNvSpPr txBox="1"/>
          <p:nvPr/>
        </p:nvSpPr>
        <p:spPr>
          <a:xfrm>
            <a:off x="182881" y="1449602"/>
            <a:ext cx="4283564" cy="4832092"/>
          </a:xfrm>
          <a:prstGeom prst="rect">
            <a:avLst/>
          </a:prstGeom>
          <a:noFill/>
        </p:spPr>
        <p:txBody>
          <a:bodyPr wrap="square" rtlCol="0">
            <a:spAutoFit/>
          </a:bodyPr>
          <a:lstStyle/>
          <a:p>
            <a:pPr marL="285750" indent="-285750">
              <a:buFont typeface="Arial" panose="020B0604020202020204" pitchFamily="34" charset="0"/>
              <a:buChar char="•"/>
            </a:pPr>
            <a:r>
              <a:rPr lang="en-US" sz="2200" dirty="0"/>
              <a:t>For the activity “Ethanol Burning” discuss with your classmates what you figured out will help you to answer the unit driving question, “what happens when ethanol burns?” Record your ideas in the column “What We Figured Out.”</a:t>
            </a:r>
          </a:p>
          <a:p>
            <a:endParaRPr lang="en-US" sz="2200" dirty="0"/>
          </a:p>
          <a:p>
            <a:pPr marL="285750" indent="-285750">
              <a:buFont typeface="Arial" panose="020B0604020202020204" pitchFamily="34" charset="0"/>
              <a:buChar char="•"/>
            </a:pPr>
            <a:r>
              <a:rPr lang="en-US" sz="2200" dirty="0"/>
              <a:t>Discuss questions you now have related to the unit driving question and record them in the column “What We are Asking Now.”</a:t>
            </a:r>
          </a:p>
        </p:txBody>
      </p:sp>
    </p:spTree>
    <p:extLst>
      <p:ext uri="{BB962C8B-B14F-4D97-AF65-F5344CB8AC3E}">
        <p14:creationId xmlns:p14="http://schemas.microsoft.com/office/powerpoint/2010/main" val="32744019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is our conclusion for the energy change question from the investigation?</a:t>
            </a:r>
            <a:endParaRPr lang="en-US" sz="3200" dirty="0"/>
          </a:p>
          <a:p>
            <a:r>
              <a:rPr lang="en-US" dirty="0"/>
              <a:t>Predictions</a:t>
            </a:r>
          </a:p>
          <a:p>
            <a:pPr lvl="1"/>
            <a:r>
              <a:rPr lang="en-US" dirty="0"/>
              <a:t>Where do you think the CO</a:t>
            </a:r>
            <a:r>
              <a:rPr lang="en-US" baseline="-25000" dirty="0"/>
              <a:t>2</a:t>
            </a:r>
            <a:r>
              <a:rPr lang="en-US" dirty="0"/>
              <a:t> that turned the BTB yellow came from?</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13</a:t>
            </a:fld>
            <a:endParaRPr lang="en-US"/>
          </a:p>
        </p:txBody>
      </p:sp>
    </p:spTree>
    <p:extLst>
      <p:ext uri="{BB962C8B-B14F-4D97-AF65-F5344CB8AC3E}">
        <p14:creationId xmlns:p14="http://schemas.microsoft.com/office/powerpoint/2010/main" val="1471480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8" name="Content Placeholder 8">
            <a:extLst>
              <a:ext uri="{FF2B5EF4-FFF2-40B4-BE49-F238E27FC236}">
                <a16:creationId xmlns:a16="http://schemas.microsoft.com/office/drawing/2014/main" id="{4A5E1B83-41F6-4E49-B7EE-4E4F8A13E124}"/>
              </a:ext>
            </a:extLst>
          </p:cNvPr>
          <p:cNvPicPr>
            <a:picLocks noGrp="1" noChangeAspect="1"/>
          </p:cNvPicPr>
          <p:nvPr>
            <p:ph idx="1"/>
          </p:nvPr>
        </p:nvPicPr>
        <p:blipFill>
          <a:blip r:embed="rId3"/>
          <a:srcRect/>
          <a:stretch/>
        </p:blipFill>
        <p:spPr>
          <a:xfrm>
            <a:off x="514350" y="1662304"/>
            <a:ext cx="8229600" cy="4536567"/>
          </a:xfrm>
        </p:spPr>
      </p:pic>
      <p:sp>
        <p:nvSpPr>
          <p:cNvPr id="7" name="Oval Callout 6"/>
          <p:cNvSpPr>
            <a:spLocks noChangeArrowheads="1"/>
          </p:cNvSpPr>
          <p:nvPr/>
        </p:nvSpPr>
        <p:spPr bwMode="auto">
          <a:xfrm>
            <a:off x="3007976" y="3468307"/>
            <a:ext cx="924560" cy="924560"/>
          </a:xfrm>
          <a:prstGeom prst="wedgeEllipseCallout">
            <a:avLst>
              <a:gd name="adj1" fmla="val 134979"/>
              <a:gd name="adj2" fmla="val 26451"/>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a:solidFill>
                  <a:srgbClr val="FFFFFF"/>
                </a:solidFill>
                <a:effectLst/>
                <a:latin typeface="Arial"/>
                <a:ea typeface="Times New Roman"/>
              </a:rPr>
              <a:t>You are here</a:t>
            </a:r>
            <a:endParaRPr lang="en-US" sz="1100">
              <a:effectLst/>
              <a:latin typeface="Arial"/>
              <a:ea typeface="Times New Roman"/>
            </a:endParaRPr>
          </a:p>
        </p:txBody>
      </p:sp>
    </p:spTree>
    <p:extLst>
      <p:ext uri="{BB962C8B-B14F-4D97-AF65-F5344CB8AC3E}">
        <p14:creationId xmlns:p14="http://schemas.microsoft.com/office/powerpoint/2010/main" val="955999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r>
              <a:rPr lang="en-US" dirty="0">
                <a:latin typeface="Calibri" charset="0"/>
              </a:rPr>
              <a:t>Reviewing Class Results</a:t>
            </a:r>
          </a:p>
        </p:txBody>
      </p:sp>
      <p:sp>
        <p:nvSpPr>
          <p:cNvPr id="15362" name="Subtitle 2"/>
          <p:cNvSpPr>
            <a:spLocks noGrp="1"/>
          </p:cNvSpPr>
          <p:nvPr>
            <p:ph sz="half" idx="1"/>
          </p:nvPr>
        </p:nvSpPr>
        <p:spPr>
          <a:xfrm>
            <a:off x="457200" y="1600201"/>
            <a:ext cx="7896908" cy="1138410"/>
          </a:xfrm>
        </p:spPr>
        <p:txBody>
          <a:bodyPr>
            <a:normAutofit fontScale="92500"/>
          </a:bodyPr>
          <a:lstStyle/>
          <a:p>
            <a:r>
              <a:rPr lang="en-US" dirty="0">
                <a:solidFill>
                  <a:srgbClr val="000000"/>
                </a:solidFill>
                <a:latin typeface="Calibri" charset="0"/>
              </a:rPr>
              <a:t>What patterns did we observe in mass change?</a:t>
            </a:r>
          </a:p>
          <a:p>
            <a:r>
              <a:rPr lang="en-US" dirty="0">
                <a:solidFill>
                  <a:srgbClr val="000000"/>
                </a:solidFill>
                <a:latin typeface="Calibri" charset="0"/>
              </a:rPr>
              <a:t>What patterns did we observe in BTB color change?</a:t>
            </a:r>
          </a:p>
        </p:txBody>
      </p:sp>
      <p:sp>
        <p:nvSpPr>
          <p:cNvPr id="5" name="Slide Number Placeholder 4"/>
          <p:cNvSpPr>
            <a:spLocks noGrp="1"/>
          </p:cNvSpPr>
          <p:nvPr>
            <p:ph type="sldNum" sz="quarter" idx="12"/>
          </p:nvPr>
        </p:nvSpPr>
        <p:spPr/>
        <p:txBody>
          <a:bodyPr/>
          <a:lstStyle/>
          <a:p>
            <a:fld id="{D3A1C050-F6FE-0E43-A9D0-F8EEADE3D1E4}" type="slidenum">
              <a:rPr lang="en-US" smtClean="0"/>
              <a:pPr/>
              <a:t>3</a:t>
            </a:fld>
            <a:endParaRPr lang="en-US"/>
          </a:p>
        </p:txBody>
      </p:sp>
      <p:pic>
        <p:nvPicPr>
          <p:cNvPr id="6" name="Picture 6"/>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9000" contrast="10000"/>
                    </a14:imgEffect>
                  </a14:imgLayer>
                </a14:imgProps>
              </a:ext>
            </a:extLst>
          </a:blip>
          <a:srcRect/>
          <a:stretch>
            <a:fillRect/>
          </a:stretch>
        </p:blipFill>
        <p:spPr bwMode="auto">
          <a:xfrm>
            <a:off x="1911929" y="3253151"/>
            <a:ext cx="5053419" cy="3017743"/>
          </a:xfrm>
          <a:prstGeom prst="rect">
            <a:avLst/>
          </a:prstGeom>
          <a:noFill/>
          <a:ln w="9525">
            <a:noFill/>
            <a:miter lim="800000"/>
            <a:headEnd/>
            <a:tailEnd/>
          </a:ln>
        </p:spPr>
      </p:pic>
    </p:spTree>
    <p:extLst>
      <p:ext uri="{BB962C8B-B14F-4D97-AF65-F5344CB8AC3E}">
        <p14:creationId xmlns:p14="http://schemas.microsoft.com/office/powerpoint/2010/main" val="3149224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3027"/>
            <a:ext cx="8229600" cy="1328301"/>
          </a:xfrm>
        </p:spPr>
        <p:txBody>
          <a:bodyPr>
            <a:noAutofit/>
          </a:bodyPr>
          <a:lstStyle/>
          <a:p>
            <a:pPr algn="ctr"/>
            <a:r>
              <a:rPr lang="en-US" sz="4400" b="0" dirty="0"/>
              <a:t>A. Your Ideas about the chemical change when ethanol burns</a:t>
            </a:r>
          </a:p>
        </p:txBody>
      </p:sp>
      <p:sp>
        <p:nvSpPr>
          <p:cNvPr id="5" name="Text Placeholder 4"/>
          <p:cNvSpPr>
            <a:spLocks noGrp="1"/>
          </p:cNvSpPr>
          <p:nvPr>
            <p:ph type="body" sz="half" idx="2"/>
          </p:nvPr>
        </p:nvSpPr>
        <p:spPr>
          <a:xfrm>
            <a:off x="283029" y="1852469"/>
            <a:ext cx="8403771" cy="2072760"/>
          </a:xfrm>
        </p:spPr>
        <p:txBody>
          <a:bodyPr>
            <a:normAutofit/>
          </a:bodyPr>
          <a:lstStyle/>
          <a:p>
            <a:r>
              <a:rPr lang="en-US" sz="2800" dirty="0"/>
              <a:t>Complete and discuss Part A of the Evidence-based Arguments Tool</a:t>
            </a:r>
          </a:p>
          <a:p>
            <a:r>
              <a:rPr lang="en-US" sz="2800" dirty="0"/>
              <a:t>How have your ideas changed since you wrote about ethanol burning on the Predictions and Planning Tool?</a:t>
            </a:r>
          </a:p>
        </p:txBody>
      </p:sp>
      <p:sp>
        <p:nvSpPr>
          <p:cNvPr id="4" name="Slide Number Placeholder 3"/>
          <p:cNvSpPr>
            <a:spLocks noGrp="1"/>
          </p:cNvSpPr>
          <p:nvPr>
            <p:ph type="sldNum" sz="quarter" idx="12"/>
          </p:nvPr>
        </p:nvSpPr>
        <p:spPr/>
        <p:txBody>
          <a:bodyPr/>
          <a:lstStyle/>
          <a:p>
            <a:fld id="{D3A1C050-F6FE-0E43-A9D0-F8EEADE3D1E4}" type="slidenum">
              <a:rPr lang="en-US" smtClean="0"/>
              <a:pPr/>
              <a:t>4</a:t>
            </a:fld>
            <a:endParaRPr lang="en-US"/>
          </a:p>
        </p:txBody>
      </p:sp>
      <p:pic>
        <p:nvPicPr>
          <p:cNvPr id="3" name="Picture 2">
            <a:extLst>
              <a:ext uri="{FF2B5EF4-FFF2-40B4-BE49-F238E27FC236}">
                <a16:creationId xmlns:a16="http://schemas.microsoft.com/office/drawing/2014/main" id="{10E4AA71-3C67-5940-B941-6767FC7F647A}"/>
              </a:ext>
            </a:extLst>
          </p:cNvPr>
          <p:cNvPicPr>
            <a:picLocks noChangeAspect="1"/>
          </p:cNvPicPr>
          <p:nvPr/>
        </p:nvPicPr>
        <p:blipFill>
          <a:blip r:embed="rId3"/>
          <a:stretch>
            <a:fillRect/>
          </a:stretch>
        </p:blipFill>
        <p:spPr>
          <a:xfrm>
            <a:off x="289930" y="4083616"/>
            <a:ext cx="8318810" cy="1974122"/>
          </a:xfrm>
          <a:prstGeom prst="rect">
            <a:avLst/>
          </a:prstGeom>
        </p:spPr>
      </p:pic>
    </p:spTree>
    <p:extLst>
      <p:ext uri="{BB962C8B-B14F-4D97-AF65-F5344CB8AC3E}">
        <p14:creationId xmlns:p14="http://schemas.microsoft.com/office/powerpoint/2010/main" val="1467838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400" b="0" dirty="0"/>
              <a:t>Evidence-Based Arguments</a:t>
            </a:r>
          </a:p>
        </p:txBody>
      </p:sp>
      <p:sp>
        <p:nvSpPr>
          <p:cNvPr id="7" name="Text Placeholder 6"/>
          <p:cNvSpPr>
            <a:spLocks noGrp="1"/>
          </p:cNvSpPr>
          <p:nvPr>
            <p:ph type="body" sz="half" idx="2"/>
          </p:nvPr>
        </p:nvSpPr>
        <p:spPr/>
        <p:txBody>
          <a:bodyPr>
            <a:normAutofit fontScale="85000" lnSpcReduction="20000"/>
          </a:bodyPr>
          <a:lstStyle/>
          <a:p>
            <a:r>
              <a:rPr lang="en-US" sz="2800"/>
              <a:t>Refer </a:t>
            </a:r>
            <a:r>
              <a:rPr lang="en-US" sz="2800" dirty="0"/>
              <a:t>to your Three Questions handout for:</a:t>
            </a:r>
          </a:p>
          <a:p>
            <a:pPr marL="457200" indent="-457200">
              <a:buFont typeface="Arial" panose="020B0604020202020204" pitchFamily="34" charset="0"/>
              <a:buChar char="•"/>
            </a:pPr>
            <a:r>
              <a:rPr lang="en-US" sz="2800" dirty="0"/>
              <a:t>Prompting about what type of information to include in each row, and</a:t>
            </a:r>
          </a:p>
          <a:p>
            <a:pPr marL="457200" indent="-457200">
              <a:buFont typeface="Arial" panose="020B0604020202020204" pitchFamily="34" charset="0"/>
              <a:buChar char="•"/>
            </a:pPr>
            <a:r>
              <a:rPr lang="en-US" sz="2800" dirty="0"/>
              <a:t>Suggestions about what kind of evidence you might use for each of the Three Questions.</a:t>
            </a:r>
          </a:p>
        </p:txBody>
      </p:sp>
      <p:sp>
        <p:nvSpPr>
          <p:cNvPr id="5" name="Slide Number Placeholder 4"/>
          <p:cNvSpPr>
            <a:spLocks noGrp="1"/>
          </p:cNvSpPr>
          <p:nvPr>
            <p:ph type="sldNum" sz="quarter" idx="12"/>
          </p:nvPr>
        </p:nvSpPr>
        <p:spPr/>
        <p:txBody>
          <a:bodyPr/>
          <a:lstStyle/>
          <a:p>
            <a:fld id="{D3A1C050-F6FE-0E43-A9D0-F8EEADE3D1E4}" type="slidenum">
              <a:rPr lang="en-US" smtClean="0"/>
              <a:pPr/>
              <a:t>5</a:t>
            </a:fld>
            <a:endParaRPr lang="en-US"/>
          </a:p>
        </p:txBody>
      </p:sp>
      <p:pic>
        <p:nvPicPr>
          <p:cNvPr id="1026"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10808" t="17481" r="10684" b="12512"/>
          <a:stretch/>
        </p:blipFill>
        <p:spPr bwMode="auto">
          <a:xfrm>
            <a:off x="3405882" y="1993900"/>
            <a:ext cx="5521498" cy="27694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070689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partner</a:t>
            </a:r>
          </a:p>
        </p:txBody>
      </p:sp>
      <p:sp>
        <p:nvSpPr>
          <p:cNvPr id="6" name="Content Placeholder 5"/>
          <p:cNvSpPr>
            <a:spLocks noGrp="1"/>
          </p:cNvSpPr>
          <p:nvPr>
            <p:ph idx="1"/>
          </p:nvPr>
        </p:nvSpPr>
        <p:spPr/>
        <p:txBody>
          <a:bodyPr/>
          <a:lstStyle/>
          <a:p>
            <a:r>
              <a:rPr lang="en-US" dirty="0"/>
              <a:t>Compare your evidence, conclusions, and unanswered questions for each of the Three Questions.</a:t>
            </a:r>
          </a:p>
          <a:p>
            <a:pPr lvl="1"/>
            <a:r>
              <a:rPr lang="en-US" dirty="0"/>
              <a:t>How are they alike?</a:t>
            </a:r>
          </a:p>
          <a:p>
            <a:pPr lvl="1"/>
            <a:r>
              <a:rPr lang="en-US" dirty="0"/>
              <a:t>How are they different?</a:t>
            </a:r>
          </a:p>
          <a:p>
            <a:r>
              <a:rPr lang="en-US" dirty="0"/>
              <a:t>Consider making revisions to your argument based on your conversation with your partner.</a:t>
            </a:r>
          </a:p>
        </p:txBody>
      </p:sp>
      <p:sp>
        <p:nvSpPr>
          <p:cNvPr id="5" name="Slide Number Placeholder 4"/>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227959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60000"/>
              <a:lumOff val="40000"/>
            </a:schemeClr>
          </a:solidFill>
        </p:spPr>
        <p:txBody>
          <a:bodyPr>
            <a:normAutofit fontScale="90000"/>
          </a:bodyPr>
          <a:lstStyle/>
          <a:p>
            <a:r>
              <a:rPr lang="en-US" dirty="0"/>
              <a:t>What are your arguments about the Matter Movement Question?</a:t>
            </a:r>
          </a:p>
        </p:txBody>
      </p:sp>
      <p:sp>
        <p:nvSpPr>
          <p:cNvPr id="31749" name="Slide Number Placeholder 4"/>
          <p:cNvSpPr>
            <a:spLocks noGrp="1"/>
          </p:cNvSpPr>
          <p:nvPr>
            <p:ph type="sldNum" sz="quarter" idx="12"/>
          </p:nvPr>
        </p:nvSpPr>
        <p:spPr/>
        <p:txBody>
          <a:bodyPr/>
          <a:lstStyle/>
          <a:p>
            <a:fld id="{A3C3AF16-7B17-AB44-8DC6-35B1D1372D3A}" type="slidenum">
              <a:rPr lang="en-US" smtClean="0"/>
              <a:pPr/>
              <a:t>7</a:t>
            </a:fld>
            <a:endParaRPr lang="en-US"/>
          </a:p>
        </p:txBody>
      </p:sp>
      <p:graphicFrame>
        <p:nvGraphicFramePr>
          <p:cNvPr id="5" name="Content Placeholder 2"/>
          <p:cNvGraphicFramePr>
            <a:graphicFrameLocks noGrp="1"/>
          </p:cNvGraphicFramePr>
          <p:nvPr>
            <p:ph idx="1"/>
            <p:extLst>
              <p:ext uri="{D42A27DB-BD31-4B8C-83A1-F6EECF244321}">
                <p14:modId xmlns:p14="http://schemas.microsoft.com/office/powerpoint/2010/main" val="9583247"/>
              </p:ext>
            </p:extLst>
          </p:nvPr>
        </p:nvGraphicFramePr>
        <p:xfrm>
          <a:off x="457200" y="1504950"/>
          <a:ext cx="8229600" cy="485140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marL="0" indent="0" algn="ctr">
                        <a:buNone/>
                      </a:pPr>
                      <a:r>
                        <a:rPr lang="en-US" sz="1800" dirty="0"/>
                        <a:t>Evidence</a:t>
                      </a:r>
                    </a:p>
                  </a:txBody>
                  <a:tcPr/>
                </a:tc>
                <a:tc>
                  <a:txBody>
                    <a:bodyPr/>
                    <a:lstStyle/>
                    <a:p>
                      <a:pPr marL="0" indent="0" algn="ctr">
                        <a:buNone/>
                      </a:pPr>
                      <a:r>
                        <a:rPr lang="en-US" sz="1800" dirty="0"/>
                        <a:t>Conclusions</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t>Unanswered Questions</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tc>
                <a:tc>
                  <a:txBody>
                    <a:bodyPr/>
                    <a:lstStyle/>
                    <a:p>
                      <a:endParaRPr lang="en-US"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2622756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60000"/>
              <a:lumOff val="40000"/>
            </a:schemeClr>
          </a:solidFill>
        </p:spPr>
        <p:txBody>
          <a:bodyPr rtlCol="0">
            <a:normAutofit fontScale="90000"/>
          </a:bodyPr>
          <a:lstStyle/>
          <a:p>
            <a:pPr eaLnBrk="1" fontAlgn="auto" hangingPunct="1">
              <a:spcAft>
                <a:spcPts val="0"/>
              </a:spcAft>
              <a:defRPr/>
            </a:pPr>
            <a:r>
              <a:rPr lang="en-US" dirty="0">
                <a:ea typeface="+mj-ea"/>
                <a:cs typeface="+mj-cs"/>
              </a:rPr>
              <a:t>What are your arguments about the Matter Change Question?</a:t>
            </a:r>
          </a:p>
        </p:txBody>
      </p:sp>
      <p:sp>
        <p:nvSpPr>
          <p:cNvPr id="32773" name="Slide Number Placeholder 4"/>
          <p:cNvSpPr>
            <a:spLocks noGrp="1"/>
          </p:cNvSpPr>
          <p:nvPr>
            <p:ph type="sldNum" sz="quarter" idx="12"/>
          </p:nvPr>
        </p:nvSpPr>
        <p:spPr bwMode="auto">
          <a:noFill/>
          <a:ln>
            <a:miter lim="800000"/>
            <a:headEnd/>
            <a:tailEnd/>
          </a:ln>
        </p:spPr>
        <p:txBody>
          <a:bodyPr/>
          <a:lstStyle/>
          <a:p>
            <a:fld id="{47724CA7-C261-BC42-9763-CFE3670B2301}" type="slidenum">
              <a:rPr lang="en-US" smtClean="0"/>
              <a:pPr/>
              <a:t>8</a:t>
            </a:fld>
            <a:endParaRPr lang="en-US"/>
          </a:p>
        </p:txBody>
      </p:sp>
      <p:graphicFrame>
        <p:nvGraphicFramePr>
          <p:cNvPr id="9" name="Content Placeholder 2"/>
          <p:cNvGraphicFramePr>
            <a:graphicFrameLocks noGrp="1"/>
          </p:cNvGraphicFramePr>
          <p:nvPr>
            <p:ph idx="1"/>
            <p:extLst>
              <p:ext uri="{D42A27DB-BD31-4B8C-83A1-F6EECF244321}">
                <p14:modId xmlns:p14="http://schemas.microsoft.com/office/powerpoint/2010/main" val="635509229"/>
              </p:ext>
            </p:extLst>
          </p:nvPr>
        </p:nvGraphicFramePr>
        <p:xfrm>
          <a:off x="457200" y="1504950"/>
          <a:ext cx="8229600" cy="485140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marL="0" indent="0" algn="ctr">
                        <a:buNone/>
                      </a:pPr>
                      <a:r>
                        <a:rPr lang="en-US" sz="1800" dirty="0"/>
                        <a:t>Evidence</a:t>
                      </a:r>
                    </a:p>
                  </a:txBody>
                  <a:tcPr/>
                </a:tc>
                <a:tc>
                  <a:txBody>
                    <a:bodyPr/>
                    <a:lstStyle/>
                    <a:p>
                      <a:pPr marL="0" indent="0" algn="ctr">
                        <a:buNone/>
                      </a:pPr>
                      <a:r>
                        <a:rPr lang="en-US" sz="1800" dirty="0"/>
                        <a:t>Conclusions</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t>Unanswered Questions</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tc>
                <a:tc>
                  <a:txBody>
                    <a:bodyPr/>
                    <a:lstStyle/>
                    <a:p>
                      <a:endParaRPr lang="en-US"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1658494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CC00"/>
          </a:solidFill>
        </p:spPr>
        <p:txBody>
          <a:bodyPr rtlCol="0">
            <a:normAutofit fontScale="90000"/>
          </a:bodyPr>
          <a:lstStyle/>
          <a:p>
            <a:pPr eaLnBrk="1" fontAlgn="auto" hangingPunct="1">
              <a:spcAft>
                <a:spcPts val="0"/>
              </a:spcAft>
              <a:defRPr/>
            </a:pPr>
            <a:r>
              <a:rPr lang="en-US" dirty="0">
                <a:ea typeface="+mj-ea"/>
                <a:cs typeface="+mj-cs"/>
              </a:rPr>
              <a:t>What are your arguments about the Energy Change Question?</a:t>
            </a:r>
          </a:p>
        </p:txBody>
      </p:sp>
      <p:sp>
        <p:nvSpPr>
          <p:cNvPr id="33797" name="Slide Number Placeholder 4"/>
          <p:cNvSpPr>
            <a:spLocks noGrp="1"/>
          </p:cNvSpPr>
          <p:nvPr>
            <p:ph type="sldNum" sz="quarter" idx="12"/>
          </p:nvPr>
        </p:nvSpPr>
        <p:spPr bwMode="auto">
          <a:noFill/>
          <a:ln>
            <a:miter lim="800000"/>
            <a:headEnd/>
            <a:tailEnd/>
          </a:ln>
        </p:spPr>
        <p:txBody>
          <a:bodyPr/>
          <a:lstStyle/>
          <a:p>
            <a:fld id="{EFEE1DE9-DDD7-F34E-9280-2EF4A132E896}" type="slidenum">
              <a:rPr lang="en-US" smtClean="0"/>
              <a:pPr/>
              <a:t>9</a:t>
            </a:fld>
            <a:endParaRPr lang="en-US"/>
          </a:p>
        </p:txBody>
      </p:sp>
      <p:graphicFrame>
        <p:nvGraphicFramePr>
          <p:cNvPr id="6" name="Content Placeholder 2"/>
          <p:cNvGraphicFramePr>
            <a:graphicFrameLocks noGrp="1"/>
          </p:cNvGraphicFramePr>
          <p:nvPr>
            <p:ph idx="1"/>
            <p:extLst>
              <p:ext uri="{D42A27DB-BD31-4B8C-83A1-F6EECF244321}">
                <p14:modId xmlns:p14="http://schemas.microsoft.com/office/powerpoint/2010/main" val="635509229"/>
              </p:ext>
            </p:extLst>
          </p:nvPr>
        </p:nvGraphicFramePr>
        <p:xfrm>
          <a:off x="457200" y="1504950"/>
          <a:ext cx="8229600" cy="485140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marL="0" indent="0" algn="ctr">
                        <a:buNone/>
                      </a:pPr>
                      <a:r>
                        <a:rPr lang="en-US" sz="1800" dirty="0"/>
                        <a:t>Evidence</a:t>
                      </a:r>
                    </a:p>
                  </a:txBody>
                  <a:tcPr/>
                </a:tc>
                <a:tc>
                  <a:txBody>
                    <a:bodyPr/>
                    <a:lstStyle/>
                    <a:p>
                      <a:pPr marL="0" indent="0" algn="ctr">
                        <a:buNone/>
                      </a:pPr>
                      <a:r>
                        <a:rPr lang="en-US" sz="1800" dirty="0"/>
                        <a:t>Conclusions</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t>Unanswered Questions</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tc>
                <a:tc>
                  <a:txBody>
                    <a:bodyPr/>
                    <a:lstStyle/>
                    <a:p>
                      <a:endParaRPr lang="en-US"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59860466"/>
      </p:ext>
    </p:extLst>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2604</TotalTime>
  <Words>1890</Words>
  <Application>Microsoft Macintosh PowerPoint</Application>
  <PresentationFormat>On-screen Show (4:3)</PresentationFormat>
  <Paragraphs>174</Paragraphs>
  <Slides>13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Office Theme</vt:lpstr>
      <vt:lpstr>Systems and Scale Unit  Activity 4.3 Evidence-Based Arguments Tool for Ethanol Burning</vt:lpstr>
      <vt:lpstr>Unit Map</vt:lpstr>
      <vt:lpstr>Reviewing Class Results</vt:lpstr>
      <vt:lpstr>A. Your Ideas about the chemical change when ethanol burns</vt:lpstr>
      <vt:lpstr>Evidence-Based Arguments</vt:lpstr>
      <vt:lpstr>Comparing ideas with a partner</vt:lpstr>
      <vt:lpstr>What are your arguments about the Matter Movement Question?</vt:lpstr>
      <vt:lpstr>What are your arguments about the Matter Change Question?</vt:lpstr>
      <vt:lpstr>What are your arguments about the Energy Change Question?</vt:lpstr>
      <vt:lpstr>Unanswered Questions</vt:lpstr>
      <vt:lpstr>Save for Later</vt:lpstr>
      <vt:lpstr>Learning Tracking Tool</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89</cp:revision>
  <dcterms:created xsi:type="dcterms:W3CDTF">2014-04-16T14:40:57Z</dcterms:created>
  <dcterms:modified xsi:type="dcterms:W3CDTF">2020-04-16T17:13:41Z</dcterms:modified>
</cp:coreProperties>
</file>