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7" r:id="rId2"/>
    <p:sldId id="266" r:id="rId3"/>
    <p:sldId id="258" r:id="rId4"/>
    <p:sldId id="289" r:id="rId5"/>
    <p:sldId id="259" r:id="rId6"/>
    <p:sldId id="260" r:id="rId7"/>
    <p:sldId id="261" r:id="rId8"/>
    <p:sldId id="262" r:id="rId9"/>
    <p:sldId id="264" r:id="rId10"/>
    <p:sldId id="265" r:id="rId11"/>
    <p:sldId id="300" r:id="rId12"/>
    <p:sldId id="299"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77558" autoAdjust="0"/>
  </p:normalViewPr>
  <p:slideViewPr>
    <p:cSldViewPr snapToGrid="0">
      <p:cViewPr varScale="1">
        <p:scale>
          <a:sx n="72" d="100"/>
          <a:sy n="72" d="100"/>
        </p:scale>
        <p:origin x="2192" y="20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508B47-E2C2-4888-8D65-7B6C93DA0133}" type="datetimeFigureOut">
              <a:rPr lang="en-US" smtClean="0"/>
              <a:t>5/7/20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4EE964-B89B-4FE9-BE39-55957A3A45BE}" type="slidenum">
              <a:rPr lang="en-US" smtClean="0"/>
              <a:t>‹#›</a:t>
            </a:fld>
            <a:endParaRPr lang="en-US"/>
          </a:p>
        </p:txBody>
      </p:sp>
    </p:spTree>
    <p:extLst>
      <p:ext uri="{BB962C8B-B14F-4D97-AF65-F5344CB8AC3E}">
        <p14:creationId xmlns:p14="http://schemas.microsoft.com/office/powerpoint/2010/main" val="894908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46B7EDE-1D34-AF43-A72F-F106018D4F3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8906768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Save the Evidence-Based Arguments Tools for later.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10. Tell students that they will revisit their unanswered questions later in the unit to see which questions they can now answer.</a:t>
            </a: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794251F-03FA-0248-9853-A8500C1E758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0509942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11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3.3 Soda Water Fizzing PPT.</a:t>
            </a:r>
          </a:p>
          <a:p>
            <a:pPr lvl="0"/>
            <a:r>
              <a:rPr lang="en-US" sz="1200" kern="1200" dirty="0">
                <a:solidFill>
                  <a:schemeClr val="tx1"/>
                </a:solidFill>
                <a:effectLst/>
                <a:latin typeface="+mn-lt"/>
                <a:ea typeface="+mn-ea"/>
                <a:cs typeface="+mn-cs"/>
              </a:rPr>
              <a:t>Have students take out their Learning Tracking Tool for Systems &amp; Scale.</a:t>
            </a:r>
          </a:p>
          <a:p>
            <a:pPr lvl="0"/>
            <a:r>
              <a:rPr lang="en-US" sz="1200" kern="1200" dirty="0">
                <a:solidFill>
                  <a:schemeClr val="tx1"/>
                </a:solidFill>
                <a:effectLst/>
                <a:latin typeface="+mn-lt"/>
                <a:ea typeface="+mn-ea"/>
                <a:cs typeface="+mn-cs"/>
              </a:rPr>
              <a:t>Explain that students will add to the tool after activities to keep track of what they have figured out that will help them to answer the unit driving question. </a:t>
            </a:r>
          </a:p>
          <a:p>
            <a:pPr lvl="0"/>
            <a:r>
              <a:rPr lang="en-US" sz="1200" kern="1200" dirty="0">
                <a:solidFill>
                  <a:schemeClr val="tx1"/>
                </a:solidFill>
                <a:effectLst/>
                <a:latin typeface="+mn-lt"/>
                <a:ea typeface="+mn-ea"/>
                <a:cs typeface="+mn-cs"/>
              </a:rPr>
              <a:t>Have students write the activity name in the first column, "Soda Water Fizzing."</a:t>
            </a:r>
          </a:p>
          <a:p>
            <a:pPr lvl="0"/>
            <a:r>
              <a:rPr lang="en-US" sz="1200" kern="1200" dirty="0">
                <a:solidFill>
                  <a:schemeClr val="tx1"/>
                </a:solidFill>
                <a:effectLst/>
                <a:latin typeface="+mn-lt"/>
                <a:ea typeface="+mn-ea"/>
                <a:cs typeface="+mn-cs"/>
              </a:rPr>
              <a:t>Have a class discussion about what students figured out during the activity that will help them in answering the unit driving question, "what happens when ethanol burns?" 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third column of the tool. </a:t>
            </a:r>
          </a:p>
          <a:p>
            <a:pPr lvl="0"/>
            <a:r>
              <a:rPr lang="en-US" sz="1200" kern="1200" dirty="0">
                <a:solidFill>
                  <a:schemeClr val="tx1"/>
                </a:solidFill>
                <a:effectLst/>
                <a:latin typeface="+mn-lt"/>
                <a:ea typeface="+mn-ea"/>
                <a:cs typeface="+mn-cs"/>
              </a:rPr>
              <a:t>Example Learning Tracking Tool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Activity Chunk: </a:t>
            </a:r>
            <a:r>
              <a:rPr lang="en-US" sz="1200" kern="1200" dirty="0">
                <a:solidFill>
                  <a:schemeClr val="tx1"/>
                </a:solidFill>
                <a:effectLst/>
                <a:latin typeface="+mn-lt"/>
                <a:ea typeface="+mn-ea"/>
                <a:cs typeface="+mn-cs"/>
              </a:rPr>
              <a:t>Investigating Soda Water; Investigator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Do? </a:t>
            </a:r>
            <a:r>
              <a:rPr lang="en-US" sz="1200" kern="1200" dirty="0">
                <a:solidFill>
                  <a:schemeClr val="tx1"/>
                </a:solidFill>
                <a:effectLst/>
                <a:latin typeface="+mn-lt"/>
                <a:ea typeface="+mn-ea"/>
                <a:cs typeface="+mn-cs"/>
              </a:rPr>
              <a:t>Conduct an investigation to explore what happens when soda water fizzes and use the Predictions and Planning Tool and the Evidence-Based Arguments Tool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Figure Out? </a:t>
            </a:r>
            <a:r>
              <a:rPr lang="en-US" sz="1200" kern="1200" dirty="0">
                <a:solidFill>
                  <a:schemeClr val="tx1"/>
                </a:solidFill>
                <a:effectLst/>
                <a:latin typeface="+mn-lt"/>
                <a:ea typeface="+mn-ea"/>
                <a:cs typeface="+mn-cs"/>
              </a:rPr>
              <a:t>Soda water fizzing lost mass and made the BTB change from blue to yellow.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Are We Asking Now?</a:t>
            </a:r>
            <a:r>
              <a:rPr lang="en-US" sz="1200" b="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What happens to the molecules in soda water as it </a:t>
            </a:r>
            <a:r>
              <a:rPr lang="en-US" sz="1200" kern="1200">
                <a:solidFill>
                  <a:schemeClr val="tx1"/>
                </a:solidFill>
                <a:effectLst/>
                <a:latin typeface="+mn-lt"/>
                <a:ea typeface="+mn-ea"/>
                <a:cs typeface="+mn-cs"/>
              </a:rPr>
              <a:t>fizzes?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26946085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Display slide 12.</a:t>
            </a:r>
          </a:p>
          <a:p>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p>
        </p:txBody>
      </p:sp>
      <p:sp>
        <p:nvSpPr>
          <p:cNvPr id="4" name="Slide Number Placeholder 3"/>
          <p:cNvSpPr>
            <a:spLocks noGrp="1"/>
          </p:cNvSpPr>
          <p:nvPr>
            <p:ph type="sldNum" sz="quarter" idx="5"/>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2413270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3.3 Evidence Based Arguments Tool for Soda Water Fizzing PPT.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3816873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a:t>
            </a:r>
            <a:r>
              <a:rPr lang="en-US" sz="1200" kern="1200" dirty="0" err="1">
                <a:solidFill>
                  <a:schemeClr val="tx1"/>
                </a:solidFill>
                <a:effectLst/>
                <a:latin typeface="+mn-lt"/>
                <a:ea typeface="+mn-ea"/>
                <a:cs typeface="+mn-cs"/>
              </a:rPr>
              <a:t>FableVision</a:t>
            </a:r>
            <a:endParaRPr lang="en-US"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review their results from the investigation.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3 of the 3.3 Evidence-Based Arguments Tool for Soda Water Fizzing PPT. Draw students’ attention to the 3.2 Soda Water Fizzing Class Results 11 x 17 Poster from the soda water investigation and students’ own 3.2 Observing Soda Water Fizzing Worksheet, section D, “Results for the whole class.”. Ask the students to find a partner, and in their own words, review what happened during the investigation. Tell them to discuss: </a:t>
            </a:r>
          </a:p>
          <a:p>
            <a:pPr lvl="0"/>
            <a:r>
              <a:rPr lang="en-US" sz="1200" kern="1200" dirty="0">
                <a:solidFill>
                  <a:schemeClr val="tx1"/>
                </a:solidFill>
                <a:effectLst/>
                <a:latin typeface="+mn-lt"/>
                <a:ea typeface="+mn-ea"/>
                <a:cs typeface="+mn-cs"/>
              </a:rPr>
              <a:t>What patterns they observed in the mass change</a:t>
            </a:r>
          </a:p>
          <a:p>
            <a:pPr lvl="0"/>
            <a:r>
              <a:rPr lang="en-US" sz="1200" kern="1200" dirty="0">
                <a:solidFill>
                  <a:schemeClr val="tx1"/>
                </a:solidFill>
                <a:effectLst/>
                <a:latin typeface="+mn-lt"/>
                <a:ea typeface="+mn-ea"/>
                <a:cs typeface="+mn-cs"/>
              </a:rPr>
              <a:t>What patterns they observed in the BTB color change</a:t>
            </a:r>
          </a:p>
          <a:p>
            <a:r>
              <a:rPr lang="en-US" sz="1200" kern="1200" dirty="0">
                <a:solidFill>
                  <a:schemeClr val="tx1"/>
                </a:solidFill>
                <a:effectLst/>
                <a:latin typeface="+mn-lt"/>
                <a:ea typeface="+mn-ea"/>
                <a:cs typeface="+mn-cs"/>
              </a:rPr>
              <a:t>Tell students that when scientists construct arguments for what happened, using evidence from observations is important, so today’s activity is designed to help them use the evidence from the investigation to construct an argument for “What happens when soda water fizzes” and come to class consensus.</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46B7EDE-1D34-AF43-A72F-F106018D4F3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258642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developing arguments for what happens when soda water loses </a:t>
            </a:r>
            <a:r>
              <a:rPr lang="en-US" sz="1200" b="1" kern="1200">
                <a:solidFill>
                  <a:schemeClr val="tx1"/>
                </a:solidFill>
                <a:effectLst/>
                <a:latin typeface="+mn-lt"/>
                <a:ea typeface="+mn-ea"/>
                <a:cs typeface="+mn-cs"/>
              </a:rPr>
              <a:t>its fizz </a:t>
            </a:r>
            <a:r>
              <a:rPr lang="en-US" sz="1200" b="1" kern="1200" dirty="0">
                <a:solidFill>
                  <a:schemeClr val="tx1"/>
                </a:solidFill>
                <a:effectLst/>
                <a:latin typeface="+mn-lt"/>
                <a:ea typeface="+mn-ea"/>
                <a:cs typeface="+mn-cs"/>
              </a:rPr>
              <a:t>as individuals.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4 of the 3.3 Evidence-Based Arguments Tool for Soda Water Fizzing PPT. </a:t>
            </a:r>
          </a:p>
          <a:p>
            <a:pPr lvl="0"/>
            <a:r>
              <a:rPr lang="en-US" sz="1200" kern="1200" dirty="0">
                <a:solidFill>
                  <a:schemeClr val="tx1"/>
                </a:solidFill>
                <a:effectLst/>
                <a:latin typeface="+mn-lt"/>
                <a:ea typeface="+mn-ea"/>
                <a:cs typeface="+mn-cs"/>
              </a:rPr>
              <a:t>Pass out one copy of 3.3 Evidence-Based Arguments Tool for Soda Water Fizzing to each student. Review Tool directions. </a:t>
            </a:r>
          </a:p>
          <a:p>
            <a:pPr lvl="0"/>
            <a:r>
              <a:rPr lang="en-US" sz="1200" kern="1200" dirty="0">
                <a:solidFill>
                  <a:schemeClr val="tx1"/>
                </a:solidFill>
                <a:effectLst/>
                <a:latin typeface="+mn-lt"/>
                <a:ea typeface="+mn-ea"/>
                <a:cs typeface="+mn-cs"/>
              </a:rPr>
              <a:t>Instruct students to complete their evidence, conclusions, and unanswered questions as individuals for the </a:t>
            </a:r>
            <a:r>
              <a:rPr lang="en-US" sz="1200" b="1" kern="1200" dirty="0">
                <a:solidFill>
                  <a:schemeClr val="tx1"/>
                </a:solidFill>
                <a:effectLst/>
                <a:latin typeface="+mn-lt"/>
                <a:ea typeface="+mn-ea"/>
                <a:cs typeface="+mn-cs"/>
              </a:rPr>
              <a:t>Matter</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Movement Question</a:t>
            </a:r>
            <a:r>
              <a:rPr lang="en-US" sz="1200" kern="1200" dirty="0">
                <a:solidFill>
                  <a:schemeClr val="tx1"/>
                </a:solidFill>
                <a:effectLst/>
                <a:latin typeface="+mn-lt"/>
                <a:ea typeface="+mn-ea"/>
                <a:cs typeface="+mn-cs"/>
              </a:rPr>
              <a:t> and the </a:t>
            </a:r>
            <a:r>
              <a:rPr lang="en-US" sz="1200" b="1" kern="1200" dirty="0">
                <a:solidFill>
                  <a:schemeClr val="tx1"/>
                </a:solidFill>
                <a:effectLst/>
                <a:latin typeface="+mn-lt"/>
                <a:ea typeface="+mn-ea"/>
                <a:cs typeface="+mn-cs"/>
              </a:rPr>
              <a:t>Matter Change Question</a:t>
            </a:r>
            <a:r>
              <a:rPr lang="en-US" sz="1200" kern="1200" dirty="0">
                <a:solidFill>
                  <a:schemeClr val="tx1"/>
                </a:solidFill>
                <a:effectLst/>
                <a:latin typeface="+mn-lt"/>
                <a:ea typeface="+mn-ea"/>
                <a:cs typeface="+mn-cs"/>
              </a:rPr>
              <a:t> in Part A of the worksheet</a:t>
            </a:r>
          </a:p>
          <a:p>
            <a:pPr lvl="0"/>
            <a:r>
              <a:rPr lang="en-US" sz="1200" kern="1200" dirty="0">
                <a:solidFill>
                  <a:schemeClr val="tx1"/>
                </a:solidFill>
                <a:effectLst/>
                <a:latin typeface="+mn-lt"/>
                <a:ea typeface="+mn-ea"/>
                <a:cs typeface="+mn-cs"/>
              </a:rPr>
              <a:t>Give students about 5-10 minutes to complete part A of the process tool.</a:t>
            </a:r>
          </a:p>
          <a:p>
            <a:pPr lvl="0"/>
            <a:r>
              <a:rPr lang="en-US" sz="1200" kern="1200" dirty="0">
                <a:solidFill>
                  <a:schemeClr val="tx1"/>
                </a:solidFill>
                <a:effectLst/>
                <a:latin typeface="+mn-lt"/>
                <a:ea typeface="+mn-ea"/>
                <a:cs typeface="+mn-cs"/>
              </a:rPr>
              <a:t>Remind students that these are just </a:t>
            </a:r>
            <a:r>
              <a:rPr lang="en-US" sz="1200" i="1" kern="1200" dirty="0">
                <a:solidFill>
                  <a:schemeClr val="tx1"/>
                </a:solidFill>
                <a:effectLst/>
                <a:latin typeface="+mn-lt"/>
                <a:ea typeface="+mn-ea"/>
                <a:cs typeface="+mn-cs"/>
              </a:rPr>
              <a:t>predictions</a:t>
            </a:r>
            <a:r>
              <a:rPr lang="en-US" sz="1200" kern="1200" dirty="0">
                <a:solidFill>
                  <a:schemeClr val="tx1"/>
                </a:solidFill>
                <a:effectLst/>
                <a:latin typeface="+mn-lt"/>
                <a:ea typeface="+mn-ea"/>
                <a:cs typeface="+mn-cs"/>
              </a:rPr>
              <a:t>, and that there are no wrong answers at this point. Encourage them to write down all their ideas on the tool.</a:t>
            </a:r>
          </a:p>
        </p:txBody>
      </p:sp>
      <p:sp>
        <p:nvSpPr>
          <p:cNvPr id="4" name="灯片编号占位符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24625118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Continue developing arguments for what happens when soda water loses its fizz using the EBA tool. </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Display slide 5 of the 3.3 Evidence-Based Arguments Tool for Soda Water Fizzing PPT. Have students find part B on the worksheet and fill out the class evidence, conclusions and unanswered questions sections for both the matter movement and matter change sections.</a:t>
            </a:r>
          </a:p>
        </p:txBody>
      </p:sp>
      <p:sp>
        <p:nvSpPr>
          <p:cNvPr id="4" name="Slide Number Placeholder 3"/>
          <p:cNvSpPr>
            <a:spLocks noGrp="1"/>
          </p:cNvSpPr>
          <p:nvPr>
            <p:ph type="sldNum" sz="quarter" idx="10"/>
          </p:nvPr>
        </p:nvSpPr>
        <p:spPr/>
        <p:txBody>
          <a:bodyPr/>
          <a:lstStyle/>
          <a:p>
            <a:fld id="{754EE964-B89B-4FE9-BE39-55957A3A45BE}" type="slidenum">
              <a:rPr lang="en-US" smtClean="0"/>
              <a:t>5</a:t>
            </a:fld>
            <a:endParaRPr lang="en-US"/>
          </a:p>
        </p:txBody>
      </p:sp>
    </p:spTree>
    <p:extLst>
      <p:ext uri="{BB962C8B-B14F-4D97-AF65-F5344CB8AC3E}">
        <p14:creationId xmlns:p14="http://schemas.microsoft.com/office/powerpoint/2010/main" val="6148578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and revise arguments in pairs..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6 of the 3.3 Evidence-Based Arguments Tool for Soda Water Fizzing PPT. Divide students into pairs. </a:t>
            </a:r>
          </a:p>
          <a:p>
            <a:pPr lvl="0"/>
            <a:r>
              <a:rPr lang="en-US" sz="1200" kern="1200" dirty="0">
                <a:solidFill>
                  <a:schemeClr val="tx1"/>
                </a:solidFill>
                <a:effectLst/>
                <a:latin typeface="+mn-lt"/>
                <a:ea typeface="+mn-ea"/>
                <a:cs typeface="+mn-cs"/>
              </a:rPr>
              <a:t>Have each pair compare their </a:t>
            </a:r>
            <a:r>
              <a:rPr lang="en-US" sz="1200" b="1" kern="1200" dirty="0">
                <a:solidFill>
                  <a:schemeClr val="tx1"/>
                </a:solidFill>
                <a:effectLst/>
                <a:latin typeface="+mn-lt"/>
                <a:ea typeface="+mn-ea"/>
                <a:cs typeface="+mn-cs"/>
              </a:rPr>
              <a:t>evidence, conclusions </a:t>
            </a:r>
            <a:r>
              <a:rPr lang="en-US" sz="1200" kern="1200" dirty="0">
                <a:solidFill>
                  <a:schemeClr val="tx1"/>
                </a:solidFill>
                <a:effectLst/>
                <a:latin typeface="+mn-lt"/>
                <a:ea typeface="+mn-ea"/>
                <a:cs typeface="+mn-cs"/>
              </a:rPr>
              <a:t>and </a:t>
            </a:r>
            <a:r>
              <a:rPr lang="en-US" sz="1200" b="1" kern="1200" dirty="0">
                <a:solidFill>
                  <a:schemeClr val="tx1"/>
                </a:solidFill>
                <a:effectLst/>
                <a:latin typeface="+mn-lt"/>
                <a:ea typeface="+mn-ea"/>
                <a:cs typeface="+mn-cs"/>
              </a:rPr>
              <a:t>unanswered questions</a:t>
            </a:r>
            <a:r>
              <a:rPr lang="en-US" sz="1200" kern="1200" dirty="0">
                <a:solidFill>
                  <a:schemeClr val="tx1"/>
                </a:solidFill>
                <a:effectLst/>
                <a:latin typeface="+mn-lt"/>
                <a:ea typeface="+mn-ea"/>
                <a:cs typeface="+mn-cs"/>
              </a:rPr>
              <a:t> for both the Matter Movement Question </a:t>
            </a:r>
          </a:p>
          <a:p>
            <a:pPr lvl="0"/>
            <a:r>
              <a:rPr lang="en-US" sz="1200" kern="1200" dirty="0">
                <a:solidFill>
                  <a:schemeClr val="tx1"/>
                </a:solidFill>
                <a:effectLst/>
                <a:latin typeface="+mn-lt"/>
                <a:ea typeface="+mn-ea"/>
                <a:cs typeface="+mn-cs"/>
              </a:rPr>
              <a:t>Have partners discuss how are their ideas alike and different. Have students change or add to their responses, based on partner input.</a:t>
            </a:r>
          </a:p>
          <a:p>
            <a:pPr lvl="0"/>
            <a:r>
              <a:rPr lang="en-US" sz="1200" kern="1200" dirty="0">
                <a:solidFill>
                  <a:schemeClr val="tx1"/>
                </a:solidFill>
                <a:effectLst/>
                <a:latin typeface="+mn-lt"/>
                <a:ea typeface="+mn-ea"/>
                <a:cs typeface="+mn-cs"/>
              </a:rPr>
              <a:t>Have students repeat this step for the Matter Change Question.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As students are sharing, circulate through the groups. Consider asking questions such as, </a:t>
            </a:r>
            <a:r>
              <a:rPr lang="en-US" sz="1200" i="1" kern="1200" dirty="0">
                <a:solidFill>
                  <a:schemeClr val="tx1"/>
                </a:solidFill>
                <a:effectLst/>
                <a:latin typeface="+mn-lt"/>
                <a:ea typeface="+mn-ea"/>
                <a:cs typeface="+mn-cs"/>
              </a:rPr>
              <a:t>How does this (refer to students’ evidence and/or conclusions) help us better understand the Matter Movement Question or Matter Change Question? What questions do you still have at the atomic-molecular level to better understand this phenomenon?</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Pay attention to patterns in students’ ideas. You will want to begin moving towards class consensus in this activity.</a:t>
            </a:r>
          </a:p>
          <a:p>
            <a:pPr lvl="0"/>
            <a:r>
              <a:rPr lang="en-US" sz="1200" kern="1200" dirty="0">
                <a:solidFill>
                  <a:schemeClr val="tx1"/>
                </a:solidFill>
                <a:effectLst/>
                <a:latin typeface="+mn-lt"/>
                <a:ea typeface="+mn-ea"/>
                <a:cs typeface="+mn-cs"/>
              </a:rPr>
              <a:t>Partner work should take about 10 minutes.</a:t>
            </a:r>
          </a:p>
        </p:txBody>
      </p:sp>
      <p:sp>
        <p:nvSpPr>
          <p:cNvPr id="4" name="Slide Number Placeholder 3"/>
          <p:cNvSpPr>
            <a:spLocks noGrp="1"/>
          </p:cNvSpPr>
          <p:nvPr>
            <p:ph type="sldNum" sz="quarter" idx="10"/>
          </p:nvPr>
        </p:nvSpPr>
        <p:spPr/>
        <p:txBody>
          <a:bodyPr/>
          <a:lstStyle/>
          <a:p>
            <a:fld id="{754EE964-B89B-4FE9-BE39-55957A3A45BE}" type="slidenum">
              <a:rPr lang="en-US" smtClean="0"/>
              <a:t>6</a:t>
            </a:fld>
            <a:endParaRPr lang="en-US"/>
          </a:p>
        </p:txBody>
      </p:sp>
    </p:spTree>
    <p:extLst>
      <p:ext uri="{BB962C8B-B14F-4D97-AF65-F5344CB8AC3E}">
        <p14:creationId xmlns:p14="http://schemas.microsoft.com/office/powerpoint/2010/main" val="2384494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Have a class discussion of the Matter Movement Question; move toward class consensus.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7 of the 3.3 Evidence-Based Arguments Tool for Soda Water Fizzing PPT.</a:t>
            </a:r>
          </a:p>
          <a:p>
            <a:pPr lvl="0"/>
            <a:r>
              <a:rPr lang="en-US" sz="1200" kern="1200" dirty="0">
                <a:solidFill>
                  <a:schemeClr val="tx1"/>
                </a:solidFill>
                <a:effectLst/>
                <a:latin typeface="+mn-lt"/>
                <a:ea typeface="+mn-ea"/>
                <a:cs typeface="+mn-cs"/>
              </a:rPr>
              <a:t>Have students/pairs share their evidence and conclusions for the Matter Movement Question. Keep a class record, using the PPT slides or board. Ask students to update their answers by using a different colored writing utensil. Discussions should move toward class consensus. Use class conversation to correct student ideas. </a:t>
            </a:r>
          </a:p>
          <a:p>
            <a:pPr lvl="0"/>
            <a:r>
              <a:rPr lang="en-US" sz="1200" kern="1200" dirty="0">
                <a:solidFill>
                  <a:schemeClr val="tx1"/>
                </a:solidFill>
                <a:effectLst/>
                <a:latin typeface="+mn-lt"/>
                <a:ea typeface="+mn-ea"/>
                <a:cs typeface="+mn-cs"/>
              </a:rPr>
              <a:t>Have students share unanswered questions. Discussions should move toward class consensus. Use the 3.3 Assessing the Evidence-Based Arguments Tool for Soda Water Fizzing to guide your goals for consensus. You may still choose to record those unanswered questions. These may be answered in other parts of this unit or even in other units during the school year. However, at this point in this unit, though there may be several viable paths of inquiry moving forward, you will begin to more closely guide the path of inquiry in one direction – in this case towards molecular modeling of cellular respiration.</a:t>
            </a:r>
          </a:p>
          <a:p>
            <a:pPr lvl="0"/>
            <a:r>
              <a:rPr lang="en-US" sz="1200" kern="1200" dirty="0">
                <a:solidFill>
                  <a:schemeClr val="tx1"/>
                </a:solidFill>
                <a:effectLst/>
                <a:latin typeface="+mn-lt"/>
                <a:ea typeface="+mn-ea"/>
                <a:cs typeface="+mn-cs"/>
              </a:rPr>
              <a:t>Class discussion should take about 10 minutes.</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46B7EDE-1D34-AF43-A72F-F106018D4F3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2238989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Repeat step 5 with the Matter Change Question; move toward class consensus.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8 of the 3.3 Evidence-Based Arguments Tool for Soda Water Fizzing PPT.</a:t>
            </a:r>
          </a:p>
          <a:p>
            <a:pPr lvl="0"/>
            <a:r>
              <a:rPr lang="en-US" sz="1200" kern="1200" dirty="0">
                <a:solidFill>
                  <a:schemeClr val="tx1"/>
                </a:solidFill>
                <a:effectLst/>
                <a:latin typeface="+mn-lt"/>
                <a:ea typeface="+mn-ea"/>
                <a:cs typeface="+mn-cs"/>
              </a:rPr>
              <a:t>Class discussion should take another 10 minutes.</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46B7EDE-1D34-AF43-A72F-F106018D4F3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8</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752223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how the Unanswered Questions shape our next steps, and the transition from inquiry to application.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9 of the 3.3 Evidence-Based Arguments Tool for Soda Water Fizzing PPT. </a:t>
            </a:r>
          </a:p>
          <a:p>
            <a:pPr lvl="0"/>
            <a:r>
              <a:rPr lang="en-US" sz="1200" kern="1200" dirty="0">
                <a:solidFill>
                  <a:schemeClr val="tx1"/>
                </a:solidFill>
                <a:effectLst/>
                <a:latin typeface="+mn-lt"/>
                <a:ea typeface="+mn-ea"/>
                <a:cs typeface="+mn-cs"/>
              </a:rPr>
              <a:t>Use the Unanswered Questions to set the stage for students’ next steps, specifically the need to know what’s happening at the atomic-molecular scale.</a:t>
            </a:r>
          </a:p>
          <a:p>
            <a:r>
              <a:rPr lang="en-US" sz="1200" kern="1200" dirty="0">
                <a:solidFill>
                  <a:schemeClr val="tx1"/>
                </a:solidFill>
                <a:effectLst/>
                <a:latin typeface="+mn-lt"/>
                <a:ea typeface="+mn-ea"/>
                <a:cs typeface="+mn-cs"/>
              </a:rPr>
              <a:t>Take a moment to show students that you have arrived at the “top of the triangle” on the instructional model poster. This means they will be making a transition. When they went “up the triangle,” they conducted an investigation and collected evidence based on what they could observe using their own eyes and also tools (e.g., macroscopic observations). Now they are preparing to go “down the triangle,” when they will figure out how to explain what happened in the investigations at an atomic-molecular scale by being provided and practicing with a model for scientifically-accurate thinking.</a:t>
            </a:r>
          </a:p>
        </p:txBody>
      </p:sp>
      <p:sp>
        <p:nvSpPr>
          <p:cNvPr id="4" name="Slide Number Placeholder 3"/>
          <p:cNvSpPr>
            <a:spLocks noGrp="1"/>
          </p:cNvSpPr>
          <p:nvPr>
            <p:ph type="sldNum" sz="quarter" idx="10"/>
          </p:nvPr>
        </p:nvSpPr>
        <p:spPr/>
        <p:txBody>
          <a:bodyPr/>
          <a:lstStyle/>
          <a:p>
            <a:fld id="{754EE964-B89B-4FE9-BE39-55957A3A45BE}" type="slidenum">
              <a:rPr lang="en-US" smtClean="0"/>
              <a:t>9</a:t>
            </a:fld>
            <a:endParaRPr lang="en-US"/>
          </a:p>
        </p:txBody>
      </p:sp>
    </p:spTree>
    <p:extLst>
      <p:ext uri="{BB962C8B-B14F-4D97-AF65-F5344CB8AC3E}">
        <p14:creationId xmlns:p14="http://schemas.microsoft.com/office/powerpoint/2010/main" val="33033855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
        <p:nvSpPr>
          <p:cNvPr id="7" name="TextBox 6"/>
          <p:cNvSpPr txBox="1"/>
          <p:nvPr userDrawn="1"/>
        </p:nvSpPr>
        <p:spPr>
          <a:xfrm>
            <a:off x="3366004" y="690424"/>
            <a:ext cx="2240870"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pic>
        <p:nvPicPr>
          <p:cNvPr id="9" name="Picture 8" descr="C:\Documents and Settings\Craig Douglas\My Documents\for JJ\Carbon TIME\logo\Carbon TIME 1 line small.png"/>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8163" y="687134"/>
            <a:ext cx="2689225" cy="626110"/>
          </a:xfrm>
          <a:prstGeom prst="rect">
            <a:avLst/>
          </a:prstGeom>
          <a:noFill/>
          <a:ln>
            <a:noFill/>
          </a:ln>
        </p:spPr>
      </p:pic>
    </p:spTree>
    <p:extLst>
      <p:ext uri="{BB962C8B-B14F-4D97-AF65-F5344CB8AC3E}">
        <p14:creationId xmlns:p14="http://schemas.microsoft.com/office/powerpoint/2010/main" val="1662305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2"/>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0002428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2"/>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6898922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1343251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05956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2"/>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2"/>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3840207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2"/>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2"/>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6436717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2"/>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2"/>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4188165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2"/>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2"/>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4840027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455590"/>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90"/>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2"/>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2"/>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2376988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2"/>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2"/>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8375021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6"/>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2"/>
            <a:ext cx="5989674" cy="365125"/>
          </a:xfrm>
          <a:prstGeom prst="rect">
            <a:avLst/>
          </a:prstGeom>
        </p:spPr>
        <p:txBody>
          <a:bodyPr/>
          <a:lstStyle/>
          <a:p>
            <a:endParaRPr lang="en-US" dirty="0"/>
          </a:p>
        </p:txBody>
      </p:sp>
    </p:spTree>
    <p:extLst>
      <p:ext uri="{BB962C8B-B14F-4D97-AF65-F5344CB8AC3E}">
        <p14:creationId xmlns:p14="http://schemas.microsoft.com/office/powerpoint/2010/main" val="3615019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657350" y="2130427"/>
            <a:ext cx="58293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2171700" y="3886200"/>
            <a:ext cx="48006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276527" y="294323"/>
            <a:ext cx="5211275" cy="684705"/>
            <a:chOff x="178036" y="294321"/>
            <a:chExt cx="6948366" cy="684705"/>
          </a:xfrm>
        </p:grpSpPr>
        <p:sp>
          <p:nvSpPr>
            <p:cNvPr id="6" name="TextBox 5"/>
            <p:cNvSpPr txBox="1"/>
            <p:nvPr/>
          </p:nvSpPr>
          <p:spPr>
            <a:xfrm>
              <a:off x="3003051" y="332695"/>
              <a:ext cx="4123351" cy="646331"/>
            </a:xfrm>
            <a:prstGeom prst="rect">
              <a:avLst/>
            </a:prstGeom>
            <a:noFill/>
          </p:spPr>
          <p:txBody>
            <a:bodyPr wrap="none" rtlCol="0">
              <a:spAutoFit/>
            </a:bodyPr>
            <a:lstStyle/>
            <a:p>
              <a:r>
                <a:rPr lang="en-US" sz="1200" i="1" kern="0" dirty="0">
                  <a:solidFill>
                    <a:sysClr val="windowText" lastClr="000000"/>
                  </a:solidFill>
                </a:rPr>
                <a:t>Carbon: Transformations in Matter and Energy</a:t>
              </a:r>
            </a:p>
            <a:p>
              <a:r>
                <a:rPr lang="en-US" sz="1200" i="1" kern="0" dirty="0">
                  <a:solidFill>
                    <a:sysClr val="windowText" lastClr="000000"/>
                  </a:solidFill>
                </a:rPr>
                <a:t>Environmental Literacy Project</a:t>
              </a:r>
              <a:br>
                <a:rPr lang="en-US" sz="1200" i="1" kern="0" dirty="0">
                  <a:solidFill>
                    <a:sysClr val="windowText" lastClr="000000"/>
                  </a:solidFill>
                </a:rPr>
              </a:br>
              <a:r>
                <a:rPr lang="en-US" sz="1200" i="1" kern="0" dirty="0">
                  <a:solidFill>
                    <a:sysClr val="windowText" lastClr="000000"/>
                  </a:solidFill>
                </a:rPr>
                <a:t>Michigan State University</a:t>
              </a:r>
              <a:r>
                <a:rPr lang="en-US" sz="1200" kern="0" dirty="0">
                  <a:solidFill>
                    <a:sysClr val="windowText" lastClr="000000"/>
                  </a:solidFill>
                </a:rPr>
                <a:t> </a:t>
              </a:r>
              <a:endParaRPr lang="en-US" sz="1600" kern="0" dirty="0">
                <a:solidFill>
                  <a:sysClr val="windowText" lastClr="000000"/>
                </a:solidFill>
              </a:endParaRPr>
            </a:p>
          </p:txBody>
        </p:sp>
        <p:pic>
          <p:nvPicPr>
            <p:cNvPr id="2" name="Picture 1" descr="Carbon TIME 1 line 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1485900" y="1385385"/>
            <a:ext cx="6172200" cy="4855758"/>
          </a:xfrm>
        </p:spPr>
        <p:txBody>
          <a:bodyPr>
            <a:normAutofit/>
          </a:bodyPr>
          <a:lstStyle/>
          <a:p>
            <a:r>
              <a:rPr lang="en-US" i="1" dirty="0">
                <a:latin typeface="Arial"/>
                <a:cs typeface="Arial"/>
              </a:rPr>
              <a:t>Systems and Scale </a:t>
            </a:r>
            <a:r>
              <a:rPr lang="en-US" dirty="0">
                <a:latin typeface="Arial"/>
                <a:cs typeface="Arial"/>
              </a:rPr>
              <a:t>Unit</a:t>
            </a:r>
            <a:br>
              <a:rPr lang="en-US" dirty="0">
                <a:latin typeface="Arial"/>
                <a:cs typeface="Arial"/>
              </a:rPr>
            </a:br>
            <a:r>
              <a:rPr lang="en-US" dirty="0">
                <a:latin typeface="Arial"/>
                <a:cs typeface="Arial"/>
              </a:rPr>
              <a:t>Activity 3.3 Evidence-Based Arguments Tool: What Happens When Soda Water Fizzes?</a:t>
            </a:r>
          </a:p>
        </p:txBody>
      </p:sp>
      <p:sp>
        <p:nvSpPr>
          <p:cNvPr id="5" name="Slide Number Placeholder 4">
            <a:extLst>
              <a:ext uri="{FF2B5EF4-FFF2-40B4-BE49-F238E27FC236}">
                <a16:creationId xmlns:a16="http://schemas.microsoft.com/office/drawing/2014/main" id="{930936EA-F1A1-464B-9756-BD3F9315810F}"/>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2443896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Save for Later</a:t>
            </a:r>
          </a:p>
        </p:txBody>
      </p:sp>
      <p:sp>
        <p:nvSpPr>
          <p:cNvPr id="3" name="Content Placeholder 2"/>
          <p:cNvSpPr>
            <a:spLocks noGrp="1"/>
          </p:cNvSpPr>
          <p:nvPr>
            <p:ph idx="1"/>
          </p:nvPr>
        </p:nvSpPr>
        <p:spPr/>
        <p:txBody>
          <a:bodyPr/>
          <a:lstStyle/>
          <a:p>
            <a:pPr marL="0" indent="0">
              <a:buNone/>
            </a:pPr>
            <a:r>
              <a:rPr lang="en-US" dirty="0"/>
              <a:t>Later, you will revisit your unanswered questions to see which ones </a:t>
            </a:r>
            <a:r>
              <a:rPr lang="en-US"/>
              <a:t>you’ve learned to answer.</a:t>
            </a:r>
            <a:endParaRPr lang="en-US" dirty="0"/>
          </a:p>
          <a:p>
            <a:endParaRPr lang="en-US" dirty="0"/>
          </a:p>
        </p:txBody>
      </p:sp>
      <p:sp>
        <p:nvSpPr>
          <p:cNvPr id="4" name="Slide Number Placeholder 3">
            <a:extLst>
              <a:ext uri="{FF2B5EF4-FFF2-40B4-BE49-F238E27FC236}">
                <a16:creationId xmlns:a16="http://schemas.microsoft.com/office/drawing/2014/main" id="{04334D05-FA4D-4E58-B22C-34DB9DCAFBC1}"/>
              </a:ext>
            </a:extLst>
          </p:cNvPr>
          <p:cNvSpPr>
            <a:spLocks noGrp="1"/>
          </p:cNvSpPr>
          <p:nvPr>
            <p:ph type="sldNum" sz="quarter" idx="12"/>
          </p:nvPr>
        </p:nvSpPr>
        <p:spPr/>
        <p:txBody>
          <a:bodyPr/>
          <a:lstStyle/>
          <a:p>
            <a:fld id="{D3A1C050-F6FE-0E43-A9D0-F8EEADE3D1E4}" type="slidenum">
              <a:rPr lang="en-US" smtClean="0"/>
              <a:pPr/>
              <a:t>10</a:t>
            </a:fld>
            <a:endParaRPr lang="en-US"/>
          </a:p>
        </p:txBody>
      </p:sp>
    </p:spTree>
    <p:extLst>
      <p:ext uri="{BB962C8B-B14F-4D97-AF65-F5344CB8AC3E}">
        <p14:creationId xmlns:p14="http://schemas.microsoft.com/office/powerpoint/2010/main" val="19723841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A661-34C2-3842-ADF0-37618B88BEBE}"/>
              </a:ext>
            </a:extLst>
          </p:cNvPr>
          <p:cNvSpPr>
            <a:spLocks noGrp="1"/>
          </p:cNvSpPr>
          <p:nvPr>
            <p:ph type="title"/>
          </p:nvPr>
        </p:nvSpPr>
        <p:spPr/>
        <p:txBody>
          <a:bodyPr/>
          <a:lstStyle/>
          <a:p>
            <a:r>
              <a:rPr lang="en-US" dirty="0"/>
              <a:t>Learning Tracking Tool</a:t>
            </a:r>
          </a:p>
        </p:txBody>
      </p:sp>
      <p:sp>
        <p:nvSpPr>
          <p:cNvPr id="3" name="Slide Number Placeholder 2">
            <a:extLst>
              <a:ext uri="{FF2B5EF4-FFF2-40B4-BE49-F238E27FC236}">
                <a16:creationId xmlns:a16="http://schemas.microsoft.com/office/drawing/2014/main" id="{2E7E7F18-C482-8A44-B238-1362A5B0543F}"/>
              </a:ext>
            </a:extLst>
          </p:cNvPr>
          <p:cNvSpPr>
            <a:spLocks noGrp="1"/>
          </p:cNvSpPr>
          <p:nvPr>
            <p:ph type="sldNum" sz="quarter" idx="12"/>
          </p:nvPr>
        </p:nvSpPr>
        <p:spPr/>
        <p:txBody>
          <a:bodyPr/>
          <a:lstStyle/>
          <a:p>
            <a:fld id="{D3A1C050-F6FE-0E43-A9D0-F8EEADE3D1E4}" type="slidenum">
              <a:rPr lang="en-US" smtClean="0"/>
              <a:pPr/>
              <a:t>11</a:t>
            </a:fld>
            <a:endParaRPr lang="en-US"/>
          </a:p>
        </p:txBody>
      </p:sp>
      <p:pic>
        <p:nvPicPr>
          <p:cNvPr id="5" name="Picture 4">
            <a:extLst>
              <a:ext uri="{FF2B5EF4-FFF2-40B4-BE49-F238E27FC236}">
                <a16:creationId xmlns:a16="http://schemas.microsoft.com/office/drawing/2014/main" id="{84204630-6A04-3E4C-B555-9440FBDA71F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672306" y="2340789"/>
            <a:ext cx="3972896" cy="2777262"/>
          </a:xfrm>
          <a:prstGeom prst="rect">
            <a:avLst/>
          </a:prstGeom>
          <a:ln>
            <a:solidFill>
              <a:schemeClr val="tx1"/>
            </a:solidFill>
          </a:ln>
        </p:spPr>
      </p:pic>
      <p:sp>
        <p:nvSpPr>
          <p:cNvPr id="7" name="TextBox 6">
            <a:extLst>
              <a:ext uri="{FF2B5EF4-FFF2-40B4-BE49-F238E27FC236}">
                <a16:creationId xmlns:a16="http://schemas.microsoft.com/office/drawing/2014/main" id="{599BEFAC-80B0-D34F-B127-C33E45157111}"/>
              </a:ext>
            </a:extLst>
          </p:cNvPr>
          <p:cNvSpPr txBox="1"/>
          <p:nvPr/>
        </p:nvSpPr>
        <p:spPr>
          <a:xfrm>
            <a:off x="182881" y="1449602"/>
            <a:ext cx="4283564" cy="4832092"/>
          </a:xfrm>
          <a:prstGeom prst="rect">
            <a:avLst/>
          </a:prstGeom>
          <a:noFill/>
        </p:spPr>
        <p:txBody>
          <a:bodyPr wrap="square" rtlCol="0">
            <a:spAutoFit/>
          </a:bodyPr>
          <a:lstStyle/>
          <a:p>
            <a:pPr marL="285750" indent="-285750">
              <a:buFont typeface="Arial" panose="020B0604020202020204" pitchFamily="34" charset="0"/>
              <a:buChar char="•"/>
            </a:pPr>
            <a:r>
              <a:rPr lang="en-US" sz="2200" dirty="0"/>
              <a:t>For the activity “Soda Water Fizzing” discuss with your classmates what you figured out will help you to answer the unit driving question, “what happens when ethanol burns?” Record your ideas in the column “What We Figured Out.”</a:t>
            </a:r>
          </a:p>
          <a:p>
            <a:endParaRPr lang="en-US" sz="2200" dirty="0"/>
          </a:p>
          <a:p>
            <a:pPr marL="285750" indent="-285750">
              <a:buFont typeface="Arial" panose="020B0604020202020204" pitchFamily="34" charset="0"/>
              <a:buChar char="•"/>
            </a:pPr>
            <a:r>
              <a:rPr lang="en-US" sz="2200" dirty="0"/>
              <a:t>Discuss questions you now have related to the unit driving question and record them in the column “What We are Asking Now.”</a:t>
            </a:r>
          </a:p>
        </p:txBody>
      </p:sp>
    </p:spTree>
    <p:extLst>
      <p:ext uri="{BB962C8B-B14F-4D97-AF65-F5344CB8AC3E}">
        <p14:creationId xmlns:p14="http://schemas.microsoft.com/office/powerpoint/2010/main" val="11970465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What is our conclusion for the matter change question from the investigation?</a:t>
            </a:r>
            <a:endParaRPr lang="en-US" sz="3200" dirty="0"/>
          </a:p>
          <a:p>
            <a:pPr lvl="0"/>
            <a:r>
              <a:rPr lang="en-US" dirty="0"/>
              <a:t>Predictions</a:t>
            </a:r>
          </a:p>
          <a:p>
            <a:pPr lvl="1"/>
            <a:r>
              <a:rPr lang="en-US" dirty="0"/>
              <a:t>Where do you think the CO</a:t>
            </a:r>
            <a:r>
              <a:rPr lang="en-US" baseline="-25000" dirty="0"/>
              <a:t>2</a:t>
            </a:r>
            <a:r>
              <a:rPr lang="en-US" dirty="0"/>
              <a:t> that turned the BTB yellow came from?</a:t>
            </a:r>
            <a:endParaRPr lang="en-US" sz="3200"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12</a:t>
            </a:fld>
            <a:endParaRPr lang="en-US"/>
          </a:p>
        </p:txBody>
      </p:sp>
    </p:spTree>
    <p:extLst>
      <p:ext uri="{BB962C8B-B14F-4D97-AF65-F5344CB8AC3E}">
        <p14:creationId xmlns:p14="http://schemas.microsoft.com/office/powerpoint/2010/main" val="19958125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Unit Map</a:t>
            </a:r>
            <a:endParaRPr lang="en-US" dirty="0"/>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9" name="Content Placeholder 8">
            <a:extLst>
              <a:ext uri="{FF2B5EF4-FFF2-40B4-BE49-F238E27FC236}">
                <a16:creationId xmlns:a16="http://schemas.microsoft.com/office/drawing/2014/main" id="{E3553719-F429-334E-9CB7-80699D9F7FDA}"/>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457200" y="1690148"/>
            <a:ext cx="8229600" cy="4536567"/>
          </a:xfrm>
        </p:spPr>
      </p:pic>
      <p:sp>
        <p:nvSpPr>
          <p:cNvPr id="7" name="Oval Callout 6"/>
          <p:cNvSpPr>
            <a:spLocks noChangeArrowheads="1"/>
          </p:cNvSpPr>
          <p:nvPr/>
        </p:nvSpPr>
        <p:spPr bwMode="auto">
          <a:xfrm>
            <a:off x="2581011" y="1098834"/>
            <a:ext cx="924560" cy="924560"/>
          </a:xfrm>
          <a:prstGeom prst="wedgeEllipseCallout">
            <a:avLst>
              <a:gd name="adj1" fmla="val 2492"/>
              <a:gd name="adj2" fmla="val 102801"/>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a:solidFill>
                  <a:srgbClr val="FFFFFF"/>
                </a:solidFill>
                <a:effectLst/>
                <a:latin typeface="Arial"/>
                <a:ea typeface="Times New Roman"/>
              </a:rPr>
              <a:t>You are here</a:t>
            </a:r>
            <a:endParaRPr lang="en-US" sz="1100">
              <a:effectLst/>
              <a:latin typeface="Arial"/>
              <a:ea typeface="Times New Roman"/>
            </a:endParaRPr>
          </a:p>
        </p:txBody>
      </p:sp>
    </p:spTree>
    <p:extLst>
      <p:ext uri="{BB962C8B-B14F-4D97-AF65-F5344CB8AC3E}">
        <p14:creationId xmlns:p14="http://schemas.microsoft.com/office/powerpoint/2010/main" val="21916817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r>
              <a:rPr lang="en-US" dirty="0">
                <a:latin typeface="Calibri" charset="0"/>
              </a:rPr>
              <a:t>Reviewing Class Results</a:t>
            </a:r>
          </a:p>
        </p:txBody>
      </p:sp>
      <p:sp>
        <p:nvSpPr>
          <p:cNvPr id="15362" name="Subtitle 2"/>
          <p:cNvSpPr>
            <a:spLocks noGrp="1"/>
          </p:cNvSpPr>
          <p:nvPr>
            <p:ph sz="half" idx="1"/>
          </p:nvPr>
        </p:nvSpPr>
        <p:spPr>
          <a:xfrm>
            <a:off x="1485900" y="1600201"/>
            <a:ext cx="5922681" cy="1138410"/>
          </a:xfrm>
        </p:spPr>
        <p:txBody>
          <a:bodyPr>
            <a:normAutofit fontScale="77500" lnSpcReduction="20000"/>
          </a:bodyPr>
          <a:lstStyle/>
          <a:p>
            <a:r>
              <a:rPr lang="en-US" dirty="0">
                <a:solidFill>
                  <a:srgbClr val="000000"/>
                </a:solidFill>
                <a:latin typeface="Calibri" charset="0"/>
              </a:rPr>
              <a:t>What patterns did we observe in mass change?</a:t>
            </a:r>
          </a:p>
          <a:p>
            <a:r>
              <a:rPr lang="en-US" dirty="0">
                <a:solidFill>
                  <a:srgbClr val="000000"/>
                </a:solidFill>
                <a:latin typeface="Calibri" charset="0"/>
              </a:rPr>
              <a:t>What patterns did we observe in BTB color change?</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3</a:t>
            </a:fld>
            <a:endParaRPr lang="en-US" sz="1800" kern="0">
              <a:solidFill>
                <a:sysClr val="windowText" lastClr="000000"/>
              </a:solidFill>
            </a:endParaRPr>
          </a:p>
        </p:txBody>
      </p:sp>
      <p:pic>
        <p:nvPicPr>
          <p:cNvPr id="7" name="Picture 2" descr="Photo"/>
          <p:cNvPicPr>
            <a:picLocks noChangeAspect="1" noChangeArrowheads="1"/>
          </p:cNvPicPr>
          <p:nvPr/>
        </p:nvPicPr>
        <p:blipFill>
          <a:blip r:embed="rId3"/>
          <a:srcRect/>
          <a:stretch>
            <a:fillRect/>
          </a:stretch>
        </p:blipFill>
        <p:spPr bwMode="auto">
          <a:xfrm>
            <a:off x="2164629" y="2988516"/>
            <a:ext cx="4494949" cy="2996634"/>
          </a:xfrm>
          <a:prstGeom prst="rect">
            <a:avLst/>
          </a:prstGeom>
          <a:noFill/>
        </p:spPr>
      </p:pic>
    </p:spTree>
    <p:extLst>
      <p:ext uri="{BB962C8B-B14F-4D97-AF65-F5344CB8AC3E}">
        <p14:creationId xmlns:p14="http://schemas.microsoft.com/office/powerpoint/2010/main" val="25068569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3027"/>
            <a:ext cx="8229600" cy="1328301"/>
          </a:xfrm>
        </p:spPr>
        <p:txBody>
          <a:bodyPr>
            <a:noAutofit/>
          </a:bodyPr>
          <a:lstStyle/>
          <a:p>
            <a:pPr algn="ctr"/>
            <a:r>
              <a:rPr lang="en-US" sz="4400" b="0" dirty="0"/>
              <a:t>A. Your Ideas about matter movement and matter change</a:t>
            </a:r>
          </a:p>
        </p:txBody>
      </p:sp>
      <p:sp>
        <p:nvSpPr>
          <p:cNvPr id="5" name="Text Placeholder 4"/>
          <p:cNvSpPr>
            <a:spLocks noGrp="1"/>
          </p:cNvSpPr>
          <p:nvPr>
            <p:ph type="body" sz="half" idx="2"/>
          </p:nvPr>
        </p:nvSpPr>
        <p:spPr>
          <a:xfrm>
            <a:off x="283029" y="1852469"/>
            <a:ext cx="8403771" cy="1900620"/>
          </a:xfrm>
        </p:spPr>
        <p:txBody>
          <a:bodyPr>
            <a:normAutofit/>
          </a:bodyPr>
          <a:lstStyle/>
          <a:p>
            <a:r>
              <a:rPr lang="en-US" sz="2800" dirty="0"/>
              <a:t>Complete and discuss Part A of the Prediction and Planning Tool</a:t>
            </a:r>
          </a:p>
          <a:p>
            <a:r>
              <a:rPr lang="en-US" sz="2800" dirty="0"/>
              <a:t>Be sure you are following the rules of Matter Movement and Matter Change as you explain your ideas!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4</a:t>
            </a:fld>
            <a:endParaRPr lang="en-US"/>
          </a:p>
        </p:txBody>
      </p:sp>
      <p:pic>
        <p:nvPicPr>
          <p:cNvPr id="7" name="Picture 6">
            <a:extLst>
              <a:ext uri="{FF2B5EF4-FFF2-40B4-BE49-F238E27FC236}">
                <a16:creationId xmlns:a16="http://schemas.microsoft.com/office/drawing/2014/main" id="{F0CB97F6-E761-6049-AC5F-D14AF1D7DD70}"/>
              </a:ext>
            </a:extLst>
          </p:cNvPr>
          <p:cNvPicPr>
            <a:picLocks noChangeAspect="1"/>
          </p:cNvPicPr>
          <p:nvPr/>
        </p:nvPicPr>
        <p:blipFill>
          <a:blip r:embed="rId3"/>
          <a:stretch>
            <a:fillRect/>
          </a:stretch>
        </p:blipFill>
        <p:spPr>
          <a:xfrm>
            <a:off x="457200" y="4080486"/>
            <a:ext cx="8360229" cy="2003691"/>
          </a:xfrm>
          <a:prstGeom prst="rect">
            <a:avLst/>
          </a:prstGeom>
          <a:ln>
            <a:solidFill>
              <a:schemeClr val="tx1"/>
            </a:solidFill>
          </a:ln>
        </p:spPr>
      </p:pic>
    </p:spTree>
    <p:extLst>
      <p:ext uri="{BB962C8B-B14F-4D97-AF65-F5344CB8AC3E}">
        <p14:creationId xmlns:p14="http://schemas.microsoft.com/office/powerpoint/2010/main" val="2235714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998" y="455590"/>
            <a:ext cx="8080744" cy="979511"/>
          </a:xfrm>
        </p:spPr>
        <p:txBody>
          <a:bodyPr>
            <a:noAutofit/>
          </a:bodyPr>
          <a:lstStyle/>
          <a:p>
            <a:pPr algn="ctr"/>
            <a:r>
              <a:rPr lang="en-US" sz="4400" b="0" dirty="0"/>
              <a:t>B. Evidence-Based Arguments</a:t>
            </a:r>
          </a:p>
        </p:txBody>
      </p:sp>
      <p:sp>
        <p:nvSpPr>
          <p:cNvPr id="7" name="Text Placeholder 6"/>
          <p:cNvSpPr>
            <a:spLocks noGrp="1"/>
          </p:cNvSpPr>
          <p:nvPr>
            <p:ph type="body" sz="half" idx="2"/>
          </p:nvPr>
        </p:nvSpPr>
        <p:spPr>
          <a:xfrm>
            <a:off x="145473" y="1435102"/>
            <a:ext cx="3320041" cy="5341599"/>
          </a:xfrm>
        </p:spPr>
        <p:txBody>
          <a:bodyPr>
            <a:normAutofit fontScale="92500" lnSpcReduction="10000"/>
          </a:bodyPr>
          <a:lstStyle/>
          <a:p>
            <a:r>
              <a:rPr lang="en-US" sz="2800" dirty="0"/>
              <a:t>Refer to Part B of the worksheet</a:t>
            </a:r>
          </a:p>
          <a:p>
            <a:pPr marL="457200" indent="-457200">
              <a:buFont typeface="Arial" panose="020B0604020202020204" pitchFamily="34" charset="0"/>
              <a:buChar char="•"/>
            </a:pPr>
            <a:r>
              <a:rPr lang="en-US" sz="2800" dirty="0"/>
              <a:t>Look at what type of information to include in each row, and</a:t>
            </a:r>
          </a:p>
          <a:p>
            <a:pPr marL="457200" indent="-457200">
              <a:buFont typeface="Arial" panose="020B0604020202020204" pitchFamily="34" charset="0"/>
              <a:buChar char="•"/>
            </a:pPr>
            <a:r>
              <a:rPr lang="en-US" sz="2800" dirty="0"/>
              <a:t>Think about what kind of evidence you might use for the matter movement and matter change questions</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5</a:t>
            </a:fld>
            <a:endParaRPr lang="en-US" sz="1800" kern="0">
              <a:solidFill>
                <a:sysClr val="windowText" lastClr="000000"/>
              </a:solidFill>
            </a:endParaRPr>
          </a:p>
        </p:txBody>
      </p:sp>
      <p:pic>
        <p:nvPicPr>
          <p:cNvPr id="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p:blipFill>
        <p:spPr bwMode="auto">
          <a:xfrm>
            <a:off x="3435374" y="2579036"/>
            <a:ext cx="5634204" cy="1940210"/>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Tree>
    <p:extLst>
      <p:ext uri="{BB962C8B-B14F-4D97-AF65-F5344CB8AC3E}">
        <p14:creationId xmlns:p14="http://schemas.microsoft.com/office/powerpoint/2010/main" val="38108308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Ideas with a Partner</a:t>
            </a:r>
          </a:p>
        </p:txBody>
      </p:sp>
      <p:sp>
        <p:nvSpPr>
          <p:cNvPr id="6" name="Content Placeholder 5"/>
          <p:cNvSpPr>
            <a:spLocks noGrp="1"/>
          </p:cNvSpPr>
          <p:nvPr>
            <p:ph idx="1"/>
          </p:nvPr>
        </p:nvSpPr>
        <p:spPr/>
        <p:txBody>
          <a:bodyPr>
            <a:normAutofit fontScale="92500" lnSpcReduction="10000"/>
          </a:bodyPr>
          <a:lstStyle/>
          <a:p>
            <a:r>
              <a:rPr lang="en-US" dirty="0"/>
              <a:t>Compare your evidence, conclusions, and unanswered questions for the matter change and matter movement questions.</a:t>
            </a:r>
          </a:p>
          <a:p>
            <a:pPr lvl="1"/>
            <a:r>
              <a:rPr lang="en-US" dirty="0"/>
              <a:t>How are they alike?</a:t>
            </a:r>
          </a:p>
          <a:p>
            <a:pPr lvl="1"/>
            <a:r>
              <a:rPr lang="en-US" dirty="0"/>
              <a:t>How are they different?</a:t>
            </a:r>
          </a:p>
          <a:p>
            <a:r>
              <a:rPr lang="en-US" dirty="0"/>
              <a:t>Convince each other: </a:t>
            </a:r>
          </a:p>
          <a:p>
            <a:pPr lvl="1"/>
            <a:r>
              <a:rPr lang="en-US" dirty="0"/>
              <a:t>Work with your partner to agree on evidence, conclusions, and unanswered questions. </a:t>
            </a:r>
          </a:p>
          <a:p>
            <a:pPr lvl="1"/>
            <a:r>
              <a:rPr lang="en-US" dirty="0"/>
              <a:t>Make revisions to your argument.  </a:t>
            </a:r>
          </a:p>
          <a:p>
            <a:pPr lvl="1"/>
            <a:r>
              <a:rPr lang="en-US" dirty="0"/>
              <a:t>Notice any areas of disagreement so these can be addressed as a whole class.</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6</a:t>
            </a:fld>
            <a:endParaRPr lang="en-US" sz="1800" kern="0">
              <a:solidFill>
                <a:sysClr val="windowText" lastClr="000000"/>
              </a:solidFill>
            </a:endParaRPr>
          </a:p>
        </p:txBody>
      </p:sp>
    </p:spTree>
    <p:extLst>
      <p:ext uri="{BB962C8B-B14F-4D97-AF65-F5344CB8AC3E}">
        <p14:creationId xmlns:p14="http://schemas.microsoft.com/office/powerpoint/2010/main" val="23210631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60000"/>
              <a:lumOff val="40000"/>
            </a:schemeClr>
          </a:solidFill>
        </p:spPr>
        <p:txBody>
          <a:bodyPr>
            <a:normAutofit fontScale="90000"/>
          </a:bodyPr>
          <a:lstStyle/>
          <a:p>
            <a:r>
              <a:rPr lang="en-US" dirty="0"/>
              <a:t>What Are Your Arguments about the Matter Movement Question?</a:t>
            </a:r>
          </a:p>
        </p:txBody>
      </p:sp>
      <p:sp>
        <p:nvSpPr>
          <p:cNvPr id="31749" name="Slide Number Placeholder 4"/>
          <p:cNvSpPr>
            <a:spLocks noGrp="1"/>
          </p:cNvSpPr>
          <p:nvPr>
            <p:ph type="sldNum" sz="quarter" idx="12"/>
          </p:nvPr>
        </p:nvSpPr>
        <p:spPr/>
        <p:txBody>
          <a:bodyPr/>
          <a:lstStyle/>
          <a:p>
            <a:fld id="{A3C3AF16-7B17-AB44-8DC6-35B1D1372D3A}" type="slidenum">
              <a:rPr lang="en-US" sz="1800" kern="0">
                <a:solidFill>
                  <a:sysClr val="windowText" lastClr="000000"/>
                </a:solidFill>
              </a:rPr>
              <a:pPr/>
              <a:t>7</a:t>
            </a:fld>
            <a:endParaRPr lang="en-US" sz="1800" kern="0">
              <a:solidFill>
                <a:sysClr val="windowText" lastClr="000000"/>
              </a:solidFill>
            </a:endParaRPr>
          </a:p>
        </p:txBody>
      </p:sp>
      <p:pic>
        <p:nvPicPr>
          <p:cNvPr id="6" name="table"/>
          <p:cNvPicPr>
            <a:picLocks noGrp="1" noChangeAspect="1"/>
          </p:cNvPicPr>
          <p:nvPr>
            <p:ph idx="1"/>
          </p:nvPr>
        </p:nvPicPr>
        <p:blipFill>
          <a:blip r:embed="rId3"/>
          <a:stretch>
            <a:fillRect/>
          </a:stretch>
        </p:blipFill>
        <p:spPr>
          <a:xfrm>
            <a:off x="457200" y="1523079"/>
            <a:ext cx="8229600" cy="4870704"/>
          </a:xfrm>
          <a:prstGeom prst="rect">
            <a:avLst/>
          </a:prstGeom>
        </p:spPr>
      </p:pic>
    </p:spTree>
    <p:extLst>
      <p:ext uri="{BB962C8B-B14F-4D97-AF65-F5344CB8AC3E}">
        <p14:creationId xmlns:p14="http://schemas.microsoft.com/office/powerpoint/2010/main" val="2056978592"/>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60000"/>
              <a:lumOff val="40000"/>
            </a:schemeClr>
          </a:solidFill>
        </p:spPr>
        <p:txBody>
          <a:bodyPr rtlCol="0">
            <a:normAutofit fontScale="90000"/>
          </a:bodyPr>
          <a:lstStyle/>
          <a:p>
            <a:pPr>
              <a:defRPr/>
            </a:pPr>
            <a:r>
              <a:rPr lang="en-US" dirty="0">
                <a:ea typeface="+mj-ea"/>
                <a:cs typeface="+mj-cs"/>
              </a:rPr>
              <a:t>What Are Your Arguments about the Matter Change Question?</a:t>
            </a:r>
          </a:p>
        </p:txBody>
      </p:sp>
      <p:sp>
        <p:nvSpPr>
          <p:cNvPr id="32773" name="Slide Number Placeholder 4"/>
          <p:cNvSpPr>
            <a:spLocks noGrp="1"/>
          </p:cNvSpPr>
          <p:nvPr>
            <p:ph type="sldNum" sz="quarter" idx="12"/>
          </p:nvPr>
        </p:nvSpPr>
        <p:spPr bwMode="auto">
          <a:noFill/>
          <a:ln>
            <a:miter lim="800000"/>
            <a:headEnd/>
            <a:tailEnd/>
          </a:ln>
        </p:spPr>
        <p:txBody>
          <a:bodyPr/>
          <a:lstStyle/>
          <a:p>
            <a:fld id="{47724CA7-C261-BC42-9763-CFE3670B2301}" type="slidenum">
              <a:rPr lang="en-US" sz="1800" kern="0">
                <a:solidFill>
                  <a:sysClr val="windowText" lastClr="000000"/>
                </a:solidFill>
              </a:rPr>
              <a:pPr/>
              <a:t>8</a:t>
            </a:fld>
            <a:endParaRPr lang="en-US" sz="1800" kern="0">
              <a:solidFill>
                <a:sysClr val="windowText" lastClr="000000"/>
              </a:solidFill>
            </a:endParaRPr>
          </a:p>
        </p:txBody>
      </p:sp>
      <p:pic>
        <p:nvPicPr>
          <p:cNvPr id="6" name="table"/>
          <p:cNvPicPr>
            <a:picLocks noGrp="1" noChangeAspect="1"/>
          </p:cNvPicPr>
          <p:nvPr>
            <p:ph idx="1"/>
          </p:nvPr>
        </p:nvPicPr>
        <p:blipFill>
          <a:blip r:embed="rId3"/>
          <a:stretch>
            <a:fillRect/>
          </a:stretch>
        </p:blipFill>
        <p:spPr>
          <a:xfrm>
            <a:off x="457200" y="1523079"/>
            <a:ext cx="8229600" cy="4870704"/>
          </a:xfrm>
          <a:prstGeom prst="rect">
            <a:avLst/>
          </a:prstGeom>
        </p:spPr>
      </p:pic>
    </p:spTree>
    <p:extLst>
      <p:ext uri="{BB962C8B-B14F-4D97-AF65-F5344CB8AC3E}">
        <p14:creationId xmlns:p14="http://schemas.microsoft.com/office/powerpoint/2010/main" val="130614136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Macintosh HD:Users:hannahmiller:Dropbox:2 CTIME2 General:2.2 Curriculum Development:2.2.8 PD Support:1 PPTS and Graphics:F2F_UnitMaps_HighRes:Slide12.jpg"/>
          <p:cNvPicPr>
            <a:picLocks noGrp="1"/>
          </p:cNvPicPr>
          <p:nvPr>
            <p:ph idx="1"/>
          </p:nvPr>
        </p:nvPicPr>
        <p:blipFill rotWithShape="1">
          <a:blip r:embed="rId3" cstate="email">
            <a:extLst>
              <a:ext uri="{28A0092B-C50C-407E-A947-70E740481C1C}">
                <a14:useLocalDpi xmlns:a14="http://schemas.microsoft.com/office/drawing/2010/main"/>
              </a:ext>
            </a:extLst>
          </a:blip>
          <a:srcRect/>
          <a:stretch/>
        </p:blipFill>
        <p:spPr bwMode="auto">
          <a:xfrm>
            <a:off x="237982" y="1424763"/>
            <a:ext cx="8714033" cy="5231217"/>
          </a:xfrm>
          <a:prstGeom prst="rect">
            <a:avLst/>
          </a:prstGeom>
          <a:noFill/>
          <a:ln>
            <a:noFill/>
          </a:ln>
          <a:extLst>
            <a:ext uri="{53640926-AAD7-44d8-BBD7-CCE9431645EC}">
              <a14:shadowObscured xmlns:a14="http://schemas.microsoft.com/office/drawing/2010/main" xmlns=""/>
            </a:ext>
            <a:ext uri="{FAA26D3D-D897-4be2-8F04-BA451C77F1D7}">
              <ma14:placeholderFlag xmlns:ma14="http://schemas.microsoft.com/office/mac/drawingml/2011/main" xmlns=""/>
            </a:ext>
          </a:extLst>
        </p:spPr>
      </p:pic>
      <p:sp>
        <p:nvSpPr>
          <p:cNvPr id="2" name="Title 1"/>
          <p:cNvSpPr>
            <a:spLocks noGrp="1"/>
          </p:cNvSpPr>
          <p:nvPr>
            <p:ph type="title"/>
          </p:nvPr>
        </p:nvSpPr>
        <p:spPr/>
        <p:txBody>
          <a:bodyPr/>
          <a:lstStyle/>
          <a:p>
            <a:r>
              <a:rPr lang="en-US" dirty="0"/>
              <a:t>Unanswered Questions</a:t>
            </a:r>
          </a:p>
        </p:txBody>
      </p:sp>
      <p:sp>
        <p:nvSpPr>
          <p:cNvPr id="3" name="Slide Number Placeholder 2"/>
          <p:cNvSpPr>
            <a:spLocks noGrp="1"/>
          </p:cNvSpPr>
          <p:nvPr>
            <p:ph type="sldNum" sz="quarter" idx="12"/>
          </p:nvPr>
        </p:nvSpPr>
        <p:spPr/>
        <p:txBody>
          <a:bodyPr/>
          <a:lstStyle/>
          <a:p>
            <a:fld id="{D3A1C050-F6FE-0E43-A9D0-F8EEADE3D1E4}" type="slidenum">
              <a:rPr lang="en-US" sz="1800" kern="0">
                <a:solidFill>
                  <a:sysClr val="windowText" lastClr="000000"/>
                </a:solidFill>
              </a:rPr>
              <a:pPr/>
              <a:t>9</a:t>
            </a:fld>
            <a:endParaRPr lang="en-US" sz="1800" kern="0">
              <a:solidFill>
                <a:sysClr val="windowText" lastClr="000000"/>
              </a:solidFill>
            </a:endParaRPr>
          </a:p>
        </p:txBody>
      </p:sp>
    </p:spTree>
    <p:extLst>
      <p:ext uri="{BB962C8B-B14F-4D97-AF65-F5344CB8AC3E}">
        <p14:creationId xmlns:p14="http://schemas.microsoft.com/office/powerpoint/2010/main" val="3849507288"/>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449</TotalTime>
  <Words>1789</Words>
  <Application>Microsoft Macintosh PowerPoint</Application>
  <PresentationFormat>On-screen Show (4:3)</PresentationFormat>
  <Paragraphs>120</Paragraphs>
  <Slides>12</Slides>
  <Notes>12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1_Office Theme</vt:lpstr>
      <vt:lpstr>Systems and Scale Unit Activity 3.3 Evidence-Based Arguments Tool: What Happens When Soda Water Fizzes?</vt:lpstr>
      <vt:lpstr>Unit Map</vt:lpstr>
      <vt:lpstr>Reviewing Class Results</vt:lpstr>
      <vt:lpstr>A. Your Ideas about matter movement and matter change</vt:lpstr>
      <vt:lpstr>B. Evidence-Based Arguments</vt:lpstr>
      <vt:lpstr>Comparing Ideas with a Partner</vt:lpstr>
      <vt:lpstr>What Are Your Arguments about the Matter Movement Question?</vt:lpstr>
      <vt:lpstr>What Are Your Arguments about the Matter Change Question?</vt:lpstr>
      <vt:lpstr>Unanswered Questions</vt:lpstr>
      <vt:lpstr>Save for Later</vt:lpstr>
      <vt:lpstr>Learning Tracking Tool</vt:lpstr>
      <vt:lpstr>Exit Ticket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Animals Unit Activity 3.3 Evidence-Based Arguments Tool: What Happens When A Mealworm Eats?</dc:title>
  <dc:creator>Nick Verbanic</dc:creator>
  <cp:lastModifiedBy>Tompkins, Elizabeth</cp:lastModifiedBy>
  <cp:revision>32</cp:revision>
  <dcterms:created xsi:type="dcterms:W3CDTF">2016-07-15T15:20:59Z</dcterms:created>
  <dcterms:modified xsi:type="dcterms:W3CDTF">2020-05-07T17:55:27Z</dcterms:modified>
</cp:coreProperties>
</file>