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handoutMasterIdLst>
    <p:handoutMasterId r:id="rId21"/>
  </p:handoutMasterIdLst>
  <p:sldIdLst>
    <p:sldId id="279" r:id="rId2"/>
    <p:sldId id="298" r:id="rId3"/>
    <p:sldId id="282" r:id="rId4"/>
    <p:sldId id="304" r:id="rId5"/>
    <p:sldId id="284" r:id="rId6"/>
    <p:sldId id="297" r:id="rId7"/>
    <p:sldId id="305" r:id="rId8"/>
    <p:sldId id="286" r:id="rId9"/>
    <p:sldId id="287" r:id="rId10"/>
    <p:sldId id="288" r:id="rId11"/>
    <p:sldId id="289" r:id="rId12"/>
    <p:sldId id="290" r:id="rId13"/>
    <p:sldId id="291" r:id="rId14"/>
    <p:sldId id="292" r:id="rId15"/>
    <p:sldId id="352" r:id="rId16"/>
    <p:sldId id="293" r:id="rId17"/>
    <p:sldId id="294" r:id="rId18"/>
    <p:sldId id="300"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71"/>
    <p:restoredTop sz="73882" autoAdjust="0"/>
  </p:normalViewPr>
  <p:slideViewPr>
    <p:cSldViewPr snapToGrid="0" snapToObjects="1">
      <p:cViewPr varScale="1">
        <p:scale>
          <a:sx n="69" d="100"/>
          <a:sy n="69" d="100"/>
        </p:scale>
        <p:origin x="2192" y="176"/>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8/12/20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Prepare one model kit for each pair of students. Print one copy of the Molecular Models 11 x 17 Placemat and one copy of the 3.4 Molecular Models for Soda Water Fizzing Worksheet for each pair of students. Prepare a computer and a projector to display the PPT. </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Credit: Craig Douglas, Michigan State University</a:t>
            </a:r>
          </a:p>
          <a:p>
            <a:pPr marL="0" marR="0" lvl="0" indent="0" algn="l" defTabSz="457200" rtl="0" eaLnBrk="1" fontAlgn="auto" latinLnBrk="0" hangingPunct="1">
              <a:lnSpc>
                <a:spcPct val="100000"/>
              </a:lnSpc>
              <a:spcBef>
                <a:spcPct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10-14 in the PPT to encourage students to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in the molecule. The animation draws attention to where they atoms begin and end in the reaction.</a:t>
            </a: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10</a:t>
            </a:fld>
            <a:endParaRPr lang="en-US"/>
          </a:p>
        </p:txBody>
      </p:sp>
    </p:spTree>
    <p:extLst>
      <p:ext uri="{BB962C8B-B14F-4D97-AF65-F5344CB8AC3E}">
        <p14:creationId xmlns:p14="http://schemas.microsoft.com/office/powerpoint/2010/main" val="3570733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Credit: Craig Douglas, Michigan State University</a:t>
            </a:r>
          </a:p>
          <a:p>
            <a:pPr marL="0" marR="0" lvl="0" indent="0" algn="l" defTabSz="457200" rtl="0" eaLnBrk="1" fontAlgn="auto" latinLnBrk="0" hangingPunct="1">
              <a:lnSpc>
                <a:spcPct val="100000"/>
              </a:lnSpc>
              <a:spcBef>
                <a:spcPct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10-14 in the PPT to encourage students to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in the molecule. The animation draws attention to where they atoms begin and end in the reaction.</a:t>
            </a:r>
          </a:p>
          <a:p>
            <a:pPr eaLnBrk="1" hangingPunct="1">
              <a:spcBef>
                <a:spcPct val="0"/>
              </a:spcBef>
            </a:pPr>
            <a:endParaRPr lang="en-US" dirty="0"/>
          </a:p>
          <a:p>
            <a:pPr eaLnBrk="1" hangingPunct="1">
              <a:spcBef>
                <a:spcPct val="0"/>
              </a:spcBef>
            </a:pPr>
            <a:r>
              <a:rPr lang="en-US" dirty="0"/>
              <a:t>Focus on carbon</a:t>
            </a:r>
            <a:r>
              <a:rPr lang="en-US" baseline="0" dirty="0"/>
              <a:t> atoms.</a:t>
            </a:r>
            <a:endParaRPr lang="en-US" dirty="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11</a:t>
            </a:fld>
            <a:endParaRPr lang="en-US"/>
          </a:p>
        </p:txBody>
      </p:sp>
    </p:spTree>
    <p:extLst>
      <p:ext uri="{BB962C8B-B14F-4D97-AF65-F5344CB8AC3E}">
        <p14:creationId xmlns:p14="http://schemas.microsoft.com/office/powerpoint/2010/main" val="1585073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Credit: Craig Douglas, Michigan State University</a:t>
            </a:r>
          </a:p>
          <a:p>
            <a:pPr marL="0" marR="0" lvl="0" indent="0" algn="l" defTabSz="457200" rtl="0" eaLnBrk="1" fontAlgn="auto" latinLnBrk="0" hangingPunct="1">
              <a:lnSpc>
                <a:spcPct val="100000"/>
              </a:lnSpc>
              <a:spcBef>
                <a:spcPct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10-14 in the PPT to encourage students to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in the molecule. The animation draws attention to where they atoms begin and end in the reaction.</a:t>
            </a:r>
          </a:p>
          <a:p>
            <a:pPr eaLnBrk="1" hangingPunct="1">
              <a:spcBef>
                <a:spcPct val="0"/>
              </a:spcBef>
            </a:pPr>
            <a:endParaRPr lang="en-US" dirty="0"/>
          </a:p>
          <a:p>
            <a:pPr eaLnBrk="1" hangingPunct="1">
              <a:spcBef>
                <a:spcPct val="0"/>
              </a:spcBef>
            </a:pPr>
            <a:r>
              <a:rPr lang="en-US" dirty="0"/>
              <a:t>Focus on oxygen</a:t>
            </a:r>
            <a:r>
              <a:rPr lang="en-US" baseline="0" dirty="0"/>
              <a:t> atoms.</a:t>
            </a:r>
            <a:endParaRPr lang="en-US" dirty="0"/>
          </a:p>
          <a:p>
            <a:pPr eaLnBrk="1" hangingPunct="1">
              <a:spcBef>
                <a:spcPct val="0"/>
              </a:spcBef>
            </a:pPr>
            <a:endParaRPr lang="en-US" dirty="0"/>
          </a:p>
          <a:p>
            <a:pPr eaLnBrk="1" hangingPunct="1">
              <a:spcBef>
                <a:spcPct val="0"/>
              </a:spcBef>
            </a:pPr>
            <a:r>
              <a:rPr lang="en-US" dirty="0"/>
              <a:t>Focus on oxygen</a:t>
            </a:r>
            <a:r>
              <a:rPr lang="en-US" baseline="0" dirty="0"/>
              <a:t> atoms</a:t>
            </a:r>
            <a:endParaRPr lang="en-US" dirty="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12</a:t>
            </a:fld>
            <a:endParaRPr lang="en-US"/>
          </a:p>
        </p:txBody>
      </p:sp>
    </p:spTree>
    <p:extLst>
      <p:ext uri="{BB962C8B-B14F-4D97-AF65-F5344CB8AC3E}">
        <p14:creationId xmlns:p14="http://schemas.microsoft.com/office/powerpoint/2010/main" val="3751989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Credit: Craig Douglas, Michigan State University</a:t>
            </a:r>
          </a:p>
          <a:p>
            <a:pPr eaLnBrk="1" hangingPunct="1">
              <a:spcBef>
                <a:spcPct val="0"/>
              </a:spcBef>
            </a:pPr>
            <a:endParaRPr lang="en-US" dirty="0"/>
          </a:p>
          <a:p>
            <a:r>
              <a:rPr lang="en-US" sz="1200" kern="1200" dirty="0">
                <a:solidFill>
                  <a:schemeClr val="tx1"/>
                </a:solidFill>
                <a:effectLst/>
                <a:latin typeface="+mn-lt"/>
                <a:ea typeface="+mn-ea"/>
                <a:cs typeface="+mn-cs"/>
              </a:rPr>
              <a:t>Show slides 10-14 in the PPT to encourage students to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in the molecule. The animation draws attention to where they atoms begin and end in the reaction.</a:t>
            </a:r>
            <a:endParaRPr lang="en-US" dirty="0"/>
          </a:p>
          <a:p>
            <a:pPr eaLnBrk="1" hangingPunct="1">
              <a:spcBef>
                <a:spcPct val="0"/>
              </a:spcBef>
            </a:pPr>
            <a:endParaRPr lang="en-US" dirty="0"/>
          </a:p>
          <a:p>
            <a:pPr eaLnBrk="1" hangingPunct="1">
              <a:spcBef>
                <a:spcPct val="0"/>
              </a:spcBef>
            </a:pPr>
            <a:r>
              <a:rPr lang="en-US" dirty="0"/>
              <a:t>Focus on hydrogen atoms</a:t>
            </a: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13</a:t>
            </a:fld>
            <a:endParaRPr lang="en-US"/>
          </a:p>
        </p:txBody>
      </p:sp>
    </p:spTree>
    <p:extLst>
      <p:ext uri="{BB962C8B-B14F-4D97-AF65-F5344CB8AC3E}">
        <p14:creationId xmlns:p14="http://schemas.microsoft.com/office/powerpoint/2010/main" val="2178656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Credit: Craig Douglas, Michigan State University</a:t>
            </a:r>
          </a:p>
          <a:p>
            <a:pPr eaLnBrk="1" hangingPunct="1">
              <a:spcBef>
                <a:spcPct val="0"/>
              </a:spcBef>
            </a:pPr>
            <a:endParaRPr lang="en-US" dirty="0"/>
          </a:p>
          <a:p>
            <a:r>
              <a:rPr lang="en-US" sz="1200" kern="1200" dirty="0">
                <a:solidFill>
                  <a:schemeClr val="tx1"/>
                </a:solidFill>
                <a:effectLst/>
                <a:latin typeface="+mn-lt"/>
                <a:ea typeface="+mn-ea"/>
                <a:cs typeface="+mn-cs"/>
              </a:rPr>
              <a:t>Show slides 10-14 in the PPT to encourage students to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in the molecule. The animation draws attention to where they atoms begin and end in the reaction.</a:t>
            </a:r>
            <a:endParaRPr lang="en-US" dirty="0"/>
          </a:p>
          <a:p>
            <a:pPr eaLnBrk="1" hangingPunct="1">
              <a:spcBef>
                <a:spcPct val="0"/>
              </a:spcBef>
            </a:pPr>
            <a:endParaRPr lang="en-US" dirty="0"/>
          </a:p>
          <a:p>
            <a:pPr eaLnBrk="1" hangingPunct="1">
              <a:spcBef>
                <a:spcPct val="0"/>
              </a:spcBef>
            </a:pPr>
            <a:r>
              <a:rPr lang="en-US" dirty="0"/>
              <a:t>Focus on the Rule that “Atoms last forever”</a:t>
            </a: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14</a:t>
            </a:fld>
            <a:endParaRPr lang="en-US"/>
          </a:p>
        </p:txBody>
      </p:sp>
    </p:spTree>
    <p:extLst>
      <p:ext uri="{BB962C8B-B14F-4D97-AF65-F5344CB8AC3E}">
        <p14:creationId xmlns:p14="http://schemas.microsoft.com/office/powerpoint/2010/main" val="81913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Part C of their worksheets.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Tell students to complete Part C of their worksheet to trace the atoms during the chemical change.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verify that the number of atoms before and after remained constant: Atoms last forever! Tell students that this means that the number of atoms before and after the reaction does not change.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1402354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16 of the presentation to guide students through the process of writing a balanced chemical equation for the decomposition of carbonic acid. Indicate that the decomposition of carbonic acid is a chemical reaction and that the chemical equation is a representation of this reaction.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D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17.</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1618293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16 of the presentation to guide students through the process of writing a balanced chemical equation for the decomposition of carbonic acid. Indicate that the decomposition of carbonic acid is a chemical reaction and that the chemical equation is a representation of this reaction.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D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17.</a:t>
            </a:r>
            <a:r>
              <a:rPr lang="en-US" dirty="0">
                <a:effectLst/>
              </a:rPr>
              <a:t> </a:t>
            </a:r>
            <a:endParaRPr lang="en-US" dirty="0"/>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4092092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18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3.4 Molecular Models for Soda Water Fizzing PPT.</a:t>
            </a:r>
          </a:p>
          <a:p>
            <a:pPr lvl="0"/>
            <a:r>
              <a:rPr lang="en-US" sz="1200" kern="1200" dirty="0">
                <a:solidFill>
                  <a:schemeClr val="tx1"/>
                </a:solidFill>
                <a:effectLst/>
                <a:latin typeface="+mn-lt"/>
                <a:ea typeface="+mn-ea"/>
                <a:cs typeface="+mn-cs"/>
              </a:rPr>
              <a:t>Have students take out their Learning Tracking Tool.</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"Molecular Models for Soda Water Fizzing."</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Soda Water Fizzing;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Model the chemical change that occurs as soda water fizzes using molecular model kits and use the Explanations Tool to explain what happens when soda water fizzes.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The carbonic acid in soda water decomposes into carbon dioxide and water as it fizzes. No atoms are created or destroyed during the chemical change.</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What happens to ethanol when it burns?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1453751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3.4 Molecular Models for Soda Water Fizzing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students slide 3 to explain the bonding of atoms in molecules. Tell students that the rules on this slide are important because they apply to all molecules that they will make in all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589859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 8 to show instructions to construct a carbonic acid molecule. Students can also follow instructions in Part B of their worksheet.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dirty="0"/>
          </a:p>
        </p:txBody>
      </p:sp>
    </p:spTree>
    <p:extLst>
      <p:ext uri="{BB962C8B-B14F-4D97-AF65-F5344CB8AC3E}">
        <p14:creationId xmlns:p14="http://schemas.microsoft.com/office/powerpoint/2010/main" val="2620498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Photo Credit: Michigan State University</a:t>
            </a:r>
          </a:p>
          <a:p>
            <a:pPr lvl="0"/>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 5 to instruct students to compare their own molecule with the picture on the slide.</a:t>
            </a: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3378425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 6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946153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construct a model of the chemical change.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to follow the instructions the worksheet to construct their products.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slide 7 of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PPT and have students re-arrange the atoms to make molecules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To do this, they will need to move their molecules from the reactants side to the products side of the 11 x 17 Placemat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Explain to students that atoms last forever, so they should not add or subtract atoms when they change the reactant molecule into product molecules.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72482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Slide 9 to compare the products the made to the products on the slide.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3378425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students Slide 10 to make a comparison between the reactants and products.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3784256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solidFill>
                  <a:srgbClr val="000000"/>
                </a:solidFill>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a:t>
            </a:r>
            <a:r>
              <a:rPr lang="en-US" dirty="0">
                <a:solidFill>
                  <a:srgbClr val="000000"/>
                </a:solidFill>
                <a:latin typeface="Arial"/>
                <a:cs typeface="Arial"/>
              </a:rPr>
              <a:t>3.4 Molecular Models for Soda Water Fizzing</a:t>
            </a:r>
          </a:p>
        </p:txBody>
      </p:sp>
      <p:pic>
        <p:nvPicPr>
          <p:cNvPr id="9" name="Carbonic Acid"/>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3040569" y="4183067"/>
            <a:ext cx="3091639" cy="201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779866B7-2F13-4E14-AF02-15432EA2BD0B}"/>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94444E-6 1.48148E-6 L 0.24913 1.48148E-6 " pathEditMode="relative" rAng="0" ptsTypes="AA">
                                      <p:cBhvr>
                                        <p:cTn id="6" dur="2000" fill="hold"/>
                                        <p:tgtEl>
                                          <p:spTgt spid="9"/>
                                        </p:tgtEl>
                                        <p:attrNameLst>
                                          <p:attrName>ppt_x</p:attrName>
                                          <p:attrName>ppt_y</p:attrName>
                                        </p:attrNameLst>
                                      </p:cBhvr>
                                      <p:rCtr x="12448" y="0"/>
                                    </p:animMotion>
                                  </p:childTnLst>
                                </p:cTn>
                              </p:par>
                              <p:par>
                                <p:cTn id="7" presetID="10" presetClass="exit" presetSubtype="0" fill="hold" nodeType="withEffect">
                                  <p:stCondLst>
                                    <p:cond delay="3000"/>
                                  </p:stCondLst>
                                  <p:childTnLst>
                                    <p:animEffect transition="out" filter="fade">
                                      <p:cBhvr>
                                        <p:cTn id="8" dur="1000"/>
                                        <p:tgtEl>
                                          <p:spTgt spid="9"/>
                                        </p:tgtEl>
                                      </p:cBhvr>
                                    </p:animEffect>
                                    <p:set>
                                      <p:cBhvr>
                                        <p:cTn id="9" dur="1" fill="hold">
                                          <p:stCondLst>
                                            <p:cond delay="999"/>
                                          </p:stCondLst>
                                        </p:cTn>
                                        <p:tgtEl>
                                          <p:spTgt spid="9"/>
                                        </p:tgtEl>
                                        <p:attrNameLst>
                                          <p:attrName>style.visibility</p:attrName>
                                        </p:attrNameLst>
                                      </p:cBhvr>
                                      <p:to>
                                        <p:strVal val="hidden"/>
                                      </p:to>
                                    </p:set>
                                  </p:childTnLst>
                                </p:cTn>
                              </p:par>
                              <p:par>
                                <p:cTn id="10" presetID="0" presetClass="path" presetSubtype="0" repeatCount="2000" fill="hold" nodeType="withEffect">
                                  <p:stCondLst>
                                    <p:cond delay="2000"/>
                                  </p:stCondLst>
                                  <p:childTnLst>
                                    <p:animMotion origin="layout" path="M 0.24914 1.48148E-6 C 0.24844 -0.00278 0.24844 -0.01134 0.24983 1.48148E-6 C 0.24862 0.00671 0.24983 0.00231 0.24636 -0.00093 C 0.24375 0.00417 0.24688 0.00278 0.25053 0.0037 C 0.24896 0.00393 0.24619 0.00254 0.24566 0.00463 C 0.24532 0.00579 0.254 0.00741 0.254 0.00764 C 0.2533 0.0081 0.25278 0.00949 0.25191 0.00926 C 0.25174 0.00926 0.25018 0.00208 0.24914 1.48148E-6 Z " pathEditMode="relative" rAng="0" ptsTypes="ffffffff">
                                      <p:cBhvr>
                                        <p:cTn id="11" dur="2000" fill="hold"/>
                                        <p:tgtEl>
                                          <p:spTgt spid="9"/>
                                        </p:tgtEl>
                                        <p:attrNameLst>
                                          <p:attrName>ppt_x</p:attrName>
                                          <p:attrName>ppt_y</p:attrName>
                                        </p:attrNameLst>
                                      </p:cBhvr>
                                      <p:rCtr x="-35"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ounded Rectangle 75"/>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ounded Rectangle 76"/>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Rounded Rectangle 80"/>
          <p:cNvSpPr/>
          <p:nvPr/>
        </p:nvSpPr>
        <p:spPr bwMode="auto">
          <a:xfrm>
            <a:off x="5257800" y="457200"/>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Rounded Rectangle 82"/>
          <p:cNvSpPr/>
          <p:nvPr/>
        </p:nvSpPr>
        <p:spPr bwMode="auto">
          <a:xfrm>
            <a:off x="5257800" y="3547872"/>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Rounded Rectangle 94"/>
          <p:cNvSpPr/>
          <p:nvPr/>
        </p:nvSpPr>
        <p:spPr bwMode="auto">
          <a:xfrm>
            <a:off x="455698"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Rounded Rectangle 95"/>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TextBox 5"/>
          <p:cNvSpPr txBox="1">
            <a:spLocks noChangeArrowheads="1"/>
          </p:cNvSpPr>
          <p:nvPr/>
        </p:nvSpPr>
        <p:spPr bwMode="auto">
          <a:xfrm>
            <a:off x="1720533" y="615324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3285504"/>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Water"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 r="-2824"/>
          <a:stretch/>
        </p:blipFill>
        <p:spPr bwMode="auto">
          <a:xfrm>
            <a:off x="3537104" y="3268061"/>
            <a:ext cx="1851964" cy="840853"/>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Carbon Dioxide"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3043416" y="2123407"/>
            <a:ext cx="2712107" cy="78481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5" name="Carbonic Acid"/>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12184" y="2027636"/>
            <a:ext cx="3091639" cy="201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10</a:t>
            </a:fld>
            <a:endParaRPr lang="en-US"/>
          </a:p>
        </p:txBody>
      </p:sp>
      <p:sp>
        <p:nvSpPr>
          <p:cNvPr id="107" name="Title 1"/>
          <p:cNvSpPr>
            <a:spLocks noGrp="1"/>
          </p:cNvSpPr>
          <p:nvPr>
            <p:ph type="ctrTitle" idx="4294967295"/>
          </p:nvPr>
        </p:nvSpPr>
        <p:spPr>
          <a:xfrm>
            <a:off x="2927085" y="595313"/>
            <a:ext cx="2879725" cy="1095375"/>
          </a:xfrm>
          <a:gradFill>
            <a:gsLst>
              <a:gs pos="0">
                <a:srgbClr val="4C6D65">
                  <a:alpha val="75000"/>
                </a:srgbClr>
              </a:gs>
              <a:gs pos="100000">
                <a:schemeClr val="bg1">
                  <a:lumMod val="85000"/>
                </a:schemeClr>
              </a:gs>
            </a:gsLst>
            <a:lin ang="5400000" scaled="0"/>
          </a:gradFill>
          <a:ln>
            <a:solidFill>
              <a:srgbClr val="18453B"/>
            </a:solidFill>
          </a:ln>
        </p:spPr>
        <p:txBody>
          <a:bodyPr>
            <a:normAutofit fontScale="90000"/>
          </a:body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when carbonic acid decomposes?</a:t>
            </a:r>
          </a:p>
        </p:txBody>
      </p:sp>
      <p:sp>
        <p:nvSpPr>
          <p:cNvPr id="108" name="TextBox 10"/>
          <p:cNvSpPr txBox="1">
            <a:spLocks noChangeArrowheads="1"/>
          </p:cNvSpPr>
          <p:nvPr/>
        </p:nvSpPr>
        <p:spPr bwMode="auto">
          <a:xfrm>
            <a:off x="1453605" y="5871880"/>
            <a:ext cx="147348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Carbonic Acid</a:t>
            </a:r>
          </a:p>
        </p:txBody>
      </p:sp>
      <p:sp>
        <p:nvSpPr>
          <p:cNvPr id="110" name="TextBox 23"/>
          <p:cNvSpPr txBox="1">
            <a:spLocks noChangeArrowheads="1"/>
          </p:cNvSpPr>
          <p:nvPr/>
        </p:nvSpPr>
        <p:spPr bwMode="auto">
          <a:xfrm>
            <a:off x="6488500" y="6121147"/>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2" name="TextBox 18"/>
          <p:cNvSpPr txBox="1">
            <a:spLocks noChangeArrowheads="1"/>
          </p:cNvSpPr>
          <p:nvPr/>
        </p:nvSpPr>
        <p:spPr bwMode="auto">
          <a:xfrm>
            <a:off x="6065146" y="3025910"/>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spTree>
    <p:extLst>
      <p:ext uri="{BB962C8B-B14F-4D97-AF65-F5344CB8AC3E}">
        <p14:creationId xmlns:p14="http://schemas.microsoft.com/office/powerpoint/2010/main" val="16133284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94444E-6 1.48148E-6 L 0.24913 1.48148E-6 " pathEditMode="relative" rAng="0" ptsTypes="AA">
                                      <p:cBhvr>
                                        <p:cTn id="6" dur="2000" fill="hold"/>
                                        <p:tgtEl>
                                          <p:spTgt spid="105"/>
                                        </p:tgtEl>
                                        <p:attrNameLst>
                                          <p:attrName>ppt_x</p:attrName>
                                          <p:attrName>ppt_y</p:attrName>
                                        </p:attrNameLst>
                                      </p:cBhvr>
                                      <p:rCtr x="12448" y="0"/>
                                    </p:animMotion>
                                  </p:childTnLst>
                                </p:cTn>
                              </p:par>
                              <p:par>
                                <p:cTn id="7" presetID="10" presetClass="entr" presetSubtype="0" fill="hold" grpId="0" nodeType="withEffect">
                                  <p:stCondLst>
                                    <p:cond delay="0"/>
                                  </p:stCondLst>
                                  <p:childTnLst>
                                    <p:set>
                                      <p:cBhvr>
                                        <p:cTn id="8" dur="1" fill="hold">
                                          <p:stCondLst>
                                            <p:cond delay="0"/>
                                          </p:stCondLst>
                                        </p:cTn>
                                        <p:tgtEl>
                                          <p:spTgt spid="96"/>
                                        </p:tgtEl>
                                        <p:attrNameLst>
                                          <p:attrName>style.visibility</p:attrName>
                                        </p:attrNameLst>
                                      </p:cBhvr>
                                      <p:to>
                                        <p:strVal val="visible"/>
                                      </p:to>
                                    </p:set>
                                    <p:animEffect transition="in" filter="fade">
                                      <p:cBhvr>
                                        <p:cTn id="9" dur="2000"/>
                                        <p:tgtEl>
                                          <p:spTgt spid="9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2000"/>
                                        <p:tgtEl>
                                          <p:spTgt spid="7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2000"/>
                                        <p:tgtEl>
                                          <p:spTgt spid="76"/>
                                        </p:tgtEl>
                                      </p:cBhvr>
                                    </p:animEffect>
                                  </p:childTnLst>
                                </p:cTn>
                              </p:par>
                              <p:par>
                                <p:cTn id="16" presetID="6" presetClass="emph" presetSubtype="0" fill="hold" grpId="0" nodeType="withEffect">
                                  <p:stCondLst>
                                    <p:cond delay="0"/>
                                  </p:stCondLst>
                                  <p:childTnLst>
                                    <p:animScale>
                                      <p:cBhvr>
                                        <p:cTn id="17" dur="2000" fill="hold"/>
                                        <p:tgtEl>
                                          <p:spTgt spid="99"/>
                                        </p:tgtEl>
                                      </p:cBhvr>
                                      <p:by x="240000" y="240000"/>
                                    </p:animScale>
                                  </p:childTnLst>
                                </p:cTn>
                              </p:par>
                              <p:par>
                                <p:cTn id="18" presetID="7" presetClass="emph" presetSubtype="2" fill="hold" nodeType="withEffect">
                                  <p:stCondLst>
                                    <p:cond delay="0"/>
                                  </p:stCondLst>
                                  <p:childTnLst>
                                    <p:animClr clrSpc="rgb" dir="cw">
                                      <p:cBhvr>
                                        <p:cTn id="19" dur="2000" fill="hold"/>
                                        <p:tgtEl>
                                          <p:spTgt spid="99"/>
                                        </p:tgtEl>
                                        <p:attrNameLst>
                                          <p:attrName>stroke.color</p:attrName>
                                        </p:attrNameLst>
                                      </p:cBhvr>
                                      <p:to>
                                        <a:srgbClr val="00FF00"/>
                                      </p:to>
                                    </p:animClr>
                                    <p:set>
                                      <p:cBhvr>
                                        <p:cTn id="20" dur="2000" fill="hold"/>
                                        <p:tgtEl>
                                          <p:spTgt spid="99"/>
                                        </p:tgtEl>
                                        <p:attrNameLst>
                                          <p:attrName>stroke.on</p:attrName>
                                        </p:attrNameLst>
                                      </p:cBhvr>
                                      <p:to>
                                        <p:strVal val="true"/>
                                      </p:to>
                                    </p:set>
                                  </p:childTnLst>
                                </p:cTn>
                              </p:par>
                              <p:par>
                                <p:cTn id="21" presetID="3" presetClass="emph" presetSubtype="2" fill="hold" grpId="0" nodeType="withEffect">
                                  <p:stCondLst>
                                    <p:cond delay="0"/>
                                  </p:stCondLst>
                                  <p:childTnLst>
                                    <p:animClr clrSpc="rgb" dir="cw">
                                      <p:cBhvr override="childStyle">
                                        <p:cTn id="22" dur="2000" fill="hold"/>
                                        <p:tgtEl>
                                          <p:spTgt spid="97"/>
                                        </p:tgtEl>
                                        <p:attrNameLst>
                                          <p:attrName>style.color</p:attrName>
                                        </p:attrNameLst>
                                      </p:cBhvr>
                                      <p:to>
                                        <a:srgbClr val="0070C0"/>
                                      </p:to>
                                    </p:animClr>
                                  </p:childTnLst>
                                </p:cTn>
                              </p:par>
                              <p:par>
                                <p:cTn id="23" presetID="3" presetClass="emph" presetSubtype="2" fill="hold" grpId="0" nodeType="withEffect">
                                  <p:stCondLst>
                                    <p:cond delay="0"/>
                                  </p:stCondLst>
                                  <p:childTnLst>
                                    <p:animClr clrSpc="rgb" dir="cw">
                                      <p:cBhvr override="childStyle">
                                        <p:cTn id="24" dur="2000" fill="hold"/>
                                        <p:tgtEl>
                                          <p:spTgt spid="98"/>
                                        </p:tgtEl>
                                        <p:attrNameLst>
                                          <p:attrName>style.color</p:attrName>
                                        </p:attrNameLst>
                                      </p:cBhvr>
                                      <p:to>
                                        <a:srgbClr val="FF0000"/>
                                      </p:to>
                                    </p:animClr>
                                  </p:childTnLst>
                                </p:cTn>
                              </p:par>
                              <p:par>
                                <p:cTn id="25" presetID="6" presetClass="emph" presetSubtype="0" fill="hold" nodeType="withEffect">
                                  <p:stCondLst>
                                    <p:cond delay="0"/>
                                  </p:stCondLst>
                                  <p:childTnLst>
                                    <p:animScale>
                                      <p:cBhvr>
                                        <p:cTn id="26" dur="2000" fill="hold"/>
                                        <p:tgtEl>
                                          <p:spTgt spid="100">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100">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100">
                                            <p:txEl>
                                              <p:pRg st="0" end="0"/>
                                            </p:txEl>
                                          </p:spTgt>
                                        </p:tgtEl>
                                        <p:attrNameLst>
                                          <p:attrName>style.color</p:attrName>
                                        </p:attrNameLst>
                                      </p:cBhvr>
                                      <p:to>
                                        <a:srgbClr val="00FF00"/>
                                      </p:to>
                                    </p:animClr>
                                  </p:childTnLst>
                                </p:cTn>
                              </p:par>
                              <p:par>
                                <p:cTn id="31" presetID="10" presetClass="exit" presetSubtype="0" fill="hold" nodeType="withEffect">
                                  <p:stCondLst>
                                    <p:cond delay="3000"/>
                                  </p:stCondLst>
                                  <p:childTnLst>
                                    <p:animEffect transition="out" filter="fade">
                                      <p:cBhvr>
                                        <p:cTn id="32" dur="1000"/>
                                        <p:tgtEl>
                                          <p:spTgt spid="105"/>
                                        </p:tgtEl>
                                      </p:cBhvr>
                                    </p:animEffect>
                                    <p:set>
                                      <p:cBhvr>
                                        <p:cTn id="33" dur="1" fill="hold">
                                          <p:stCondLst>
                                            <p:cond delay="999"/>
                                          </p:stCondLst>
                                        </p:cTn>
                                        <p:tgtEl>
                                          <p:spTgt spid="105"/>
                                        </p:tgtEl>
                                        <p:attrNameLst>
                                          <p:attrName>style.visibility</p:attrName>
                                        </p:attrNameLst>
                                      </p:cBhvr>
                                      <p:to>
                                        <p:strVal val="hidden"/>
                                      </p:to>
                                    </p:set>
                                  </p:childTnLst>
                                </p:cTn>
                              </p:par>
                              <p:par>
                                <p:cTn id="34" presetID="10" presetClass="entr" presetSubtype="0" fill="hold" nodeType="withEffect">
                                  <p:stCondLst>
                                    <p:cond delay="4000"/>
                                  </p:stCondLst>
                                  <p:childTnLst>
                                    <p:set>
                                      <p:cBhvr>
                                        <p:cTn id="35" dur="1" fill="hold">
                                          <p:stCondLst>
                                            <p:cond delay="0"/>
                                          </p:stCondLst>
                                        </p:cTn>
                                        <p:tgtEl>
                                          <p:spTgt spid="101"/>
                                        </p:tgtEl>
                                        <p:attrNameLst>
                                          <p:attrName>style.visibility</p:attrName>
                                        </p:attrNameLst>
                                      </p:cBhvr>
                                      <p:to>
                                        <p:strVal val="visible"/>
                                      </p:to>
                                    </p:set>
                                    <p:animEffect transition="in" filter="fade">
                                      <p:cBhvr>
                                        <p:cTn id="36" dur="1000"/>
                                        <p:tgtEl>
                                          <p:spTgt spid="101"/>
                                        </p:tgtEl>
                                      </p:cBhvr>
                                    </p:animEffect>
                                  </p:childTnLst>
                                </p:cTn>
                              </p:par>
                              <p:par>
                                <p:cTn id="37" presetID="10" presetClass="entr" presetSubtype="0" fill="hold" nodeType="withEffect">
                                  <p:stCondLst>
                                    <p:cond delay="4000"/>
                                  </p:stCondLst>
                                  <p:childTnLst>
                                    <p:set>
                                      <p:cBhvr>
                                        <p:cTn id="38" dur="1" fill="hold">
                                          <p:stCondLst>
                                            <p:cond delay="0"/>
                                          </p:stCondLst>
                                        </p:cTn>
                                        <p:tgtEl>
                                          <p:spTgt spid="103"/>
                                        </p:tgtEl>
                                        <p:attrNameLst>
                                          <p:attrName>style.visibility</p:attrName>
                                        </p:attrNameLst>
                                      </p:cBhvr>
                                      <p:to>
                                        <p:strVal val="visible"/>
                                      </p:to>
                                    </p:set>
                                    <p:animEffect transition="in" filter="fade">
                                      <p:cBhvr>
                                        <p:cTn id="39" dur="1000"/>
                                        <p:tgtEl>
                                          <p:spTgt spid="103"/>
                                        </p:tgtEl>
                                      </p:cBhvr>
                                    </p:animEffect>
                                  </p:childTnLst>
                                </p:cTn>
                              </p:par>
                              <p:par>
                                <p:cTn id="40" presetID="0" presetClass="path" presetSubtype="0" repeatCount="2000" fill="hold" nodeType="withEffect">
                                  <p:stCondLst>
                                    <p:cond delay="2000"/>
                                  </p:stCondLst>
                                  <p:childTnLst>
                                    <p:animMotion origin="layout" path="M 0.24914 1.48148E-6 C 0.24844 -0.00278 0.24844 -0.01134 0.24983 1.48148E-6 C 0.24862 0.00671 0.24983 0.00231 0.24636 -0.00093 C 0.24375 0.00417 0.24688 0.00278 0.25053 0.0037 C 0.24896 0.00393 0.24619 0.00254 0.24566 0.00463 C 0.24532 0.00579 0.254 0.00741 0.254 0.00764 C 0.2533 0.0081 0.25278 0.00949 0.25191 0.00926 C 0.25174 0.00926 0.25018 0.00208 0.24914 1.48148E-6 Z " pathEditMode="relative" rAng="0" ptsTypes="ffffffff">
                                      <p:cBhvr>
                                        <p:cTn id="41" dur="2000" fill="hold"/>
                                        <p:tgtEl>
                                          <p:spTgt spid="105"/>
                                        </p:tgtEl>
                                        <p:attrNameLst>
                                          <p:attrName>ppt_x</p:attrName>
                                          <p:attrName>ppt_y</p:attrName>
                                        </p:attrNameLst>
                                      </p:cBhvr>
                                      <p:rCtr x="-35" y="-93"/>
                                    </p:animMotion>
                                  </p:childTnLst>
                                </p:cTn>
                              </p:par>
                              <p:par>
                                <p:cTn id="42" presetID="0" presetClass="path" presetSubtype="0" repeatCount="2000" fill="hold" nodeType="withEffect">
                                  <p:stCondLst>
                                    <p:cond delay="200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43" dur="2000" fill="hold"/>
                                        <p:tgtEl>
                                          <p:spTgt spid="103"/>
                                        </p:tgtEl>
                                        <p:attrNameLst>
                                          <p:attrName>ppt_x</p:attrName>
                                          <p:attrName>ppt_y</p:attrName>
                                        </p:attrNameLst>
                                      </p:cBhvr>
                                    </p:animMotion>
                                  </p:childTnLst>
                                </p:cTn>
                              </p:par>
                              <p:par>
                                <p:cTn id="44" presetID="0" presetClass="path" presetSubtype="0" repeatCount="2000" fill="hold" nodeType="withEffect">
                                  <p:stCondLst>
                                    <p:cond delay="200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45" dur="2000" fill="hold"/>
                                        <p:tgtEl>
                                          <p:spTgt spid="101"/>
                                        </p:tgtEl>
                                        <p:attrNameLst>
                                          <p:attrName>ppt_x</p:attrName>
                                          <p:attrName>ppt_y</p:attrName>
                                        </p:attrNameLst>
                                      </p:cBhvr>
                                    </p:animMotion>
                                  </p:childTnLst>
                                </p:cTn>
                              </p:par>
                            </p:childTnLst>
                          </p:cTn>
                        </p:par>
                        <p:par>
                          <p:cTn id="46" fill="hold">
                            <p:stCondLst>
                              <p:cond delay="6000"/>
                            </p:stCondLst>
                            <p:childTnLst>
                              <p:par>
                                <p:cTn id="47" presetID="0" presetClass="path" presetSubtype="0" accel="50000" decel="50000" fill="hold" nodeType="afterEffect">
                                  <p:stCondLst>
                                    <p:cond delay="1000"/>
                                  </p:stCondLst>
                                  <p:childTnLst>
                                    <p:animMotion origin="layout" path="M 3.61111E-6 1.85185E-6 L 0.28055 -0.06412 " pathEditMode="relative" rAng="0" ptsTypes="AA">
                                      <p:cBhvr>
                                        <p:cTn id="48" dur="2000" fill="hold"/>
                                        <p:tgtEl>
                                          <p:spTgt spid="103"/>
                                        </p:tgtEl>
                                        <p:attrNameLst>
                                          <p:attrName>ppt_x</p:attrName>
                                          <p:attrName>ppt_y</p:attrName>
                                        </p:attrNameLst>
                                      </p:cBhvr>
                                      <p:rCtr x="14028" y="-3218"/>
                                    </p:animMotion>
                                  </p:childTnLst>
                                </p:cTn>
                              </p:par>
                              <p:par>
                                <p:cTn id="49" presetID="0" presetClass="path" presetSubtype="0" accel="50000" decel="50000" fill="hold" nodeType="withEffect">
                                  <p:stCondLst>
                                    <p:cond delay="1000"/>
                                  </p:stCondLst>
                                  <p:childTnLst>
                                    <p:animMotion origin="layout" path="M -8.33333E-7 -1.48148E-6 L 0.27361 0.19005 " pathEditMode="relative" rAng="0" ptsTypes="AA">
                                      <p:cBhvr>
                                        <p:cTn id="50" dur="2000" fill="hold"/>
                                        <p:tgtEl>
                                          <p:spTgt spid="101"/>
                                        </p:tgtEl>
                                        <p:attrNameLst>
                                          <p:attrName>ppt_x</p:attrName>
                                          <p:attrName>ppt_y</p:attrName>
                                        </p:attrNameLst>
                                      </p:cBhvr>
                                      <p:rCtr x="13681" y="9491"/>
                                    </p:animMotion>
                                  </p:childTnLst>
                                </p:cTn>
                              </p:par>
                            </p:childTnLst>
                          </p:cTn>
                        </p:par>
                        <p:par>
                          <p:cTn id="51" fill="hold">
                            <p:stCondLst>
                              <p:cond delay="9000"/>
                            </p:stCondLst>
                            <p:childTnLst>
                              <p:par>
                                <p:cTn id="52" presetID="10" presetClass="exit" presetSubtype="0" fill="hold" grpId="1" nodeType="afterEffect">
                                  <p:stCondLst>
                                    <p:cond delay="0"/>
                                  </p:stCondLst>
                                  <p:childTnLst>
                                    <p:animEffect transition="out" filter="fade">
                                      <p:cBhvr>
                                        <p:cTn id="53" dur="2000"/>
                                        <p:tgtEl>
                                          <p:spTgt spid="96"/>
                                        </p:tgtEl>
                                      </p:cBhvr>
                                    </p:animEffect>
                                    <p:set>
                                      <p:cBhvr>
                                        <p:cTn id="54" dur="1" fill="hold">
                                          <p:stCondLst>
                                            <p:cond delay="1999"/>
                                          </p:stCondLst>
                                        </p:cTn>
                                        <p:tgtEl>
                                          <p:spTgt spid="9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000"/>
                                        <p:tgtEl>
                                          <p:spTgt spid="77"/>
                                        </p:tgtEl>
                                      </p:cBhvr>
                                    </p:animEffect>
                                    <p:set>
                                      <p:cBhvr>
                                        <p:cTn id="57" dur="1" fill="hold">
                                          <p:stCondLst>
                                            <p:cond delay="1999"/>
                                          </p:stCondLst>
                                        </p:cTn>
                                        <p:tgtEl>
                                          <p:spTgt spid="77"/>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000"/>
                                        <p:tgtEl>
                                          <p:spTgt spid="76"/>
                                        </p:tgtEl>
                                      </p:cBhvr>
                                    </p:animEffect>
                                    <p:set>
                                      <p:cBhvr>
                                        <p:cTn id="60" dur="1" fill="hold">
                                          <p:stCondLst>
                                            <p:cond delay="1999"/>
                                          </p:stCondLst>
                                        </p:cTn>
                                        <p:tgtEl>
                                          <p:spTgt spid="76"/>
                                        </p:tgtEl>
                                        <p:attrNameLst>
                                          <p:attrName>style.visibility</p:attrName>
                                        </p:attrNameLst>
                                      </p:cBhvr>
                                      <p:to>
                                        <p:strVal val="hidden"/>
                                      </p:to>
                                    </p:set>
                                  </p:childTnLst>
                                </p:cTn>
                              </p:par>
                              <p:par>
                                <p:cTn id="61" presetID="3" presetClass="emph" presetSubtype="2" fill="hold" grpId="1" nodeType="withEffect">
                                  <p:stCondLst>
                                    <p:cond delay="0"/>
                                  </p:stCondLst>
                                  <p:childTnLst>
                                    <p:animClr clrSpc="rgb" dir="cw">
                                      <p:cBhvr override="childStyle">
                                        <p:cTn id="62" dur="2000" fill="hold"/>
                                        <p:tgtEl>
                                          <p:spTgt spid="97"/>
                                        </p:tgtEl>
                                        <p:attrNameLst>
                                          <p:attrName>style.color</p:attrName>
                                        </p:attrNameLst>
                                      </p:cBhvr>
                                      <p:to>
                                        <a:schemeClr val="tx1"/>
                                      </p:to>
                                    </p:animClr>
                                  </p:childTnLst>
                                </p:cTn>
                              </p:par>
                              <p:par>
                                <p:cTn id="63" presetID="3" presetClass="emph" presetSubtype="2" fill="hold" grpId="1" nodeType="withEffect">
                                  <p:stCondLst>
                                    <p:cond delay="0"/>
                                  </p:stCondLst>
                                  <p:childTnLst>
                                    <p:animClr clrSpc="rgb" dir="cw">
                                      <p:cBhvr override="childStyle">
                                        <p:cTn id="64" dur="2000" fill="hold"/>
                                        <p:tgtEl>
                                          <p:spTgt spid="98"/>
                                        </p:tgtEl>
                                        <p:attrNameLst>
                                          <p:attrName>style.color</p:attrName>
                                        </p:attrNameLst>
                                      </p:cBhvr>
                                      <p:to>
                                        <a:schemeClr val="tx1"/>
                                      </p:to>
                                    </p:animClr>
                                  </p:childTnLst>
                                </p:cTn>
                              </p:par>
                              <p:par>
                                <p:cTn id="65" presetID="6" presetClass="emph" presetSubtype="0" fill="hold" grpId="1" nodeType="withEffect">
                                  <p:stCondLst>
                                    <p:cond delay="0"/>
                                  </p:stCondLst>
                                  <p:childTnLst>
                                    <p:animScale>
                                      <p:cBhvr>
                                        <p:cTn id="66" dur="2000" fill="hold"/>
                                        <p:tgtEl>
                                          <p:spTgt spid="99"/>
                                        </p:tgtEl>
                                      </p:cBhvr>
                                      <p:by x="41600" y="41600"/>
                                    </p:animScale>
                                  </p:childTnLst>
                                </p:cTn>
                              </p:par>
                              <p:par>
                                <p:cTn id="67" presetID="7" presetClass="emph" presetSubtype="2" fill="hold" nodeType="withEffect">
                                  <p:stCondLst>
                                    <p:cond delay="0"/>
                                  </p:stCondLst>
                                  <p:childTnLst>
                                    <p:animClr clrSpc="rgb" dir="cw">
                                      <p:cBhvr>
                                        <p:cTn id="68" dur="2000" fill="hold"/>
                                        <p:tgtEl>
                                          <p:spTgt spid="99"/>
                                        </p:tgtEl>
                                        <p:attrNameLst>
                                          <p:attrName>stroke.color</p:attrName>
                                        </p:attrNameLst>
                                      </p:cBhvr>
                                      <p:to>
                                        <a:schemeClr val="tx1"/>
                                      </p:to>
                                    </p:animClr>
                                    <p:set>
                                      <p:cBhvr>
                                        <p:cTn id="69" dur="2000" fill="hold"/>
                                        <p:tgtEl>
                                          <p:spTgt spid="99"/>
                                        </p:tgtEl>
                                        <p:attrNameLst>
                                          <p:attrName>stroke.on</p:attrName>
                                        </p:attrNameLst>
                                      </p:cBhvr>
                                      <p:to>
                                        <p:strVal val="true"/>
                                      </p:to>
                                    </p:set>
                                  </p:childTnLst>
                                </p:cTn>
                              </p:par>
                              <p:par>
                                <p:cTn id="70" presetID="0" presetClass="path" presetSubtype="0" fill="hold" grpId="2" nodeType="withEffect">
                                  <p:stCondLst>
                                    <p:cond delay="0"/>
                                  </p:stCondLst>
                                  <p:childTnLst>
                                    <p:animMotion origin="layout" path="M 2.22222E-6 0.09977 L 2.22222E-6 -0.00023 " pathEditMode="relative" rAng="0" ptsTypes="AA">
                                      <p:cBhvr>
                                        <p:cTn id="71" dur="2000" fill="hold"/>
                                        <p:tgtEl>
                                          <p:spTgt spid="100">
                                            <p:txEl>
                                              <p:pRg st="0" end="0"/>
                                            </p:txEl>
                                          </p:spTgt>
                                        </p:tgtEl>
                                        <p:attrNameLst>
                                          <p:attrName>ppt_x</p:attrName>
                                          <p:attrName>ppt_y</p:attrName>
                                        </p:attrNameLst>
                                      </p:cBhvr>
                                      <p:rCtr x="0" y="-5000"/>
                                    </p:animMotion>
                                  </p:childTnLst>
                                </p:cTn>
                              </p:par>
                              <p:par>
                                <p:cTn id="72" presetID="6" presetClass="emph" presetSubtype="0" fill="hold" grpId="3" nodeType="withEffect">
                                  <p:stCondLst>
                                    <p:cond delay="0"/>
                                  </p:stCondLst>
                                  <p:childTnLst>
                                    <p:animScale>
                                      <p:cBhvr>
                                        <p:cTn id="73" dur="2000" fill="hold"/>
                                        <p:tgtEl>
                                          <p:spTgt spid="100">
                                            <p:txEl>
                                              <p:pRg st="0" end="0"/>
                                            </p:txEl>
                                          </p:spTgt>
                                        </p:tgtEl>
                                      </p:cBhvr>
                                      <p:by x="50000" y="50000"/>
                                    </p:animScale>
                                  </p:childTnLst>
                                </p:cTn>
                              </p:par>
                              <p:par>
                                <p:cTn id="74" presetID="3" presetClass="emph" presetSubtype="2" fill="hold" grpId="4" nodeType="withEffect">
                                  <p:stCondLst>
                                    <p:cond delay="0"/>
                                  </p:stCondLst>
                                  <p:childTnLst>
                                    <p:animClr clrSpc="rgb" dir="cw">
                                      <p:cBhvr override="childStyle">
                                        <p:cTn id="75" dur="2000" fill="hold"/>
                                        <p:tgtEl>
                                          <p:spTgt spid="100">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6" grpId="1" animBg="1"/>
      <p:bldP spid="77" grpId="0" animBg="1"/>
      <p:bldP spid="77" grpId="1" animBg="1"/>
      <p:bldP spid="96" grpId="0" animBg="1"/>
      <p:bldP spid="96"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ounded Rectangle 75"/>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ounded Rectangle 76"/>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Rounded Rectangle 80"/>
          <p:cNvSpPr/>
          <p:nvPr/>
        </p:nvSpPr>
        <p:spPr bwMode="auto">
          <a:xfrm>
            <a:off x="5257800" y="457200"/>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Rounded Rectangle 82"/>
          <p:cNvSpPr/>
          <p:nvPr/>
        </p:nvSpPr>
        <p:spPr bwMode="auto">
          <a:xfrm>
            <a:off x="5257800" y="3547872"/>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Rounded Rectangle 94"/>
          <p:cNvSpPr/>
          <p:nvPr/>
        </p:nvSpPr>
        <p:spPr bwMode="auto">
          <a:xfrm>
            <a:off x="455698"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Rounded Rectangle 95"/>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TextBox 5"/>
          <p:cNvSpPr txBox="1">
            <a:spLocks noChangeArrowheads="1"/>
          </p:cNvSpPr>
          <p:nvPr/>
        </p:nvSpPr>
        <p:spPr bwMode="auto">
          <a:xfrm>
            <a:off x="1720533" y="615324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3285504"/>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Water"/>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62543" y="3268061"/>
            <a:ext cx="1801086" cy="840853"/>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Carbon Dioxide"/>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067546" y="2123407"/>
            <a:ext cx="2663846" cy="78481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5" name="Carbonic Acid"/>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12184" y="2027636"/>
            <a:ext cx="3091639" cy="2014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11</a:t>
            </a:fld>
            <a:endParaRPr lang="en-US"/>
          </a:p>
        </p:txBody>
      </p:sp>
      <p:sp>
        <p:nvSpPr>
          <p:cNvPr id="107" name="Title 1"/>
          <p:cNvSpPr>
            <a:spLocks noGrp="1"/>
          </p:cNvSpPr>
          <p:nvPr>
            <p:ph type="ctrTitle" idx="4294967295"/>
          </p:nvPr>
        </p:nvSpPr>
        <p:spPr>
          <a:xfrm>
            <a:off x="2861848" y="595313"/>
            <a:ext cx="2879725" cy="1095375"/>
          </a:xfrm>
          <a:gradFill>
            <a:gsLst>
              <a:gs pos="0">
                <a:srgbClr val="4C6D65">
                  <a:alpha val="75000"/>
                </a:srgbClr>
              </a:gs>
              <a:gs pos="100000">
                <a:schemeClr val="bg1">
                  <a:lumMod val="85000"/>
                </a:schemeClr>
              </a:gs>
            </a:gsLst>
            <a:lin ang="5400000" scaled="0"/>
          </a:gradFill>
          <a:ln>
            <a:solidFill>
              <a:srgbClr val="18453B"/>
            </a:solidFill>
          </a:ln>
        </p:spPr>
        <p:txBody>
          <a:bodyPr>
            <a:normAutofit fontScale="90000"/>
          </a:bodyPr>
          <a:lstStyle/>
          <a:p>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carbon atoms when carbonic acid decomposes?</a:t>
            </a:r>
          </a:p>
        </p:txBody>
      </p:sp>
      <p:sp>
        <p:nvSpPr>
          <p:cNvPr id="108" name="TextBox 10"/>
          <p:cNvSpPr txBox="1">
            <a:spLocks noChangeArrowheads="1"/>
          </p:cNvSpPr>
          <p:nvPr/>
        </p:nvSpPr>
        <p:spPr bwMode="auto">
          <a:xfrm>
            <a:off x="1453605" y="5871880"/>
            <a:ext cx="147348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Carbonic Acid</a:t>
            </a:r>
          </a:p>
        </p:txBody>
      </p:sp>
      <p:sp>
        <p:nvSpPr>
          <p:cNvPr id="110" name="TextBox 23"/>
          <p:cNvSpPr txBox="1">
            <a:spLocks noChangeArrowheads="1"/>
          </p:cNvSpPr>
          <p:nvPr/>
        </p:nvSpPr>
        <p:spPr bwMode="auto">
          <a:xfrm>
            <a:off x="6488500" y="6121147"/>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2" name="TextBox 18"/>
          <p:cNvSpPr txBox="1">
            <a:spLocks noChangeArrowheads="1"/>
          </p:cNvSpPr>
          <p:nvPr/>
        </p:nvSpPr>
        <p:spPr bwMode="auto">
          <a:xfrm>
            <a:off x="6065146" y="3025910"/>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sp>
        <p:nvSpPr>
          <p:cNvPr id="48"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chorCtr="0"/>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600" dirty="0">
                <a:latin typeface="Arial" charset="0"/>
                <a:cs typeface="Arial" charset="0"/>
              </a:rPr>
              <a:t>Carbon atoms in soda water become part of carbon dioxide molecules.</a:t>
            </a:r>
          </a:p>
        </p:txBody>
      </p:sp>
    </p:spTree>
    <p:extLst>
      <p:ext uri="{BB962C8B-B14F-4D97-AF65-F5344CB8AC3E}">
        <p14:creationId xmlns:p14="http://schemas.microsoft.com/office/powerpoint/2010/main" val="17087729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94444E-6 1.48148E-6 L 0.24913 1.48148E-6 " pathEditMode="relative" rAng="0" ptsTypes="AA">
                                      <p:cBhvr>
                                        <p:cTn id="6" dur="2000" fill="hold"/>
                                        <p:tgtEl>
                                          <p:spTgt spid="105"/>
                                        </p:tgtEl>
                                        <p:attrNameLst>
                                          <p:attrName>ppt_x</p:attrName>
                                          <p:attrName>ppt_y</p:attrName>
                                        </p:attrNameLst>
                                      </p:cBhvr>
                                      <p:rCtr x="12448" y="0"/>
                                    </p:animMotion>
                                  </p:childTnLst>
                                </p:cTn>
                              </p:par>
                              <p:par>
                                <p:cTn id="7" presetID="10" presetClass="entr" presetSubtype="0" fill="hold" grpId="0" nodeType="withEffect">
                                  <p:stCondLst>
                                    <p:cond delay="0"/>
                                  </p:stCondLst>
                                  <p:childTnLst>
                                    <p:set>
                                      <p:cBhvr>
                                        <p:cTn id="8" dur="1" fill="hold">
                                          <p:stCondLst>
                                            <p:cond delay="0"/>
                                          </p:stCondLst>
                                        </p:cTn>
                                        <p:tgtEl>
                                          <p:spTgt spid="96"/>
                                        </p:tgtEl>
                                        <p:attrNameLst>
                                          <p:attrName>style.visibility</p:attrName>
                                        </p:attrNameLst>
                                      </p:cBhvr>
                                      <p:to>
                                        <p:strVal val="visible"/>
                                      </p:to>
                                    </p:set>
                                    <p:animEffect transition="in" filter="fade">
                                      <p:cBhvr>
                                        <p:cTn id="9" dur="2000"/>
                                        <p:tgtEl>
                                          <p:spTgt spid="9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2000"/>
                                        <p:tgtEl>
                                          <p:spTgt spid="7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2000"/>
                                        <p:tgtEl>
                                          <p:spTgt spid="76"/>
                                        </p:tgtEl>
                                      </p:cBhvr>
                                    </p:animEffect>
                                  </p:childTnLst>
                                </p:cTn>
                              </p:par>
                              <p:par>
                                <p:cTn id="16" presetID="6" presetClass="emph" presetSubtype="0" fill="hold" grpId="0" nodeType="withEffect">
                                  <p:stCondLst>
                                    <p:cond delay="0"/>
                                  </p:stCondLst>
                                  <p:childTnLst>
                                    <p:animScale>
                                      <p:cBhvr>
                                        <p:cTn id="17" dur="2000" fill="hold"/>
                                        <p:tgtEl>
                                          <p:spTgt spid="99"/>
                                        </p:tgtEl>
                                      </p:cBhvr>
                                      <p:by x="240000" y="240000"/>
                                    </p:animScale>
                                  </p:childTnLst>
                                </p:cTn>
                              </p:par>
                              <p:par>
                                <p:cTn id="18" presetID="7" presetClass="emph" presetSubtype="2" fill="hold" nodeType="withEffect">
                                  <p:stCondLst>
                                    <p:cond delay="0"/>
                                  </p:stCondLst>
                                  <p:childTnLst>
                                    <p:animClr clrSpc="rgb" dir="cw">
                                      <p:cBhvr>
                                        <p:cTn id="19" dur="2000" fill="hold"/>
                                        <p:tgtEl>
                                          <p:spTgt spid="99"/>
                                        </p:tgtEl>
                                        <p:attrNameLst>
                                          <p:attrName>stroke.color</p:attrName>
                                        </p:attrNameLst>
                                      </p:cBhvr>
                                      <p:to>
                                        <a:srgbClr val="00FF00"/>
                                      </p:to>
                                    </p:animClr>
                                    <p:set>
                                      <p:cBhvr>
                                        <p:cTn id="20" dur="2000" fill="hold"/>
                                        <p:tgtEl>
                                          <p:spTgt spid="99"/>
                                        </p:tgtEl>
                                        <p:attrNameLst>
                                          <p:attrName>stroke.on</p:attrName>
                                        </p:attrNameLst>
                                      </p:cBhvr>
                                      <p:to>
                                        <p:strVal val="true"/>
                                      </p:to>
                                    </p:set>
                                  </p:childTnLst>
                                </p:cTn>
                              </p:par>
                              <p:par>
                                <p:cTn id="21" presetID="3" presetClass="emph" presetSubtype="2" fill="hold" grpId="0" nodeType="withEffect">
                                  <p:stCondLst>
                                    <p:cond delay="0"/>
                                  </p:stCondLst>
                                  <p:childTnLst>
                                    <p:animClr clrSpc="rgb" dir="cw">
                                      <p:cBhvr override="childStyle">
                                        <p:cTn id="22" dur="2000" fill="hold"/>
                                        <p:tgtEl>
                                          <p:spTgt spid="97"/>
                                        </p:tgtEl>
                                        <p:attrNameLst>
                                          <p:attrName>style.color</p:attrName>
                                        </p:attrNameLst>
                                      </p:cBhvr>
                                      <p:to>
                                        <a:srgbClr val="0070C0"/>
                                      </p:to>
                                    </p:animClr>
                                  </p:childTnLst>
                                </p:cTn>
                              </p:par>
                              <p:par>
                                <p:cTn id="23" presetID="3" presetClass="emph" presetSubtype="2" fill="hold" grpId="0" nodeType="withEffect">
                                  <p:stCondLst>
                                    <p:cond delay="0"/>
                                  </p:stCondLst>
                                  <p:childTnLst>
                                    <p:animClr clrSpc="rgb" dir="cw">
                                      <p:cBhvr override="childStyle">
                                        <p:cTn id="24" dur="2000" fill="hold"/>
                                        <p:tgtEl>
                                          <p:spTgt spid="98"/>
                                        </p:tgtEl>
                                        <p:attrNameLst>
                                          <p:attrName>style.color</p:attrName>
                                        </p:attrNameLst>
                                      </p:cBhvr>
                                      <p:to>
                                        <a:srgbClr val="FF0000"/>
                                      </p:to>
                                    </p:animClr>
                                  </p:childTnLst>
                                </p:cTn>
                              </p:par>
                              <p:par>
                                <p:cTn id="25" presetID="6" presetClass="emph" presetSubtype="0" fill="hold" nodeType="withEffect">
                                  <p:stCondLst>
                                    <p:cond delay="0"/>
                                  </p:stCondLst>
                                  <p:childTnLst>
                                    <p:animScale>
                                      <p:cBhvr>
                                        <p:cTn id="26" dur="2000" fill="hold"/>
                                        <p:tgtEl>
                                          <p:spTgt spid="100">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100">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100">
                                            <p:txEl>
                                              <p:pRg st="0" end="0"/>
                                            </p:txEl>
                                          </p:spTgt>
                                        </p:tgtEl>
                                        <p:attrNameLst>
                                          <p:attrName>style.color</p:attrName>
                                        </p:attrNameLst>
                                      </p:cBhvr>
                                      <p:to>
                                        <a:srgbClr val="00FF00"/>
                                      </p:to>
                                    </p:animClr>
                                  </p:childTnLst>
                                </p:cTn>
                              </p:par>
                              <p:par>
                                <p:cTn id="31" presetID="10" presetClass="exit" presetSubtype="0" fill="hold" nodeType="withEffect">
                                  <p:stCondLst>
                                    <p:cond delay="3000"/>
                                  </p:stCondLst>
                                  <p:childTnLst>
                                    <p:animEffect transition="out" filter="fade">
                                      <p:cBhvr>
                                        <p:cTn id="32" dur="1000"/>
                                        <p:tgtEl>
                                          <p:spTgt spid="105"/>
                                        </p:tgtEl>
                                      </p:cBhvr>
                                    </p:animEffect>
                                    <p:set>
                                      <p:cBhvr>
                                        <p:cTn id="33" dur="1" fill="hold">
                                          <p:stCondLst>
                                            <p:cond delay="999"/>
                                          </p:stCondLst>
                                        </p:cTn>
                                        <p:tgtEl>
                                          <p:spTgt spid="105"/>
                                        </p:tgtEl>
                                        <p:attrNameLst>
                                          <p:attrName>style.visibility</p:attrName>
                                        </p:attrNameLst>
                                      </p:cBhvr>
                                      <p:to>
                                        <p:strVal val="hidden"/>
                                      </p:to>
                                    </p:set>
                                  </p:childTnLst>
                                </p:cTn>
                              </p:par>
                              <p:par>
                                <p:cTn id="34" presetID="10" presetClass="entr" presetSubtype="0" fill="hold" nodeType="withEffect">
                                  <p:stCondLst>
                                    <p:cond delay="4000"/>
                                  </p:stCondLst>
                                  <p:childTnLst>
                                    <p:set>
                                      <p:cBhvr>
                                        <p:cTn id="35" dur="1" fill="hold">
                                          <p:stCondLst>
                                            <p:cond delay="0"/>
                                          </p:stCondLst>
                                        </p:cTn>
                                        <p:tgtEl>
                                          <p:spTgt spid="101"/>
                                        </p:tgtEl>
                                        <p:attrNameLst>
                                          <p:attrName>style.visibility</p:attrName>
                                        </p:attrNameLst>
                                      </p:cBhvr>
                                      <p:to>
                                        <p:strVal val="visible"/>
                                      </p:to>
                                    </p:set>
                                    <p:animEffect transition="in" filter="fade">
                                      <p:cBhvr>
                                        <p:cTn id="36" dur="1000"/>
                                        <p:tgtEl>
                                          <p:spTgt spid="101"/>
                                        </p:tgtEl>
                                      </p:cBhvr>
                                    </p:animEffect>
                                  </p:childTnLst>
                                </p:cTn>
                              </p:par>
                              <p:par>
                                <p:cTn id="37" presetID="10" presetClass="entr" presetSubtype="0" fill="hold" nodeType="withEffect">
                                  <p:stCondLst>
                                    <p:cond delay="4000"/>
                                  </p:stCondLst>
                                  <p:childTnLst>
                                    <p:set>
                                      <p:cBhvr>
                                        <p:cTn id="38" dur="1" fill="hold">
                                          <p:stCondLst>
                                            <p:cond delay="0"/>
                                          </p:stCondLst>
                                        </p:cTn>
                                        <p:tgtEl>
                                          <p:spTgt spid="103"/>
                                        </p:tgtEl>
                                        <p:attrNameLst>
                                          <p:attrName>style.visibility</p:attrName>
                                        </p:attrNameLst>
                                      </p:cBhvr>
                                      <p:to>
                                        <p:strVal val="visible"/>
                                      </p:to>
                                    </p:set>
                                    <p:animEffect transition="in" filter="fade">
                                      <p:cBhvr>
                                        <p:cTn id="39" dur="1000"/>
                                        <p:tgtEl>
                                          <p:spTgt spid="103"/>
                                        </p:tgtEl>
                                      </p:cBhvr>
                                    </p:animEffect>
                                  </p:childTnLst>
                                </p:cTn>
                              </p:par>
                              <p:par>
                                <p:cTn id="40" presetID="0" presetClass="path" presetSubtype="0" repeatCount="2000" fill="hold" nodeType="withEffect">
                                  <p:stCondLst>
                                    <p:cond delay="2000"/>
                                  </p:stCondLst>
                                  <p:childTnLst>
                                    <p:animMotion origin="layout" path="M 0.24914 1.48148E-6 C 0.24844 -0.00278 0.24844 -0.01134 0.24983 1.48148E-6 C 0.24862 0.00671 0.24983 0.00231 0.24636 -0.00093 C 0.24375 0.00417 0.24688 0.00278 0.25053 0.0037 C 0.24896 0.00393 0.24619 0.00254 0.24566 0.00463 C 0.24532 0.00579 0.254 0.00741 0.254 0.00764 C 0.2533 0.0081 0.25278 0.00949 0.25191 0.00926 C 0.25174 0.00926 0.25018 0.00208 0.24914 1.48148E-6 Z " pathEditMode="relative" rAng="0" ptsTypes="ffffffff">
                                      <p:cBhvr>
                                        <p:cTn id="41" dur="2000" fill="hold"/>
                                        <p:tgtEl>
                                          <p:spTgt spid="105"/>
                                        </p:tgtEl>
                                        <p:attrNameLst>
                                          <p:attrName>ppt_x</p:attrName>
                                          <p:attrName>ppt_y</p:attrName>
                                        </p:attrNameLst>
                                      </p:cBhvr>
                                      <p:rCtr x="-35" y="-93"/>
                                    </p:animMotion>
                                  </p:childTnLst>
                                </p:cTn>
                              </p:par>
                              <p:par>
                                <p:cTn id="42" presetID="0" presetClass="path" presetSubtype="0" repeatCount="2000" fill="hold" nodeType="withEffect">
                                  <p:stCondLst>
                                    <p:cond delay="200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43" dur="2000" fill="hold"/>
                                        <p:tgtEl>
                                          <p:spTgt spid="103"/>
                                        </p:tgtEl>
                                        <p:attrNameLst>
                                          <p:attrName>ppt_x</p:attrName>
                                          <p:attrName>ppt_y</p:attrName>
                                        </p:attrNameLst>
                                      </p:cBhvr>
                                    </p:animMotion>
                                  </p:childTnLst>
                                </p:cTn>
                              </p:par>
                              <p:par>
                                <p:cTn id="44" presetID="0" presetClass="path" presetSubtype="0" repeatCount="2000" fill="hold" nodeType="withEffect">
                                  <p:stCondLst>
                                    <p:cond delay="200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45" dur="2000" fill="hold"/>
                                        <p:tgtEl>
                                          <p:spTgt spid="101"/>
                                        </p:tgtEl>
                                        <p:attrNameLst>
                                          <p:attrName>ppt_x</p:attrName>
                                          <p:attrName>ppt_y</p:attrName>
                                        </p:attrNameLst>
                                      </p:cBhvr>
                                    </p:animMotion>
                                  </p:childTnLst>
                                </p:cTn>
                              </p:par>
                            </p:childTnLst>
                          </p:cTn>
                        </p:par>
                        <p:par>
                          <p:cTn id="46" fill="hold">
                            <p:stCondLst>
                              <p:cond delay="6000"/>
                            </p:stCondLst>
                            <p:childTnLst>
                              <p:par>
                                <p:cTn id="47" presetID="0" presetClass="path" presetSubtype="0" accel="50000" decel="50000" fill="hold" nodeType="afterEffect">
                                  <p:stCondLst>
                                    <p:cond delay="1000"/>
                                  </p:stCondLst>
                                  <p:childTnLst>
                                    <p:animMotion origin="layout" path="M 3.61111E-6 1.85185E-6 L 0.28055 -0.06412 " pathEditMode="relative" rAng="0" ptsTypes="AA">
                                      <p:cBhvr>
                                        <p:cTn id="48" dur="2000" fill="hold"/>
                                        <p:tgtEl>
                                          <p:spTgt spid="103"/>
                                        </p:tgtEl>
                                        <p:attrNameLst>
                                          <p:attrName>ppt_x</p:attrName>
                                          <p:attrName>ppt_y</p:attrName>
                                        </p:attrNameLst>
                                      </p:cBhvr>
                                      <p:rCtr x="14028" y="-3218"/>
                                    </p:animMotion>
                                  </p:childTnLst>
                                </p:cTn>
                              </p:par>
                              <p:par>
                                <p:cTn id="49" presetID="0" presetClass="path" presetSubtype="0" accel="50000" decel="50000" fill="hold" nodeType="withEffect">
                                  <p:stCondLst>
                                    <p:cond delay="1000"/>
                                  </p:stCondLst>
                                  <p:childTnLst>
                                    <p:animMotion origin="layout" path="M -8.33333E-7 -1.48148E-6 L 0.27361 0.19005 " pathEditMode="relative" rAng="0" ptsTypes="AA">
                                      <p:cBhvr>
                                        <p:cTn id="50" dur="2000" fill="hold"/>
                                        <p:tgtEl>
                                          <p:spTgt spid="101"/>
                                        </p:tgtEl>
                                        <p:attrNameLst>
                                          <p:attrName>ppt_x</p:attrName>
                                          <p:attrName>ppt_y</p:attrName>
                                        </p:attrNameLst>
                                      </p:cBhvr>
                                      <p:rCtr x="13681" y="9491"/>
                                    </p:animMotion>
                                  </p:childTnLst>
                                </p:cTn>
                              </p:par>
                            </p:childTnLst>
                          </p:cTn>
                        </p:par>
                        <p:par>
                          <p:cTn id="51" fill="hold">
                            <p:stCondLst>
                              <p:cond delay="9000"/>
                            </p:stCondLst>
                            <p:childTnLst>
                              <p:par>
                                <p:cTn id="52" presetID="10" presetClass="exit" presetSubtype="0" fill="hold" grpId="1" nodeType="afterEffect">
                                  <p:stCondLst>
                                    <p:cond delay="0"/>
                                  </p:stCondLst>
                                  <p:childTnLst>
                                    <p:animEffect transition="out" filter="fade">
                                      <p:cBhvr>
                                        <p:cTn id="53" dur="2000"/>
                                        <p:tgtEl>
                                          <p:spTgt spid="96"/>
                                        </p:tgtEl>
                                      </p:cBhvr>
                                    </p:animEffect>
                                    <p:set>
                                      <p:cBhvr>
                                        <p:cTn id="54" dur="1" fill="hold">
                                          <p:stCondLst>
                                            <p:cond delay="1999"/>
                                          </p:stCondLst>
                                        </p:cTn>
                                        <p:tgtEl>
                                          <p:spTgt spid="9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000"/>
                                        <p:tgtEl>
                                          <p:spTgt spid="77"/>
                                        </p:tgtEl>
                                      </p:cBhvr>
                                    </p:animEffect>
                                    <p:set>
                                      <p:cBhvr>
                                        <p:cTn id="57" dur="1" fill="hold">
                                          <p:stCondLst>
                                            <p:cond delay="1999"/>
                                          </p:stCondLst>
                                        </p:cTn>
                                        <p:tgtEl>
                                          <p:spTgt spid="77"/>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000"/>
                                        <p:tgtEl>
                                          <p:spTgt spid="76"/>
                                        </p:tgtEl>
                                      </p:cBhvr>
                                    </p:animEffect>
                                    <p:set>
                                      <p:cBhvr>
                                        <p:cTn id="60" dur="1" fill="hold">
                                          <p:stCondLst>
                                            <p:cond delay="1999"/>
                                          </p:stCondLst>
                                        </p:cTn>
                                        <p:tgtEl>
                                          <p:spTgt spid="76"/>
                                        </p:tgtEl>
                                        <p:attrNameLst>
                                          <p:attrName>style.visibility</p:attrName>
                                        </p:attrNameLst>
                                      </p:cBhvr>
                                      <p:to>
                                        <p:strVal val="hidden"/>
                                      </p:to>
                                    </p:set>
                                  </p:childTnLst>
                                </p:cTn>
                              </p:par>
                              <p:par>
                                <p:cTn id="61" presetID="3" presetClass="emph" presetSubtype="2" fill="hold" grpId="1" nodeType="withEffect">
                                  <p:stCondLst>
                                    <p:cond delay="0"/>
                                  </p:stCondLst>
                                  <p:childTnLst>
                                    <p:animClr clrSpc="rgb" dir="cw">
                                      <p:cBhvr override="childStyle">
                                        <p:cTn id="62" dur="2000" fill="hold"/>
                                        <p:tgtEl>
                                          <p:spTgt spid="97"/>
                                        </p:tgtEl>
                                        <p:attrNameLst>
                                          <p:attrName>style.color</p:attrName>
                                        </p:attrNameLst>
                                      </p:cBhvr>
                                      <p:to>
                                        <a:schemeClr val="tx1"/>
                                      </p:to>
                                    </p:animClr>
                                  </p:childTnLst>
                                </p:cTn>
                              </p:par>
                              <p:par>
                                <p:cTn id="63" presetID="3" presetClass="emph" presetSubtype="2" fill="hold" grpId="1" nodeType="withEffect">
                                  <p:stCondLst>
                                    <p:cond delay="0"/>
                                  </p:stCondLst>
                                  <p:childTnLst>
                                    <p:animClr clrSpc="rgb" dir="cw">
                                      <p:cBhvr override="childStyle">
                                        <p:cTn id="64" dur="2000" fill="hold"/>
                                        <p:tgtEl>
                                          <p:spTgt spid="98"/>
                                        </p:tgtEl>
                                        <p:attrNameLst>
                                          <p:attrName>style.color</p:attrName>
                                        </p:attrNameLst>
                                      </p:cBhvr>
                                      <p:to>
                                        <a:schemeClr val="tx1"/>
                                      </p:to>
                                    </p:animClr>
                                  </p:childTnLst>
                                </p:cTn>
                              </p:par>
                              <p:par>
                                <p:cTn id="65" presetID="6" presetClass="emph" presetSubtype="0" fill="hold" grpId="1" nodeType="withEffect">
                                  <p:stCondLst>
                                    <p:cond delay="0"/>
                                  </p:stCondLst>
                                  <p:childTnLst>
                                    <p:animScale>
                                      <p:cBhvr>
                                        <p:cTn id="66" dur="2000" fill="hold"/>
                                        <p:tgtEl>
                                          <p:spTgt spid="99"/>
                                        </p:tgtEl>
                                      </p:cBhvr>
                                      <p:by x="41600" y="41600"/>
                                    </p:animScale>
                                  </p:childTnLst>
                                </p:cTn>
                              </p:par>
                              <p:par>
                                <p:cTn id="67" presetID="7" presetClass="emph" presetSubtype="2" fill="hold" nodeType="withEffect">
                                  <p:stCondLst>
                                    <p:cond delay="0"/>
                                  </p:stCondLst>
                                  <p:childTnLst>
                                    <p:animClr clrSpc="rgb" dir="cw">
                                      <p:cBhvr>
                                        <p:cTn id="68" dur="2000" fill="hold"/>
                                        <p:tgtEl>
                                          <p:spTgt spid="99"/>
                                        </p:tgtEl>
                                        <p:attrNameLst>
                                          <p:attrName>stroke.color</p:attrName>
                                        </p:attrNameLst>
                                      </p:cBhvr>
                                      <p:to>
                                        <a:schemeClr val="tx1"/>
                                      </p:to>
                                    </p:animClr>
                                    <p:set>
                                      <p:cBhvr>
                                        <p:cTn id="69" dur="2000" fill="hold"/>
                                        <p:tgtEl>
                                          <p:spTgt spid="99"/>
                                        </p:tgtEl>
                                        <p:attrNameLst>
                                          <p:attrName>stroke.on</p:attrName>
                                        </p:attrNameLst>
                                      </p:cBhvr>
                                      <p:to>
                                        <p:strVal val="true"/>
                                      </p:to>
                                    </p:set>
                                  </p:childTnLst>
                                </p:cTn>
                              </p:par>
                              <p:par>
                                <p:cTn id="70" presetID="0" presetClass="path" presetSubtype="0" fill="hold" grpId="2" nodeType="withEffect">
                                  <p:stCondLst>
                                    <p:cond delay="0"/>
                                  </p:stCondLst>
                                  <p:childTnLst>
                                    <p:animMotion origin="layout" path="M 2.22222E-6 0.09977 L 2.22222E-6 -0.00023 " pathEditMode="relative" rAng="0" ptsTypes="AA">
                                      <p:cBhvr>
                                        <p:cTn id="71" dur="2000" fill="hold"/>
                                        <p:tgtEl>
                                          <p:spTgt spid="100">
                                            <p:txEl>
                                              <p:pRg st="0" end="0"/>
                                            </p:txEl>
                                          </p:spTgt>
                                        </p:tgtEl>
                                        <p:attrNameLst>
                                          <p:attrName>ppt_x</p:attrName>
                                          <p:attrName>ppt_y</p:attrName>
                                        </p:attrNameLst>
                                      </p:cBhvr>
                                      <p:rCtr x="0" y="-5000"/>
                                    </p:animMotion>
                                  </p:childTnLst>
                                </p:cTn>
                              </p:par>
                              <p:par>
                                <p:cTn id="72" presetID="6" presetClass="emph" presetSubtype="0" fill="hold" grpId="3" nodeType="withEffect">
                                  <p:stCondLst>
                                    <p:cond delay="0"/>
                                  </p:stCondLst>
                                  <p:childTnLst>
                                    <p:animScale>
                                      <p:cBhvr>
                                        <p:cTn id="73" dur="2000" fill="hold"/>
                                        <p:tgtEl>
                                          <p:spTgt spid="100">
                                            <p:txEl>
                                              <p:pRg st="0" end="0"/>
                                            </p:txEl>
                                          </p:spTgt>
                                        </p:tgtEl>
                                      </p:cBhvr>
                                      <p:by x="50000" y="50000"/>
                                    </p:animScale>
                                  </p:childTnLst>
                                </p:cTn>
                              </p:par>
                              <p:par>
                                <p:cTn id="74" presetID="3" presetClass="emph" presetSubtype="2" fill="hold" grpId="4" nodeType="withEffect">
                                  <p:stCondLst>
                                    <p:cond delay="0"/>
                                  </p:stCondLst>
                                  <p:childTnLst>
                                    <p:animClr clrSpc="rgb" dir="cw">
                                      <p:cBhvr override="childStyle">
                                        <p:cTn id="75" dur="2000" fill="hold"/>
                                        <p:tgtEl>
                                          <p:spTgt spid="100">
                                            <p:txEl>
                                              <p:pRg st="0" end="0"/>
                                            </p:txEl>
                                          </p:spTgt>
                                        </p:tgtEl>
                                        <p:attrNameLst>
                                          <p:attrName>style.color</p:attrName>
                                        </p:attrNameLst>
                                      </p:cBhvr>
                                      <p:to>
                                        <a:schemeClr val="tx1"/>
                                      </p:to>
                                    </p:animClr>
                                  </p:childTnLst>
                                </p:cTn>
                              </p:par>
                            </p:childTnLst>
                          </p:cTn>
                        </p:par>
                        <p:par>
                          <p:cTn id="76" fill="hold">
                            <p:stCondLst>
                              <p:cond delay="11000"/>
                            </p:stCondLst>
                            <p:childTnLst>
                              <p:par>
                                <p:cTn id="77" presetID="10" presetClass="entr" presetSubtype="0"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6" grpId="1" animBg="1"/>
      <p:bldP spid="77" grpId="0" animBg="1"/>
      <p:bldP spid="77" grpId="1" animBg="1"/>
      <p:bldP spid="96" grpId="0" animBg="1"/>
      <p:bldP spid="96"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ounded Rectangle 75"/>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ounded Rectangle 76"/>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Rounded Rectangle 80"/>
          <p:cNvSpPr/>
          <p:nvPr/>
        </p:nvSpPr>
        <p:spPr bwMode="auto">
          <a:xfrm>
            <a:off x="5257800" y="457200"/>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Rounded Rectangle 82"/>
          <p:cNvSpPr/>
          <p:nvPr/>
        </p:nvSpPr>
        <p:spPr bwMode="auto">
          <a:xfrm>
            <a:off x="5257800" y="3547872"/>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Rounded Rectangle 94"/>
          <p:cNvSpPr/>
          <p:nvPr/>
        </p:nvSpPr>
        <p:spPr bwMode="auto">
          <a:xfrm>
            <a:off x="455698"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Rounded Rectangle 95"/>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TextBox 5"/>
          <p:cNvSpPr txBox="1">
            <a:spLocks noChangeArrowheads="1"/>
          </p:cNvSpPr>
          <p:nvPr/>
        </p:nvSpPr>
        <p:spPr bwMode="auto">
          <a:xfrm>
            <a:off x="1720533" y="615324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3285504"/>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Water"/>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62543" y="3268061"/>
            <a:ext cx="1801086" cy="840852"/>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Carbon Dioxide"/>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067546" y="2123407"/>
            <a:ext cx="2663846" cy="784815"/>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5" name="Carbonic Acid"/>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12184" y="2027636"/>
            <a:ext cx="3091638" cy="2014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12</a:t>
            </a:fld>
            <a:endParaRPr lang="en-US"/>
          </a:p>
        </p:txBody>
      </p:sp>
      <p:sp>
        <p:nvSpPr>
          <p:cNvPr id="107" name="Title 1"/>
          <p:cNvSpPr>
            <a:spLocks noGrp="1"/>
          </p:cNvSpPr>
          <p:nvPr>
            <p:ph type="ctrTitle" idx="4294967295"/>
          </p:nvPr>
        </p:nvSpPr>
        <p:spPr>
          <a:xfrm>
            <a:off x="3131292" y="756063"/>
            <a:ext cx="2879725" cy="1095375"/>
          </a:xfrm>
          <a:gradFill>
            <a:gsLst>
              <a:gs pos="0">
                <a:srgbClr val="4C6D65">
                  <a:alpha val="75000"/>
                </a:srgbClr>
              </a:gs>
              <a:gs pos="100000">
                <a:schemeClr val="bg1">
                  <a:lumMod val="85000"/>
                </a:schemeClr>
              </a:gs>
            </a:gsLst>
            <a:lin ang="5400000" scaled="0"/>
          </a:gradFill>
          <a:ln>
            <a:solidFill>
              <a:srgbClr val="18453B"/>
            </a:solidFill>
          </a:ln>
        </p:spPr>
        <p:txBody>
          <a:bodyPr>
            <a:normAutofit fontScale="90000"/>
          </a:bodyPr>
          <a:lstStyle/>
          <a:p>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oxygen atoms when carbonic acid decomposes?</a:t>
            </a:r>
          </a:p>
        </p:txBody>
      </p:sp>
      <p:sp>
        <p:nvSpPr>
          <p:cNvPr id="108" name="TextBox 10"/>
          <p:cNvSpPr txBox="1">
            <a:spLocks noChangeArrowheads="1"/>
          </p:cNvSpPr>
          <p:nvPr/>
        </p:nvSpPr>
        <p:spPr bwMode="auto">
          <a:xfrm>
            <a:off x="1453605" y="5871880"/>
            <a:ext cx="147348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Carbonic Acid</a:t>
            </a:r>
          </a:p>
        </p:txBody>
      </p:sp>
      <p:sp>
        <p:nvSpPr>
          <p:cNvPr id="110" name="TextBox 23"/>
          <p:cNvSpPr txBox="1">
            <a:spLocks noChangeArrowheads="1"/>
          </p:cNvSpPr>
          <p:nvPr/>
        </p:nvSpPr>
        <p:spPr bwMode="auto">
          <a:xfrm>
            <a:off x="6488500" y="6121147"/>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2" name="TextBox 18"/>
          <p:cNvSpPr txBox="1">
            <a:spLocks noChangeArrowheads="1"/>
          </p:cNvSpPr>
          <p:nvPr/>
        </p:nvSpPr>
        <p:spPr bwMode="auto">
          <a:xfrm>
            <a:off x="6065146" y="3025910"/>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sp>
        <p:nvSpPr>
          <p:cNvPr id="48"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chorCtr="0"/>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600" spc="-100" dirty="0">
                <a:latin typeface="Arial" charset="0"/>
                <a:cs typeface="Arial" charset="0"/>
              </a:rPr>
              <a:t>Oxygen atoms in soda water become part of water and carbon dioxide  molecules.</a:t>
            </a:r>
          </a:p>
        </p:txBody>
      </p:sp>
    </p:spTree>
    <p:extLst>
      <p:ext uri="{BB962C8B-B14F-4D97-AF65-F5344CB8AC3E}">
        <p14:creationId xmlns:p14="http://schemas.microsoft.com/office/powerpoint/2010/main" val="145887654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94444E-6 1.48148E-6 L 0.24913 1.48148E-6 " pathEditMode="relative" rAng="0" ptsTypes="AA">
                                      <p:cBhvr>
                                        <p:cTn id="6" dur="2000" fill="hold"/>
                                        <p:tgtEl>
                                          <p:spTgt spid="105"/>
                                        </p:tgtEl>
                                        <p:attrNameLst>
                                          <p:attrName>ppt_x</p:attrName>
                                          <p:attrName>ppt_y</p:attrName>
                                        </p:attrNameLst>
                                      </p:cBhvr>
                                      <p:rCtr x="12448" y="0"/>
                                    </p:animMotion>
                                  </p:childTnLst>
                                </p:cTn>
                              </p:par>
                              <p:par>
                                <p:cTn id="7" presetID="10" presetClass="entr" presetSubtype="0" fill="hold" grpId="0" nodeType="withEffect">
                                  <p:stCondLst>
                                    <p:cond delay="0"/>
                                  </p:stCondLst>
                                  <p:childTnLst>
                                    <p:set>
                                      <p:cBhvr>
                                        <p:cTn id="8" dur="1" fill="hold">
                                          <p:stCondLst>
                                            <p:cond delay="0"/>
                                          </p:stCondLst>
                                        </p:cTn>
                                        <p:tgtEl>
                                          <p:spTgt spid="96"/>
                                        </p:tgtEl>
                                        <p:attrNameLst>
                                          <p:attrName>style.visibility</p:attrName>
                                        </p:attrNameLst>
                                      </p:cBhvr>
                                      <p:to>
                                        <p:strVal val="visible"/>
                                      </p:to>
                                    </p:set>
                                    <p:animEffect transition="in" filter="fade">
                                      <p:cBhvr>
                                        <p:cTn id="9" dur="2000"/>
                                        <p:tgtEl>
                                          <p:spTgt spid="9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2000"/>
                                        <p:tgtEl>
                                          <p:spTgt spid="7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2000"/>
                                        <p:tgtEl>
                                          <p:spTgt spid="76"/>
                                        </p:tgtEl>
                                      </p:cBhvr>
                                    </p:animEffect>
                                  </p:childTnLst>
                                </p:cTn>
                              </p:par>
                              <p:par>
                                <p:cTn id="16" presetID="6" presetClass="emph" presetSubtype="0" fill="hold" grpId="0" nodeType="withEffect">
                                  <p:stCondLst>
                                    <p:cond delay="0"/>
                                  </p:stCondLst>
                                  <p:childTnLst>
                                    <p:animScale>
                                      <p:cBhvr>
                                        <p:cTn id="17" dur="2000" fill="hold"/>
                                        <p:tgtEl>
                                          <p:spTgt spid="99"/>
                                        </p:tgtEl>
                                      </p:cBhvr>
                                      <p:by x="240000" y="240000"/>
                                    </p:animScale>
                                  </p:childTnLst>
                                </p:cTn>
                              </p:par>
                              <p:par>
                                <p:cTn id="18" presetID="7" presetClass="emph" presetSubtype="2" fill="hold" nodeType="withEffect">
                                  <p:stCondLst>
                                    <p:cond delay="0"/>
                                  </p:stCondLst>
                                  <p:childTnLst>
                                    <p:animClr clrSpc="rgb" dir="cw">
                                      <p:cBhvr>
                                        <p:cTn id="19" dur="2000" fill="hold"/>
                                        <p:tgtEl>
                                          <p:spTgt spid="99"/>
                                        </p:tgtEl>
                                        <p:attrNameLst>
                                          <p:attrName>stroke.color</p:attrName>
                                        </p:attrNameLst>
                                      </p:cBhvr>
                                      <p:to>
                                        <a:srgbClr val="00FF00"/>
                                      </p:to>
                                    </p:animClr>
                                    <p:set>
                                      <p:cBhvr>
                                        <p:cTn id="20" dur="2000" fill="hold"/>
                                        <p:tgtEl>
                                          <p:spTgt spid="99"/>
                                        </p:tgtEl>
                                        <p:attrNameLst>
                                          <p:attrName>stroke.on</p:attrName>
                                        </p:attrNameLst>
                                      </p:cBhvr>
                                      <p:to>
                                        <p:strVal val="true"/>
                                      </p:to>
                                    </p:set>
                                  </p:childTnLst>
                                </p:cTn>
                              </p:par>
                              <p:par>
                                <p:cTn id="21" presetID="3" presetClass="emph" presetSubtype="2" fill="hold" grpId="0" nodeType="withEffect">
                                  <p:stCondLst>
                                    <p:cond delay="0"/>
                                  </p:stCondLst>
                                  <p:childTnLst>
                                    <p:animClr clrSpc="rgb" dir="cw">
                                      <p:cBhvr override="childStyle">
                                        <p:cTn id="22" dur="2000" fill="hold"/>
                                        <p:tgtEl>
                                          <p:spTgt spid="97"/>
                                        </p:tgtEl>
                                        <p:attrNameLst>
                                          <p:attrName>style.color</p:attrName>
                                        </p:attrNameLst>
                                      </p:cBhvr>
                                      <p:to>
                                        <a:srgbClr val="0070C0"/>
                                      </p:to>
                                    </p:animClr>
                                  </p:childTnLst>
                                </p:cTn>
                              </p:par>
                              <p:par>
                                <p:cTn id="23" presetID="3" presetClass="emph" presetSubtype="2" fill="hold" grpId="0" nodeType="withEffect">
                                  <p:stCondLst>
                                    <p:cond delay="0"/>
                                  </p:stCondLst>
                                  <p:childTnLst>
                                    <p:animClr clrSpc="rgb" dir="cw">
                                      <p:cBhvr override="childStyle">
                                        <p:cTn id="24" dur="2000" fill="hold"/>
                                        <p:tgtEl>
                                          <p:spTgt spid="98"/>
                                        </p:tgtEl>
                                        <p:attrNameLst>
                                          <p:attrName>style.color</p:attrName>
                                        </p:attrNameLst>
                                      </p:cBhvr>
                                      <p:to>
                                        <a:srgbClr val="FF0000"/>
                                      </p:to>
                                    </p:animClr>
                                  </p:childTnLst>
                                </p:cTn>
                              </p:par>
                              <p:par>
                                <p:cTn id="25" presetID="6" presetClass="emph" presetSubtype="0" fill="hold" nodeType="withEffect">
                                  <p:stCondLst>
                                    <p:cond delay="0"/>
                                  </p:stCondLst>
                                  <p:childTnLst>
                                    <p:animScale>
                                      <p:cBhvr>
                                        <p:cTn id="26" dur="2000" fill="hold"/>
                                        <p:tgtEl>
                                          <p:spTgt spid="100">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100">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100">
                                            <p:txEl>
                                              <p:pRg st="0" end="0"/>
                                            </p:txEl>
                                          </p:spTgt>
                                        </p:tgtEl>
                                        <p:attrNameLst>
                                          <p:attrName>style.color</p:attrName>
                                        </p:attrNameLst>
                                      </p:cBhvr>
                                      <p:to>
                                        <a:srgbClr val="00FF00"/>
                                      </p:to>
                                    </p:animClr>
                                  </p:childTnLst>
                                </p:cTn>
                              </p:par>
                              <p:par>
                                <p:cTn id="31" presetID="10" presetClass="exit" presetSubtype="0" fill="hold" nodeType="withEffect">
                                  <p:stCondLst>
                                    <p:cond delay="3000"/>
                                  </p:stCondLst>
                                  <p:childTnLst>
                                    <p:animEffect transition="out" filter="fade">
                                      <p:cBhvr>
                                        <p:cTn id="32" dur="1000"/>
                                        <p:tgtEl>
                                          <p:spTgt spid="105"/>
                                        </p:tgtEl>
                                      </p:cBhvr>
                                    </p:animEffect>
                                    <p:set>
                                      <p:cBhvr>
                                        <p:cTn id="33" dur="1" fill="hold">
                                          <p:stCondLst>
                                            <p:cond delay="999"/>
                                          </p:stCondLst>
                                        </p:cTn>
                                        <p:tgtEl>
                                          <p:spTgt spid="105"/>
                                        </p:tgtEl>
                                        <p:attrNameLst>
                                          <p:attrName>style.visibility</p:attrName>
                                        </p:attrNameLst>
                                      </p:cBhvr>
                                      <p:to>
                                        <p:strVal val="hidden"/>
                                      </p:to>
                                    </p:set>
                                  </p:childTnLst>
                                </p:cTn>
                              </p:par>
                              <p:par>
                                <p:cTn id="34" presetID="10" presetClass="entr" presetSubtype="0" fill="hold" nodeType="withEffect">
                                  <p:stCondLst>
                                    <p:cond delay="4000"/>
                                  </p:stCondLst>
                                  <p:childTnLst>
                                    <p:set>
                                      <p:cBhvr>
                                        <p:cTn id="35" dur="1" fill="hold">
                                          <p:stCondLst>
                                            <p:cond delay="0"/>
                                          </p:stCondLst>
                                        </p:cTn>
                                        <p:tgtEl>
                                          <p:spTgt spid="101"/>
                                        </p:tgtEl>
                                        <p:attrNameLst>
                                          <p:attrName>style.visibility</p:attrName>
                                        </p:attrNameLst>
                                      </p:cBhvr>
                                      <p:to>
                                        <p:strVal val="visible"/>
                                      </p:to>
                                    </p:set>
                                    <p:animEffect transition="in" filter="fade">
                                      <p:cBhvr>
                                        <p:cTn id="36" dur="1000"/>
                                        <p:tgtEl>
                                          <p:spTgt spid="101"/>
                                        </p:tgtEl>
                                      </p:cBhvr>
                                    </p:animEffect>
                                  </p:childTnLst>
                                </p:cTn>
                              </p:par>
                              <p:par>
                                <p:cTn id="37" presetID="10" presetClass="entr" presetSubtype="0" fill="hold" nodeType="withEffect">
                                  <p:stCondLst>
                                    <p:cond delay="4000"/>
                                  </p:stCondLst>
                                  <p:childTnLst>
                                    <p:set>
                                      <p:cBhvr>
                                        <p:cTn id="38" dur="1" fill="hold">
                                          <p:stCondLst>
                                            <p:cond delay="0"/>
                                          </p:stCondLst>
                                        </p:cTn>
                                        <p:tgtEl>
                                          <p:spTgt spid="103"/>
                                        </p:tgtEl>
                                        <p:attrNameLst>
                                          <p:attrName>style.visibility</p:attrName>
                                        </p:attrNameLst>
                                      </p:cBhvr>
                                      <p:to>
                                        <p:strVal val="visible"/>
                                      </p:to>
                                    </p:set>
                                    <p:animEffect transition="in" filter="fade">
                                      <p:cBhvr>
                                        <p:cTn id="39" dur="1000"/>
                                        <p:tgtEl>
                                          <p:spTgt spid="103"/>
                                        </p:tgtEl>
                                      </p:cBhvr>
                                    </p:animEffect>
                                  </p:childTnLst>
                                </p:cTn>
                              </p:par>
                              <p:par>
                                <p:cTn id="40" presetID="0" presetClass="path" presetSubtype="0" repeatCount="2000" fill="hold" nodeType="withEffect">
                                  <p:stCondLst>
                                    <p:cond delay="2000"/>
                                  </p:stCondLst>
                                  <p:childTnLst>
                                    <p:animMotion origin="layout" path="M 0.24914 1.48148E-6 C 0.24844 -0.00278 0.24844 -0.01134 0.24983 1.48148E-6 C 0.24862 0.00671 0.24983 0.00231 0.24636 -0.00093 C 0.24375 0.00417 0.24688 0.00278 0.25053 0.0037 C 0.24896 0.00393 0.24619 0.00254 0.24566 0.00463 C 0.24532 0.00579 0.254 0.00741 0.254 0.00764 C 0.2533 0.0081 0.25278 0.00949 0.25191 0.00926 C 0.25174 0.00926 0.25018 0.00208 0.24914 1.48148E-6 Z " pathEditMode="relative" rAng="0" ptsTypes="ffffffff">
                                      <p:cBhvr>
                                        <p:cTn id="41" dur="2000" fill="hold"/>
                                        <p:tgtEl>
                                          <p:spTgt spid="105"/>
                                        </p:tgtEl>
                                        <p:attrNameLst>
                                          <p:attrName>ppt_x</p:attrName>
                                          <p:attrName>ppt_y</p:attrName>
                                        </p:attrNameLst>
                                      </p:cBhvr>
                                      <p:rCtr x="-35" y="-93"/>
                                    </p:animMotion>
                                  </p:childTnLst>
                                </p:cTn>
                              </p:par>
                              <p:par>
                                <p:cTn id="42" presetID="0" presetClass="path" presetSubtype="0" repeatCount="2000" fill="hold" nodeType="withEffect">
                                  <p:stCondLst>
                                    <p:cond delay="200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43" dur="2000" fill="hold"/>
                                        <p:tgtEl>
                                          <p:spTgt spid="103"/>
                                        </p:tgtEl>
                                        <p:attrNameLst>
                                          <p:attrName>ppt_x</p:attrName>
                                          <p:attrName>ppt_y</p:attrName>
                                        </p:attrNameLst>
                                      </p:cBhvr>
                                    </p:animMotion>
                                  </p:childTnLst>
                                </p:cTn>
                              </p:par>
                              <p:par>
                                <p:cTn id="44" presetID="0" presetClass="path" presetSubtype="0" repeatCount="2000" fill="hold" nodeType="withEffect">
                                  <p:stCondLst>
                                    <p:cond delay="200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45" dur="2000" fill="hold"/>
                                        <p:tgtEl>
                                          <p:spTgt spid="101"/>
                                        </p:tgtEl>
                                        <p:attrNameLst>
                                          <p:attrName>ppt_x</p:attrName>
                                          <p:attrName>ppt_y</p:attrName>
                                        </p:attrNameLst>
                                      </p:cBhvr>
                                    </p:animMotion>
                                  </p:childTnLst>
                                </p:cTn>
                              </p:par>
                            </p:childTnLst>
                          </p:cTn>
                        </p:par>
                        <p:par>
                          <p:cTn id="46" fill="hold">
                            <p:stCondLst>
                              <p:cond delay="6000"/>
                            </p:stCondLst>
                            <p:childTnLst>
                              <p:par>
                                <p:cTn id="47" presetID="0" presetClass="path" presetSubtype="0" accel="50000" decel="50000" fill="hold" nodeType="afterEffect">
                                  <p:stCondLst>
                                    <p:cond delay="1000"/>
                                  </p:stCondLst>
                                  <p:childTnLst>
                                    <p:animMotion origin="layout" path="M 3.61111E-6 1.85185E-6 L 0.28055 -0.06412 " pathEditMode="relative" rAng="0" ptsTypes="AA">
                                      <p:cBhvr>
                                        <p:cTn id="48" dur="2000" fill="hold"/>
                                        <p:tgtEl>
                                          <p:spTgt spid="103"/>
                                        </p:tgtEl>
                                        <p:attrNameLst>
                                          <p:attrName>ppt_x</p:attrName>
                                          <p:attrName>ppt_y</p:attrName>
                                        </p:attrNameLst>
                                      </p:cBhvr>
                                      <p:rCtr x="14028" y="-3218"/>
                                    </p:animMotion>
                                  </p:childTnLst>
                                </p:cTn>
                              </p:par>
                              <p:par>
                                <p:cTn id="49" presetID="0" presetClass="path" presetSubtype="0" accel="50000" decel="50000" fill="hold" nodeType="withEffect">
                                  <p:stCondLst>
                                    <p:cond delay="1000"/>
                                  </p:stCondLst>
                                  <p:childTnLst>
                                    <p:animMotion origin="layout" path="M -8.33333E-7 -1.48148E-6 L 0.27361 0.19005 " pathEditMode="relative" rAng="0" ptsTypes="AA">
                                      <p:cBhvr>
                                        <p:cTn id="50" dur="2000" fill="hold"/>
                                        <p:tgtEl>
                                          <p:spTgt spid="101"/>
                                        </p:tgtEl>
                                        <p:attrNameLst>
                                          <p:attrName>ppt_x</p:attrName>
                                          <p:attrName>ppt_y</p:attrName>
                                        </p:attrNameLst>
                                      </p:cBhvr>
                                      <p:rCtr x="13681" y="9491"/>
                                    </p:animMotion>
                                  </p:childTnLst>
                                </p:cTn>
                              </p:par>
                            </p:childTnLst>
                          </p:cTn>
                        </p:par>
                        <p:par>
                          <p:cTn id="51" fill="hold">
                            <p:stCondLst>
                              <p:cond delay="9000"/>
                            </p:stCondLst>
                            <p:childTnLst>
                              <p:par>
                                <p:cTn id="52" presetID="10" presetClass="exit" presetSubtype="0" fill="hold" grpId="1" nodeType="afterEffect">
                                  <p:stCondLst>
                                    <p:cond delay="0"/>
                                  </p:stCondLst>
                                  <p:childTnLst>
                                    <p:animEffect transition="out" filter="fade">
                                      <p:cBhvr>
                                        <p:cTn id="53" dur="2000"/>
                                        <p:tgtEl>
                                          <p:spTgt spid="96"/>
                                        </p:tgtEl>
                                      </p:cBhvr>
                                    </p:animEffect>
                                    <p:set>
                                      <p:cBhvr>
                                        <p:cTn id="54" dur="1" fill="hold">
                                          <p:stCondLst>
                                            <p:cond delay="1999"/>
                                          </p:stCondLst>
                                        </p:cTn>
                                        <p:tgtEl>
                                          <p:spTgt spid="9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000"/>
                                        <p:tgtEl>
                                          <p:spTgt spid="77"/>
                                        </p:tgtEl>
                                      </p:cBhvr>
                                    </p:animEffect>
                                    <p:set>
                                      <p:cBhvr>
                                        <p:cTn id="57" dur="1" fill="hold">
                                          <p:stCondLst>
                                            <p:cond delay="1999"/>
                                          </p:stCondLst>
                                        </p:cTn>
                                        <p:tgtEl>
                                          <p:spTgt spid="77"/>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000"/>
                                        <p:tgtEl>
                                          <p:spTgt spid="76"/>
                                        </p:tgtEl>
                                      </p:cBhvr>
                                    </p:animEffect>
                                    <p:set>
                                      <p:cBhvr>
                                        <p:cTn id="60" dur="1" fill="hold">
                                          <p:stCondLst>
                                            <p:cond delay="1999"/>
                                          </p:stCondLst>
                                        </p:cTn>
                                        <p:tgtEl>
                                          <p:spTgt spid="76"/>
                                        </p:tgtEl>
                                        <p:attrNameLst>
                                          <p:attrName>style.visibility</p:attrName>
                                        </p:attrNameLst>
                                      </p:cBhvr>
                                      <p:to>
                                        <p:strVal val="hidden"/>
                                      </p:to>
                                    </p:set>
                                  </p:childTnLst>
                                </p:cTn>
                              </p:par>
                              <p:par>
                                <p:cTn id="61" presetID="3" presetClass="emph" presetSubtype="2" fill="hold" grpId="1" nodeType="withEffect">
                                  <p:stCondLst>
                                    <p:cond delay="0"/>
                                  </p:stCondLst>
                                  <p:childTnLst>
                                    <p:animClr clrSpc="rgb" dir="cw">
                                      <p:cBhvr override="childStyle">
                                        <p:cTn id="62" dur="2000" fill="hold"/>
                                        <p:tgtEl>
                                          <p:spTgt spid="97"/>
                                        </p:tgtEl>
                                        <p:attrNameLst>
                                          <p:attrName>style.color</p:attrName>
                                        </p:attrNameLst>
                                      </p:cBhvr>
                                      <p:to>
                                        <a:schemeClr val="tx1"/>
                                      </p:to>
                                    </p:animClr>
                                  </p:childTnLst>
                                </p:cTn>
                              </p:par>
                              <p:par>
                                <p:cTn id="63" presetID="3" presetClass="emph" presetSubtype="2" fill="hold" grpId="1" nodeType="withEffect">
                                  <p:stCondLst>
                                    <p:cond delay="0"/>
                                  </p:stCondLst>
                                  <p:childTnLst>
                                    <p:animClr clrSpc="rgb" dir="cw">
                                      <p:cBhvr override="childStyle">
                                        <p:cTn id="64" dur="2000" fill="hold"/>
                                        <p:tgtEl>
                                          <p:spTgt spid="98"/>
                                        </p:tgtEl>
                                        <p:attrNameLst>
                                          <p:attrName>style.color</p:attrName>
                                        </p:attrNameLst>
                                      </p:cBhvr>
                                      <p:to>
                                        <a:schemeClr val="tx1"/>
                                      </p:to>
                                    </p:animClr>
                                  </p:childTnLst>
                                </p:cTn>
                              </p:par>
                              <p:par>
                                <p:cTn id="65" presetID="6" presetClass="emph" presetSubtype="0" fill="hold" grpId="1" nodeType="withEffect">
                                  <p:stCondLst>
                                    <p:cond delay="0"/>
                                  </p:stCondLst>
                                  <p:childTnLst>
                                    <p:animScale>
                                      <p:cBhvr>
                                        <p:cTn id="66" dur="2000" fill="hold"/>
                                        <p:tgtEl>
                                          <p:spTgt spid="99"/>
                                        </p:tgtEl>
                                      </p:cBhvr>
                                      <p:by x="41600" y="41600"/>
                                    </p:animScale>
                                  </p:childTnLst>
                                </p:cTn>
                              </p:par>
                              <p:par>
                                <p:cTn id="67" presetID="7" presetClass="emph" presetSubtype="2" fill="hold" nodeType="withEffect">
                                  <p:stCondLst>
                                    <p:cond delay="0"/>
                                  </p:stCondLst>
                                  <p:childTnLst>
                                    <p:animClr clrSpc="rgb" dir="cw">
                                      <p:cBhvr>
                                        <p:cTn id="68" dur="2000" fill="hold"/>
                                        <p:tgtEl>
                                          <p:spTgt spid="99"/>
                                        </p:tgtEl>
                                        <p:attrNameLst>
                                          <p:attrName>stroke.color</p:attrName>
                                        </p:attrNameLst>
                                      </p:cBhvr>
                                      <p:to>
                                        <a:schemeClr val="tx1"/>
                                      </p:to>
                                    </p:animClr>
                                    <p:set>
                                      <p:cBhvr>
                                        <p:cTn id="69" dur="2000" fill="hold"/>
                                        <p:tgtEl>
                                          <p:spTgt spid="99"/>
                                        </p:tgtEl>
                                        <p:attrNameLst>
                                          <p:attrName>stroke.on</p:attrName>
                                        </p:attrNameLst>
                                      </p:cBhvr>
                                      <p:to>
                                        <p:strVal val="true"/>
                                      </p:to>
                                    </p:set>
                                  </p:childTnLst>
                                </p:cTn>
                              </p:par>
                              <p:par>
                                <p:cTn id="70" presetID="0" presetClass="path" presetSubtype="0" fill="hold" grpId="2" nodeType="withEffect">
                                  <p:stCondLst>
                                    <p:cond delay="0"/>
                                  </p:stCondLst>
                                  <p:childTnLst>
                                    <p:animMotion origin="layout" path="M 2.22222E-6 0.09977 L 2.22222E-6 -0.00023 " pathEditMode="relative" rAng="0" ptsTypes="AA">
                                      <p:cBhvr>
                                        <p:cTn id="71" dur="2000" fill="hold"/>
                                        <p:tgtEl>
                                          <p:spTgt spid="100">
                                            <p:txEl>
                                              <p:pRg st="0" end="0"/>
                                            </p:txEl>
                                          </p:spTgt>
                                        </p:tgtEl>
                                        <p:attrNameLst>
                                          <p:attrName>ppt_x</p:attrName>
                                          <p:attrName>ppt_y</p:attrName>
                                        </p:attrNameLst>
                                      </p:cBhvr>
                                      <p:rCtr x="0" y="-5000"/>
                                    </p:animMotion>
                                  </p:childTnLst>
                                </p:cTn>
                              </p:par>
                              <p:par>
                                <p:cTn id="72" presetID="6" presetClass="emph" presetSubtype="0" fill="hold" grpId="3" nodeType="withEffect">
                                  <p:stCondLst>
                                    <p:cond delay="0"/>
                                  </p:stCondLst>
                                  <p:childTnLst>
                                    <p:animScale>
                                      <p:cBhvr>
                                        <p:cTn id="73" dur="2000" fill="hold"/>
                                        <p:tgtEl>
                                          <p:spTgt spid="100">
                                            <p:txEl>
                                              <p:pRg st="0" end="0"/>
                                            </p:txEl>
                                          </p:spTgt>
                                        </p:tgtEl>
                                      </p:cBhvr>
                                      <p:by x="50000" y="50000"/>
                                    </p:animScale>
                                  </p:childTnLst>
                                </p:cTn>
                              </p:par>
                              <p:par>
                                <p:cTn id="74" presetID="3" presetClass="emph" presetSubtype="2" fill="hold" grpId="4" nodeType="withEffect">
                                  <p:stCondLst>
                                    <p:cond delay="0"/>
                                  </p:stCondLst>
                                  <p:childTnLst>
                                    <p:animClr clrSpc="rgb" dir="cw">
                                      <p:cBhvr override="childStyle">
                                        <p:cTn id="75" dur="2000" fill="hold"/>
                                        <p:tgtEl>
                                          <p:spTgt spid="100">
                                            <p:txEl>
                                              <p:pRg st="0" end="0"/>
                                            </p:txEl>
                                          </p:spTgt>
                                        </p:tgtEl>
                                        <p:attrNameLst>
                                          <p:attrName>style.color</p:attrName>
                                        </p:attrNameLst>
                                      </p:cBhvr>
                                      <p:to>
                                        <a:schemeClr val="tx1"/>
                                      </p:to>
                                    </p:animClr>
                                  </p:childTnLst>
                                </p:cTn>
                              </p:par>
                            </p:childTnLst>
                          </p:cTn>
                        </p:par>
                        <p:par>
                          <p:cTn id="76" fill="hold">
                            <p:stCondLst>
                              <p:cond delay="11000"/>
                            </p:stCondLst>
                            <p:childTnLst>
                              <p:par>
                                <p:cTn id="77" presetID="10" presetClass="entr" presetSubtype="0"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6" grpId="1" animBg="1"/>
      <p:bldP spid="77" grpId="0" animBg="1"/>
      <p:bldP spid="77" grpId="1" animBg="1"/>
      <p:bldP spid="96" grpId="0" animBg="1"/>
      <p:bldP spid="96"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P spid="4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ounded Rectangle 75"/>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ounded Rectangle 76"/>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Rounded Rectangle 80"/>
          <p:cNvSpPr/>
          <p:nvPr/>
        </p:nvSpPr>
        <p:spPr bwMode="auto">
          <a:xfrm>
            <a:off x="5257800" y="457200"/>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Rounded Rectangle 82"/>
          <p:cNvSpPr/>
          <p:nvPr/>
        </p:nvSpPr>
        <p:spPr bwMode="auto">
          <a:xfrm>
            <a:off x="5257800" y="3547872"/>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Rounded Rectangle 94"/>
          <p:cNvSpPr/>
          <p:nvPr/>
        </p:nvSpPr>
        <p:spPr bwMode="auto">
          <a:xfrm>
            <a:off x="455698"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Rounded Rectangle 95"/>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TextBox 5"/>
          <p:cNvSpPr txBox="1">
            <a:spLocks noChangeArrowheads="1"/>
          </p:cNvSpPr>
          <p:nvPr/>
        </p:nvSpPr>
        <p:spPr bwMode="auto">
          <a:xfrm>
            <a:off x="1720533" y="615324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3285504"/>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Water"/>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62543" y="3268061"/>
            <a:ext cx="1801086" cy="840852"/>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Carbon Dioxide"/>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067546" y="2123407"/>
            <a:ext cx="2663846" cy="784815"/>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5" name="Carbonic Acid"/>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12184" y="2027636"/>
            <a:ext cx="3091638" cy="2014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13</a:t>
            </a:fld>
            <a:endParaRPr lang="en-US"/>
          </a:p>
        </p:txBody>
      </p:sp>
      <p:sp>
        <p:nvSpPr>
          <p:cNvPr id="107" name="Title 1"/>
          <p:cNvSpPr>
            <a:spLocks noGrp="1"/>
          </p:cNvSpPr>
          <p:nvPr>
            <p:ph type="ctrTitle" idx="4294967295"/>
          </p:nvPr>
        </p:nvSpPr>
        <p:spPr>
          <a:xfrm>
            <a:off x="2958431" y="595313"/>
            <a:ext cx="2879725" cy="1095375"/>
          </a:xfrm>
          <a:gradFill>
            <a:gsLst>
              <a:gs pos="0">
                <a:srgbClr val="4C6D65">
                  <a:alpha val="75000"/>
                </a:srgbClr>
              </a:gs>
              <a:gs pos="100000">
                <a:schemeClr val="bg1">
                  <a:lumMod val="85000"/>
                </a:schemeClr>
              </a:gs>
            </a:gsLst>
            <a:lin ang="5400000" scaled="0"/>
          </a:gradFill>
          <a:ln>
            <a:solidFill>
              <a:srgbClr val="18453B"/>
            </a:solidFill>
          </a:ln>
        </p:spPr>
        <p:txBody>
          <a:bodyPr>
            <a:normAutofit fontScale="90000"/>
          </a:bodyPr>
          <a:lstStyle/>
          <a:p>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hydrogen atoms when carbonic acid decomposes?</a:t>
            </a:r>
          </a:p>
        </p:txBody>
      </p:sp>
      <p:sp>
        <p:nvSpPr>
          <p:cNvPr id="108" name="TextBox 10"/>
          <p:cNvSpPr txBox="1">
            <a:spLocks noChangeArrowheads="1"/>
          </p:cNvSpPr>
          <p:nvPr/>
        </p:nvSpPr>
        <p:spPr bwMode="auto">
          <a:xfrm>
            <a:off x="1453605" y="5871880"/>
            <a:ext cx="147348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Carbonic Acid</a:t>
            </a:r>
          </a:p>
        </p:txBody>
      </p:sp>
      <p:sp>
        <p:nvSpPr>
          <p:cNvPr id="110" name="TextBox 23"/>
          <p:cNvSpPr txBox="1">
            <a:spLocks noChangeArrowheads="1"/>
          </p:cNvSpPr>
          <p:nvPr/>
        </p:nvSpPr>
        <p:spPr bwMode="auto">
          <a:xfrm>
            <a:off x="6488500" y="6121147"/>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2" name="TextBox 18"/>
          <p:cNvSpPr txBox="1">
            <a:spLocks noChangeArrowheads="1"/>
          </p:cNvSpPr>
          <p:nvPr/>
        </p:nvSpPr>
        <p:spPr bwMode="auto">
          <a:xfrm>
            <a:off x="6065146" y="3025910"/>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sp>
        <p:nvSpPr>
          <p:cNvPr id="48"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chorCtr="0"/>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600" dirty="0">
                <a:latin typeface="Arial" charset="0"/>
                <a:cs typeface="Arial" charset="0"/>
              </a:rPr>
              <a:t>Hydrogen atoms in soda water become part of water molecules.</a:t>
            </a:r>
          </a:p>
        </p:txBody>
      </p:sp>
    </p:spTree>
    <p:extLst>
      <p:ext uri="{BB962C8B-B14F-4D97-AF65-F5344CB8AC3E}">
        <p14:creationId xmlns:p14="http://schemas.microsoft.com/office/powerpoint/2010/main" val="42325396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94444E-6 1.48148E-6 L 0.24913 1.48148E-6 " pathEditMode="relative" rAng="0" ptsTypes="AA">
                                      <p:cBhvr>
                                        <p:cTn id="6" dur="2000" fill="hold"/>
                                        <p:tgtEl>
                                          <p:spTgt spid="105"/>
                                        </p:tgtEl>
                                        <p:attrNameLst>
                                          <p:attrName>ppt_x</p:attrName>
                                          <p:attrName>ppt_y</p:attrName>
                                        </p:attrNameLst>
                                      </p:cBhvr>
                                      <p:rCtr x="12448" y="0"/>
                                    </p:animMotion>
                                  </p:childTnLst>
                                </p:cTn>
                              </p:par>
                              <p:par>
                                <p:cTn id="7" presetID="10" presetClass="entr" presetSubtype="0" fill="hold" grpId="0" nodeType="withEffect">
                                  <p:stCondLst>
                                    <p:cond delay="0"/>
                                  </p:stCondLst>
                                  <p:childTnLst>
                                    <p:set>
                                      <p:cBhvr>
                                        <p:cTn id="8" dur="1" fill="hold">
                                          <p:stCondLst>
                                            <p:cond delay="0"/>
                                          </p:stCondLst>
                                        </p:cTn>
                                        <p:tgtEl>
                                          <p:spTgt spid="96"/>
                                        </p:tgtEl>
                                        <p:attrNameLst>
                                          <p:attrName>style.visibility</p:attrName>
                                        </p:attrNameLst>
                                      </p:cBhvr>
                                      <p:to>
                                        <p:strVal val="visible"/>
                                      </p:to>
                                    </p:set>
                                    <p:animEffect transition="in" filter="fade">
                                      <p:cBhvr>
                                        <p:cTn id="9" dur="2000"/>
                                        <p:tgtEl>
                                          <p:spTgt spid="9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2000"/>
                                        <p:tgtEl>
                                          <p:spTgt spid="7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2000"/>
                                        <p:tgtEl>
                                          <p:spTgt spid="76"/>
                                        </p:tgtEl>
                                      </p:cBhvr>
                                    </p:animEffect>
                                  </p:childTnLst>
                                </p:cTn>
                              </p:par>
                              <p:par>
                                <p:cTn id="16" presetID="6" presetClass="emph" presetSubtype="0" fill="hold" grpId="0" nodeType="withEffect">
                                  <p:stCondLst>
                                    <p:cond delay="0"/>
                                  </p:stCondLst>
                                  <p:childTnLst>
                                    <p:animScale>
                                      <p:cBhvr>
                                        <p:cTn id="17" dur="2000" fill="hold"/>
                                        <p:tgtEl>
                                          <p:spTgt spid="99"/>
                                        </p:tgtEl>
                                      </p:cBhvr>
                                      <p:by x="240000" y="240000"/>
                                    </p:animScale>
                                  </p:childTnLst>
                                </p:cTn>
                              </p:par>
                              <p:par>
                                <p:cTn id="18" presetID="7" presetClass="emph" presetSubtype="2" fill="hold" nodeType="withEffect">
                                  <p:stCondLst>
                                    <p:cond delay="0"/>
                                  </p:stCondLst>
                                  <p:childTnLst>
                                    <p:animClr clrSpc="rgb" dir="cw">
                                      <p:cBhvr>
                                        <p:cTn id="19" dur="2000" fill="hold"/>
                                        <p:tgtEl>
                                          <p:spTgt spid="99"/>
                                        </p:tgtEl>
                                        <p:attrNameLst>
                                          <p:attrName>stroke.color</p:attrName>
                                        </p:attrNameLst>
                                      </p:cBhvr>
                                      <p:to>
                                        <a:srgbClr val="00FF00"/>
                                      </p:to>
                                    </p:animClr>
                                    <p:set>
                                      <p:cBhvr>
                                        <p:cTn id="20" dur="2000" fill="hold"/>
                                        <p:tgtEl>
                                          <p:spTgt spid="99"/>
                                        </p:tgtEl>
                                        <p:attrNameLst>
                                          <p:attrName>stroke.on</p:attrName>
                                        </p:attrNameLst>
                                      </p:cBhvr>
                                      <p:to>
                                        <p:strVal val="true"/>
                                      </p:to>
                                    </p:set>
                                  </p:childTnLst>
                                </p:cTn>
                              </p:par>
                              <p:par>
                                <p:cTn id="21" presetID="3" presetClass="emph" presetSubtype="2" fill="hold" grpId="0" nodeType="withEffect">
                                  <p:stCondLst>
                                    <p:cond delay="0"/>
                                  </p:stCondLst>
                                  <p:childTnLst>
                                    <p:animClr clrSpc="rgb" dir="cw">
                                      <p:cBhvr override="childStyle">
                                        <p:cTn id="22" dur="2000" fill="hold"/>
                                        <p:tgtEl>
                                          <p:spTgt spid="97"/>
                                        </p:tgtEl>
                                        <p:attrNameLst>
                                          <p:attrName>style.color</p:attrName>
                                        </p:attrNameLst>
                                      </p:cBhvr>
                                      <p:to>
                                        <a:srgbClr val="0070C0"/>
                                      </p:to>
                                    </p:animClr>
                                  </p:childTnLst>
                                </p:cTn>
                              </p:par>
                              <p:par>
                                <p:cTn id="23" presetID="3" presetClass="emph" presetSubtype="2" fill="hold" grpId="0" nodeType="withEffect">
                                  <p:stCondLst>
                                    <p:cond delay="0"/>
                                  </p:stCondLst>
                                  <p:childTnLst>
                                    <p:animClr clrSpc="rgb" dir="cw">
                                      <p:cBhvr override="childStyle">
                                        <p:cTn id="24" dur="2000" fill="hold"/>
                                        <p:tgtEl>
                                          <p:spTgt spid="98"/>
                                        </p:tgtEl>
                                        <p:attrNameLst>
                                          <p:attrName>style.color</p:attrName>
                                        </p:attrNameLst>
                                      </p:cBhvr>
                                      <p:to>
                                        <a:srgbClr val="FF0000"/>
                                      </p:to>
                                    </p:animClr>
                                  </p:childTnLst>
                                </p:cTn>
                              </p:par>
                              <p:par>
                                <p:cTn id="25" presetID="6" presetClass="emph" presetSubtype="0" fill="hold" nodeType="withEffect">
                                  <p:stCondLst>
                                    <p:cond delay="0"/>
                                  </p:stCondLst>
                                  <p:childTnLst>
                                    <p:animScale>
                                      <p:cBhvr>
                                        <p:cTn id="26" dur="2000" fill="hold"/>
                                        <p:tgtEl>
                                          <p:spTgt spid="100">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100">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100">
                                            <p:txEl>
                                              <p:pRg st="0" end="0"/>
                                            </p:txEl>
                                          </p:spTgt>
                                        </p:tgtEl>
                                        <p:attrNameLst>
                                          <p:attrName>style.color</p:attrName>
                                        </p:attrNameLst>
                                      </p:cBhvr>
                                      <p:to>
                                        <a:srgbClr val="00FF00"/>
                                      </p:to>
                                    </p:animClr>
                                  </p:childTnLst>
                                </p:cTn>
                              </p:par>
                              <p:par>
                                <p:cTn id="31" presetID="10" presetClass="exit" presetSubtype="0" fill="hold" nodeType="withEffect">
                                  <p:stCondLst>
                                    <p:cond delay="3000"/>
                                  </p:stCondLst>
                                  <p:childTnLst>
                                    <p:animEffect transition="out" filter="fade">
                                      <p:cBhvr>
                                        <p:cTn id="32" dur="1000"/>
                                        <p:tgtEl>
                                          <p:spTgt spid="105"/>
                                        </p:tgtEl>
                                      </p:cBhvr>
                                    </p:animEffect>
                                    <p:set>
                                      <p:cBhvr>
                                        <p:cTn id="33" dur="1" fill="hold">
                                          <p:stCondLst>
                                            <p:cond delay="999"/>
                                          </p:stCondLst>
                                        </p:cTn>
                                        <p:tgtEl>
                                          <p:spTgt spid="105"/>
                                        </p:tgtEl>
                                        <p:attrNameLst>
                                          <p:attrName>style.visibility</p:attrName>
                                        </p:attrNameLst>
                                      </p:cBhvr>
                                      <p:to>
                                        <p:strVal val="hidden"/>
                                      </p:to>
                                    </p:set>
                                  </p:childTnLst>
                                </p:cTn>
                              </p:par>
                              <p:par>
                                <p:cTn id="34" presetID="10" presetClass="entr" presetSubtype="0" fill="hold" nodeType="withEffect">
                                  <p:stCondLst>
                                    <p:cond delay="4000"/>
                                  </p:stCondLst>
                                  <p:childTnLst>
                                    <p:set>
                                      <p:cBhvr>
                                        <p:cTn id="35" dur="1" fill="hold">
                                          <p:stCondLst>
                                            <p:cond delay="0"/>
                                          </p:stCondLst>
                                        </p:cTn>
                                        <p:tgtEl>
                                          <p:spTgt spid="101"/>
                                        </p:tgtEl>
                                        <p:attrNameLst>
                                          <p:attrName>style.visibility</p:attrName>
                                        </p:attrNameLst>
                                      </p:cBhvr>
                                      <p:to>
                                        <p:strVal val="visible"/>
                                      </p:to>
                                    </p:set>
                                    <p:animEffect transition="in" filter="fade">
                                      <p:cBhvr>
                                        <p:cTn id="36" dur="1000"/>
                                        <p:tgtEl>
                                          <p:spTgt spid="101"/>
                                        </p:tgtEl>
                                      </p:cBhvr>
                                    </p:animEffect>
                                  </p:childTnLst>
                                </p:cTn>
                              </p:par>
                              <p:par>
                                <p:cTn id="37" presetID="10" presetClass="entr" presetSubtype="0" fill="hold" nodeType="withEffect">
                                  <p:stCondLst>
                                    <p:cond delay="4000"/>
                                  </p:stCondLst>
                                  <p:childTnLst>
                                    <p:set>
                                      <p:cBhvr>
                                        <p:cTn id="38" dur="1" fill="hold">
                                          <p:stCondLst>
                                            <p:cond delay="0"/>
                                          </p:stCondLst>
                                        </p:cTn>
                                        <p:tgtEl>
                                          <p:spTgt spid="103"/>
                                        </p:tgtEl>
                                        <p:attrNameLst>
                                          <p:attrName>style.visibility</p:attrName>
                                        </p:attrNameLst>
                                      </p:cBhvr>
                                      <p:to>
                                        <p:strVal val="visible"/>
                                      </p:to>
                                    </p:set>
                                    <p:animEffect transition="in" filter="fade">
                                      <p:cBhvr>
                                        <p:cTn id="39" dur="1000"/>
                                        <p:tgtEl>
                                          <p:spTgt spid="103"/>
                                        </p:tgtEl>
                                      </p:cBhvr>
                                    </p:animEffect>
                                  </p:childTnLst>
                                </p:cTn>
                              </p:par>
                              <p:par>
                                <p:cTn id="40" presetID="0" presetClass="path" presetSubtype="0" repeatCount="2000" fill="hold" nodeType="withEffect">
                                  <p:stCondLst>
                                    <p:cond delay="2000"/>
                                  </p:stCondLst>
                                  <p:childTnLst>
                                    <p:animMotion origin="layout" path="M 0.24914 1.48148E-6 C 0.24844 -0.00278 0.24844 -0.01134 0.24983 1.48148E-6 C 0.24862 0.00671 0.24983 0.00231 0.24636 -0.00093 C 0.24375 0.00417 0.24688 0.00278 0.25053 0.0037 C 0.24896 0.00393 0.24619 0.00254 0.24566 0.00463 C 0.24532 0.00579 0.254 0.00741 0.254 0.00764 C 0.2533 0.0081 0.25278 0.00949 0.25191 0.00926 C 0.25174 0.00926 0.25018 0.00208 0.24914 1.48148E-6 Z " pathEditMode="relative" rAng="0" ptsTypes="ffffffff">
                                      <p:cBhvr>
                                        <p:cTn id="41" dur="2000" fill="hold"/>
                                        <p:tgtEl>
                                          <p:spTgt spid="105"/>
                                        </p:tgtEl>
                                        <p:attrNameLst>
                                          <p:attrName>ppt_x</p:attrName>
                                          <p:attrName>ppt_y</p:attrName>
                                        </p:attrNameLst>
                                      </p:cBhvr>
                                      <p:rCtr x="-35" y="-93"/>
                                    </p:animMotion>
                                  </p:childTnLst>
                                </p:cTn>
                              </p:par>
                              <p:par>
                                <p:cTn id="42" presetID="0" presetClass="path" presetSubtype="0" repeatCount="2000" fill="hold" nodeType="withEffect">
                                  <p:stCondLst>
                                    <p:cond delay="200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43" dur="2000" fill="hold"/>
                                        <p:tgtEl>
                                          <p:spTgt spid="103"/>
                                        </p:tgtEl>
                                        <p:attrNameLst>
                                          <p:attrName>ppt_x</p:attrName>
                                          <p:attrName>ppt_y</p:attrName>
                                        </p:attrNameLst>
                                      </p:cBhvr>
                                    </p:animMotion>
                                  </p:childTnLst>
                                </p:cTn>
                              </p:par>
                              <p:par>
                                <p:cTn id="44" presetID="0" presetClass="path" presetSubtype="0" repeatCount="2000" fill="hold" nodeType="withEffect">
                                  <p:stCondLst>
                                    <p:cond delay="200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45" dur="2000" fill="hold"/>
                                        <p:tgtEl>
                                          <p:spTgt spid="101"/>
                                        </p:tgtEl>
                                        <p:attrNameLst>
                                          <p:attrName>ppt_x</p:attrName>
                                          <p:attrName>ppt_y</p:attrName>
                                        </p:attrNameLst>
                                      </p:cBhvr>
                                    </p:animMotion>
                                  </p:childTnLst>
                                </p:cTn>
                              </p:par>
                            </p:childTnLst>
                          </p:cTn>
                        </p:par>
                        <p:par>
                          <p:cTn id="46" fill="hold">
                            <p:stCondLst>
                              <p:cond delay="6000"/>
                            </p:stCondLst>
                            <p:childTnLst>
                              <p:par>
                                <p:cTn id="47" presetID="0" presetClass="path" presetSubtype="0" accel="50000" decel="50000" fill="hold" nodeType="afterEffect">
                                  <p:stCondLst>
                                    <p:cond delay="1000"/>
                                  </p:stCondLst>
                                  <p:childTnLst>
                                    <p:animMotion origin="layout" path="M 3.61111E-6 1.85185E-6 L 0.28055 -0.06412 " pathEditMode="relative" rAng="0" ptsTypes="AA">
                                      <p:cBhvr>
                                        <p:cTn id="48" dur="2000" fill="hold"/>
                                        <p:tgtEl>
                                          <p:spTgt spid="103"/>
                                        </p:tgtEl>
                                        <p:attrNameLst>
                                          <p:attrName>ppt_x</p:attrName>
                                          <p:attrName>ppt_y</p:attrName>
                                        </p:attrNameLst>
                                      </p:cBhvr>
                                      <p:rCtr x="14028" y="-3218"/>
                                    </p:animMotion>
                                  </p:childTnLst>
                                </p:cTn>
                              </p:par>
                              <p:par>
                                <p:cTn id="49" presetID="0" presetClass="path" presetSubtype="0" accel="50000" decel="50000" fill="hold" nodeType="withEffect">
                                  <p:stCondLst>
                                    <p:cond delay="1000"/>
                                  </p:stCondLst>
                                  <p:childTnLst>
                                    <p:animMotion origin="layout" path="M -8.33333E-7 -1.48148E-6 L 0.27361 0.19005 " pathEditMode="relative" rAng="0" ptsTypes="AA">
                                      <p:cBhvr>
                                        <p:cTn id="50" dur="2000" fill="hold"/>
                                        <p:tgtEl>
                                          <p:spTgt spid="101"/>
                                        </p:tgtEl>
                                        <p:attrNameLst>
                                          <p:attrName>ppt_x</p:attrName>
                                          <p:attrName>ppt_y</p:attrName>
                                        </p:attrNameLst>
                                      </p:cBhvr>
                                      <p:rCtr x="13681" y="9491"/>
                                    </p:animMotion>
                                  </p:childTnLst>
                                </p:cTn>
                              </p:par>
                            </p:childTnLst>
                          </p:cTn>
                        </p:par>
                        <p:par>
                          <p:cTn id="51" fill="hold">
                            <p:stCondLst>
                              <p:cond delay="9000"/>
                            </p:stCondLst>
                            <p:childTnLst>
                              <p:par>
                                <p:cTn id="52" presetID="10" presetClass="exit" presetSubtype="0" fill="hold" grpId="1" nodeType="afterEffect">
                                  <p:stCondLst>
                                    <p:cond delay="0"/>
                                  </p:stCondLst>
                                  <p:childTnLst>
                                    <p:animEffect transition="out" filter="fade">
                                      <p:cBhvr>
                                        <p:cTn id="53" dur="2000"/>
                                        <p:tgtEl>
                                          <p:spTgt spid="96"/>
                                        </p:tgtEl>
                                      </p:cBhvr>
                                    </p:animEffect>
                                    <p:set>
                                      <p:cBhvr>
                                        <p:cTn id="54" dur="1" fill="hold">
                                          <p:stCondLst>
                                            <p:cond delay="1999"/>
                                          </p:stCondLst>
                                        </p:cTn>
                                        <p:tgtEl>
                                          <p:spTgt spid="9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000"/>
                                        <p:tgtEl>
                                          <p:spTgt spid="77"/>
                                        </p:tgtEl>
                                      </p:cBhvr>
                                    </p:animEffect>
                                    <p:set>
                                      <p:cBhvr>
                                        <p:cTn id="57" dur="1" fill="hold">
                                          <p:stCondLst>
                                            <p:cond delay="1999"/>
                                          </p:stCondLst>
                                        </p:cTn>
                                        <p:tgtEl>
                                          <p:spTgt spid="77"/>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000"/>
                                        <p:tgtEl>
                                          <p:spTgt spid="76"/>
                                        </p:tgtEl>
                                      </p:cBhvr>
                                    </p:animEffect>
                                    <p:set>
                                      <p:cBhvr>
                                        <p:cTn id="60" dur="1" fill="hold">
                                          <p:stCondLst>
                                            <p:cond delay="1999"/>
                                          </p:stCondLst>
                                        </p:cTn>
                                        <p:tgtEl>
                                          <p:spTgt spid="76"/>
                                        </p:tgtEl>
                                        <p:attrNameLst>
                                          <p:attrName>style.visibility</p:attrName>
                                        </p:attrNameLst>
                                      </p:cBhvr>
                                      <p:to>
                                        <p:strVal val="hidden"/>
                                      </p:to>
                                    </p:set>
                                  </p:childTnLst>
                                </p:cTn>
                              </p:par>
                              <p:par>
                                <p:cTn id="61" presetID="3" presetClass="emph" presetSubtype="2" fill="hold" grpId="1" nodeType="withEffect">
                                  <p:stCondLst>
                                    <p:cond delay="0"/>
                                  </p:stCondLst>
                                  <p:childTnLst>
                                    <p:animClr clrSpc="rgb" dir="cw">
                                      <p:cBhvr override="childStyle">
                                        <p:cTn id="62" dur="2000" fill="hold"/>
                                        <p:tgtEl>
                                          <p:spTgt spid="97"/>
                                        </p:tgtEl>
                                        <p:attrNameLst>
                                          <p:attrName>style.color</p:attrName>
                                        </p:attrNameLst>
                                      </p:cBhvr>
                                      <p:to>
                                        <a:schemeClr val="tx1"/>
                                      </p:to>
                                    </p:animClr>
                                  </p:childTnLst>
                                </p:cTn>
                              </p:par>
                              <p:par>
                                <p:cTn id="63" presetID="3" presetClass="emph" presetSubtype="2" fill="hold" grpId="1" nodeType="withEffect">
                                  <p:stCondLst>
                                    <p:cond delay="0"/>
                                  </p:stCondLst>
                                  <p:childTnLst>
                                    <p:animClr clrSpc="rgb" dir="cw">
                                      <p:cBhvr override="childStyle">
                                        <p:cTn id="64" dur="2000" fill="hold"/>
                                        <p:tgtEl>
                                          <p:spTgt spid="98"/>
                                        </p:tgtEl>
                                        <p:attrNameLst>
                                          <p:attrName>style.color</p:attrName>
                                        </p:attrNameLst>
                                      </p:cBhvr>
                                      <p:to>
                                        <a:schemeClr val="tx1"/>
                                      </p:to>
                                    </p:animClr>
                                  </p:childTnLst>
                                </p:cTn>
                              </p:par>
                              <p:par>
                                <p:cTn id="65" presetID="6" presetClass="emph" presetSubtype="0" fill="hold" grpId="1" nodeType="withEffect">
                                  <p:stCondLst>
                                    <p:cond delay="0"/>
                                  </p:stCondLst>
                                  <p:childTnLst>
                                    <p:animScale>
                                      <p:cBhvr>
                                        <p:cTn id="66" dur="2000" fill="hold"/>
                                        <p:tgtEl>
                                          <p:spTgt spid="99"/>
                                        </p:tgtEl>
                                      </p:cBhvr>
                                      <p:by x="41600" y="41600"/>
                                    </p:animScale>
                                  </p:childTnLst>
                                </p:cTn>
                              </p:par>
                              <p:par>
                                <p:cTn id="67" presetID="7" presetClass="emph" presetSubtype="2" fill="hold" nodeType="withEffect">
                                  <p:stCondLst>
                                    <p:cond delay="0"/>
                                  </p:stCondLst>
                                  <p:childTnLst>
                                    <p:animClr clrSpc="rgb" dir="cw">
                                      <p:cBhvr>
                                        <p:cTn id="68" dur="2000" fill="hold"/>
                                        <p:tgtEl>
                                          <p:spTgt spid="99"/>
                                        </p:tgtEl>
                                        <p:attrNameLst>
                                          <p:attrName>stroke.color</p:attrName>
                                        </p:attrNameLst>
                                      </p:cBhvr>
                                      <p:to>
                                        <a:schemeClr val="tx1"/>
                                      </p:to>
                                    </p:animClr>
                                    <p:set>
                                      <p:cBhvr>
                                        <p:cTn id="69" dur="2000" fill="hold"/>
                                        <p:tgtEl>
                                          <p:spTgt spid="99"/>
                                        </p:tgtEl>
                                        <p:attrNameLst>
                                          <p:attrName>stroke.on</p:attrName>
                                        </p:attrNameLst>
                                      </p:cBhvr>
                                      <p:to>
                                        <p:strVal val="true"/>
                                      </p:to>
                                    </p:set>
                                  </p:childTnLst>
                                </p:cTn>
                              </p:par>
                              <p:par>
                                <p:cTn id="70" presetID="0" presetClass="path" presetSubtype="0" fill="hold" grpId="2" nodeType="withEffect">
                                  <p:stCondLst>
                                    <p:cond delay="0"/>
                                  </p:stCondLst>
                                  <p:childTnLst>
                                    <p:animMotion origin="layout" path="M 2.22222E-6 0.09977 L 2.22222E-6 -0.00023 " pathEditMode="relative" rAng="0" ptsTypes="AA">
                                      <p:cBhvr>
                                        <p:cTn id="71" dur="2000" fill="hold"/>
                                        <p:tgtEl>
                                          <p:spTgt spid="100">
                                            <p:txEl>
                                              <p:pRg st="0" end="0"/>
                                            </p:txEl>
                                          </p:spTgt>
                                        </p:tgtEl>
                                        <p:attrNameLst>
                                          <p:attrName>ppt_x</p:attrName>
                                          <p:attrName>ppt_y</p:attrName>
                                        </p:attrNameLst>
                                      </p:cBhvr>
                                      <p:rCtr x="0" y="-5000"/>
                                    </p:animMotion>
                                  </p:childTnLst>
                                </p:cTn>
                              </p:par>
                              <p:par>
                                <p:cTn id="72" presetID="6" presetClass="emph" presetSubtype="0" fill="hold" grpId="3" nodeType="withEffect">
                                  <p:stCondLst>
                                    <p:cond delay="0"/>
                                  </p:stCondLst>
                                  <p:childTnLst>
                                    <p:animScale>
                                      <p:cBhvr>
                                        <p:cTn id="73" dur="2000" fill="hold"/>
                                        <p:tgtEl>
                                          <p:spTgt spid="100">
                                            <p:txEl>
                                              <p:pRg st="0" end="0"/>
                                            </p:txEl>
                                          </p:spTgt>
                                        </p:tgtEl>
                                      </p:cBhvr>
                                      <p:by x="50000" y="50000"/>
                                    </p:animScale>
                                  </p:childTnLst>
                                </p:cTn>
                              </p:par>
                              <p:par>
                                <p:cTn id="74" presetID="3" presetClass="emph" presetSubtype="2" fill="hold" grpId="4" nodeType="withEffect">
                                  <p:stCondLst>
                                    <p:cond delay="0"/>
                                  </p:stCondLst>
                                  <p:childTnLst>
                                    <p:animClr clrSpc="rgb" dir="cw">
                                      <p:cBhvr override="childStyle">
                                        <p:cTn id="75" dur="2000" fill="hold"/>
                                        <p:tgtEl>
                                          <p:spTgt spid="100">
                                            <p:txEl>
                                              <p:pRg st="0" end="0"/>
                                            </p:txEl>
                                          </p:spTgt>
                                        </p:tgtEl>
                                        <p:attrNameLst>
                                          <p:attrName>style.color</p:attrName>
                                        </p:attrNameLst>
                                      </p:cBhvr>
                                      <p:to>
                                        <a:schemeClr val="tx1"/>
                                      </p:to>
                                    </p:animClr>
                                  </p:childTnLst>
                                </p:cTn>
                              </p:par>
                            </p:childTnLst>
                          </p:cTn>
                        </p:par>
                        <p:par>
                          <p:cTn id="76" fill="hold">
                            <p:stCondLst>
                              <p:cond delay="11000"/>
                            </p:stCondLst>
                            <p:childTnLst>
                              <p:par>
                                <p:cTn id="77" presetID="10" presetClass="entr" presetSubtype="0"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6" grpId="1" animBg="1"/>
      <p:bldP spid="77" grpId="0" animBg="1"/>
      <p:bldP spid="77" grpId="1" animBg="1"/>
      <p:bldP spid="96" grpId="0" animBg="1"/>
      <p:bldP spid="96"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P spid="4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ounded Rectangle 75"/>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ounded Rectangle 76"/>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Rounded Rectangle 80"/>
          <p:cNvSpPr/>
          <p:nvPr/>
        </p:nvSpPr>
        <p:spPr bwMode="auto">
          <a:xfrm>
            <a:off x="5257800" y="457200"/>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Rounded Rectangle 82"/>
          <p:cNvSpPr/>
          <p:nvPr/>
        </p:nvSpPr>
        <p:spPr bwMode="auto">
          <a:xfrm>
            <a:off x="5257800" y="3547872"/>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Rounded Rectangle 94"/>
          <p:cNvSpPr/>
          <p:nvPr/>
        </p:nvSpPr>
        <p:spPr bwMode="auto">
          <a:xfrm>
            <a:off x="455698"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Rounded Rectangle 95"/>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TextBox 5"/>
          <p:cNvSpPr txBox="1">
            <a:spLocks noChangeArrowheads="1"/>
          </p:cNvSpPr>
          <p:nvPr/>
        </p:nvSpPr>
        <p:spPr bwMode="auto">
          <a:xfrm>
            <a:off x="1720533" y="615324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3285504"/>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Water"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 r="-2824"/>
          <a:stretch/>
        </p:blipFill>
        <p:spPr bwMode="auto">
          <a:xfrm>
            <a:off x="3537104" y="3268061"/>
            <a:ext cx="1851964" cy="840853"/>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Carbon Dioxide"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3043416" y="2123407"/>
            <a:ext cx="2712107" cy="78481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5" name="Carbonic Acid"/>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12184" y="2027636"/>
            <a:ext cx="3091639" cy="201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14</a:t>
            </a:fld>
            <a:endParaRPr lang="en-US"/>
          </a:p>
        </p:txBody>
      </p:sp>
      <p:sp>
        <p:nvSpPr>
          <p:cNvPr id="107" name="Title 1"/>
          <p:cNvSpPr>
            <a:spLocks noGrp="1"/>
          </p:cNvSpPr>
          <p:nvPr>
            <p:ph type="ctrTitle" idx="4294967295"/>
          </p:nvPr>
        </p:nvSpPr>
        <p:spPr>
          <a:xfrm>
            <a:off x="2789555" y="707839"/>
            <a:ext cx="2879725" cy="1095375"/>
          </a:xfrm>
          <a:gradFill>
            <a:gsLst>
              <a:gs pos="0">
                <a:srgbClr val="4C6D65">
                  <a:alpha val="75000"/>
                </a:srgbClr>
              </a:gs>
              <a:gs pos="100000">
                <a:schemeClr val="bg1">
                  <a:lumMod val="85000"/>
                </a:schemeClr>
              </a:gs>
            </a:gsLst>
            <a:lin ang="5400000" scaled="0"/>
          </a:gradFill>
          <a:ln>
            <a:solidFill>
              <a:srgbClr val="18453B"/>
            </a:solidFill>
          </a:ln>
        </p:spPr>
        <p:txBody>
          <a:bodyPr>
            <a:normAutofit fontScale="90000"/>
          </a:bodyPr>
          <a:lstStyle/>
          <a:p>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t>
            </a:r>
            <a:r>
              <a:rPr lang="en-US" sz="2000" b="1">
                <a:latin typeface="Arial" charset="0"/>
                <a:cs typeface="Arial" charset="0"/>
              </a:rPr>
              <a:t>when carbonic acid </a:t>
            </a:r>
            <a:r>
              <a:rPr lang="en-US" sz="2000" b="1" dirty="0">
                <a:latin typeface="Arial" charset="0"/>
                <a:cs typeface="Arial" charset="0"/>
              </a:rPr>
              <a:t>decomposes?</a:t>
            </a:r>
          </a:p>
        </p:txBody>
      </p:sp>
      <p:sp>
        <p:nvSpPr>
          <p:cNvPr id="108" name="TextBox 10"/>
          <p:cNvSpPr txBox="1">
            <a:spLocks noChangeArrowheads="1"/>
          </p:cNvSpPr>
          <p:nvPr/>
        </p:nvSpPr>
        <p:spPr bwMode="auto">
          <a:xfrm>
            <a:off x="1453605" y="5871880"/>
            <a:ext cx="147348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Carbonic Acid</a:t>
            </a:r>
          </a:p>
        </p:txBody>
      </p:sp>
      <p:sp>
        <p:nvSpPr>
          <p:cNvPr id="110" name="TextBox 23"/>
          <p:cNvSpPr txBox="1">
            <a:spLocks noChangeArrowheads="1"/>
          </p:cNvSpPr>
          <p:nvPr/>
        </p:nvSpPr>
        <p:spPr bwMode="auto">
          <a:xfrm>
            <a:off x="6488500" y="6121147"/>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2" name="TextBox 18"/>
          <p:cNvSpPr txBox="1">
            <a:spLocks noChangeArrowheads="1"/>
          </p:cNvSpPr>
          <p:nvPr/>
        </p:nvSpPr>
        <p:spPr bwMode="auto">
          <a:xfrm>
            <a:off x="6065146" y="3025910"/>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sp>
        <p:nvSpPr>
          <p:cNvPr id="48"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chorCtr="0"/>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latin typeface="Arial" charset="0"/>
                <a:cs typeface="Arial" charset="0"/>
              </a:rPr>
              <a:t>Atoms last forever!</a:t>
            </a:r>
          </a:p>
        </p:txBody>
      </p:sp>
    </p:spTree>
    <p:extLst>
      <p:ext uri="{BB962C8B-B14F-4D97-AF65-F5344CB8AC3E}">
        <p14:creationId xmlns:p14="http://schemas.microsoft.com/office/powerpoint/2010/main" val="20473564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94444E-6 1.48148E-6 L 0.24913 1.48148E-6 " pathEditMode="relative" rAng="0" ptsTypes="AA">
                                      <p:cBhvr>
                                        <p:cTn id="6" dur="2000" fill="hold"/>
                                        <p:tgtEl>
                                          <p:spTgt spid="105"/>
                                        </p:tgtEl>
                                        <p:attrNameLst>
                                          <p:attrName>ppt_x</p:attrName>
                                          <p:attrName>ppt_y</p:attrName>
                                        </p:attrNameLst>
                                      </p:cBhvr>
                                      <p:rCtr x="12448" y="0"/>
                                    </p:animMotion>
                                  </p:childTnLst>
                                </p:cTn>
                              </p:par>
                              <p:par>
                                <p:cTn id="7" presetID="10" presetClass="entr" presetSubtype="0" fill="hold" grpId="0" nodeType="withEffect">
                                  <p:stCondLst>
                                    <p:cond delay="0"/>
                                  </p:stCondLst>
                                  <p:childTnLst>
                                    <p:set>
                                      <p:cBhvr>
                                        <p:cTn id="8" dur="1" fill="hold">
                                          <p:stCondLst>
                                            <p:cond delay="0"/>
                                          </p:stCondLst>
                                        </p:cTn>
                                        <p:tgtEl>
                                          <p:spTgt spid="96"/>
                                        </p:tgtEl>
                                        <p:attrNameLst>
                                          <p:attrName>style.visibility</p:attrName>
                                        </p:attrNameLst>
                                      </p:cBhvr>
                                      <p:to>
                                        <p:strVal val="visible"/>
                                      </p:to>
                                    </p:set>
                                    <p:animEffect transition="in" filter="fade">
                                      <p:cBhvr>
                                        <p:cTn id="9" dur="2000"/>
                                        <p:tgtEl>
                                          <p:spTgt spid="9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2000"/>
                                        <p:tgtEl>
                                          <p:spTgt spid="7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2000"/>
                                        <p:tgtEl>
                                          <p:spTgt spid="76"/>
                                        </p:tgtEl>
                                      </p:cBhvr>
                                    </p:animEffect>
                                  </p:childTnLst>
                                </p:cTn>
                              </p:par>
                              <p:par>
                                <p:cTn id="16" presetID="6" presetClass="emph" presetSubtype="0" fill="hold" grpId="0" nodeType="withEffect">
                                  <p:stCondLst>
                                    <p:cond delay="0"/>
                                  </p:stCondLst>
                                  <p:childTnLst>
                                    <p:animScale>
                                      <p:cBhvr>
                                        <p:cTn id="17" dur="2000" fill="hold"/>
                                        <p:tgtEl>
                                          <p:spTgt spid="99"/>
                                        </p:tgtEl>
                                      </p:cBhvr>
                                      <p:by x="240000" y="240000"/>
                                    </p:animScale>
                                  </p:childTnLst>
                                </p:cTn>
                              </p:par>
                              <p:par>
                                <p:cTn id="18" presetID="7" presetClass="emph" presetSubtype="2" fill="hold" nodeType="withEffect">
                                  <p:stCondLst>
                                    <p:cond delay="0"/>
                                  </p:stCondLst>
                                  <p:childTnLst>
                                    <p:animClr clrSpc="rgb" dir="cw">
                                      <p:cBhvr>
                                        <p:cTn id="19" dur="2000" fill="hold"/>
                                        <p:tgtEl>
                                          <p:spTgt spid="99"/>
                                        </p:tgtEl>
                                        <p:attrNameLst>
                                          <p:attrName>stroke.color</p:attrName>
                                        </p:attrNameLst>
                                      </p:cBhvr>
                                      <p:to>
                                        <a:srgbClr val="00FF00"/>
                                      </p:to>
                                    </p:animClr>
                                    <p:set>
                                      <p:cBhvr>
                                        <p:cTn id="20" dur="2000" fill="hold"/>
                                        <p:tgtEl>
                                          <p:spTgt spid="99"/>
                                        </p:tgtEl>
                                        <p:attrNameLst>
                                          <p:attrName>stroke.on</p:attrName>
                                        </p:attrNameLst>
                                      </p:cBhvr>
                                      <p:to>
                                        <p:strVal val="true"/>
                                      </p:to>
                                    </p:set>
                                  </p:childTnLst>
                                </p:cTn>
                              </p:par>
                              <p:par>
                                <p:cTn id="21" presetID="3" presetClass="emph" presetSubtype="2" fill="hold" grpId="0" nodeType="withEffect">
                                  <p:stCondLst>
                                    <p:cond delay="0"/>
                                  </p:stCondLst>
                                  <p:childTnLst>
                                    <p:animClr clrSpc="rgb" dir="cw">
                                      <p:cBhvr override="childStyle">
                                        <p:cTn id="22" dur="2000" fill="hold"/>
                                        <p:tgtEl>
                                          <p:spTgt spid="97"/>
                                        </p:tgtEl>
                                        <p:attrNameLst>
                                          <p:attrName>style.color</p:attrName>
                                        </p:attrNameLst>
                                      </p:cBhvr>
                                      <p:to>
                                        <a:srgbClr val="0070C0"/>
                                      </p:to>
                                    </p:animClr>
                                  </p:childTnLst>
                                </p:cTn>
                              </p:par>
                              <p:par>
                                <p:cTn id="23" presetID="3" presetClass="emph" presetSubtype="2" fill="hold" grpId="0" nodeType="withEffect">
                                  <p:stCondLst>
                                    <p:cond delay="0"/>
                                  </p:stCondLst>
                                  <p:childTnLst>
                                    <p:animClr clrSpc="rgb" dir="cw">
                                      <p:cBhvr override="childStyle">
                                        <p:cTn id="24" dur="2000" fill="hold"/>
                                        <p:tgtEl>
                                          <p:spTgt spid="98"/>
                                        </p:tgtEl>
                                        <p:attrNameLst>
                                          <p:attrName>style.color</p:attrName>
                                        </p:attrNameLst>
                                      </p:cBhvr>
                                      <p:to>
                                        <a:srgbClr val="FF0000"/>
                                      </p:to>
                                    </p:animClr>
                                  </p:childTnLst>
                                </p:cTn>
                              </p:par>
                              <p:par>
                                <p:cTn id="25" presetID="6" presetClass="emph" presetSubtype="0" fill="hold" nodeType="withEffect">
                                  <p:stCondLst>
                                    <p:cond delay="0"/>
                                  </p:stCondLst>
                                  <p:childTnLst>
                                    <p:animScale>
                                      <p:cBhvr>
                                        <p:cTn id="26" dur="2000" fill="hold"/>
                                        <p:tgtEl>
                                          <p:spTgt spid="100">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100">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100">
                                            <p:txEl>
                                              <p:pRg st="0" end="0"/>
                                            </p:txEl>
                                          </p:spTgt>
                                        </p:tgtEl>
                                        <p:attrNameLst>
                                          <p:attrName>style.color</p:attrName>
                                        </p:attrNameLst>
                                      </p:cBhvr>
                                      <p:to>
                                        <a:srgbClr val="00FF00"/>
                                      </p:to>
                                    </p:animClr>
                                  </p:childTnLst>
                                </p:cTn>
                              </p:par>
                              <p:par>
                                <p:cTn id="31" presetID="10" presetClass="exit" presetSubtype="0" fill="hold" nodeType="withEffect">
                                  <p:stCondLst>
                                    <p:cond delay="3000"/>
                                  </p:stCondLst>
                                  <p:childTnLst>
                                    <p:animEffect transition="out" filter="fade">
                                      <p:cBhvr>
                                        <p:cTn id="32" dur="1000"/>
                                        <p:tgtEl>
                                          <p:spTgt spid="105"/>
                                        </p:tgtEl>
                                      </p:cBhvr>
                                    </p:animEffect>
                                    <p:set>
                                      <p:cBhvr>
                                        <p:cTn id="33" dur="1" fill="hold">
                                          <p:stCondLst>
                                            <p:cond delay="999"/>
                                          </p:stCondLst>
                                        </p:cTn>
                                        <p:tgtEl>
                                          <p:spTgt spid="105"/>
                                        </p:tgtEl>
                                        <p:attrNameLst>
                                          <p:attrName>style.visibility</p:attrName>
                                        </p:attrNameLst>
                                      </p:cBhvr>
                                      <p:to>
                                        <p:strVal val="hidden"/>
                                      </p:to>
                                    </p:set>
                                  </p:childTnLst>
                                </p:cTn>
                              </p:par>
                              <p:par>
                                <p:cTn id="34" presetID="10" presetClass="entr" presetSubtype="0" fill="hold" nodeType="withEffect">
                                  <p:stCondLst>
                                    <p:cond delay="4000"/>
                                  </p:stCondLst>
                                  <p:childTnLst>
                                    <p:set>
                                      <p:cBhvr>
                                        <p:cTn id="35" dur="1" fill="hold">
                                          <p:stCondLst>
                                            <p:cond delay="0"/>
                                          </p:stCondLst>
                                        </p:cTn>
                                        <p:tgtEl>
                                          <p:spTgt spid="101"/>
                                        </p:tgtEl>
                                        <p:attrNameLst>
                                          <p:attrName>style.visibility</p:attrName>
                                        </p:attrNameLst>
                                      </p:cBhvr>
                                      <p:to>
                                        <p:strVal val="visible"/>
                                      </p:to>
                                    </p:set>
                                    <p:animEffect transition="in" filter="fade">
                                      <p:cBhvr>
                                        <p:cTn id="36" dur="1000"/>
                                        <p:tgtEl>
                                          <p:spTgt spid="101"/>
                                        </p:tgtEl>
                                      </p:cBhvr>
                                    </p:animEffect>
                                  </p:childTnLst>
                                </p:cTn>
                              </p:par>
                              <p:par>
                                <p:cTn id="37" presetID="10" presetClass="entr" presetSubtype="0" fill="hold" nodeType="withEffect">
                                  <p:stCondLst>
                                    <p:cond delay="4000"/>
                                  </p:stCondLst>
                                  <p:childTnLst>
                                    <p:set>
                                      <p:cBhvr>
                                        <p:cTn id="38" dur="1" fill="hold">
                                          <p:stCondLst>
                                            <p:cond delay="0"/>
                                          </p:stCondLst>
                                        </p:cTn>
                                        <p:tgtEl>
                                          <p:spTgt spid="103"/>
                                        </p:tgtEl>
                                        <p:attrNameLst>
                                          <p:attrName>style.visibility</p:attrName>
                                        </p:attrNameLst>
                                      </p:cBhvr>
                                      <p:to>
                                        <p:strVal val="visible"/>
                                      </p:to>
                                    </p:set>
                                    <p:animEffect transition="in" filter="fade">
                                      <p:cBhvr>
                                        <p:cTn id="39" dur="1000"/>
                                        <p:tgtEl>
                                          <p:spTgt spid="103"/>
                                        </p:tgtEl>
                                      </p:cBhvr>
                                    </p:animEffect>
                                  </p:childTnLst>
                                </p:cTn>
                              </p:par>
                              <p:par>
                                <p:cTn id="40" presetID="0" presetClass="path" presetSubtype="0" repeatCount="2000" fill="hold" nodeType="withEffect">
                                  <p:stCondLst>
                                    <p:cond delay="2000"/>
                                  </p:stCondLst>
                                  <p:childTnLst>
                                    <p:animMotion origin="layout" path="M 0.24914 1.48148E-6 C 0.24844 -0.00278 0.24844 -0.01134 0.24983 1.48148E-6 C 0.24862 0.00671 0.24983 0.00231 0.24636 -0.00093 C 0.24375 0.00417 0.24688 0.00278 0.25053 0.0037 C 0.24896 0.00393 0.24619 0.00254 0.24566 0.00463 C 0.24532 0.00579 0.254 0.00741 0.254 0.00764 C 0.2533 0.0081 0.25278 0.00949 0.25191 0.00926 C 0.25174 0.00926 0.25018 0.00208 0.24914 1.48148E-6 Z " pathEditMode="relative" rAng="0" ptsTypes="ffffffff">
                                      <p:cBhvr>
                                        <p:cTn id="41" dur="2000" fill="hold"/>
                                        <p:tgtEl>
                                          <p:spTgt spid="105"/>
                                        </p:tgtEl>
                                        <p:attrNameLst>
                                          <p:attrName>ppt_x</p:attrName>
                                          <p:attrName>ppt_y</p:attrName>
                                        </p:attrNameLst>
                                      </p:cBhvr>
                                      <p:rCtr x="-35" y="-93"/>
                                    </p:animMotion>
                                  </p:childTnLst>
                                </p:cTn>
                              </p:par>
                              <p:par>
                                <p:cTn id="42" presetID="0" presetClass="path" presetSubtype="0" repeatCount="2000" fill="hold" nodeType="withEffect">
                                  <p:stCondLst>
                                    <p:cond delay="200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43" dur="2000" fill="hold"/>
                                        <p:tgtEl>
                                          <p:spTgt spid="103"/>
                                        </p:tgtEl>
                                        <p:attrNameLst>
                                          <p:attrName>ppt_x</p:attrName>
                                          <p:attrName>ppt_y</p:attrName>
                                        </p:attrNameLst>
                                      </p:cBhvr>
                                    </p:animMotion>
                                  </p:childTnLst>
                                </p:cTn>
                              </p:par>
                              <p:par>
                                <p:cTn id="44" presetID="0" presetClass="path" presetSubtype="0" repeatCount="2000" fill="hold" nodeType="withEffect">
                                  <p:stCondLst>
                                    <p:cond delay="200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45" dur="2000" fill="hold"/>
                                        <p:tgtEl>
                                          <p:spTgt spid="101"/>
                                        </p:tgtEl>
                                        <p:attrNameLst>
                                          <p:attrName>ppt_x</p:attrName>
                                          <p:attrName>ppt_y</p:attrName>
                                        </p:attrNameLst>
                                      </p:cBhvr>
                                    </p:animMotion>
                                  </p:childTnLst>
                                </p:cTn>
                              </p:par>
                            </p:childTnLst>
                          </p:cTn>
                        </p:par>
                        <p:par>
                          <p:cTn id="46" fill="hold">
                            <p:stCondLst>
                              <p:cond delay="6000"/>
                            </p:stCondLst>
                            <p:childTnLst>
                              <p:par>
                                <p:cTn id="47" presetID="0" presetClass="path" presetSubtype="0" accel="50000" decel="50000" fill="hold" nodeType="afterEffect">
                                  <p:stCondLst>
                                    <p:cond delay="1000"/>
                                  </p:stCondLst>
                                  <p:childTnLst>
                                    <p:animMotion origin="layout" path="M 3.61111E-6 1.85185E-6 L 0.28055 -0.06412 " pathEditMode="relative" rAng="0" ptsTypes="AA">
                                      <p:cBhvr>
                                        <p:cTn id="48" dur="2000" fill="hold"/>
                                        <p:tgtEl>
                                          <p:spTgt spid="103"/>
                                        </p:tgtEl>
                                        <p:attrNameLst>
                                          <p:attrName>ppt_x</p:attrName>
                                          <p:attrName>ppt_y</p:attrName>
                                        </p:attrNameLst>
                                      </p:cBhvr>
                                      <p:rCtr x="14028" y="-3218"/>
                                    </p:animMotion>
                                  </p:childTnLst>
                                </p:cTn>
                              </p:par>
                              <p:par>
                                <p:cTn id="49" presetID="0" presetClass="path" presetSubtype="0" accel="50000" decel="50000" fill="hold" nodeType="withEffect">
                                  <p:stCondLst>
                                    <p:cond delay="1000"/>
                                  </p:stCondLst>
                                  <p:childTnLst>
                                    <p:animMotion origin="layout" path="M -8.33333E-7 -1.48148E-6 L 0.27361 0.19005 " pathEditMode="relative" rAng="0" ptsTypes="AA">
                                      <p:cBhvr>
                                        <p:cTn id="50" dur="2000" fill="hold"/>
                                        <p:tgtEl>
                                          <p:spTgt spid="101"/>
                                        </p:tgtEl>
                                        <p:attrNameLst>
                                          <p:attrName>ppt_x</p:attrName>
                                          <p:attrName>ppt_y</p:attrName>
                                        </p:attrNameLst>
                                      </p:cBhvr>
                                      <p:rCtr x="13681" y="9491"/>
                                    </p:animMotion>
                                  </p:childTnLst>
                                </p:cTn>
                              </p:par>
                            </p:childTnLst>
                          </p:cTn>
                        </p:par>
                        <p:par>
                          <p:cTn id="51" fill="hold">
                            <p:stCondLst>
                              <p:cond delay="9000"/>
                            </p:stCondLst>
                            <p:childTnLst>
                              <p:par>
                                <p:cTn id="52" presetID="10" presetClass="exit" presetSubtype="0" fill="hold" grpId="1" nodeType="afterEffect">
                                  <p:stCondLst>
                                    <p:cond delay="0"/>
                                  </p:stCondLst>
                                  <p:childTnLst>
                                    <p:animEffect transition="out" filter="fade">
                                      <p:cBhvr>
                                        <p:cTn id="53" dur="2000"/>
                                        <p:tgtEl>
                                          <p:spTgt spid="96"/>
                                        </p:tgtEl>
                                      </p:cBhvr>
                                    </p:animEffect>
                                    <p:set>
                                      <p:cBhvr>
                                        <p:cTn id="54" dur="1" fill="hold">
                                          <p:stCondLst>
                                            <p:cond delay="1999"/>
                                          </p:stCondLst>
                                        </p:cTn>
                                        <p:tgtEl>
                                          <p:spTgt spid="9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000"/>
                                        <p:tgtEl>
                                          <p:spTgt spid="77"/>
                                        </p:tgtEl>
                                      </p:cBhvr>
                                    </p:animEffect>
                                    <p:set>
                                      <p:cBhvr>
                                        <p:cTn id="57" dur="1" fill="hold">
                                          <p:stCondLst>
                                            <p:cond delay="1999"/>
                                          </p:stCondLst>
                                        </p:cTn>
                                        <p:tgtEl>
                                          <p:spTgt spid="77"/>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000"/>
                                        <p:tgtEl>
                                          <p:spTgt spid="76"/>
                                        </p:tgtEl>
                                      </p:cBhvr>
                                    </p:animEffect>
                                    <p:set>
                                      <p:cBhvr>
                                        <p:cTn id="60" dur="1" fill="hold">
                                          <p:stCondLst>
                                            <p:cond delay="1999"/>
                                          </p:stCondLst>
                                        </p:cTn>
                                        <p:tgtEl>
                                          <p:spTgt spid="76"/>
                                        </p:tgtEl>
                                        <p:attrNameLst>
                                          <p:attrName>style.visibility</p:attrName>
                                        </p:attrNameLst>
                                      </p:cBhvr>
                                      <p:to>
                                        <p:strVal val="hidden"/>
                                      </p:to>
                                    </p:set>
                                  </p:childTnLst>
                                </p:cTn>
                              </p:par>
                              <p:par>
                                <p:cTn id="61" presetID="3" presetClass="emph" presetSubtype="2" fill="hold" grpId="1" nodeType="withEffect">
                                  <p:stCondLst>
                                    <p:cond delay="0"/>
                                  </p:stCondLst>
                                  <p:childTnLst>
                                    <p:animClr clrSpc="rgb" dir="cw">
                                      <p:cBhvr override="childStyle">
                                        <p:cTn id="62" dur="2000" fill="hold"/>
                                        <p:tgtEl>
                                          <p:spTgt spid="97"/>
                                        </p:tgtEl>
                                        <p:attrNameLst>
                                          <p:attrName>style.color</p:attrName>
                                        </p:attrNameLst>
                                      </p:cBhvr>
                                      <p:to>
                                        <a:schemeClr val="tx1"/>
                                      </p:to>
                                    </p:animClr>
                                  </p:childTnLst>
                                </p:cTn>
                              </p:par>
                              <p:par>
                                <p:cTn id="63" presetID="3" presetClass="emph" presetSubtype="2" fill="hold" grpId="1" nodeType="withEffect">
                                  <p:stCondLst>
                                    <p:cond delay="0"/>
                                  </p:stCondLst>
                                  <p:childTnLst>
                                    <p:animClr clrSpc="rgb" dir="cw">
                                      <p:cBhvr override="childStyle">
                                        <p:cTn id="64" dur="2000" fill="hold"/>
                                        <p:tgtEl>
                                          <p:spTgt spid="98"/>
                                        </p:tgtEl>
                                        <p:attrNameLst>
                                          <p:attrName>style.color</p:attrName>
                                        </p:attrNameLst>
                                      </p:cBhvr>
                                      <p:to>
                                        <a:schemeClr val="tx1"/>
                                      </p:to>
                                    </p:animClr>
                                  </p:childTnLst>
                                </p:cTn>
                              </p:par>
                              <p:par>
                                <p:cTn id="65" presetID="6" presetClass="emph" presetSubtype="0" fill="hold" grpId="1" nodeType="withEffect">
                                  <p:stCondLst>
                                    <p:cond delay="0"/>
                                  </p:stCondLst>
                                  <p:childTnLst>
                                    <p:animScale>
                                      <p:cBhvr>
                                        <p:cTn id="66" dur="2000" fill="hold"/>
                                        <p:tgtEl>
                                          <p:spTgt spid="99"/>
                                        </p:tgtEl>
                                      </p:cBhvr>
                                      <p:by x="41600" y="41600"/>
                                    </p:animScale>
                                  </p:childTnLst>
                                </p:cTn>
                              </p:par>
                              <p:par>
                                <p:cTn id="67" presetID="7" presetClass="emph" presetSubtype="2" fill="hold" nodeType="withEffect">
                                  <p:stCondLst>
                                    <p:cond delay="0"/>
                                  </p:stCondLst>
                                  <p:childTnLst>
                                    <p:animClr clrSpc="rgb" dir="cw">
                                      <p:cBhvr>
                                        <p:cTn id="68" dur="2000" fill="hold"/>
                                        <p:tgtEl>
                                          <p:spTgt spid="99"/>
                                        </p:tgtEl>
                                        <p:attrNameLst>
                                          <p:attrName>stroke.color</p:attrName>
                                        </p:attrNameLst>
                                      </p:cBhvr>
                                      <p:to>
                                        <a:schemeClr val="tx1"/>
                                      </p:to>
                                    </p:animClr>
                                    <p:set>
                                      <p:cBhvr>
                                        <p:cTn id="69" dur="2000" fill="hold"/>
                                        <p:tgtEl>
                                          <p:spTgt spid="99"/>
                                        </p:tgtEl>
                                        <p:attrNameLst>
                                          <p:attrName>stroke.on</p:attrName>
                                        </p:attrNameLst>
                                      </p:cBhvr>
                                      <p:to>
                                        <p:strVal val="true"/>
                                      </p:to>
                                    </p:set>
                                  </p:childTnLst>
                                </p:cTn>
                              </p:par>
                              <p:par>
                                <p:cTn id="70" presetID="0" presetClass="path" presetSubtype="0" fill="hold" grpId="2" nodeType="withEffect">
                                  <p:stCondLst>
                                    <p:cond delay="0"/>
                                  </p:stCondLst>
                                  <p:childTnLst>
                                    <p:animMotion origin="layout" path="M 2.22222E-6 0.09977 L 2.22222E-6 -0.00023 " pathEditMode="relative" rAng="0" ptsTypes="AA">
                                      <p:cBhvr>
                                        <p:cTn id="71" dur="2000" fill="hold"/>
                                        <p:tgtEl>
                                          <p:spTgt spid="100">
                                            <p:txEl>
                                              <p:pRg st="0" end="0"/>
                                            </p:txEl>
                                          </p:spTgt>
                                        </p:tgtEl>
                                        <p:attrNameLst>
                                          <p:attrName>ppt_x</p:attrName>
                                          <p:attrName>ppt_y</p:attrName>
                                        </p:attrNameLst>
                                      </p:cBhvr>
                                      <p:rCtr x="0" y="-5000"/>
                                    </p:animMotion>
                                  </p:childTnLst>
                                </p:cTn>
                              </p:par>
                              <p:par>
                                <p:cTn id="72" presetID="6" presetClass="emph" presetSubtype="0" fill="hold" grpId="3" nodeType="withEffect">
                                  <p:stCondLst>
                                    <p:cond delay="0"/>
                                  </p:stCondLst>
                                  <p:childTnLst>
                                    <p:animScale>
                                      <p:cBhvr>
                                        <p:cTn id="73" dur="2000" fill="hold"/>
                                        <p:tgtEl>
                                          <p:spTgt spid="100">
                                            <p:txEl>
                                              <p:pRg st="0" end="0"/>
                                            </p:txEl>
                                          </p:spTgt>
                                        </p:tgtEl>
                                      </p:cBhvr>
                                      <p:by x="50000" y="50000"/>
                                    </p:animScale>
                                  </p:childTnLst>
                                </p:cTn>
                              </p:par>
                              <p:par>
                                <p:cTn id="74" presetID="3" presetClass="emph" presetSubtype="2" fill="hold" grpId="4" nodeType="withEffect">
                                  <p:stCondLst>
                                    <p:cond delay="0"/>
                                  </p:stCondLst>
                                  <p:childTnLst>
                                    <p:animClr clrSpc="rgb" dir="cw">
                                      <p:cBhvr override="childStyle">
                                        <p:cTn id="75" dur="2000" fill="hold"/>
                                        <p:tgtEl>
                                          <p:spTgt spid="100">
                                            <p:txEl>
                                              <p:pRg st="0" end="0"/>
                                            </p:txEl>
                                          </p:spTgt>
                                        </p:tgtEl>
                                        <p:attrNameLst>
                                          <p:attrName>style.color</p:attrName>
                                        </p:attrNameLst>
                                      </p:cBhvr>
                                      <p:to>
                                        <a:schemeClr val="tx1"/>
                                      </p:to>
                                    </p:animClr>
                                  </p:childTnLst>
                                </p:cTn>
                              </p:par>
                            </p:childTnLst>
                          </p:cTn>
                        </p:par>
                        <p:par>
                          <p:cTn id="76" fill="hold">
                            <p:stCondLst>
                              <p:cond delay="11000"/>
                            </p:stCondLst>
                            <p:childTnLst>
                              <p:par>
                                <p:cTn id="77" presetID="10" presetClass="entr" presetSubtype="0"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6" grpId="1" animBg="1"/>
      <p:bldP spid="77" grpId="0" animBg="1"/>
      <p:bldP spid="77" grpId="1" animBg="1"/>
      <p:bldP spid="96" grpId="0" animBg="1"/>
      <p:bldP spid="96"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P spid="4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000" b="0" dirty="0"/>
              <a:t>Atoms last forever!</a:t>
            </a:r>
          </a:p>
        </p:txBody>
      </p:sp>
      <p:sp>
        <p:nvSpPr>
          <p:cNvPr id="4" name="Text Placeholder 3"/>
          <p:cNvSpPr>
            <a:spLocks noGrp="1"/>
          </p:cNvSpPr>
          <p:nvPr>
            <p:ph type="body" sz="half" idx="2"/>
          </p:nvPr>
        </p:nvSpPr>
        <p:spPr/>
        <p:txBody>
          <a:bodyPr>
            <a:normAutofit/>
          </a:bodyPr>
          <a:lstStyle/>
          <a:p>
            <a:r>
              <a:rPr lang="en-US" sz="2800" dirty="0"/>
              <a:t>Compare the atoms in the reactants and the products.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15</a:t>
            </a:fld>
            <a:endParaRPr lang="en-US"/>
          </a:p>
        </p:txBody>
      </p:sp>
      <p:pic>
        <p:nvPicPr>
          <p:cNvPr id="2050" name="Picture 2"/>
          <p:cNvPicPr>
            <a:picLocks noGrp="1" noChangeAspect="1" noChangeArrowheads="1"/>
          </p:cNvPicPr>
          <p:nvPr>
            <p:ph idx="1"/>
          </p:nvPr>
        </p:nvPicPr>
        <p:blipFill>
          <a:blip r:embed="rId3"/>
          <a:srcRect/>
          <a:stretch/>
        </p:blipFill>
        <p:spPr bwMode="auto">
          <a:xfrm>
            <a:off x="3288207" y="2018511"/>
            <a:ext cx="5404395" cy="2824676"/>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532496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068"/>
            <a:ext cx="8229600" cy="1143000"/>
          </a:xfrm>
        </p:spPr>
        <p:txBody>
          <a:bodyPr/>
          <a:lstStyle/>
          <a:p>
            <a:r>
              <a:rPr lang="en-US" dirty="0"/>
              <a:t>Writing a Chemical Equation</a:t>
            </a:r>
          </a:p>
        </p:txBody>
      </p:sp>
      <p:sp>
        <p:nvSpPr>
          <p:cNvPr id="3" name="Content Placeholder 2"/>
          <p:cNvSpPr>
            <a:spLocks noGrp="1"/>
          </p:cNvSpPr>
          <p:nvPr>
            <p:ph idx="1"/>
          </p:nvPr>
        </p:nvSpPr>
        <p:spPr>
          <a:xfrm>
            <a:off x="457200" y="1116968"/>
            <a:ext cx="8229600" cy="5097656"/>
          </a:xfrm>
        </p:spPr>
        <p:txBody>
          <a:bodyPr>
            <a:normAutofit fontScale="77500" lnSpcReduction="20000"/>
          </a:bodyPr>
          <a:lstStyle/>
          <a:p>
            <a:r>
              <a:rPr lang="en-US" dirty="0"/>
              <a:t>Chemists use </a:t>
            </a:r>
            <a:r>
              <a:rPr lang="en-US" b="1" dirty="0"/>
              <a:t>chemical equations</a:t>
            </a:r>
            <a:r>
              <a:rPr lang="en-US" dirty="0"/>
              <a:t> to show how atoms of reactant molecules are rearranged to make product molecules</a:t>
            </a:r>
          </a:p>
          <a:p>
            <a:r>
              <a:rPr lang="en-US" dirty="0"/>
              <a:t>Writing the equation in symbols: Chemists use an arrow to show how reactants change into products:</a:t>
            </a:r>
            <a:br>
              <a:rPr lang="en-US" dirty="0"/>
            </a:br>
            <a:r>
              <a:rPr lang="en-US" dirty="0"/>
              <a:t>[reactant molecule formulas] </a:t>
            </a:r>
            <a:r>
              <a:rPr lang="en-US" dirty="0">
                <a:sym typeface="Wingdings"/>
              </a:rPr>
              <a:t>[product molecule formulas]</a:t>
            </a:r>
          </a:p>
          <a:p>
            <a:r>
              <a:rPr lang="en-US" dirty="0">
                <a:sym typeface="Wingdings"/>
              </a:rPr>
              <a:t>Saying it in words: Chemists read the arrow as “yield” or “yields”:</a:t>
            </a:r>
            <a:br>
              <a:rPr lang="en-US" dirty="0">
                <a:sym typeface="Wingdings"/>
              </a:rPr>
            </a:br>
            <a:r>
              <a:rPr lang="en-US" dirty="0">
                <a:sym typeface="Wingdings"/>
              </a:rPr>
              <a:t>[reactant molecule names] yield [product molecule names]</a:t>
            </a:r>
          </a:p>
          <a:p>
            <a:r>
              <a:rPr lang="en-US" dirty="0">
                <a:sym typeface="Wingdings"/>
              </a:rPr>
              <a:t>Equations must be </a:t>
            </a:r>
            <a:r>
              <a:rPr lang="en-US" b="1" dirty="0">
                <a:sym typeface="Wingdings"/>
              </a:rPr>
              <a:t>balanced:</a:t>
            </a:r>
            <a:r>
              <a:rPr lang="en-US" dirty="0">
                <a:sym typeface="Wingdings"/>
              </a:rPr>
              <a:t>  Atoms last forever, so reactant and product molecules must have the same number of each kind of atom</a:t>
            </a:r>
          </a:p>
          <a:p>
            <a:r>
              <a:rPr lang="en-US" dirty="0">
                <a:sym typeface="Wingdings"/>
              </a:rPr>
              <a:t>Try it: Can you write a balanced chemical equation to show the chemical change when soda water loses its fizz?</a:t>
            </a: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16</a:t>
            </a:fld>
            <a:endParaRPr lang="en-US"/>
          </a:p>
        </p:txBody>
      </p:sp>
    </p:spTree>
    <p:extLst>
      <p:ext uri="{BB962C8B-B14F-4D97-AF65-F5344CB8AC3E}">
        <p14:creationId xmlns:p14="http://schemas.microsoft.com/office/powerpoint/2010/main" val="1417093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2807"/>
            <a:ext cx="8229600" cy="992402"/>
          </a:xfrm>
        </p:spPr>
        <p:txBody>
          <a:bodyPr>
            <a:normAutofit fontScale="90000"/>
          </a:bodyPr>
          <a:lstStyle/>
          <a:p>
            <a:r>
              <a:rPr lang="en-US" dirty="0"/>
              <a:t>Chemical equation for soda water losing its fizz</a:t>
            </a:r>
          </a:p>
        </p:txBody>
      </p:sp>
      <p:sp>
        <p:nvSpPr>
          <p:cNvPr id="3" name="Content Placeholder 2"/>
          <p:cNvSpPr>
            <a:spLocks noGrp="1"/>
          </p:cNvSpPr>
          <p:nvPr>
            <p:ph idx="1"/>
          </p:nvPr>
        </p:nvSpPr>
        <p:spPr>
          <a:xfrm>
            <a:off x="457200" y="2539626"/>
            <a:ext cx="8229600" cy="3871947"/>
          </a:xfrm>
        </p:spPr>
        <p:txBody>
          <a:bodyPr/>
          <a:lstStyle/>
          <a:p>
            <a:pPr marL="0" indent="0" algn="ctr">
              <a:buNone/>
            </a:pPr>
            <a:r>
              <a:rPr lang="en-US" dirty="0">
                <a:solidFill>
                  <a:srgbClr val="000000"/>
                </a:solidFill>
              </a:rPr>
              <a:t>H</a:t>
            </a:r>
            <a:r>
              <a:rPr lang="en-US" baseline="-25000" dirty="0">
                <a:solidFill>
                  <a:srgbClr val="000000"/>
                </a:solidFill>
              </a:rPr>
              <a:t>2</a:t>
            </a:r>
            <a:r>
              <a:rPr lang="en-US" dirty="0">
                <a:solidFill>
                  <a:srgbClr val="000000"/>
                </a:solidFill>
              </a:rPr>
              <a:t>CO</a:t>
            </a:r>
            <a:r>
              <a:rPr lang="en-US" baseline="-25000" dirty="0">
                <a:solidFill>
                  <a:srgbClr val="000000"/>
                </a:solidFill>
              </a:rPr>
              <a:t>3</a:t>
            </a:r>
            <a:r>
              <a:rPr lang="en-US" dirty="0">
                <a:solidFill>
                  <a:srgbClr val="000000"/>
                </a:solidFill>
              </a:rPr>
              <a:t> </a:t>
            </a:r>
            <a:r>
              <a:rPr lang="en-US" dirty="0">
                <a:solidFill>
                  <a:srgbClr val="000000"/>
                </a:solidFill>
                <a:sym typeface="Wingdings"/>
              </a:rPr>
              <a:t> H</a:t>
            </a:r>
            <a:r>
              <a:rPr lang="en-US" baseline="-25000" dirty="0">
                <a:solidFill>
                  <a:srgbClr val="000000"/>
                </a:solidFill>
                <a:sym typeface="Wingdings"/>
              </a:rPr>
              <a:t>2</a:t>
            </a:r>
            <a:r>
              <a:rPr lang="en-US" dirty="0">
                <a:solidFill>
                  <a:srgbClr val="000000"/>
                </a:solidFill>
                <a:sym typeface="Wingdings"/>
              </a:rPr>
              <a:t>O + CO</a:t>
            </a:r>
            <a:r>
              <a:rPr lang="en-US" baseline="-25000" dirty="0">
                <a:solidFill>
                  <a:srgbClr val="000000"/>
                </a:solidFill>
                <a:sym typeface="Wingdings"/>
              </a:rPr>
              <a:t>2</a:t>
            </a:r>
          </a:p>
          <a:p>
            <a:pPr marL="0" indent="0" algn="ctr">
              <a:buNone/>
            </a:pPr>
            <a:r>
              <a:rPr lang="en-US" dirty="0">
                <a:solidFill>
                  <a:srgbClr val="000000"/>
                </a:solidFill>
                <a:sym typeface="Wingdings"/>
              </a:rPr>
              <a:t>(in words: carbonic acid yields water and carbon dioxide)</a:t>
            </a:r>
            <a:endParaRPr lang="en-US" dirty="0">
              <a:solidFill>
                <a:srgbClr val="000000"/>
              </a:solidFill>
            </a:endParaRPr>
          </a:p>
          <a:p>
            <a:pPr marL="0" indent="0" algn="ctr">
              <a:buNone/>
            </a:pP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17</a:t>
            </a:fld>
            <a:endParaRPr lang="en-US"/>
          </a:p>
        </p:txBody>
      </p:sp>
    </p:spTree>
    <p:extLst>
      <p:ext uri="{BB962C8B-B14F-4D97-AF65-F5344CB8AC3E}">
        <p14:creationId xmlns:p14="http://schemas.microsoft.com/office/powerpoint/2010/main" val="3545728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18</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672306" y="2340789"/>
            <a:ext cx="3972896"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5170646"/>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“Molecular Models for Soda Water Fizzing”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474648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6" name="Content Placeholder 8">
            <a:extLst>
              <a:ext uri="{FF2B5EF4-FFF2-40B4-BE49-F238E27FC236}">
                <a16:creationId xmlns:a16="http://schemas.microsoft.com/office/drawing/2014/main" id="{D41387A8-5C83-D946-94D2-E331B8E7D3DF}"/>
              </a:ext>
            </a:extLst>
          </p:cNvPr>
          <p:cNvPicPr>
            <a:picLocks noGrp="1" noChangeAspect="1"/>
          </p:cNvPicPr>
          <p:nvPr>
            <p:ph idx="1"/>
          </p:nvPr>
        </p:nvPicPr>
        <p:blipFill>
          <a:blip r:embed="rId3"/>
          <a:srcRect/>
          <a:stretch/>
        </p:blipFill>
        <p:spPr>
          <a:xfrm>
            <a:off x="457200" y="1690148"/>
            <a:ext cx="8229600" cy="4536567"/>
          </a:xfrm>
        </p:spPr>
      </p:pic>
      <p:sp>
        <p:nvSpPr>
          <p:cNvPr id="7" name="Oval Callout 6"/>
          <p:cNvSpPr>
            <a:spLocks noChangeArrowheads="1"/>
          </p:cNvSpPr>
          <p:nvPr/>
        </p:nvSpPr>
        <p:spPr bwMode="auto">
          <a:xfrm rot="1225298">
            <a:off x="2766941" y="1107596"/>
            <a:ext cx="924560" cy="924560"/>
          </a:xfrm>
          <a:prstGeom prst="wedgeEllipseCallout">
            <a:avLst>
              <a:gd name="adj1" fmla="val 98383"/>
              <a:gd name="adj2" fmla="val 77209"/>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2191681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Atoms Bond Together in Molecules</a:t>
            </a:r>
          </a:p>
        </p:txBody>
      </p:sp>
      <p:sp>
        <p:nvSpPr>
          <p:cNvPr id="3" name="Content Placeholder 2"/>
          <p:cNvSpPr>
            <a:spLocks noGrp="1"/>
          </p:cNvSpPr>
          <p:nvPr>
            <p:ph idx="1"/>
          </p:nvPr>
        </p:nvSpPr>
        <p:spPr/>
        <p:txBody>
          <a:bodyPr/>
          <a:lstStyle/>
          <a:p>
            <a:r>
              <a:rPr lang="en-US" dirty="0"/>
              <a:t>Atoms in stable molecules always have a certain number of bonds to other atoms:</a:t>
            </a:r>
          </a:p>
          <a:p>
            <a:pPr lvl="1"/>
            <a:r>
              <a:rPr lang="en-US" dirty="0"/>
              <a:t>Carbon: 4 bonds</a:t>
            </a:r>
          </a:p>
          <a:p>
            <a:pPr lvl="1"/>
            <a:r>
              <a:rPr lang="en-US" dirty="0"/>
              <a:t>Oxygen: 2 bonds</a:t>
            </a:r>
          </a:p>
          <a:p>
            <a:pPr lvl="1"/>
            <a:r>
              <a:rPr lang="en-US" dirty="0"/>
              <a:t>Hydrogen: 1 bond</a:t>
            </a:r>
          </a:p>
          <a:p>
            <a:r>
              <a:rPr lang="en-US" dirty="0"/>
              <a:t>Oxygen atoms do NOT bond to other oxygen atoms if they can bond to carbon or hydrogen instead.</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3639534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034793" cy="979511"/>
          </a:xfrm>
        </p:spPr>
        <p:txBody>
          <a:bodyPr>
            <a:noAutofit/>
          </a:bodyPr>
          <a:lstStyle/>
          <a:p>
            <a:pPr algn="ctr"/>
            <a:r>
              <a:rPr lang="en-US" sz="4000" b="0" dirty="0"/>
              <a:t>Making the Reactant Molecules: </a:t>
            </a:r>
            <a:br>
              <a:rPr lang="en-US" sz="4000" b="0" dirty="0"/>
            </a:br>
            <a:r>
              <a:rPr lang="en-US" sz="4000" b="0" dirty="0"/>
              <a:t>Carbonic Acid</a:t>
            </a:r>
          </a:p>
        </p:txBody>
      </p:sp>
      <p:sp>
        <p:nvSpPr>
          <p:cNvPr id="6" name="Text Placeholder 5"/>
          <p:cNvSpPr>
            <a:spLocks noGrp="1"/>
          </p:cNvSpPr>
          <p:nvPr>
            <p:ph type="body" sz="half" idx="2"/>
          </p:nvPr>
        </p:nvSpPr>
        <p:spPr>
          <a:xfrm>
            <a:off x="457200" y="1948134"/>
            <a:ext cx="3008313" cy="3196350"/>
          </a:xfrm>
        </p:spPr>
        <p:txBody>
          <a:bodyPr>
            <a:normAutofit/>
          </a:bodyPr>
          <a:lstStyle/>
          <a:p>
            <a:r>
              <a:rPr lang="en-US" sz="2800" dirty="0"/>
              <a:t>Complete </a:t>
            </a:r>
            <a:r>
              <a:rPr lang="en-US" sz="2800" b="1" i="1" dirty="0"/>
              <a:t>Steps 1 and 2 </a:t>
            </a:r>
            <a:r>
              <a:rPr lang="en-US" sz="2800" dirty="0"/>
              <a:t>in Part B of your worksheet.</a:t>
            </a:r>
          </a:p>
        </p:txBody>
      </p:sp>
      <p:pic>
        <p:nvPicPr>
          <p:cNvPr id="1026" name="Picture 2"/>
          <p:cNvPicPr>
            <a:picLocks noGrp="1" noChangeAspect="1" noChangeArrowheads="1"/>
          </p:cNvPicPr>
          <p:nvPr>
            <p:ph idx="1"/>
          </p:nvPr>
        </p:nvPicPr>
        <p:blipFill>
          <a:blip r:embed="rId3"/>
          <a:srcRect/>
          <a:stretch/>
        </p:blipFill>
        <p:spPr bwMode="auto">
          <a:xfrm>
            <a:off x="3955078" y="2141258"/>
            <a:ext cx="4309664" cy="2810102"/>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3" name="Slide Number Placeholder 2">
            <a:extLst>
              <a:ext uri="{FF2B5EF4-FFF2-40B4-BE49-F238E27FC236}">
                <a16:creationId xmlns:a16="http://schemas.microsoft.com/office/drawing/2014/main" id="{F65E1AC9-2D99-4230-ACD8-79A3C233CDE6}"/>
              </a:ext>
            </a:extLst>
          </p:cNvPr>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2048030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sp>
        <p:nvSpPr>
          <p:cNvPr id="5" name="Rounded Rectangle 4"/>
          <p:cNvSpPr/>
          <p:nvPr/>
        </p:nvSpPr>
        <p:spPr>
          <a:xfrm>
            <a:off x="4750633" y="1310125"/>
            <a:ext cx="3569452" cy="429664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6" name="Title 1"/>
          <p:cNvSpPr txBox="1">
            <a:spLocks/>
          </p:cNvSpPr>
          <p:nvPr/>
        </p:nvSpPr>
        <p:spPr>
          <a:xfrm>
            <a:off x="685800" y="630658"/>
            <a:ext cx="7772400" cy="36700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a:cs typeface="Arial"/>
              </a:rPr>
              <a:t>Photo of reactant molecule: H</a:t>
            </a:r>
            <a:r>
              <a:rPr lang="en-US" sz="2000" b="1" baseline="-25000" dirty="0">
                <a:latin typeface="Arial"/>
                <a:cs typeface="Arial"/>
              </a:rPr>
              <a:t>2</a:t>
            </a:r>
            <a:r>
              <a:rPr lang="en-US" sz="2000" b="1" dirty="0">
                <a:latin typeface="Arial"/>
                <a:cs typeface="Arial"/>
              </a:rPr>
              <a:t>CO</a:t>
            </a:r>
            <a:r>
              <a:rPr lang="en-US" sz="2000" b="1" baseline="-25000" dirty="0">
                <a:latin typeface="Arial"/>
                <a:cs typeface="Arial"/>
              </a:rPr>
              <a:t>3</a:t>
            </a:r>
            <a:r>
              <a:rPr lang="en-US" sz="2000" b="1" dirty="0">
                <a:latin typeface="Arial"/>
                <a:cs typeface="Arial"/>
              </a:rPr>
              <a:t> (carbonic acid)</a:t>
            </a:r>
          </a:p>
        </p:txBody>
      </p:sp>
      <p:sp>
        <p:nvSpPr>
          <p:cNvPr id="8" name="Rounded Rectangle 7"/>
          <p:cNvSpPr/>
          <p:nvPr/>
        </p:nvSpPr>
        <p:spPr>
          <a:xfrm>
            <a:off x="841676" y="1310126"/>
            <a:ext cx="3569452" cy="4296646"/>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9" name="TextBox 8"/>
          <p:cNvSpPr txBox="1"/>
          <p:nvPr/>
        </p:nvSpPr>
        <p:spPr>
          <a:xfrm>
            <a:off x="1999839" y="5217279"/>
            <a:ext cx="947636" cy="308869"/>
          </a:xfrm>
          <a:prstGeom prst="rect">
            <a:avLst/>
          </a:prstGeom>
          <a:noFill/>
        </p:spPr>
        <p:txBody>
          <a:bodyPr wrap="none" lIns="62042" tIns="31021" rIns="62042" bIns="31021" rtlCol="0">
            <a:spAutoFit/>
          </a:bodyPr>
          <a:lstStyle/>
          <a:p>
            <a:r>
              <a:rPr lang="en-US" sz="1600" dirty="0"/>
              <a:t>Reactants</a:t>
            </a:r>
          </a:p>
        </p:txBody>
      </p:sp>
      <p:sp>
        <p:nvSpPr>
          <p:cNvPr id="10" name="TextBox 9"/>
          <p:cNvSpPr txBox="1"/>
          <p:nvPr/>
        </p:nvSpPr>
        <p:spPr>
          <a:xfrm>
            <a:off x="6535359" y="5217279"/>
            <a:ext cx="862377" cy="308869"/>
          </a:xfrm>
          <a:prstGeom prst="rect">
            <a:avLst/>
          </a:prstGeom>
          <a:noFill/>
        </p:spPr>
        <p:txBody>
          <a:bodyPr wrap="none" lIns="62042" tIns="31021" rIns="62042" bIns="31021" rtlCol="0">
            <a:spAutoFit/>
          </a:bodyPr>
          <a:lstStyle/>
          <a:p>
            <a:r>
              <a:rPr lang="en-US" sz="1600" dirty="0"/>
              <a:t>Products</a:t>
            </a:r>
          </a:p>
        </p:txBody>
      </p:sp>
      <p:sp>
        <p:nvSpPr>
          <p:cNvPr id="11" name="AutoShape 2"/>
          <p:cNvSpPr>
            <a:spLocks noChangeArrowheads="1"/>
          </p:cNvSpPr>
          <p:nvPr/>
        </p:nvSpPr>
        <p:spPr bwMode="auto">
          <a:xfrm>
            <a:off x="4044782" y="2162948"/>
            <a:ext cx="1140453" cy="1688702"/>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12" name="TextBox 11"/>
          <p:cNvSpPr txBox="1"/>
          <p:nvPr/>
        </p:nvSpPr>
        <p:spPr>
          <a:xfrm>
            <a:off x="3964704" y="2736834"/>
            <a:ext cx="1160057" cy="616646"/>
          </a:xfrm>
          <a:prstGeom prst="rect">
            <a:avLst/>
          </a:prstGeom>
          <a:noFill/>
        </p:spPr>
        <p:txBody>
          <a:bodyPr wrap="square" lIns="62042" tIns="31021" rIns="62042" bIns="31021" rtlCol="0">
            <a:spAutoFit/>
          </a:bodyPr>
          <a:lstStyle/>
          <a:p>
            <a:pPr algn="ctr"/>
            <a:r>
              <a:rPr lang="en-US" dirty="0"/>
              <a:t>Chemical change</a:t>
            </a:r>
          </a:p>
        </p:txBody>
      </p:sp>
      <p:pic>
        <p:nvPicPr>
          <p:cNvPr id="2" name="Picture 1" descr="2013-03-14 14.43.29.jp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1171672" y="2359013"/>
            <a:ext cx="2586862" cy="1940146"/>
          </a:xfrm>
          <a:prstGeom prst="rect">
            <a:avLst/>
          </a:prstGeom>
        </p:spPr>
      </p:pic>
    </p:spTree>
    <p:extLst>
      <p:ext uri="{BB962C8B-B14F-4D97-AF65-F5344CB8AC3E}">
        <p14:creationId xmlns:p14="http://schemas.microsoft.com/office/powerpoint/2010/main" val="1421452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a:t>
            </a:r>
          </a:p>
        </p:txBody>
      </p:sp>
      <p:sp>
        <p:nvSpPr>
          <p:cNvPr id="3" name="Content Placeholder 2"/>
          <p:cNvSpPr>
            <a:spLocks noGrp="1"/>
          </p:cNvSpPr>
          <p:nvPr>
            <p:ph idx="1"/>
          </p:nvPr>
        </p:nvSpPr>
        <p:spPr/>
        <p:txBody>
          <a:bodyPr>
            <a:normAutofit/>
          </a:bodyPr>
          <a:lstStyle/>
          <a:p>
            <a:pPr marL="0" indent="0" algn="ctr">
              <a:buNone/>
            </a:pPr>
            <a:r>
              <a:rPr lang="en-US" sz="7200" dirty="0"/>
              <a:t>When you are finished constructing the reactants, put all extra pieces away.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2631508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249"/>
            <a:ext cx="8496300" cy="1601812"/>
          </a:xfrm>
        </p:spPr>
        <p:txBody>
          <a:bodyPr>
            <a:noAutofit/>
          </a:bodyPr>
          <a:lstStyle/>
          <a:p>
            <a:pPr algn="ctr"/>
            <a:r>
              <a:rPr lang="en-US" sz="4000" b="0" dirty="0"/>
              <a:t>Rearranging the atoms to make product molecules: Carbon Dioxide and Water </a:t>
            </a:r>
          </a:p>
        </p:txBody>
      </p:sp>
      <p:sp>
        <p:nvSpPr>
          <p:cNvPr id="4" name="Text Placeholder 3"/>
          <p:cNvSpPr>
            <a:spLocks noGrp="1"/>
          </p:cNvSpPr>
          <p:nvPr>
            <p:ph type="body" sz="half" idx="2"/>
          </p:nvPr>
        </p:nvSpPr>
        <p:spPr>
          <a:xfrm>
            <a:off x="457200" y="2057659"/>
            <a:ext cx="3008313" cy="2742682"/>
          </a:xfrm>
        </p:spPr>
        <p:txBody>
          <a:bodyPr>
            <a:normAutofit/>
          </a:bodyPr>
          <a:lstStyle/>
          <a:p>
            <a:pPr algn="ctr"/>
            <a:r>
              <a:rPr lang="en-US" sz="2800" dirty="0"/>
              <a:t>Complete </a:t>
            </a:r>
            <a:r>
              <a:rPr lang="en-US" sz="2800" b="1" i="1" dirty="0"/>
              <a:t>Step 3</a:t>
            </a:r>
            <a:r>
              <a:rPr lang="en-US" sz="2800" dirty="0"/>
              <a:t> of</a:t>
            </a:r>
            <a:r>
              <a:rPr lang="en-US" sz="2800" b="1" i="1" dirty="0"/>
              <a:t> </a:t>
            </a:r>
            <a:r>
              <a:rPr lang="en-US" sz="2800" dirty="0"/>
              <a:t>Part B of your worksheet.</a:t>
            </a:r>
          </a:p>
        </p:txBody>
      </p:sp>
      <p:sp>
        <p:nvSpPr>
          <p:cNvPr id="5" name="Slide Number Placeholder 4"/>
          <p:cNvSpPr>
            <a:spLocks noGrp="1"/>
          </p:cNvSpPr>
          <p:nvPr>
            <p:ph type="sldNum" sz="quarter" idx="12"/>
          </p:nvPr>
        </p:nvSpPr>
        <p:spPr/>
        <p:txBody>
          <a:bodyPr/>
          <a:lstStyle/>
          <a:p>
            <a:fld id="{D3A1C050-F6FE-0E43-A9D0-F8EEADE3D1E4}" type="slidenum">
              <a:rPr lang="en-US" smtClean="0"/>
              <a:pPr/>
              <a:t>7</a:t>
            </a:fld>
            <a:endParaRPr lang="en-US"/>
          </a:p>
        </p:txBody>
      </p:sp>
      <p:pic>
        <p:nvPicPr>
          <p:cNvPr id="2050" name="Picture 2"/>
          <p:cNvPicPr>
            <a:picLocks noGrp="1" noChangeAspect="1" noChangeArrowheads="1"/>
          </p:cNvPicPr>
          <p:nvPr>
            <p:ph idx="1"/>
          </p:nvPr>
        </p:nvPicPr>
        <p:blipFill>
          <a:blip r:embed="rId3"/>
          <a:srcRect/>
          <a:stretch/>
        </p:blipFill>
        <p:spPr bwMode="auto">
          <a:xfrm>
            <a:off x="3777485" y="2342016"/>
            <a:ext cx="4909315" cy="3201103"/>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46635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
        <p:nvSpPr>
          <p:cNvPr id="5" name="Rounded Rectangle 4"/>
          <p:cNvSpPr/>
          <p:nvPr/>
        </p:nvSpPr>
        <p:spPr>
          <a:xfrm>
            <a:off x="4750633" y="1310125"/>
            <a:ext cx="3569452" cy="429664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6" name="Title 1"/>
          <p:cNvSpPr txBox="1">
            <a:spLocks/>
          </p:cNvSpPr>
          <p:nvPr/>
        </p:nvSpPr>
        <p:spPr>
          <a:xfrm>
            <a:off x="685800" y="521800"/>
            <a:ext cx="7772400" cy="67946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product molecules: H</a:t>
            </a:r>
            <a:r>
              <a:rPr lang="en-US" sz="1600" b="1" baseline="-25000" dirty="0"/>
              <a:t>2</a:t>
            </a:r>
            <a:r>
              <a:rPr lang="en-US" sz="1600" b="1" dirty="0"/>
              <a:t>O (water) CO</a:t>
            </a:r>
            <a:r>
              <a:rPr lang="en-US" sz="1600" b="1" baseline="-25000" dirty="0"/>
              <a:t>2</a:t>
            </a:r>
            <a:r>
              <a:rPr lang="en-US" sz="1600" b="1" dirty="0"/>
              <a:t> (carbon dioxide)</a:t>
            </a:r>
            <a:br>
              <a:rPr lang="en-US" sz="1600" b="1" dirty="0"/>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7" name="Subtitle 2"/>
          <p:cNvSpPr txBox="1">
            <a:spLocks/>
          </p:cNvSpPr>
          <p:nvPr/>
        </p:nvSpPr>
        <p:spPr>
          <a:xfrm>
            <a:off x="457200" y="5613136"/>
            <a:ext cx="8229600" cy="67750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8" name="Rounded Rectangle 7"/>
          <p:cNvSpPr/>
          <p:nvPr/>
        </p:nvSpPr>
        <p:spPr>
          <a:xfrm>
            <a:off x="841676" y="1310126"/>
            <a:ext cx="3569452" cy="4296646"/>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9" name="TextBox 8"/>
          <p:cNvSpPr txBox="1"/>
          <p:nvPr/>
        </p:nvSpPr>
        <p:spPr>
          <a:xfrm>
            <a:off x="1999839" y="5217279"/>
            <a:ext cx="947636" cy="308869"/>
          </a:xfrm>
          <a:prstGeom prst="rect">
            <a:avLst/>
          </a:prstGeom>
          <a:noFill/>
        </p:spPr>
        <p:txBody>
          <a:bodyPr wrap="none" lIns="62042" tIns="31021" rIns="62042" bIns="31021" rtlCol="0">
            <a:spAutoFit/>
          </a:bodyPr>
          <a:lstStyle/>
          <a:p>
            <a:r>
              <a:rPr lang="en-US" sz="1600" dirty="0"/>
              <a:t>Reactants</a:t>
            </a:r>
          </a:p>
        </p:txBody>
      </p:sp>
      <p:sp>
        <p:nvSpPr>
          <p:cNvPr id="10" name="TextBox 9"/>
          <p:cNvSpPr txBox="1"/>
          <p:nvPr/>
        </p:nvSpPr>
        <p:spPr>
          <a:xfrm>
            <a:off x="6535359" y="5217279"/>
            <a:ext cx="862377" cy="308869"/>
          </a:xfrm>
          <a:prstGeom prst="rect">
            <a:avLst/>
          </a:prstGeom>
          <a:noFill/>
        </p:spPr>
        <p:txBody>
          <a:bodyPr wrap="none" lIns="62042" tIns="31021" rIns="62042" bIns="31021" rtlCol="0">
            <a:spAutoFit/>
          </a:bodyPr>
          <a:lstStyle/>
          <a:p>
            <a:r>
              <a:rPr lang="en-US" sz="1600" dirty="0"/>
              <a:t>Products</a:t>
            </a:r>
          </a:p>
        </p:txBody>
      </p:sp>
      <p:sp>
        <p:nvSpPr>
          <p:cNvPr id="11" name="AutoShape 2"/>
          <p:cNvSpPr>
            <a:spLocks noChangeArrowheads="1"/>
          </p:cNvSpPr>
          <p:nvPr/>
        </p:nvSpPr>
        <p:spPr bwMode="auto">
          <a:xfrm>
            <a:off x="4044782" y="2162948"/>
            <a:ext cx="1140453" cy="1688702"/>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12" name="TextBox 11"/>
          <p:cNvSpPr txBox="1"/>
          <p:nvPr/>
        </p:nvSpPr>
        <p:spPr>
          <a:xfrm>
            <a:off x="3964704" y="2736834"/>
            <a:ext cx="1160057" cy="616646"/>
          </a:xfrm>
          <a:prstGeom prst="rect">
            <a:avLst/>
          </a:prstGeom>
          <a:noFill/>
        </p:spPr>
        <p:txBody>
          <a:bodyPr wrap="square" lIns="62042" tIns="31021" rIns="62042" bIns="31021" rtlCol="0">
            <a:spAutoFit/>
          </a:bodyPr>
          <a:lstStyle/>
          <a:p>
            <a:pPr algn="ctr"/>
            <a:r>
              <a:rPr lang="en-US" dirty="0"/>
              <a:t>Chemical change</a:t>
            </a:r>
          </a:p>
        </p:txBody>
      </p:sp>
      <p:pic>
        <p:nvPicPr>
          <p:cNvPr id="13" name="Picture 10" descr="water molecules2.gif"/>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5555658" y="1871876"/>
            <a:ext cx="1995083" cy="891318"/>
          </a:xfrm>
          <a:prstGeom prst="rect">
            <a:avLst/>
          </a:prstGeom>
          <a:noFill/>
          <a:ln w="9525">
            <a:noFill/>
            <a:miter lim="800000"/>
            <a:headEnd/>
            <a:tailEnd/>
          </a:ln>
        </p:spPr>
      </p:pic>
      <p:pic>
        <p:nvPicPr>
          <p:cNvPr id="15" name="Picture 11" descr="CO2 molecules2.gif"/>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6095690" y="3079849"/>
            <a:ext cx="879337" cy="1523642"/>
          </a:xfrm>
          <a:prstGeom prst="rect">
            <a:avLst/>
          </a:prstGeom>
          <a:noFill/>
          <a:ln w="9525">
            <a:noFill/>
            <a:miter lim="800000"/>
            <a:headEnd/>
            <a:tailEnd/>
          </a:ln>
        </p:spPr>
      </p:pic>
    </p:spTree>
    <p:extLst>
      <p:ext uri="{BB962C8B-B14F-4D97-AF65-F5344CB8AC3E}">
        <p14:creationId xmlns:p14="http://schemas.microsoft.com/office/powerpoint/2010/main" val="3852630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
        <p:nvSpPr>
          <p:cNvPr id="5" name="Rounded Rectangle 4"/>
          <p:cNvSpPr/>
          <p:nvPr/>
        </p:nvSpPr>
        <p:spPr>
          <a:xfrm>
            <a:off x="4750633" y="1310125"/>
            <a:ext cx="3569452" cy="429664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6" name="Title 1"/>
          <p:cNvSpPr txBox="1">
            <a:spLocks/>
          </p:cNvSpPr>
          <p:nvPr/>
        </p:nvSpPr>
        <p:spPr>
          <a:xfrm>
            <a:off x="685800" y="539943"/>
            <a:ext cx="7772400" cy="67946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Comparing photos of reactant and product molecules</a:t>
            </a:r>
            <a:br>
              <a:rPr lang="en-US" sz="1600" b="1" dirty="0"/>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7" name="Subtitle 2"/>
          <p:cNvSpPr txBox="1">
            <a:spLocks/>
          </p:cNvSpPr>
          <p:nvPr/>
        </p:nvSpPr>
        <p:spPr>
          <a:xfrm>
            <a:off x="457200" y="5613136"/>
            <a:ext cx="8229600" cy="67750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8" name="Rounded Rectangle 7"/>
          <p:cNvSpPr/>
          <p:nvPr/>
        </p:nvSpPr>
        <p:spPr>
          <a:xfrm>
            <a:off x="841676" y="1310126"/>
            <a:ext cx="3569452" cy="4296646"/>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9" name="TextBox 8"/>
          <p:cNvSpPr txBox="1"/>
          <p:nvPr/>
        </p:nvSpPr>
        <p:spPr>
          <a:xfrm>
            <a:off x="1999839" y="5217279"/>
            <a:ext cx="947636" cy="308869"/>
          </a:xfrm>
          <a:prstGeom prst="rect">
            <a:avLst/>
          </a:prstGeom>
          <a:noFill/>
        </p:spPr>
        <p:txBody>
          <a:bodyPr wrap="none" lIns="62042" tIns="31021" rIns="62042" bIns="31021" rtlCol="0">
            <a:spAutoFit/>
          </a:bodyPr>
          <a:lstStyle/>
          <a:p>
            <a:r>
              <a:rPr lang="en-US" sz="1600" dirty="0"/>
              <a:t>Reactants</a:t>
            </a:r>
          </a:p>
        </p:txBody>
      </p:sp>
      <p:sp>
        <p:nvSpPr>
          <p:cNvPr id="10" name="TextBox 9"/>
          <p:cNvSpPr txBox="1"/>
          <p:nvPr/>
        </p:nvSpPr>
        <p:spPr>
          <a:xfrm>
            <a:off x="6535359" y="5217279"/>
            <a:ext cx="862377" cy="308869"/>
          </a:xfrm>
          <a:prstGeom prst="rect">
            <a:avLst/>
          </a:prstGeom>
          <a:noFill/>
        </p:spPr>
        <p:txBody>
          <a:bodyPr wrap="none" lIns="62042" tIns="31021" rIns="62042" bIns="31021" rtlCol="0">
            <a:spAutoFit/>
          </a:bodyPr>
          <a:lstStyle/>
          <a:p>
            <a:r>
              <a:rPr lang="en-US" sz="1600" dirty="0"/>
              <a:t>Products</a:t>
            </a:r>
          </a:p>
        </p:txBody>
      </p:sp>
      <p:sp>
        <p:nvSpPr>
          <p:cNvPr id="11" name="AutoShape 2"/>
          <p:cNvSpPr>
            <a:spLocks noChangeArrowheads="1"/>
          </p:cNvSpPr>
          <p:nvPr/>
        </p:nvSpPr>
        <p:spPr bwMode="auto">
          <a:xfrm>
            <a:off x="4044782" y="2162948"/>
            <a:ext cx="1140453" cy="1688702"/>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12" name="TextBox 11"/>
          <p:cNvSpPr txBox="1"/>
          <p:nvPr/>
        </p:nvSpPr>
        <p:spPr>
          <a:xfrm>
            <a:off x="3964704" y="2736834"/>
            <a:ext cx="1160057" cy="616646"/>
          </a:xfrm>
          <a:prstGeom prst="rect">
            <a:avLst/>
          </a:prstGeom>
          <a:noFill/>
        </p:spPr>
        <p:txBody>
          <a:bodyPr wrap="square" lIns="62042" tIns="31021" rIns="62042" bIns="31021" rtlCol="0">
            <a:spAutoFit/>
          </a:bodyPr>
          <a:lstStyle/>
          <a:p>
            <a:pPr algn="ctr"/>
            <a:r>
              <a:rPr lang="en-US" dirty="0"/>
              <a:t>Chemical change</a:t>
            </a:r>
          </a:p>
        </p:txBody>
      </p:sp>
      <p:pic>
        <p:nvPicPr>
          <p:cNvPr id="15" name="Picture 10" descr="water molecules2.gif"/>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5555658" y="1871876"/>
            <a:ext cx="1995083" cy="891318"/>
          </a:xfrm>
          <a:prstGeom prst="rect">
            <a:avLst/>
          </a:prstGeom>
          <a:noFill/>
          <a:ln w="9525">
            <a:noFill/>
            <a:miter lim="800000"/>
            <a:headEnd/>
            <a:tailEnd/>
          </a:ln>
        </p:spPr>
      </p:pic>
      <p:pic>
        <p:nvPicPr>
          <p:cNvPr id="16" name="Picture 11" descr="CO2 molecules2.gif"/>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6095690" y="3079849"/>
            <a:ext cx="879337" cy="1523642"/>
          </a:xfrm>
          <a:prstGeom prst="rect">
            <a:avLst/>
          </a:prstGeom>
          <a:noFill/>
          <a:ln w="9525">
            <a:noFill/>
            <a:miter lim="800000"/>
            <a:headEnd/>
            <a:tailEnd/>
          </a:ln>
        </p:spPr>
      </p:pic>
      <p:pic>
        <p:nvPicPr>
          <p:cNvPr id="14" name="Picture 13" descr="2013-03-14 14.43.29.jpg"/>
          <p:cNvPicPr>
            <a:picLocks noChangeAspect="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a:off x="1171672" y="2359013"/>
            <a:ext cx="2586862" cy="1940146"/>
          </a:xfrm>
          <a:prstGeom prst="rect">
            <a:avLst/>
          </a:prstGeom>
        </p:spPr>
      </p:pic>
    </p:spTree>
    <p:extLst>
      <p:ext uri="{BB962C8B-B14F-4D97-AF65-F5344CB8AC3E}">
        <p14:creationId xmlns:p14="http://schemas.microsoft.com/office/powerpoint/2010/main" val="3612579845"/>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1270</TotalTime>
  <Words>2046</Words>
  <Application>Microsoft Macintosh PowerPoint</Application>
  <PresentationFormat>On-screen Show (4:3)</PresentationFormat>
  <Paragraphs>198</Paragraphs>
  <Slides>18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Template_Presentation</vt:lpstr>
      <vt:lpstr>Systems and Scale Unit  Activity 3.4 Molecular Models for Soda Water Fizzing</vt:lpstr>
      <vt:lpstr>Unit Map</vt:lpstr>
      <vt:lpstr>How Atoms Bond Together in Molecules</vt:lpstr>
      <vt:lpstr>Making the Reactant Molecules:  Carbonic Acid</vt:lpstr>
      <vt:lpstr>PowerPoint Presentation</vt:lpstr>
      <vt:lpstr>Important: </vt:lpstr>
      <vt:lpstr>Rearranging the atoms to make product molecules: Carbon Dioxide and Water </vt:lpstr>
      <vt:lpstr>PowerPoint Presentation</vt:lpstr>
      <vt:lpstr>PowerPoint Presentation</vt:lpstr>
      <vt:lpstr>What happens  to atoms when carbonic acid decomposes?</vt:lpstr>
      <vt:lpstr>What happens  to carbon atoms when carbonic acid decomposes?</vt:lpstr>
      <vt:lpstr>What happens  to oxygen atoms when carbonic acid decomposes?</vt:lpstr>
      <vt:lpstr>What happens  to hydrogen atoms when carbonic acid decomposes?</vt:lpstr>
      <vt:lpstr>What happens  to atoms when carbonic acid decomposes?</vt:lpstr>
      <vt:lpstr>Atoms last forever!</vt:lpstr>
      <vt:lpstr>Writing a Chemical Equation</vt:lpstr>
      <vt:lpstr>Chemical equation for soda water losing its fizz</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111</cp:revision>
  <dcterms:created xsi:type="dcterms:W3CDTF">2013-03-08T14:19:13Z</dcterms:created>
  <dcterms:modified xsi:type="dcterms:W3CDTF">2020-08-12T18:36:05Z</dcterms:modified>
</cp:coreProperties>
</file>