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79" r:id="rId2"/>
    <p:sldId id="292" r:id="rId3"/>
    <p:sldId id="293" r:id="rId4"/>
    <p:sldId id="294" r:id="rId5"/>
    <p:sldId id="310" r:id="rId6"/>
    <p:sldId id="281" r:id="rId7"/>
    <p:sldId id="291" r:id="rId8"/>
    <p:sldId id="284" r:id="rId9"/>
    <p:sldId id="287" r:id="rId10"/>
    <p:sldId id="288" r:id="rId11"/>
    <p:sldId id="289" r:id="rId12"/>
    <p:sldId id="311" r:id="rId13"/>
    <p:sldId id="312" r:id="rId14"/>
    <p:sldId id="290" r:id="rId15"/>
    <p:sldId id="296" r:id="rId16"/>
    <p:sldId id="30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9"/>
    <p:restoredTop sz="70826" autoAdjust="0"/>
  </p:normalViewPr>
  <p:slideViewPr>
    <p:cSldViewPr snapToGrid="0" snapToObjects="1">
      <p:cViewPr>
        <p:scale>
          <a:sx n="80" d="100"/>
          <a:sy n="80" d="100"/>
        </p:scale>
        <p:origin x="816" y="-152"/>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9-10 of the PPT for the Matter Change Question and repeat the process above.</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801129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15578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paragraph explanations of the process of ethanol burning.</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12. Ask students to write paragraphs explaining the process of ethanol burning on the second page of the 4.5 Explanations Tool for Ethanol Burning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Refer student to the checklist and questions on the Three Questions Handout for reminders about what to include in their paragraph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they have the information they need in their responses to the questions on the front of the Explanations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 graphic organizer on the front has the information they need to write their explanations paragraphs.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to refer to their Three Questions Handout and Explanations Checklist to review what should be included in a good explanation. </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12</a:t>
            </a:fld>
            <a:endParaRPr lang="en-US"/>
          </a:p>
        </p:txBody>
      </p:sp>
    </p:spTree>
    <p:extLst>
      <p:ext uri="{BB962C8B-B14F-4D97-AF65-F5344CB8AC3E}">
        <p14:creationId xmlns:p14="http://schemas.microsoft.com/office/powerpoint/2010/main" val="3733665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13 of the 4.5 Explanations Tool for Ethanol Burning PPT. Divide students into pairs and have them compare explanations for the Three Questions and the final explanation on the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13</a:t>
            </a:fld>
            <a:endParaRPr lang="en-US"/>
          </a:p>
        </p:txBody>
      </p:sp>
    </p:spTree>
    <p:extLst>
      <p:ext uri="{BB962C8B-B14F-4D97-AF65-F5344CB8AC3E}">
        <p14:creationId xmlns:p14="http://schemas.microsoft.com/office/powerpoint/2010/main" val="2788695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14 of the PPT.  Have students look at two handouts: (a) the Three Questions Handout, and (b) the Systems and Scale Example Explanations Handout.</a:t>
            </a:r>
          </a:p>
          <a:p>
            <a:pPr lvl="0"/>
            <a:r>
              <a:rPr lang="en-US" sz="1200" kern="1200" dirty="0">
                <a:solidFill>
                  <a:schemeClr val="tx1"/>
                </a:solidFill>
                <a:effectLst/>
                <a:latin typeface="+mn-lt"/>
                <a:ea typeface="+mn-ea"/>
                <a:cs typeface="+mn-cs"/>
              </a:rPr>
              <a:t>Ask students to evaluate the two example explanations of ethanol burning on the Systems and Scale Example Explanations Handout: Which explanation is better? Why?</a:t>
            </a:r>
          </a:p>
          <a:p>
            <a:r>
              <a:rPr lang="en-US" sz="1200" kern="1200" dirty="0">
                <a:solidFill>
                  <a:schemeClr val="tx1"/>
                </a:solidFill>
                <a:effectLst/>
                <a:latin typeface="+mn-lt"/>
                <a:ea typeface="+mn-ea"/>
                <a:cs typeface="+mn-cs"/>
              </a:rPr>
              <a:t>Have students use the checklist on the back of the Three Questions Handout to justify their critiques of the explanations.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14 of the PPT for the full explanation. Have students use the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sz="1200" b="1" kern="1200" dirty="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 read about combustion.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4.5 What Happens When Ethanol Burns? Reading. The reading provides a summary explanation of the combustion of ethanol and additional information about ethanol. </a:t>
            </a:r>
          </a:p>
          <a:p>
            <a:r>
              <a:rPr lang="en-US" sz="1200" kern="1200" dirty="0">
                <a:solidFill>
                  <a:schemeClr val="tx1"/>
                </a:solidFill>
                <a:effectLst/>
                <a:latin typeface="+mn-lt"/>
                <a:ea typeface="+mn-ea"/>
                <a:cs typeface="+mn-cs"/>
              </a:rPr>
              <a:t>Have students read 4.5 What Happens When Ethanol Burns? Reading using the Questions, Connections, Questions Student Reading Strategy. See the Engaging Students with Readings and the Question,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Then, have the students use the 4.5 What Happens When Ethanol Burns? Reading to complete the 4.5 Matter Tracing Tool.</a:t>
            </a:r>
            <a:r>
              <a:rPr lang="en-US" dirty="0">
                <a:effectLst/>
              </a:rPr>
              <a:t> </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377558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15 of the 4.5 Explanations Tool for Ethanol Burning PPT. Have students look back over their process tools for this unit. Have students consider how their ideas changed with regard to scale, movement, and carbon. What do they know about ethanol burning now that they didn’t know before the investigation?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06310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of the 4.5 Explaining Ethanol Burning PPT.</a:t>
            </a:r>
          </a:p>
          <a:p>
            <a:pPr lvl="0"/>
            <a:r>
              <a:rPr lang="en-US" sz="1200" kern="1200" dirty="0">
                <a:solidFill>
                  <a:schemeClr val="tx1"/>
                </a:solidFill>
                <a:effectLst/>
                <a:latin typeface="+mn-lt"/>
                <a:ea typeface="+mn-ea"/>
                <a:cs typeface="+mn-cs"/>
              </a:rPr>
              <a:t>Conclusions: How do matter and energy change when ethanol burns?</a:t>
            </a:r>
          </a:p>
          <a:p>
            <a:pPr lvl="0"/>
            <a:r>
              <a:rPr lang="en-US" sz="1200" kern="1200" dirty="0">
                <a:solidFill>
                  <a:schemeClr val="tx1"/>
                </a:solidFill>
                <a:effectLst/>
                <a:latin typeface="+mn-lt"/>
                <a:ea typeface="+mn-ea"/>
                <a:cs typeface="+mn-cs"/>
              </a:rPr>
              <a:t>Predictions: What do you think happens when natural gas (methane or CH</a:t>
            </a:r>
            <a:r>
              <a:rPr lang="en-US" sz="1200" kern="1200" baseline="-25000" dirty="0">
                <a:solidFill>
                  <a:schemeClr val="tx1"/>
                </a:solidFill>
                <a:effectLst/>
                <a:latin typeface="+mn-lt"/>
                <a:ea typeface="+mn-ea"/>
                <a:cs typeface="+mn-cs"/>
              </a:rPr>
              <a:t>4</a:t>
            </a:r>
            <a:r>
              <a:rPr lang="en-US" sz="1200" kern="1200" dirty="0">
                <a:solidFill>
                  <a:schemeClr val="tx1"/>
                </a:solidFill>
                <a:effectLst/>
                <a:latin typeface="+mn-lt"/>
                <a:ea typeface="+mn-ea"/>
                <a:cs typeface="+mn-cs"/>
              </a:rPr>
              <a:t>) burns?</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229179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Predictions about 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students’ arguments about what happens to ethanol when it burns.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Grading the Explanations Tool for Ethanol Burning PPT.</a:t>
            </a:r>
          </a:p>
          <a:p>
            <a:pPr lvl="0"/>
            <a:r>
              <a:rPr lang="en-US" sz="1200" kern="1200" dirty="0">
                <a:solidFill>
                  <a:schemeClr val="tx1"/>
                </a:solidFill>
                <a:effectLst/>
                <a:latin typeface="+mn-lt"/>
                <a:ea typeface="+mn-ea"/>
                <a:cs typeface="+mn-cs"/>
              </a:rPr>
              <a:t>Tell students that this activity’s purpose is to develop explanations for what happens when ethanol burns. </a:t>
            </a:r>
          </a:p>
          <a:p>
            <a:pPr lvl="0"/>
            <a:r>
              <a:rPr lang="en-US" sz="1200" kern="1200" dirty="0">
                <a:solidFill>
                  <a:schemeClr val="tx1"/>
                </a:solidFill>
                <a:effectLst/>
                <a:latin typeface="+mn-lt"/>
                <a:ea typeface="+mn-ea"/>
                <a:cs typeface="+mn-cs"/>
              </a:rPr>
              <a:t>Return each student’s copy of 4.3 Evidence-Based Arguments Tool for Ethanol Burning and have them review their arguments before they completed the molecular modeling activity. </a:t>
            </a:r>
          </a:p>
          <a:p>
            <a:r>
              <a:rPr lang="en-US" sz="1200" kern="1200" dirty="0">
                <a:solidFill>
                  <a:schemeClr val="tx1"/>
                </a:solidFill>
                <a:effectLst/>
                <a:latin typeface="+mn-lt"/>
                <a:ea typeface="+mn-ea"/>
                <a:cs typeface="+mn-cs"/>
              </a:rPr>
              <a:t>Ask them to think about what they know now that they didn’t know then.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front of the Explanations Process Tool.</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4.5 Explaining Ethanol Burning PPT. Give each student one copy of 4.5 Explanations Tool for Ethanol Burning.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front of the explanations tool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front of the Explanations Process Tool.</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4.5 Explaining Ethanol Burning PPT. Give each student one copy of 4.5 Explanations Tool for Ethanol Burning.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front of the explanations tool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934350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673855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651081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666271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9-10 of the PPT for the Matter Change Question and repeat the process above.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333169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a:t>
            </a:r>
            <a:r>
              <a:rPr lang="en-US" i="1" dirty="0">
                <a:solidFill>
                  <a:srgbClr val="FF0000"/>
                </a:solidFill>
                <a:latin typeface="Arial"/>
                <a:cs typeface="Arial"/>
              </a:rPr>
              <a:t>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a:t>
            </a:r>
            <a:r>
              <a:rPr lang="en-US" dirty="0">
                <a:solidFill>
                  <a:srgbClr val="000000"/>
                </a:solidFill>
                <a:latin typeface="Arial"/>
                <a:cs typeface="Arial"/>
              </a:rPr>
              <a:t>4.5</a:t>
            </a:r>
            <a:r>
              <a:rPr lang="en-US">
                <a:solidFill>
                  <a:srgbClr val="000000"/>
                </a:solidFill>
                <a:latin typeface="Arial"/>
                <a:cs typeface="Arial"/>
              </a:rPr>
              <a:t>: Explaining Ethanol </a:t>
            </a:r>
            <a:r>
              <a:rPr lang="en-US" dirty="0">
                <a:solidFill>
                  <a:srgbClr val="000000"/>
                </a:solidFill>
                <a:latin typeface="Arial"/>
                <a:cs typeface="Arial"/>
              </a:rPr>
              <a:t>Burning</a:t>
            </a:r>
          </a:p>
        </p:txBody>
      </p:sp>
      <p:pic>
        <p:nvPicPr>
          <p:cNvPr id="13" name="Picture 12" descr="flame0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8000" y="3708400"/>
            <a:ext cx="2306955" cy="2267585"/>
          </a:xfrm>
          <a:prstGeom prst="rect">
            <a:avLst/>
          </a:prstGeom>
          <a:noFill/>
          <a:ln>
            <a:noFill/>
          </a:ln>
        </p:spPr>
      </p:pic>
      <p:sp>
        <p:nvSpPr>
          <p:cNvPr id="5" name="Slide Number Placeholder 4">
            <a:extLst>
              <a:ext uri="{FF2B5EF4-FFF2-40B4-BE49-F238E27FC236}">
                <a16:creationId xmlns:a16="http://schemas.microsoft.com/office/drawing/2014/main" id="{B90BAE67-607B-4CAB-8CF1-3C7064036C0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p:txBody>
          <a:bodyPr>
            <a:normAutofit fontScale="92500" lnSpcReduction="20000"/>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Ethanol or C</a:t>
            </a:r>
            <a:r>
              <a:rPr lang="en-US" b="1" i="1" baseline="-25000" dirty="0">
                <a:solidFill>
                  <a:srgbClr val="0000FF"/>
                </a:solidFill>
              </a:rPr>
              <a:t>2</a:t>
            </a:r>
            <a:r>
              <a:rPr lang="en-US" b="1" i="1" dirty="0">
                <a:solidFill>
                  <a:srgbClr val="0000FF"/>
                </a:solidFill>
              </a:rPr>
              <a:t>H</a:t>
            </a:r>
            <a:r>
              <a:rPr lang="en-US" b="1" i="1" baseline="-25000" dirty="0">
                <a:solidFill>
                  <a:srgbClr val="0000FF"/>
                </a:solidFill>
              </a:rPr>
              <a:t>5</a:t>
            </a:r>
            <a:r>
              <a:rPr lang="en-US" b="1" i="1" dirty="0">
                <a:solidFill>
                  <a:srgbClr val="0000FF"/>
                </a:solidFill>
              </a:rPr>
              <a:t>OH</a:t>
            </a: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Oxygen or 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Write the chemical equation for this change:</a:t>
            </a:r>
          </a:p>
          <a:p>
            <a:pPr marL="0" indent="0">
              <a:buNone/>
            </a:pPr>
            <a:r>
              <a:rPr lang="en-US" b="1" i="1" dirty="0">
                <a:solidFill>
                  <a:srgbClr val="0000FF"/>
                </a:solidFill>
              </a:rPr>
              <a:t>C</a:t>
            </a:r>
            <a:r>
              <a:rPr lang="en-US" b="1" i="1" baseline="-25000" dirty="0">
                <a:solidFill>
                  <a:srgbClr val="0000FF"/>
                </a:solidFill>
              </a:rPr>
              <a:t>2</a:t>
            </a:r>
            <a:r>
              <a:rPr lang="en-US" b="1" i="1" dirty="0">
                <a:solidFill>
                  <a:srgbClr val="0000FF"/>
                </a:solidFill>
              </a:rPr>
              <a:t>H</a:t>
            </a:r>
            <a:r>
              <a:rPr lang="en-US" b="1" i="1" baseline="-25000" dirty="0">
                <a:solidFill>
                  <a:srgbClr val="0000FF"/>
                </a:solidFill>
              </a:rPr>
              <a:t>5</a:t>
            </a:r>
            <a:r>
              <a:rPr lang="en-US" b="1" i="1" dirty="0">
                <a:solidFill>
                  <a:srgbClr val="0000FF"/>
                </a:solidFill>
              </a:rPr>
              <a:t>OH + 3 O</a:t>
            </a:r>
            <a:r>
              <a:rPr lang="en-US" b="1" i="1" baseline="-25000" dirty="0">
                <a:solidFill>
                  <a:srgbClr val="0000FF"/>
                </a:solidFill>
              </a:rPr>
              <a:t>2 </a:t>
            </a:r>
            <a:r>
              <a:rPr lang="en-US" b="1" i="1" dirty="0">
                <a:solidFill>
                  <a:srgbClr val="0000FF"/>
                </a:solidFill>
                <a:sym typeface="Wingdings"/>
              </a:rPr>
              <a:t></a:t>
            </a:r>
            <a:r>
              <a:rPr lang="en-US" b="1" i="1" dirty="0">
                <a:solidFill>
                  <a:srgbClr val="0000FF"/>
                </a:solidFill>
              </a:rPr>
              <a:t> </a:t>
            </a:r>
          </a:p>
          <a:p>
            <a:pPr marL="0" indent="0">
              <a:buNone/>
            </a:pPr>
            <a:r>
              <a:rPr lang="en-US" b="1" i="1" dirty="0">
                <a:solidFill>
                  <a:srgbClr val="0000FF"/>
                </a:solidFill>
              </a:rPr>
              <a:t>2 CO</a:t>
            </a:r>
            <a:r>
              <a:rPr lang="en-US" b="1" i="1" baseline="-25000" dirty="0">
                <a:solidFill>
                  <a:srgbClr val="0000FF"/>
                </a:solidFill>
              </a:rPr>
              <a:t>2</a:t>
            </a:r>
            <a:r>
              <a:rPr lang="en-US" b="1" i="1" dirty="0">
                <a:solidFill>
                  <a:srgbClr val="0000FF"/>
                </a:solidFill>
              </a:rPr>
              <a:t> + 3 H</a:t>
            </a:r>
            <a:r>
              <a:rPr lang="en-US" b="1" i="1" baseline="-25000" dirty="0">
                <a:solidFill>
                  <a:srgbClr val="0000FF"/>
                </a:solidFill>
              </a:rPr>
              <a:t>2</a:t>
            </a:r>
            <a:r>
              <a:rPr lang="en-US" b="1" i="1" dirty="0">
                <a:solidFill>
                  <a:srgbClr val="0000FF"/>
                </a:solidFill>
              </a:rPr>
              <a:t>O</a:t>
            </a:r>
            <a:r>
              <a:rPr lang="en-US" dirty="0">
                <a:solidFill>
                  <a:srgbClr val="0000FF"/>
                </a:solidFill>
              </a:rPr>
              <a:t> </a:t>
            </a:r>
          </a:p>
        </p:txBody>
      </p:sp>
      <p:sp>
        <p:nvSpPr>
          <p:cNvPr id="5" name="Content Placeholder 4"/>
          <p:cNvSpPr>
            <a:spLocks noGrp="1"/>
          </p:cNvSpPr>
          <p:nvPr>
            <p:ph sz="half" idx="2"/>
          </p:nvPr>
        </p:nvSpPr>
        <p:spPr/>
        <p:txBody>
          <a:bodyPr>
            <a:normAutofit fontScale="92500" lnSpcReduction="20000"/>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 </a:t>
            </a:r>
          </a:p>
          <a:p>
            <a:pPr marL="0" indent="0">
              <a:buNone/>
            </a:pPr>
            <a:endParaRPr lang="en-US" sz="2800" dirty="0"/>
          </a:p>
          <a:p>
            <a:pPr marL="0" indent="0">
              <a:buNone/>
            </a:pPr>
            <a:endParaRPr lang="en-US" dirty="0"/>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
        <p:nvSpPr>
          <p:cNvPr id="6" name="Right Arrow 5"/>
          <p:cNvSpPr>
            <a:spLocks/>
          </p:cNvSpPr>
          <p:nvPr/>
        </p:nvSpPr>
        <p:spPr>
          <a:xfrm>
            <a:off x="3870642" y="275494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endParaRPr lang="en-US" dirty="0"/>
          </a:p>
          <a:p>
            <a:pPr marL="0" indent="0">
              <a:buNone/>
            </a:pPr>
            <a:r>
              <a:rPr lang="en-US" dirty="0"/>
              <a:t>What forms of energy go into this chemical change?  </a:t>
            </a:r>
          </a:p>
          <a:p>
            <a:pPr marL="0" indent="0">
              <a:buNone/>
            </a:pPr>
            <a:endParaRPr lang="en-US" b="1" i="1" dirty="0">
              <a:solidFill>
                <a:srgbClr val="0000FF"/>
              </a:solidFill>
            </a:endParaRPr>
          </a:p>
          <a:p>
            <a:pPr marL="0" indent="0">
              <a:buNone/>
            </a:pPr>
            <a:endParaRPr lang="en-US" b="1" i="1" dirty="0">
              <a:solidFill>
                <a:srgbClr val="0000FF"/>
              </a:solidFill>
            </a:endParaRPr>
          </a:p>
          <a:p>
            <a:pPr marL="0" indent="0">
              <a:buNone/>
            </a:pPr>
            <a:r>
              <a:rPr lang="en-US" b="1" i="1" dirty="0">
                <a:solidFill>
                  <a:srgbClr val="0000FF"/>
                </a:solidFill>
              </a:rPr>
              <a:t>Chemical energy or C-C and C-H bonds</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a:xfrm>
            <a:off x="5324856" y="1600199"/>
            <a:ext cx="3197352" cy="4525963"/>
          </a:xfrm>
        </p:spPr>
        <p:txBody>
          <a:bodyPr>
            <a:normAutofit/>
          </a:bodyPr>
          <a:lstStyle/>
          <a:p>
            <a:pPr marL="0" indent="0">
              <a:buNone/>
            </a:pPr>
            <a:r>
              <a:rPr lang="en-US"/>
              <a:t>What </a:t>
            </a:r>
            <a:r>
              <a:rPr lang="en-US" dirty="0"/>
              <a:t>forms of energy come out of this chemical </a:t>
            </a:r>
            <a:r>
              <a:rPr lang="en-US"/>
              <a:t>change?</a:t>
            </a:r>
          </a:p>
          <a:p>
            <a:pPr marL="0" indent="0">
              <a:buNone/>
            </a:pPr>
            <a:endParaRPr lang="en-US" dirty="0"/>
          </a:p>
          <a:p>
            <a:pPr marL="0" indent="0">
              <a:buNone/>
            </a:pPr>
            <a:r>
              <a:rPr lang="en-US" b="1" i="1" dirty="0">
                <a:solidFill>
                  <a:srgbClr val="0000FF"/>
                </a:solidFill>
              </a:rPr>
              <a:t>Light and heat energy</a:t>
            </a:r>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6" name="Right Arrow 5"/>
          <p:cNvSpPr>
            <a:spLocks/>
          </p:cNvSpPr>
          <p:nvPr/>
        </p:nvSpPr>
        <p:spPr>
          <a:xfrm>
            <a:off x="3421627" y="2754949"/>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4068272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a:bodyPr>
          <a:lstStyle/>
          <a:p>
            <a:r>
              <a:rPr lang="en-US" sz="2800" dirty="0"/>
              <a:t>Write an explanation: </a:t>
            </a:r>
            <a:r>
              <a:rPr lang="en-US" sz="2800" i="1" dirty="0"/>
              <a:t>What happens to ethanol when it burns?</a:t>
            </a:r>
            <a:endParaRPr lang="en-US" sz="2800" dirty="0"/>
          </a:p>
          <a:p>
            <a:r>
              <a:rPr lang="en-US" sz="2800" dirty="0"/>
              <a:t>Use your:</a:t>
            </a:r>
          </a:p>
          <a:p>
            <a:pPr marL="342900" indent="-342900">
              <a:buFont typeface="Arial" panose="020B0604020202020204" pitchFamily="34" charset="0"/>
              <a:buChar char="•"/>
            </a:pPr>
            <a:r>
              <a:rPr lang="en-US" sz="2400" dirty="0"/>
              <a:t>Front of the Explanations Tool</a:t>
            </a:r>
          </a:p>
          <a:p>
            <a:pPr marL="342900" indent="-342900">
              <a:buFont typeface="Arial" panose="020B0604020202020204" pitchFamily="34" charset="0"/>
              <a:buChar char="•"/>
            </a:pPr>
            <a:r>
              <a:rPr lang="en-US" sz="2400" dirty="0"/>
              <a:t>your Three Questions Handout and Explanations Checklist</a:t>
            </a:r>
          </a:p>
          <a:p>
            <a:endParaRPr lang="en-US" sz="2800" dirty="0"/>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12</a:t>
            </a:fld>
            <a:endParaRPr lang="en-US" sz="1800" kern="0">
              <a:solidFill>
                <a:sysClr val="windowText" lastClr="000000"/>
              </a:solidFill>
            </a:endParaRPr>
          </a:p>
        </p:txBody>
      </p:sp>
      <p:pic>
        <p:nvPicPr>
          <p:cNvPr id="8" name="Picture 7"/>
          <p:cNvPicPr>
            <a:picLocks noChangeAspect="1"/>
          </p:cNvPicPr>
          <p:nvPr/>
        </p:nvPicPr>
        <p:blipFill>
          <a:blip r:embed="rId3"/>
          <a:srcRect/>
          <a:stretch/>
        </p:blipFill>
        <p:spPr>
          <a:xfrm>
            <a:off x="3725053" y="1435100"/>
            <a:ext cx="4791129" cy="4976473"/>
          </a:xfrm>
          <a:prstGeom prst="rect">
            <a:avLst/>
          </a:prstGeom>
          <a:ln w="9525">
            <a:solidFill>
              <a:schemeClr val="tx1"/>
            </a:solidFill>
          </a:ln>
        </p:spPr>
      </p:pic>
    </p:spTree>
    <p:extLst>
      <p:ext uri="{BB962C8B-B14F-4D97-AF65-F5344CB8AC3E}">
        <p14:creationId xmlns:p14="http://schemas.microsoft.com/office/powerpoint/2010/main" val="532718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a:p>
            <a:endParaRPr lang="en-US" dirty="0"/>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13</a:t>
            </a:fld>
            <a:endParaRPr lang="en-US" sz="1800" kern="0">
              <a:solidFill>
                <a:sysClr val="windowText" lastClr="000000"/>
              </a:solidFill>
            </a:endParaRPr>
          </a:p>
        </p:txBody>
      </p:sp>
    </p:spTree>
    <p:extLst>
      <p:ext uri="{BB962C8B-B14F-4D97-AF65-F5344CB8AC3E}">
        <p14:creationId xmlns:p14="http://schemas.microsoft.com/office/powerpoint/2010/main" val="3486065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What happens to ethanol when it burns? </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84805899"/>
              </p:ext>
            </p:extLst>
          </p:nvPr>
        </p:nvGraphicFramePr>
        <p:xfrm>
          <a:off x="543391" y="3684036"/>
          <a:ext cx="7738670" cy="2938756"/>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Ethanol evaporating and going into the flame and oxygen going into the flame from the air.</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Ethanol </a:t>
                      </a:r>
                      <a:r>
                        <a:rPr lang="en-US" baseline="0" dirty="0"/>
                        <a:t>reacting with oxygen to produce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Chemical energy in ethanol being transformed into light and heat energy.</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Carbon dioxide and water leaving the flame.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2429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lstStyle/>
          <a:p>
            <a:r>
              <a:rPr lang="en-US" dirty="0"/>
              <a:t>Gather together your process tools for the unit (Expressing Ideas Tool, Predictions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about ethanol now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2323403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 matter and energy change when ethanol burns?</a:t>
            </a:r>
            <a:endParaRPr lang="en-US" sz="3200" dirty="0"/>
          </a:p>
          <a:p>
            <a:r>
              <a:rPr lang="en-US" dirty="0"/>
              <a:t>Predictions</a:t>
            </a:r>
          </a:p>
          <a:p>
            <a:pPr lvl="1"/>
            <a:r>
              <a:rPr lang="en-US" dirty="0"/>
              <a:t>What do you think happens when natural gas (methane or CH</a:t>
            </a:r>
            <a:r>
              <a:rPr lang="en-US" baseline="-25000" dirty="0"/>
              <a:t>4</a:t>
            </a:r>
            <a:r>
              <a:rPr lang="en-US" dirty="0"/>
              <a:t>) burns?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16</a:t>
            </a:fld>
            <a:endParaRPr lang="en-US"/>
          </a:p>
        </p:txBody>
      </p:sp>
    </p:spTree>
    <p:extLst>
      <p:ext uri="{BB962C8B-B14F-4D97-AF65-F5344CB8AC3E}">
        <p14:creationId xmlns:p14="http://schemas.microsoft.com/office/powerpoint/2010/main" val="542348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9A96AC48-D867-D143-8E08-57D971D4E2A5}"/>
              </a:ext>
            </a:extLst>
          </p:cNvPr>
          <p:cNvPicPr>
            <a:picLocks noGrp="1" noChangeAspect="1"/>
          </p:cNvPicPr>
          <p:nvPr>
            <p:ph idx="1"/>
          </p:nvPr>
        </p:nvPicPr>
        <p:blipFill>
          <a:blip r:embed="rId3"/>
          <a:stretch>
            <a:fillRect/>
          </a:stretch>
        </p:blipFill>
        <p:spPr>
          <a:xfrm>
            <a:off x="457200" y="1665835"/>
            <a:ext cx="8229600" cy="4585193"/>
          </a:xfrm>
        </p:spPr>
      </p:pic>
      <p:sp>
        <p:nvSpPr>
          <p:cNvPr id="7" name="Oval Callout 6"/>
          <p:cNvSpPr>
            <a:spLocks noChangeArrowheads="1"/>
          </p:cNvSpPr>
          <p:nvPr/>
        </p:nvSpPr>
        <p:spPr bwMode="auto">
          <a:xfrm rot="1990354">
            <a:off x="6349440" y="2705099"/>
            <a:ext cx="924560" cy="924560"/>
          </a:xfrm>
          <a:prstGeom prst="wedgeEllipseCallout">
            <a:avLst>
              <a:gd name="adj1" fmla="val 14448"/>
              <a:gd name="adj2" fmla="val 22614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95599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1" y="1435100"/>
            <a:ext cx="2585214"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8" name="Picture 2"/>
          <p:cNvPicPr>
            <a:picLocks noGrp="1" noChangeAspect="1" noChangeArrowheads="1"/>
          </p:cNvPicPr>
          <p:nvPr>
            <p:ph idx="1"/>
          </p:nvPr>
        </p:nvPicPr>
        <p:blipFill>
          <a:blip r:embed="rId3"/>
          <a:srcRect/>
          <a:stretch/>
        </p:blipFill>
        <p:spPr bwMode="auto">
          <a:xfrm>
            <a:off x="2982781" y="2142358"/>
            <a:ext cx="5847492" cy="2270615"/>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3414942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Completing the Front of the Explanations Tool</a:t>
            </a:r>
          </a:p>
        </p:txBody>
      </p:sp>
      <p:sp>
        <p:nvSpPr>
          <p:cNvPr id="7" name="Text Placeholder 6"/>
          <p:cNvSpPr>
            <a:spLocks noGrp="1"/>
          </p:cNvSpPr>
          <p:nvPr>
            <p:ph type="body" sz="half" idx="2"/>
          </p:nvPr>
        </p:nvSpPr>
        <p:spPr/>
        <p:txBody>
          <a:bodyPr>
            <a:normAutofit fontScale="92500"/>
          </a:bodyPr>
          <a:lstStyle/>
          <a:p>
            <a:r>
              <a:rPr lang="en-US" sz="2800" dirty="0"/>
              <a:t>Consider the following as you complete the front:</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pic>
        <p:nvPicPr>
          <p:cNvPr id="6" name="Picture 5">
            <a:extLst>
              <a:ext uri="{FF2B5EF4-FFF2-40B4-BE49-F238E27FC236}">
                <a16:creationId xmlns:a16="http://schemas.microsoft.com/office/drawing/2014/main" id="{DEA72D19-78B0-F146-952E-DE94658C3AD7}"/>
              </a:ext>
            </a:extLst>
          </p:cNvPr>
          <p:cNvPicPr>
            <a:picLocks noChangeAspect="1"/>
          </p:cNvPicPr>
          <p:nvPr/>
        </p:nvPicPr>
        <p:blipFill>
          <a:blip r:embed="rId3"/>
          <a:srcRect/>
          <a:stretch/>
        </p:blipFill>
        <p:spPr>
          <a:xfrm>
            <a:off x="3725053" y="1435100"/>
            <a:ext cx="4791129" cy="4976473"/>
          </a:xfrm>
          <a:prstGeom prst="rect">
            <a:avLst/>
          </a:prstGeom>
          <a:ln w="9525">
            <a:solidFill>
              <a:schemeClr val="tx1"/>
            </a:solidFill>
          </a:ln>
        </p:spPr>
      </p:pic>
    </p:spTree>
    <p:extLst>
      <p:ext uri="{BB962C8B-B14F-4D97-AF65-F5344CB8AC3E}">
        <p14:creationId xmlns:p14="http://schemas.microsoft.com/office/powerpoint/2010/main" val="4056443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the Class</a:t>
            </a:r>
          </a:p>
        </p:txBody>
      </p:sp>
      <p:sp>
        <p:nvSpPr>
          <p:cNvPr id="6" name="Content Placeholder 5"/>
          <p:cNvSpPr>
            <a:spLocks noGrp="1"/>
          </p:cNvSpPr>
          <p:nvPr>
            <p:ph idx="1"/>
          </p:nvPr>
        </p:nvSpPr>
        <p:spPr/>
        <p:txBody>
          <a:bodyPr/>
          <a:lstStyle/>
          <a:p>
            <a:r>
              <a:rPr lang="en-US" dirty="0"/>
              <a:t>Compare your arrows and responses for each of the Three Questions.</a:t>
            </a:r>
          </a:p>
          <a:p>
            <a:pPr lvl="1"/>
            <a:r>
              <a:rPr lang="en-US" dirty="0"/>
              <a:t>How are they alike?</a:t>
            </a:r>
          </a:p>
          <a:p>
            <a:pPr lvl="1"/>
            <a:r>
              <a:rPr lang="en-US" dirty="0"/>
              <a:t>How are they different?</a:t>
            </a:r>
          </a:p>
          <a:p>
            <a:r>
              <a:rPr lang="en-US" dirty="0"/>
              <a:t>Revise your arrows and responses based on your conversations with the class.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2008839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lame0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7100" y="1955800"/>
            <a:ext cx="4161155" cy="4084339"/>
          </a:xfrm>
          <a:prstGeom prst="rect">
            <a:avLst/>
          </a:prstGeom>
          <a:noFill/>
          <a:ln>
            <a:noFill/>
          </a:ln>
        </p:spPr>
      </p:pic>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ethanol evaporating and going into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cxnSp>
        <p:nvCxnSpPr>
          <p:cNvPr id="11" name="Curved Connector 10"/>
          <p:cNvCxnSpPr/>
          <p:nvPr/>
        </p:nvCxnSpPr>
        <p:spPr>
          <a:xfrm rot="16200000" flipV="1">
            <a:off x="2840099" y="4589401"/>
            <a:ext cx="1335306" cy="563903"/>
          </a:xfrm>
          <a:prstGeom prst="curvedConnector3">
            <a:avLst>
              <a:gd name="adj1" fmla="val 50000"/>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307753" y="4828335"/>
            <a:ext cx="1005166" cy="369332"/>
          </a:xfrm>
          <a:prstGeom prst="rect">
            <a:avLst/>
          </a:prstGeom>
          <a:solidFill>
            <a:schemeClr val="bg1"/>
          </a:solidFill>
          <a:ln>
            <a:solidFill>
              <a:schemeClr val="tx1"/>
            </a:solidFill>
          </a:ln>
        </p:spPr>
        <p:txBody>
          <a:bodyPr wrap="square" rtlCol="0">
            <a:spAutoFit/>
          </a:bodyPr>
          <a:lstStyle/>
          <a:p>
            <a:r>
              <a:rPr lang="en-US" dirty="0"/>
              <a:t>Ethanol</a:t>
            </a:r>
          </a:p>
        </p:txBody>
      </p:sp>
    </p:spTree>
    <p:extLst>
      <p:ext uri="{BB962C8B-B14F-4D97-AF65-F5344CB8AC3E}">
        <p14:creationId xmlns:p14="http://schemas.microsoft.com/office/powerpoint/2010/main" val="3976497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a:t>Matter Movement</a:t>
            </a:r>
            <a:endParaRPr lang="en-US" dirty="0"/>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oxygen or O</a:t>
            </a:r>
            <a:r>
              <a:rPr lang="en-US" baseline="-25000" dirty="0"/>
              <a:t>2</a:t>
            </a:r>
            <a:r>
              <a:rPr lang="en-US" dirty="0"/>
              <a:t> entering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23" name="Picture 22" descr="flame0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9643" y="2161529"/>
            <a:ext cx="4161155" cy="4084339"/>
          </a:xfrm>
          <a:prstGeom prst="rect">
            <a:avLst/>
          </a:prstGeom>
          <a:noFill/>
          <a:ln>
            <a:noFill/>
          </a:ln>
        </p:spPr>
      </p:pic>
      <p:cxnSp>
        <p:nvCxnSpPr>
          <p:cNvPr id="24" name="Curved Connector 23"/>
          <p:cNvCxnSpPr/>
          <p:nvPr/>
        </p:nvCxnSpPr>
        <p:spPr>
          <a:xfrm rot="16200000" flipV="1">
            <a:off x="2840099" y="4589401"/>
            <a:ext cx="1335306" cy="563903"/>
          </a:xfrm>
          <a:prstGeom prst="curvedConnector3">
            <a:avLst>
              <a:gd name="adj1" fmla="val 50000"/>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307753" y="4828335"/>
            <a:ext cx="1005166" cy="369332"/>
          </a:xfrm>
          <a:prstGeom prst="rect">
            <a:avLst/>
          </a:prstGeom>
          <a:solidFill>
            <a:schemeClr val="bg1"/>
          </a:solidFill>
          <a:ln>
            <a:solidFill>
              <a:schemeClr val="tx1"/>
            </a:solidFill>
          </a:ln>
        </p:spPr>
        <p:txBody>
          <a:bodyPr wrap="square" rtlCol="0">
            <a:spAutoFit/>
          </a:bodyPr>
          <a:lstStyle/>
          <a:p>
            <a:r>
              <a:rPr lang="en-US" dirty="0"/>
              <a:t>Ethanol</a:t>
            </a:r>
          </a:p>
        </p:txBody>
      </p:sp>
      <p:sp>
        <p:nvSpPr>
          <p:cNvPr id="10" name="TextBox 9"/>
          <p:cNvSpPr txBox="1"/>
          <p:nvPr/>
        </p:nvSpPr>
        <p:spPr>
          <a:xfrm flipH="1">
            <a:off x="4359506" y="4328171"/>
            <a:ext cx="726829" cy="369332"/>
          </a:xfrm>
          <a:prstGeom prst="rect">
            <a:avLst/>
          </a:prstGeom>
          <a:solidFill>
            <a:schemeClr val="bg1"/>
          </a:solidFill>
          <a:ln>
            <a:solidFill>
              <a:schemeClr val="tx1"/>
            </a:solidFill>
          </a:ln>
        </p:spPr>
        <p:txBody>
          <a:bodyPr wrap="square" rtlCol="0">
            <a:spAutoFit/>
          </a:bodyPr>
          <a:lstStyle/>
          <a:p>
            <a:r>
              <a:rPr lang="en-US" dirty="0"/>
              <a:t>O</a:t>
            </a:r>
            <a:r>
              <a:rPr lang="en-US" baseline="-25000" dirty="0"/>
              <a:t>2</a:t>
            </a:r>
          </a:p>
        </p:txBody>
      </p:sp>
      <p:cxnSp>
        <p:nvCxnSpPr>
          <p:cNvPr id="11" name="Curved Connector 10"/>
          <p:cNvCxnSpPr/>
          <p:nvPr/>
        </p:nvCxnSpPr>
        <p:spPr>
          <a:xfrm rot="10800000">
            <a:off x="3312919" y="4292601"/>
            <a:ext cx="1462284" cy="535735"/>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5381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fontScale="92500" lnSpcReduction="20000"/>
          </a:bodyPr>
          <a:lstStyle/>
          <a:p>
            <a:pPr marL="0" indent="0">
              <a:buNone/>
            </a:pPr>
            <a:r>
              <a:rPr lang="en-US" dirty="0"/>
              <a:t>Do you have:</a:t>
            </a:r>
          </a:p>
          <a:p>
            <a:r>
              <a:rPr lang="en-US" dirty="0"/>
              <a:t>An arrow showing carbon dioxide or CO</a:t>
            </a:r>
            <a:r>
              <a:rPr lang="en-US" baseline="-25000" dirty="0"/>
              <a:t>2</a:t>
            </a:r>
            <a:r>
              <a:rPr lang="en-US" dirty="0"/>
              <a:t> leaving the flame</a:t>
            </a:r>
          </a:p>
          <a:p>
            <a:r>
              <a:rPr lang="en-US" dirty="0"/>
              <a:t>An arrow showing water vapor or H</a:t>
            </a:r>
            <a:r>
              <a:rPr lang="en-US" baseline="-25000" dirty="0"/>
              <a:t>2</a:t>
            </a:r>
            <a:r>
              <a:rPr lang="en-US" dirty="0"/>
              <a:t>O leaving the flame</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23" name="Picture 22" descr="flame0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9643" y="2161529"/>
            <a:ext cx="4161155" cy="4084339"/>
          </a:xfrm>
          <a:prstGeom prst="rect">
            <a:avLst/>
          </a:prstGeom>
          <a:noFill/>
          <a:ln>
            <a:noFill/>
          </a:ln>
        </p:spPr>
      </p:pic>
      <p:cxnSp>
        <p:nvCxnSpPr>
          <p:cNvPr id="24" name="Curved Connector 23"/>
          <p:cNvCxnSpPr/>
          <p:nvPr/>
        </p:nvCxnSpPr>
        <p:spPr>
          <a:xfrm rot="16200000" flipV="1">
            <a:off x="2840099" y="4589401"/>
            <a:ext cx="1335306" cy="563903"/>
          </a:xfrm>
          <a:prstGeom prst="curvedConnector3">
            <a:avLst>
              <a:gd name="adj1" fmla="val 50000"/>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307753" y="4828335"/>
            <a:ext cx="1005166" cy="369332"/>
          </a:xfrm>
          <a:prstGeom prst="rect">
            <a:avLst/>
          </a:prstGeom>
          <a:solidFill>
            <a:schemeClr val="bg1"/>
          </a:solidFill>
          <a:ln>
            <a:solidFill>
              <a:schemeClr val="tx1"/>
            </a:solidFill>
          </a:ln>
        </p:spPr>
        <p:txBody>
          <a:bodyPr wrap="square" rtlCol="0">
            <a:spAutoFit/>
          </a:bodyPr>
          <a:lstStyle/>
          <a:p>
            <a:r>
              <a:rPr lang="en-US" dirty="0"/>
              <a:t>Ethanol</a:t>
            </a:r>
          </a:p>
        </p:txBody>
      </p:sp>
      <p:cxnSp>
        <p:nvCxnSpPr>
          <p:cNvPr id="17" name="Curved Connector 16"/>
          <p:cNvCxnSpPr/>
          <p:nvPr/>
        </p:nvCxnSpPr>
        <p:spPr>
          <a:xfrm rot="5400000" flipH="1" flipV="1">
            <a:off x="2705101" y="2806700"/>
            <a:ext cx="1917699" cy="876300"/>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flipH="1">
            <a:off x="3935822" y="3060184"/>
            <a:ext cx="726829" cy="369332"/>
          </a:xfrm>
          <a:prstGeom prst="rect">
            <a:avLst/>
          </a:prstGeom>
          <a:solidFill>
            <a:schemeClr val="bg1"/>
          </a:solidFill>
          <a:ln>
            <a:solidFill>
              <a:schemeClr val="tx1"/>
            </a:solidFill>
          </a:ln>
        </p:spPr>
        <p:txBody>
          <a:bodyPr wrap="square" rtlCol="0">
            <a:spAutoFit/>
          </a:bodyPr>
          <a:lstStyle/>
          <a:p>
            <a:r>
              <a:rPr lang="en-US" dirty="0"/>
              <a:t>CO</a:t>
            </a:r>
            <a:r>
              <a:rPr lang="en-US" baseline="-25000" dirty="0"/>
              <a:t>2</a:t>
            </a:r>
          </a:p>
        </p:txBody>
      </p:sp>
      <p:cxnSp>
        <p:nvCxnSpPr>
          <p:cNvPr id="10" name="Curved Connector 9"/>
          <p:cNvCxnSpPr/>
          <p:nvPr/>
        </p:nvCxnSpPr>
        <p:spPr>
          <a:xfrm rot="16200000" flipV="1">
            <a:off x="2038034" y="3031466"/>
            <a:ext cx="2004989" cy="339475"/>
          </a:xfrm>
          <a:prstGeom prst="curvedConnector3">
            <a:avLst>
              <a:gd name="adj1" fmla="val 44299"/>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flipH="1">
            <a:off x="1944338" y="2286000"/>
            <a:ext cx="726829" cy="369332"/>
          </a:xfrm>
          <a:prstGeom prst="rect">
            <a:avLst/>
          </a:prstGeom>
          <a:solidFill>
            <a:schemeClr val="bg1"/>
          </a:solidFill>
          <a:ln>
            <a:solidFill>
              <a:schemeClr val="tx1"/>
            </a:solidFill>
          </a:ln>
        </p:spPr>
        <p:txBody>
          <a:bodyPr wrap="square" rtlCol="0">
            <a:spAutoFit/>
          </a:bodyPr>
          <a:lstStyle/>
          <a:p>
            <a:r>
              <a:rPr lang="en-US" dirty="0"/>
              <a:t>H</a:t>
            </a:r>
            <a:r>
              <a:rPr lang="en-US" baseline="-25000" dirty="0"/>
              <a:t>2</a:t>
            </a:r>
            <a:r>
              <a:rPr lang="en-US" dirty="0"/>
              <a:t>O</a:t>
            </a:r>
          </a:p>
        </p:txBody>
      </p:sp>
      <p:sp>
        <p:nvSpPr>
          <p:cNvPr id="12" name="TextBox 11"/>
          <p:cNvSpPr txBox="1"/>
          <p:nvPr/>
        </p:nvSpPr>
        <p:spPr>
          <a:xfrm flipH="1">
            <a:off x="4359506" y="4328171"/>
            <a:ext cx="726829" cy="369332"/>
          </a:xfrm>
          <a:prstGeom prst="rect">
            <a:avLst/>
          </a:prstGeom>
          <a:solidFill>
            <a:schemeClr val="bg1"/>
          </a:solidFill>
          <a:ln>
            <a:solidFill>
              <a:schemeClr val="tx1"/>
            </a:solidFill>
          </a:ln>
        </p:spPr>
        <p:txBody>
          <a:bodyPr wrap="square" rtlCol="0">
            <a:spAutoFit/>
          </a:bodyPr>
          <a:lstStyle/>
          <a:p>
            <a:r>
              <a:rPr lang="en-US" dirty="0"/>
              <a:t>O</a:t>
            </a:r>
            <a:r>
              <a:rPr lang="en-US" baseline="-25000" dirty="0"/>
              <a:t>2</a:t>
            </a:r>
          </a:p>
        </p:txBody>
      </p:sp>
      <p:cxnSp>
        <p:nvCxnSpPr>
          <p:cNvPr id="13" name="Curved Connector 12"/>
          <p:cNvCxnSpPr/>
          <p:nvPr/>
        </p:nvCxnSpPr>
        <p:spPr>
          <a:xfrm rot="10800000">
            <a:off x="3312919" y="4292601"/>
            <a:ext cx="1462284" cy="535735"/>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363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happens when ethanol burns? </a:t>
            </a:r>
          </a:p>
          <a:p>
            <a:pPr marL="0" indent="0">
              <a:buNone/>
            </a:pPr>
            <a:r>
              <a:rPr lang="en-US" b="1" i="1" dirty="0">
                <a:solidFill>
                  <a:srgbClr val="0000FF"/>
                </a:solidFill>
              </a:rPr>
              <a:t>Combustion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4191325626"/>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1609</TotalTime>
  <Words>2008</Words>
  <Application>Microsoft Macintosh PowerPoint</Application>
  <PresentationFormat>On-screen Show (4:3)</PresentationFormat>
  <Paragraphs>195</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Presentation</vt:lpstr>
      <vt:lpstr>Systems and Scale Unit  Activity 4.5: Explaining Ethanol Burning</vt:lpstr>
      <vt:lpstr>Unit Map</vt:lpstr>
      <vt:lpstr>Revisit your arguments</vt:lpstr>
      <vt:lpstr>Completing the Front of the Explanations Tool</vt:lpstr>
      <vt:lpstr>Comparing Ideas with the Class</vt:lpstr>
      <vt:lpstr>Matter Movement</vt:lpstr>
      <vt:lpstr>Matter Movement</vt:lpstr>
      <vt:lpstr>Matter Movement</vt:lpstr>
      <vt:lpstr>Matter Change</vt:lpstr>
      <vt:lpstr>Matter Change</vt:lpstr>
      <vt:lpstr>Energy Change</vt:lpstr>
      <vt:lpstr>Constructing Explanations</vt:lpstr>
      <vt:lpstr>Comparing Ideas with a Partner</vt:lpstr>
      <vt:lpstr>Telling the Whole Story</vt:lpstr>
      <vt:lpstr>How have your ideas changed?</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139</cp:revision>
  <dcterms:created xsi:type="dcterms:W3CDTF">2013-03-08T14:19:13Z</dcterms:created>
  <dcterms:modified xsi:type="dcterms:W3CDTF">2020-08-07T15:07:24Z</dcterms:modified>
</cp:coreProperties>
</file>