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279" r:id="rId2"/>
    <p:sldId id="301" r:id="rId3"/>
    <p:sldId id="282" r:id="rId4"/>
    <p:sldId id="283" r:id="rId5"/>
    <p:sldId id="284"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300" r:id="rId20"/>
    <p:sldId id="299"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7"/>
    <p:restoredTop sz="65761" autoAdjust="0"/>
  </p:normalViewPr>
  <p:slideViewPr>
    <p:cSldViewPr snapToGrid="0" snapToObjects="1">
      <p:cViewPr varScale="1">
        <p:scale>
          <a:sx n="59" d="100"/>
          <a:sy n="59" d="100"/>
        </p:scale>
        <p:origin x="2616" y="1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rgbClr val="CD191B"/>
              </a:solidFill>
            </c:spPr>
            <c:extLst>
              <c:ext xmlns:c16="http://schemas.microsoft.com/office/drawing/2014/chart" uri="{C3380CC4-5D6E-409C-BE32-E72D297353CC}">
                <c16:uniqueId val="{00000001-D88D-4632-8607-CC9C2B41DF00}"/>
              </c:ext>
            </c:extLst>
          </c:dPt>
          <c:dPt>
            <c:idx val="1"/>
            <c:bubble3D val="0"/>
            <c:spPr>
              <a:solidFill>
                <a:srgbClr val="0000FF"/>
              </a:solidFill>
            </c:spPr>
            <c:extLst>
              <c:ext xmlns:c16="http://schemas.microsoft.com/office/drawing/2014/chart" uri="{C3380CC4-5D6E-409C-BE32-E72D297353CC}">
                <c16:uniqueId val="{00000003-D88D-4632-8607-CC9C2B41DF00}"/>
              </c:ext>
            </c:extLst>
          </c:dPt>
          <c:dPt>
            <c:idx val="2"/>
            <c:bubble3D val="0"/>
            <c:spPr>
              <a:solidFill>
                <a:srgbClr val="08FFFA"/>
              </a:solidFill>
            </c:spPr>
            <c:extLst>
              <c:ext xmlns:c16="http://schemas.microsoft.com/office/drawing/2014/chart" uri="{C3380CC4-5D6E-409C-BE32-E72D297353CC}">
                <c16:uniqueId val="{00000005-D88D-4632-8607-CC9C2B41DF00}"/>
              </c:ext>
            </c:extLst>
          </c:dPt>
          <c:dPt>
            <c:idx val="3"/>
            <c:bubble3D val="0"/>
            <c:spPr>
              <a:solidFill>
                <a:schemeClr val="tx1"/>
              </a:solidFill>
            </c:spPr>
            <c:extLst>
              <c:ext xmlns:c16="http://schemas.microsoft.com/office/drawing/2014/chart" uri="{C3380CC4-5D6E-409C-BE32-E72D297353CC}">
                <c16:uniqueId val="{00000007-D88D-4632-8607-CC9C2B41DF00}"/>
              </c:ext>
            </c:extLst>
          </c:dPt>
          <c:dPt>
            <c:idx val="4"/>
            <c:bubble3D val="0"/>
            <c:spPr>
              <a:solidFill>
                <a:srgbClr val="008000"/>
              </a:solidFill>
            </c:spPr>
            <c:extLst>
              <c:ext xmlns:c16="http://schemas.microsoft.com/office/drawing/2014/chart" uri="{C3380CC4-5D6E-409C-BE32-E72D297353CC}">
                <c16:uniqueId val="{00000009-D88D-4632-8607-CC9C2B41DF00}"/>
              </c:ext>
            </c:extLst>
          </c:dPt>
          <c:cat>
            <c:strRef>
              <c:f>Sheet1!$A$2:$A$6</c:f>
              <c:strCache>
                <c:ptCount val="5"/>
                <c:pt idx="0">
                  <c:v>Nitrogen (78%)</c:v>
                </c:pt>
                <c:pt idx="1">
                  <c:v>Oxygen (21%)</c:v>
                </c:pt>
                <c:pt idx="2">
                  <c:v>Argon (0.9%)</c:v>
                </c:pt>
                <c:pt idx="3">
                  <c:v>Carbon dioxide (0.03%)</c:v>
                </c:pt>
                <c:pt idx="4">
                  <c:v>Water (variable)</c:v>
                </c:pt>
              </c:strCache>
            </c:strRef>
          </c:cat>
          <c:val>
            <c:numRef>
              <c:f>Sheet1!$B$2:$B$6</c:f>
              <c:numCache>
                <c:formatCode>General</c:formatCode>
                <c:ptCount val="5"/>
                <c:pt idx="0">
                  <c:v>78</c:v>
                </c:pt>
                <c:pt idx="1">
                  <c:v>21</c:v>
                </c:pt>
                <c:pt idx="2">
                  <c:v>0.9</c:v>
                </c:pt>
                <c:pt idx="3">
                  <c:v>0.03</c:v>
                </c:pt>
                <c:pt idx="4">
                  <c:v>0</c:v>
                </c:pt>
              </c:numCache>
            </c:numRef>
          </c:val>
          <c:extLst>
            <c:ext xmlns:c16="http://schemas.microsoft.com/office/drawing/2014/chart" uri="{C3380CC4-5D6E-409C-BE32-E72D297353CC}">
              <c16:uniqueId val="{0000000A-D88D-4632-8607-CC9C2B41DF00}"/>
            </c:ext>
          </c:extLst>
        </c:ser>
        <c:dLbls>
          <c:showLegendKey val="0"/>
          <c:showVal val="0"/>
          <c:showCatName val="0"/>
          <c:showSerName val="0"/>
          <c:showPercent val="0"/>
          <c:showBubbleSize val="0"/>
          <c:showLeaderLines val="1"/>
        </c:dLbls>
        <c:firstSliceAng val="0"/>
      </c:pieChart>
    </c:plotArea>
    <c:legend>
      <c:legendPos val="r"/>
      <c:layout>
        <c:manualLayout>
          <c:xMode val="edge"/>
          <c:yMode val="edge"/>
          <c:x val="0.61207037458265301"/>
          <c:y val="2.2043669944956002E-3"/>
          <c:w val="0.38638645360447299"/>
          <c:h val="0.45462827394151301"/>
        </c:manualLayout>
      </c:layout>
      <c:overlay val="0"/>
      <c:txPr>
        <a:bodyPr/>
        <a:lstStyle/>
        <a:p>
          <a:pPr>
            <a:defRPr sz="2400"/>
          </a:pPr>
          <a:endParaRPr lang="en-US"/>
        </a:p>
      </c:txPr>
    </c:legend>
    <c:plotVisOnly val="1"/>
    <c:dispBlanksAs val="zero"/>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dirty="0">
                <a:latin typeface="Calibri" charset="0"/>
              </a:rPr>
              <a:t>Molecules Credit:</a:t>
            </a:r>
            <a:r>
              <a:rPr lang="en-US" baseline="0" dirty="0">
                <a:latin typeface="Calibri" charset="0"/>
              </a:rPr>
              <a:t> Craig Douglas, Michigan State University</a:t>
            </a:r>
          </a:p>
          <a:p>
            <a:pPr marL="0" marR="0" indent="0" algn="l" defTabSz="457200" rtl="0" eaLnBrk="1" fontAlgn="auto" latinLnBrk="0" hangingPunct="1">
              <a:lnSpc>
                <a:spcPct val="100000"/>
              </a:lnSpc>
              <a:spcBef>
                <a:spcPct val="0"/>
              </a:spcBef>
              <a:spcAft>
                <a:spcPts val="0"/>
              </a:spcAft>
              <a:buClrTx/>
              <a:buSzTx/>
              <a:buFontTx/>
              <a:buNone/>
              <a:tabLst/>
              <a:defRPr/>
            </a:pPr>
            <a:r>
              <a:rPr lang="en-US" dirty="0"/>
              <a:t>Powers of Ten Graphic</a:t>
            </a:r>
            <a:r>
              <a:rPr lang="en-US" baseline="0" dirty="0"/>
              <a:t> Credit: Michigan State University</a:t>
            </a:r>
          </a:p>
          <a:p>
            <a:pPr marL="0" marR="0" indent="0" algn="l" defTabSz="457200" rtl="0" eaLnBrk="1" fontAlgn="auto" latinLnBrk="0" hangingPunct="1">
              <a:lnSpc>
                <a:spcPct val="100000"/>
              </a:lnSpc>
              <a:spcBef>
                <a:spcPct val="0"/>
              </a:spcBef>
              <a:spcAft>
                <a:spcPts val="0"/>
              </a:spcAft>
              <a:buClrTx/>
              <a:buSzTx/>
              <a:buFontTx/>
              <a:buNone/>
              <a:tabLst/>
              <a:defRPr/>
            </a:pPr>
            <a:endParaRPr lang="en-US" baseline="0" dirty="0"/>
          </a:p>
          <a:p>
            <a:r>
              <a:rPr lang="en-US" sz="1200" kern="1200" dirty="0">
                <a:solidFill>
                  <a:schemeClr val="tx1"/>
                </a:solidFill>
                <a:effectLst/>
                <a:latin typeface="+mn-lt"/>
                <a:ea typeface="+mn-ea"/>
                <a:cs typeface="+mn-cs"/>
              </a:rPr>
              <a:t>Use Slides 9-10 to continue to zoom down to the atomic-molecular scale. Ask students if this matched their initial ideas about what air is made out of.</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Note: Slides 4-10 use animations. View in “Presentation Mode” to see the animations. </a:t>
            </a:r>
            <a:endParaRPr lang="en-US" dirty="0"/>
          </a:p>
        </p:txBody>
      </p:sp>
      <p:sp>
        <p:nvSpPr>
          <p:cNvPr id="2765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A5C7EA4-1ECF-674F-AF39-9A338C01E2CE}" type="slidenum">
              <a:rPr lang="en-US" sz="1200"/>
              <a:pPr eaLnBrk="1" hangingPunct="1"/>
              <a:t>10</a:t>
            </a:fld>
            <a:endParaRPr lang="en-US" sz="1200"/>
          </a:p>
        </p:txBody>
      </p:sp>
    </p:spTree>
    <p:extLst>
      <p:ext uri="{BB962C8B-B14F-4D97-AF65-F5344CB8AC3E}">
        <p14:creationId xmlns:p14="http://schemas.microsoft.com/office/powerpoint/2010/main" val="7363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Show students Slides 11-15, which are about atoms and molecules in air.</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students slide 11</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compare percentages of gases in air. Explain to students that even though they are very important,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water vapor make up only a very small portion of the molecules in air. Tell students that Argon (</a:t>
            </a:r>
            <a:r>
              <a:rPr lang="en-US" sz="1200" kern="1200" dirty="0" err="1">
                <a:solidFill>
                  <a:schemeClr val="tx1"/>
                </a:solidFill>
                <a:effectLst/>
                <a:latin typeface="+mn-lt"/>
                <a:ea typeface="+mn-ea"/>
                <a:cs typeface="+mn-cs"/>
              </a:rPr>
              <a:t>Ar</a:t>
            </a:r>
            <a:r>
              <a:rPr lang="en-US" sz="1200" kern="1200" dirty="0">
                <a:solidFill>
                  <a:schemeClr val="tx1"/>
                </a:solidFill>
                <a:effectLst/>
                <a:latin typeface="+mn-lt"/>
                <a:ea typeface="+mn-ea"/>
                <a:cs typeface="+mn-cs"/>
              </a:rPr>
              <a:t>) is an inert gas - one of the few elements whose atoms do not bond to other atoms in molecules. Ask students if this matches their ideas about what air is made out of.</a:t>
            </a:r>
          </a:p>
          <a:p>
            <a:pPr marL="0" marR="0" indent="0" algn="l" defTabSz="457200" rtl="0" eaLnBrk="1" fontAlgn="auto" latinLnBrk="0" hangingPunct="1">
              <a:lnSpc>
                <a:spcPct val="100000"/>
              </a:lnSpc>
              <a:spcBef>
                <a:spcPct val="0"/>
              </a:spcBef>
              <a:spcAft>
                <a:spcPts val="0"/>
              </a:spcAft>
              <a:buClrTx/>
              <a:buSzTx/>
              <a:buFontTx/>
              <a:buNone/>
              <a:tabLst/>
              <a:defRPr/>
            </a:pPr>
            <a:endParaRPr lang="en-US" dirty="0">
              <a:latin typeface="Calibri" charset="0"/>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3847337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Calibri" charset="0"/>
              </a:rPr>
              <a:t>Credit:</a:t>
            </a:r>
            <a:r>
              <a:rPr lang="en-US" baseline="0" dirty="0">
                <a:latin typeface="Calibri" charset="0"/>
              </a:rPr>
              <a: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Calibri" charset="0"/>
            </a:endParaRPr>
          </a:p>
          <a:p>
            <a:pPr lvl="0"/>
            <a:r>
              <a:rPr lang="en-US" sz="1200" b="1" kern="1200" dirty="0">
                <a:solidFill>
                  <a:schemeClr val="tx1"/>
                </a:solidFill>
                <a:effectLst/>
                <a:latin typeface="+mn-lt"/>
                <a:ea typeface="+mn-ea"/>
                <a:cs typeface="+mn-cs"/>
              </a:rPr>
              <a:t>Have students make a T-chart with atoms and molecules.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make two columns on a piece of paper—a T-chart. Instruct them to label one column “atoms” and the second column “molecules.” </a:t>
            </a:r>
          </a:p>
          <a:p>
            <a:pPr lvl="0"/>
            <a:r>
              <a:rPr lang="en-US" sz="1200" kern="1200" dirty="0">
                <a:solidFill>
                  <a:schemeClr val="tx1"/>
                </a:solidFill>
                <a:effectLst/>
                <a:latin typeface="+mn-lt"/>
                <a:ea typeface="+mn-ea"/>
                <a:cs typeface="+mn-cs"/>
              </a:rPr>
              <a:t>Display slide 12. Ask students to write the number of each image in the either the “atoms” or “molecules” column. Then have them check their answers with a neighbor. </a:t>
            </a:r>
          </a:p>
          <a:p>
            <a:r>
              <a:rPr lang="en-US" sz="1200" kern="1200" dirty="0">
                <a:solidFill>
                  <a:schemeClr val="tx1"/>
                </a:solidFill>
                <a:effectLst/>
                <a:latin typeface="+mn-lt"/>
                <a:ea typeface="+mn-ea"/>
                <a:cs typeface="+mn-cs"/>
              </a:rPr>
              <a:t>Accommodation: Do this activity as a class discussion. Ask students what they think and place the number into the two categories. </a:t>
            </a:r>
          </a:p>
          <a:p>
            <a:pPr lvl="0"/>
            <a:r>
              <a:rPr lang="en-US" sz="1200" kern="1200" dirty="0">
                <a:solidFill>
                  <a:schemeClr val="tx1"/>
                </a:solidFill>
                <a:effectLst/>
                <a:latin typeface="+mn-lt"/>
                <a:ea typeface="+mn-ea"/>
                <a:cs typeface="+mn-cs"/>
              </a:rPr>
              <a:t>Check for understanding. Ask students if the word “nitrogen” refers to an atom, molecule, or both. </a:t>
            </a:r>
          </a:p>
          <a:p>
            <a:pPr lvl="0"/>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is the difference between a nitrogen atom and a nitrogen molecule?”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13 to discuss the four key molecules in air: N</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and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explaining both structures and formulas. Tell students that the four key atoms that are involved in carbon-transforming processes are: C (carbon), H (hydrogen), O (oxygen), and N (nitrogen). Describe how each of the key molecules in air is made of atoms bonded together.</a:t>
            </a:r>
          </a:p>
          <a:p>
            <a:r>
              <a:rPr lang="en-US" sz="1200" kern="1200" dirty="0">
                <a:solidFill>
                  <a:schemeClr val="tx1"/>
                </a:solidFill>
                <a:effectLst/>
                <a:latin typeface="+mn-lt"/>
                <a:ea typeface="+mn-ea"/>
                <a:cs typeface="+mn-cs"/>
              </a:rPr>
              <a:t>Accommodation: Use the Molecule 11 x 17 Poster to help students visualize the difference between atoms and molecules. </a:t>
            </a:r>
            <a:endParaRPr lang="en-US" dirty="0">
              <a:latin typeface="Calibri" charset="0"/>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3847337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effectLst/>
              </a:rPr>
              <a:t>Use slide 13</a:t>
            </a:r>
            <a:r>
              <a:rPr lang="en-US" baseline="0" dirty="0">
                <a:effectLst/>
              </a:rPr>
              <a:t> </a:t>
            </a:r>
            <a:r>
              <a:rPr lang="en-US" dirty="0">
                <a:effectLst/>
              </a:rPr>
              <a:t>to discuss the four key molecules in air: N</a:t>
            </a:r>
            <a:r>
              <a:rPr lang="en-US" baseline="-25000" dirty="0">
                <a:effectLst/>
              </a:rPr>
              <a:t>2</a:t>
            </a:r>
            <a:r>
              <a:rPr lang="en-US" dirty="0">
                <a:effectLst/>
              </a:rPr>
              <a:t>, O</a:t>
            </a:r>
            <a:r>
              <a:rPr lang="en-US" baseline="-25000" dirty="0">
                <a:effectLst/>
              </a:rPr>
              <a:t>2</a:t>
            </a:r>
            <a:r>
              <a:rPr lang="en-US" dirty="0">
                <a:effectLst/>
              </a:rPr>
              <a:t>, H</a:t>
            </a:r>
            <a:r>
              <a:rPr lang="en-US" baseline="-25000" dirty="0">
                <a:effectLst/>
              </a:rPr>
              <a:t>2</a:t>
            </a:r>
            <a:r>
              <a:rPr lang="en-US" dirty="0">
                <a:effectLst/>
              </a:rPr>
              <a:t>O, and CO</a:t>
            </a:r>
            <a:r>
              <a:rPr lang="en-US" baseline="-25000" dirty="0">
                <a:effectLst/>
              </a:rPr>
              <a:t>2</a:t>
            </a:r>
            <a:r>
              <a:rPr lang="en-US" dirty="0">
                <a:effectLst/>
              </a:rPr>
              <a:t>, explaining both structures and formulas. Tell students that the four key atoms that are involved in carbon-transforming processes are: C (carbon), H (hydrogen), O (oxygen), and N (nitrogen). Describe how each of the key molecules in air is made of atoms bonded together.</a:t>
            </a:r>
          </a:p>
          <a:p>
            <a:pPr lvl="0"/>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3087862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Show students Slide 14 and tell students that they will need to remember these three facts about atoms in all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Tell students that nuclear changes include reactions at nuclear power plants and changes that occur in the interior of the sun, but do not happen to common atoms on the Earth’s surface. In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we treat “weight” and “mass” as equivalent.</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42025107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Use slides 15-17 to ask students to apply the facts about atoms to air. Ask students to write down their answers to the questions on the back of their T-chart, and then discuss their ideas in groups. </a:t>
            </a:r>
            <a:endParaRPr lang="en-US" b="1" baseline="0"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40190423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Use slides 15-17 to ask students to apply the facts about atoms to air. Ask students to write down their answers to the questions on the back of their T-chart, and then discuss their ideas in groups.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22256022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slides 15-17 to ask students to apply the facts about atoms to air. Ask students to write down their answers to the questions on the back of their T-chart, and then discuss their ideas in groups.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4546351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apply the facts about atoms to other materials.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18 to ask students questions to make sure they understand that the facts about atoms apply to all materials, including the materials that people and other living organisms are made of. </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Ask students whether they think that people are made of atoms. </a:t>
            </a:r>
          </a:p>
          <a:p>
            <a:pPr lvl="0"/>
            <a:r>
              <a:rPr lang="en-US" sz="1200" kern="1200" dirty="0">
                <a:solidFill>
                  <a:schemeClr val="tx1"/>
                </a:solidFill>
                <a:effectLst/>
                <a:latin typeface="+mn-lt"/>
                <a:ea typeface="+mn-ea"/>
                <a:cs typeface="+mn-cs"/>
              </a:rPr>
              <a:t>Ask whether the three facts about atoms apply to the atoms that we are made of. Many students believe that living things in general and people in particular are “special,” not made of just ordinary atoms like non-living materials. </a:t>
            </a:r>
          </a:p>
          <a:p>
            <a:pPr lvl="0"/>
            <a:r>
              <a:rPr lang="en-US" sz="1200" kern="1200" dirty="0">
                <a:solidFill>
                  <a:schemeClr val="tx1"/>
                </a:solidFill>
                <a:effectLst/>
                <a:latin typeface="+mn-lt"/>
                <a:ea typeface="+mn-ea"/>
                <a:cs typeface="+mn-cs"/>
              </a:rPr>
              <a:t>Ask students if they think that ethanol is made of atoms. Have students recall the lesson where they watched ethanol burn. </a:t>
            </a:r>
          </a:p>
          <a:p>
            <a:pPr lvl="0"/>
            <a:r>
              <a:rPr lang="en-US" sz="1200" kern="1200" dirty="0">
                <a:solidFill>
                  <a:schemeClr val="tx1"/>
                </a:solidFill>
                <a:effectLst/>
                <a:latin typeface="+mn-lt"/>
                <a:ea typeface="+mn-ea"/>
                <a:cs typeface="+mn-cs"/>
              </a:rPr>
              <a:t>Ask students if the three facts about atoms apply to the atoms that ethanol is made of. </a:t>
            </a:r>
          </a:p>
          <a:p>
            <a:pPr lvl="0"/>
            <a:r>
              <a:rPr lang="en-US" sz="1200" kern="1200" dirty="0">
                <a:solidFill>
                  <a:schemeClr val="tx1"/>
                </a:solidFill>
                <a:effectLst/>
                <a:latin typeface="+mn-lt"/>
                <a:ea typeface="+mn-ea"/>
                <a:cs typeface="+mn-cs"/>
              </a:rPr>
              <a:t>Ask students if these facts apply to ethanol when it is burned. </a:t>
            </a:r>
          </a:p>
          <a:p>
            <a:pPr lvl="0"/>
            <a:r>
              <a:rPr lang="en-US" sz="1200" kern="1200" dirty="0">
                <a:solidFill>
                  <a:schemeClr val="tx1"/>
                </a:solidFill>
                <a:effectLst/>
                <a:latin typeface="+mn-lt"/>
                <a:ea typeface="+mn-ea"/>
                <a:cs typeface="+mn-cs"/>
              </a:rPr>
              <a:t>Ask students whether they think that flames</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contain atoms. (note: flames do contain atoms, as well as forms of energy)</a:t>
            </a:r>
          </a:p>
          <a:p>
            <a:r>
              <a:rPr lang="en-US" sz="1200" kern="1200" dirty="0">
                <a:solidFill>
                  <a:schemeClr val="tx1"/>
                </a:solidFill>
                <a:effectLst/>
                <a:latin typeface="+mn-lt"/>
                <a:ea typeface="+mn-ea"/>
                <a:cs typeface="+mn-cs"/>
              </a:rPr>
              <a:t>Ask students if the three facts about atoms apply to the atoms in flames. Use this question to assist students in making the connection between matter and energy.</a:t>
            </a:r>
            <a:r>
              <a:rPr lang="en-US" dirty="0">
                <a:effectLst/>
              </a:rPr>
              <a:t> </a:t>
            </a:r>
            <a:r>
              <a:rPr lang="en-US" sz="1200" kern="1200" dirty="0">
                <a:solidFill>
                  <a:schemeClr val="tx1"/>
                </a:solidFill>
                <a:effectLst/>
                <a:latin typeface="+mn-lt"/>
                <a:ea typeface="+mn-ea"/>
                <a:cs typeface="+mn-cs"/>
              </a:rPr>
              <a:t>.</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307118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19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2.3 Zooming Into Air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take out their Learning Tracking Tool.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write the activity name in the first column, "Zooming Into Air.”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"what happens when ethanol burns?" When you come to consensus as a class, have students record the answer in the second column of the tool.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record the questions in the third column of the tool.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 Learning Tracking Tool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Activity: 2.3 Zooming Into Air</a:t>
            </a:r>
            <a:r>
              <a:rPr lang="en-US" dirty="0">
                <a:effectLst/>
              </a:rPr>
              <a:t> </a:t>
            </a:r>
          </a:p>
          <a:p>
            <a:endParaRPr lang="en-US" dirty="0">
              <a:effectLst/>
            </a:endParaRPr>
          </a:p>
          <a:p>
            <a:r>
              <a:rPr lang="en-US" sz="1200" kern="1200" dirty="0">
                <a:solidFill>
                  <a:schemeClr val="tx1"/>
                </a:solidFill>
                <a:effectLst/>
                <a:latin typeface="+mn-lt"/>
                <a:ea typeface="+mn-ea"/>
                <a:cs typeface="+mn-cs"/>
              </a:rPr>
              <a:t>What We Figured Out: Three facts about atoms are:</a:t>
            </a:r>
          </a:p>
          <a:p>
            <a:r>
              <a:rPr lang="en-US" sz="1200" kern="1200" dirty="0">
                <a:solidFill>
                  <a:schemeClr val="tx1"/>
                </a:solidFill>
                <a:effectLst/>
                <a:latin typeface="+mn-lt"/>
                <a:ea typeface="+mn-ea"/>
                <a:cs typeface="+mn-cs"/>
              </a:rPr>
              <a:t>1. Atoms last forever (except in nuclear changes).</a:t>
            </a:r>
          </a:p>
          <a:p>
            <a:r>
              <a:rPr lang="en-US" sz="1200" kern="1200" dirty="0">
                <a:solidFill>
                  <a:schemeClr val="tx1"/>
                </a:solidFill>
                <a:effectLst/>
                <a:latin typeface="+mn-lt"/>
                <a:ea typeface="+mn-ea"/>
                <a:cs typeface="+mn-cs"/>
              </a:rPr>
              <a:t>2. Atoms make up the mass of all materials.</a:t>
            </a:r>
          </a:p>
          <a:p>
            <a:r>
              <a:rPr lang="en-US" sz="1200" kern="1200" dirty="0">
                <a:solidFill>
                  <a:schemeClr val="tx1"/>
                </a:solidFill>
                <a:effectLst/>
                <a:latin typeface="+mn-lt"/>
                <a:ea typeface="+mn-ea"/>
                <a:cs typeface="+mn-cs"/>
              </a:rPr>
              <a:t>3. Atoms are bonded to other atoms in molecules.</a:t>
            </a:r>
          </a:p>
          <a:p>
            <a:r>
              <a:rPr lang="en-US" dirty="0">
                <a:effectLst/>
              </a:rPr>
              <a:t> </a:t>
            </a:r>
          </a:p>
          <a:p>
            <a:r>
              <a:rPr lang="en-US" sz="1200" kern="1200" dirty="0">
                <a:solidFill>
                  <a:schemeClr val="tx1"/>
                </a:solidFill>
                <a:effectLst/>
                <a:latin typeface="+mn-lt"/>
                <a:ea typeface="+mn-ea"/>
                <a:cs typeface="+mn-cs"/>
              </a:rPr>
              <a:t>What We are Asking Now: How can we use atoms and molecules to explain ethanol burning?</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589512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2.3 Zooming Into</a:t>
            </a:r>
            <a:r>
              <a:rPr lang="en-US" sz="1200" kern="1200" baseline="0" dirty="0">
                <a:solidFill>
                  <a:schemeClr val="tx1"/>
                </a:solidFill>
                <a:effectLst/>
                <a:latin typeface="+mn-lt"/>
                <a:ea typeface="+mn-ea"/>
                <a:cs typeface="+mn-cs"/>
              </a:rPr>
              <a:t> Air </a:t>
            </a:r>
            <a:r>
              <a:rPr lang="en-US" sz="1200" kern="1200" dirty="0">
                <a:solidFill>
                  <a:schemeClr val="tx1"/>
                </a:solidFill>
                <a:effectLst/>
                <a:latin typeface="+mn-lt"/>
                <a:ea typeface="+mn-ea"/>
                <a:cs typeface="+mn-cs"/>
              </a:rPr>
              <a:t>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1033896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a:t>
            </a:r>
            <a:r>
              <a:rPr lang="en-US" sz="1200" kern="1200">
                <a:solidFill>
                  <a:schemeClr val="tx1"/>
                </a:solidFill>
                <a:effectLst/>
                <a:latin typeface="+mn-lt"/>
                <a:ea typeface="+mn-ea"/>
                <a:cs typeface="+mn-cs"/>
              </a:rPr>
              <a:t>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3070300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Photo Credit: Hannah Miller,</a:t>
            </a:r>
            <a:r>
              <a:rPr lang="en-US" sz="1200" kern="1200" baseline="0" dirty="0">
                <a:solidFill>
                  <a:schemeClr val="tx1"/>
                </a:solidFill>
                <a:effectLst/>
                <a:latin typeface="+mn-lt"/>
                <a:ea typeface="+mn-ea"/>
                <a:cs typeface="+mn-cs"/>
              </a:rPr>
              <a:t> Michigan State University</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students Slide 2 of the 2.3 Zooming Into Air PPT. Ask students to discuss what is air made out of, and vote on whether air has mass, and whether air is made of atoms. Note students’ ideas and discuss them as they go through the activity.</a:t>
            </a:r>
          </a:p>
          <a:p>
            <a:endParaRPr lang="en-US" sz="1200" kern="1200" baseline="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4001310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Hannah Miller, Michigan State University</a:t>
            </a:r>
          </a:p>
          <a:p>
            <a:r>
              <a:rPr lang="en-US" dirty="0"/>
              <a:t>Powers of Ten Graphic</a:t>
            </a:r>
            <a:r>
              <a:rPr lang="en-US" baseline="0" dirty="0"/>
              <a:t> Credit: Michigan State University</a:t>
            </a:r>
          </a:p>
          <a:p>
            <a:endParaRPr lang="en-US" baseline="0" dirty="0"/>
          </a:p>
          <a:p>
            <a:r>
              <a:rPr lang="en-US" sz="1200" kern="1200" dirty="0">
                <a:solidFill>
                  <a:schemeClr val="tx1"/>
                </a:solidFill>
                <a:effectLst/>
                <a:latin typeface="+mn-lt"/>
                <a:ea typeface="+mn-ea"/>
                <a:cs typeface="+mn-cs"/>
              </a:rPr>
              <a:t>View slides 4-8 to zoom into air from large scale down to the smallest droplets so students can see air at the macro and micro scales. While zooming in, discuss how each scale is measured, and if you can see each scale with the naked eye.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Note: Slides 4-10 use animations. View in “Presentation Mode” to see the animations.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591977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Hannah Miller, Michigan State University</a:t>
            </a:r>
          </a:p>
          <a:p>
            <a:r>
              <a:rPr lang="en-US" dirty="0"/>
              <a:t>Powers of Ten Graphic</a:t>
            </a:r>
            <a:r>
              <a:rPr lang="en-US" baseline="0" dirty="0"/>
              <a:t> Credit: Michigan State University</a:t>
            </a:r>
          </a:p>
          <a:p>
            <a:endParaRPr lang="en-US" baseline="0" dirty="0"/>
          </a:p>
          <a:p>
            <a:r>
              <a:rPr lang="en-US" sz="1200" kern="1200" dirty="0">
                <a:solidFill>
                  <a:schemeClr val="tx1"/>
                </a:solidFill>
                <a:effectLst/>
                <a:latin typeface="+mn-lt"/>
                <a:ea typeface="+mn-ea"/>
                <a:cs typeface="+mn-cs"/>
              </a:rPr>
              <a:t>View slides 4-8 to zoom into air from large scale down to the smallest droplets so students can see air at the macro and micro scales. While zooming in, discuss how each scale is measured, and if you can see each scale with the naked eye.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Note: Slides 4-10 use animations. View in “Presentation Mode” to see the animations. </a:t>
            </a:r>
            <a:endParaRPr lang="en-US" dirty="0"/>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2591977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Hannah Miller, Michigan State University</a:t>
            </a:r>
          </a:p>
          <a:p>
            <a:r>
              <a:rPr lang="en-US" dirty="0"/>
              <a:t>Powers of Ten Graphic</a:t>
            </a:r>
            <a:r>
              <a:rPr lang="en-US" baseline="0" dirty="0"/>
              <a:t> Credit: Michigan State University</a:t>
            </a:r>
            <a:endParaRPr lang="en-US" dirty="0"/>
          </a:p>
          <a:p>
            <a:endParaRPr lang="en-US" dirty="0"/>
          </a:p>
          <a:p>
            <a:r>
              <a:rPr lang="en-US" sz="1200" kern="1200" dirty="0">
                <a:solidFill>
                  <a:schemeClr val="tx1"/>
                </a:solidFill>
                <a:effectLst/>
                <a:latin typeface="+mn-lt"/>
                <a:ea typeface="+mn-ea"/>
                <a:cs typeface="+mn-cs"/>
              </a:rPr>
              <a:t>View slides</a:t>
            </a:r>
            <a:r>
              <a:rPr lang="en-US" sz="1200" kern="1200" baseline="0" dirty="0">
                <a:solidFill>
                  <a:schemeClr val="tx1"/>
                </a:solidFill>
                <a:effectLst/>
                <a:latin typeface="+mn-lt"/>
                <a:ea typeface="+mn-ea"/>
                <a:cs typeface="+mn-cs"/>
              </a:rPr>
              <a:t> 4</a:t>
            </a:r>
            <a:r>
              <a:rPr lang="en-US" sz="1200" kern="1200" dirty="0">
                <a:solidFill>
                  <a:schemeClr val="tx1"/>
                </a:solidFill>
                <a:effectLst/>
                <a:latin typeface="+mn-lt"/>
                <a:ea typeface="+mn-ea"/>
                <a:cs typeface="+mn-cs"/>
              </a:rPr>
              <a:t>-8 to zoom into air from large scale down to the smallest droplets so students can see air at the macro and micro scales. While zooming in, discuss how each scale is measured, and if you can see each scale with the naked eye.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Note: Slides 4-10 use animations. View in “Presentation Mode” to see the animations. </a:t>
            </a:r>
            <a:endParaRPr lang="en-US" dirty="0"/>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591977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Hannah Miller, Michigan State University</a:t>
            </a:r>
          </a:p>
          <a:p>
            <a:r>
              <a:rPr lang="en-US" dirty="0"/>
              <a:t>Powers of Ten Graphic</a:t>
            </a:r>
            <a:r>
              <a:rPr lang="en-US" baseline="0" dirty="0"/>
              <a:t> Credit: Michigan State University</a:t>
            </a:r>
          </a:p>
          <a:p>
            <a:endParaRPr lang="en-US" baseline="0" dirty="0"/>
          </a:p>
          <a:p>
            <a:r>
              <a:rPr lang="en-US" sz="1200" kern="1200" dirty="0">
                <a:solidFill>
                  <a:schemeClr val="tx1"/>
                </a:solidFill>
                <a:effectLst/>
                <a:latin typeface="+mn-lt"/>
                <a:ea typeface="+mn-ea"/>
                <a:cs typeface="+mn-cs"/>
              </a:rPr>
              <a:t>View slides 4-8 to zoom into air from large scale down to the smallest droplets so students can see air at the macro and micro scales. While zooming in, discuss how each scale is measured, and if you can see each scale with the naked eye.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Note: Slides 4-10 use animations. View in “Presentation Mode” to see the animations. </a:t>
            </a:r>
            <a:endParaRPr lang="en-US" dirty="0"/>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25919774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Hannah Miller, Michigan State University</a:t>
            </a:r>
          </a:p>
          <a:p>
            <a:r>
              <a:rPr lang="en-US" dirty="0"/>
              <a:t>Powers of Ten Graphic</a:t>
            </a:r>
            <a:r>
              <a:rPr lang="en-US" baseline="0" dirty="0"/>
              <a:t> Credit: Michigan State University</a:t>
            </a:r>
          </a:p>
          <a:p>
            <a:endParaRPr lang="en-US" baseline="0" dirty="0"/>
          </a:p>
          <a:p>
            <a:r>
              <a:rPr lang="en-US" sz="1200" kern="1200" dirty="0">
                <a:solidFill>
                  <a:schemeClr val="tx1"/>
                </a:solidFill>
                <a:effectLst/>
                <a:latin typeface="+mn-lt"/>
                <a:ea typeface="+mn-ea"/>
                <a:cs typeface="+mn-cs"/>
              </a:rPr>
              <a:t>View slides 4-8 to zoom into air from large scale down to the smallest droplets so students can see air at the macro and micro scales. While zooming in, discuss how each scale is measured, and if you can see each scale with the naked eye.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Note: Slides 4-10 use animations. View in “Presentation Mode” to see the animations. </a:t>
            </a:r>
            <a:endParaRPr lang="en-US" dirty="0"/>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2591977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Hannah Miller, Michigan State University</a:t>
            </a:r>
          </a:p>
          <a:p>
            <a:r>
              <a:rPr lang="en-US" dirty="0"/>
              <a:t>Powers of Ten Graphic</a:t>
            </a:r>
            <a:r>
              <a:rPr lang="en-US" baseline="0" dirty="0"/>
              <a:t> Credit: Michigan State University</a:t>
            </a:r>
          </a:p>
          <a:p>
            <a:endParaRPr lang="en-US" baseline="0" dirty="0"/>
          </a:p>
          <a:p>
            <a:r>
              <a:rPr lang="en-US" sz="1200" kern="1200" dirty="0">
                <a:solidFill>
                  <a:schemeClr val="tx1"/>
                </a:solidFill>
                <a:effectLst/>
                <a:latin typeface="+mn-lt"/>
                <a:ea typeface="+mn-ea"/>
                <a:cs typeface="+mn-cs"/>
              </a:rPr>
              <a:t>Use Slides 9-10 to continue to zoom down to the atomic-molecular scale. Ask students if this matched their initial ideas about what air is made out of.</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Note: Slides 4-10 use animations. View in “Presentation Mode” to see the animations.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25919774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7.png"/><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4.png"/><Relationship Id="rId9"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a:bodyPr>
          <a:lstStyle/>
          <a:p>
            <a:r>
              <a:rPr lang="en-US" i="1" dirty="0">
                <a:latin typeface="Arial"/>
                <a:cs typeface="Arial"/>
              </a:rPr>
              <a:t>Systems and Scale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a:t>
            </a:r>
            <a:r>
              <a:rPr lang="en-US" dirty="0">
                <a:solidFill>
                  <a:srgbClr val="000000"/>
                </a:solidFill>
                <a:latin typeface="Arial"/>
                <a:cs typeface="Arial"/>
              </a:rPr>
              <a:t>2.3 Zooming Into Air</a:t>
            </a:r>
          </a:p>
        </p:txBody>
      </p:sp>
      <p:pic>
        <p:nvPicPr>
          <p:cNvPr id="5" name="Picture 4" descr="cloud-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408821" y="4117685"/>
            <a:ext cx="1863062" cy="1863062"/>
          </a:xfrm>
          <a:prstGeom prst="rect">
            <a:avLst/>
          </a:prstGeom>
        </p:spPr>
      </p:pic>
      <p:sp>
        <p:nvSpPr>
          <p:cNvPr id="8" name="Slide Number Placeholder 7">
            <a:extLst>
              <a:ext uri="{FF2B5EF4-FFF2-40B4-BE49-F238E27FC236}">
                <a16:creationId xmlns:a16="http://schemas.microsoft.com/office/drawing/2014/main" id="{20282D7D-29FF-48DB-826A-9F878248E3A4}"/>
              </a:ext>
            </a:extLst>
          </p:cNvPr>
          <p:cNvSpPr>
            <a:spLocks noGrp="1"/>
          </p:cNvSpPr>
          <p:nvPr>
            <p:ph type="sldNum" sz="quarter" idx="12"/>
          </p:nvPr>
        </p:nvSpPr>
        <p:spPr/>
        <p:txBody>
          <a:bodyPr/>
          <a:lstStyle/>
          <a:p>
            <a:fld id="{D3A1C050-F6FE-0E43-A9D0-F8EEADE3D1E4}" type="slidenum">
              <a:rPr lang="en-US" smtClean="0"/>
              <a:pPr/>
              <a:t>1</a:t>
            </a:fld>
            <a:endParaRPr lang="en-US"/>
          </a:p>
        </p:txBody>
      </p:sp>
      <p:sp>
        <p:nvSpPr>
          <p:cNvPr id="9" name="TextBox 8">
            <a:extLst>
              <a:ext uri="{FF2B5EF4-FFF2-40B4-BE49-F238E27FC236}">
                <a16:creationId xmlns:a16="http://schemas.microsoft.com/office/drawing/2014/main" id="{F9269E03-B97B-784A-8017-7BEDBB6963DC}"/>
              </a:ext>
            </a:extLst>
          </p:cNvPr>
          <p:cNvSpPr txBox="1"/>
          <p:nvPr/>
        </p:nvSpPr>
        <p:spPr>
          <a:xfrm>
            <a:off x="-2810933" y="448733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502920" y="128016"/>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r>
              <a:rPr lang="en-US" sz="4400" dirty="0"/>
              <a:t>Different kinds of molecules in air</a:t>
            </a:r>
            <a:endParaRPr lang="en-US" altLang="zh-CN" sz="4400" dirty="0">
              <a:solidFill>
                <a:srgbClr val="000000"/>
              </a:solidFill>
            </a:endParaRPr>
          </a:p>
        </p:txBody>
      </p:sp>
      <p:sp>
        <p:nvSpPr>
          <p:cNvPr id="26629" name="Text Box 56"/>
          <p:cNvSpPr txBox="1">
            <a:spLocks noChangeArrowheads="1"/>
          </p:cNvSpPr>
          <p:nvPr/>
        </p:nvSpPr>
        <p:spPr bwMode="auto">
          <a:xfrm>
            <a:off x="3867674" y="5076539"/>
            <a:ext cx="25146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dirty="0">
                <a:latin typeface="+mn-lt"/>
              </a:rPr>
              <a:t>Carbon dioxide   CO</a:t>
            </a:r>
            <a:r>
              <a:rPr lang="en-US" baseline="-25000" dirty="0">
                <a:latin typeface="+mn-lt"/>
              </a:rPr>
              <a:t>2</a:t>
            </a:r>
          </a:p>
        </p:txBody>
      </p:sp>
      <p:sp>
        <p:nvSpPr>
          <p:cNvPr id="26630" name="Text Box 57"/>
          <p:cNvSpPr txBox="1">
            <a:spLocks noChangeArrowheads="1"/>
          </p:cNvSpPr>
          <p:nvPr/>
        </p:nvSpPr>
        <p:spPr bwMode="auto">
          <a:xfrm>
            <a:off x="6400800" y="5060664"/>
            <a:ext cx="18288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dirty="0">
                <a:latin typeface="+mn-lt"/>
              </a:rPr>
              <a:t>Nitrogen    N</a:t>
            </a:r>
            <a:r>
              <a:rPr lang="en-US" baseline="-25000" dirty="0">
                <a:latin typeface="+mn-lt"/>
              </a:rPr>
              <a:t>2</a:t>
            </a:r>
          </a:p>
        </p:txBody>
      </p:sp>
      <p:sp>
        <p:nvSpPr>
          <p:cNvPr id="26631" name="Text Box 58"/>
          <p:cNvSpPr txBox="1">
            <a:spLocks noChangeArrowheads="1"/>
          </p:cNvSpPr>
          <p:nvPr/>
        </p:nvSpPr>
        <p:spPr bwMode="auto">
          <a:xfrm>
            <a:off x="3950670" y="2754508"/>
            <a:ext cx="16764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dirty="0">
                <a:latin typeface="+mn-lt"/>
              </a:rPr>
              <a:t>Oxygen    O</a:t>
            </a:r>
            <a:r>
              <a:rPr lang="en-US" baseline="-25000" dirty="0">
                <a:latin typeface="+mn-lt"/>
              </a:rPr>
              <a:t>2</a:t>
            </a:r>
          </a:p>
        </p:txBody>
      </p:sp>
      <p:sp>
        <p:nvSpPr>
          <p:cNvPr id="26632" name="Text Box 59"/>
          <p:cNvSpPr txBox="1">
            <a:spLocks noChangeArrowheads="1"/>
          </p:cNvSpPr>
          <p:nvPr/>
        </p:nvSpPr>
        <p:spPr bwMode="auto">
          <a:xfrm>
            <a:off x="6426194" y="2754508"/>
            <a:ext cx="15240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dirty="0">
                <a:latin typeface="+mn-lt"/>
              </a:rPr>
              <a:t>Water   H</a:t>
            </a:r>
            <a:r>
              <a:rPr lang="en-US" baseline="-25000" dirty="0">
                <a:latin typeface="+mn-lt"/>
              </a:rPr>
              <a:t>2</a:t>
            </a:r>
            <a:r>
              <a:rPr lang="en-US" dirty="0">
                <a:latin typeface="+mn-lt"/>
              </a:rPr>
              <a:t>O</a:t>
            </a:r>
          </a:p>
        </p:txBody>
      </p:sp>
      <p:pic>
        <p:nvPicPr>
          <p:cNvPr id="3" name="Picture 2" descr="water labeled0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1100251"/>
            <a:ext cx="2481385" cy="1654257"/>
          </a:xfrm>
          <a:prstGeom prst="rect">
            <a:avLst/>
          </a:prstGeom>
        </p:spPr>
      </p:pic>
      <p:pic>
        <p:nvPicPr>
          <p:cNvPr id="4" name="Picture 3" descr="oxygen labeled06.png"/>
          <p:cNvPicPr>
            <a:picLocks noChangeAspect="1"/>
          </p:cNvPicPr>
          <p:nvPr/>
        </p:nvPicPr>
        <p:blipFill rotWithShape="1">
          <a:blip r:embed="rId4" cstate="print">
            <a:extLst>
              <a:ext uri="{28A0092B-C50C-407E-A947-70E740481C1C}">
                <a14:useLocalDpi xmlns:a14="http://schemas.microsoft.com/office/drawing/2010/main"/>
              </a:ext>
            </a:extLst>
          </a:blip>
          <a:srcRect l="24201" r="25571"/>
          <a:stretch/>
        </p:blipFill>
        <p:spPr>
          <a:xfrm rot="17598177">
            <a:off x="4074914" y="1140479"/>
            <a:ext cx="1427913" cy="1895230"/>
          </a:xfrm>
          <a:prstGeom prst="rect">
            <a:avLst/>
          </a:prstGeom>
        </p:spPr>
      </p:pic>
      <p:pic>
        <p:nvPicPr>
          <p:cNvPr id="5" name="Picture 4" descr="carbon dioxide labeled0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842275" y="3540429"/>
            <a:ext cx="2500923" cy="1667282"/>
          </a:xfrm>
          <a:prstGeom prst="rect">
            <a:avLst/>
          </a:prstGeom>
        </p:spPr>
      </p:pic>
      <p:pic>
        <p:nvPicPr>
          <p:cNvPr id="6" name="Picture 5" descr="nitrogen labeled06.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786415" y="3671549"/>
            <a:ext cx="1057570" cy="1388970"/>
          </a:xfrm>
          <a:prstGeom prst="rect">
            <a:avLst/>
          </a:prstGeom>
        </p:spPr>
      </p:pic>
      <p:sp>
        <p:nvSpPr>
          <p:cNvPr id="18" name="Text Box 8"/>
          <p:cNvSpPr txBox="1">
            <a:spLocks noChangeArrowheads="1"/>
          </p:cNvSpPr>
          <p:nvPr/>
        </p:nvSpPr>
        <p:spPr bwMode="auto">
          <a:xfrm>
            <a:off x="4978932" y="5884485"/>
            <a:ext cx="3687980" cy="461665"/>
          </a:xfrm>
          <a:prstGeom prst="rect">
            <a:avLst/>
          </a:prstGeom>
          <a:solidFill>
            <a:srgbClr val="FFFFFF"/>
          </a:solidFill>
          <a:ln w="38100" cmpd="dbl">
            <a:solidFill>
              <a:srgbClr val="FFFFFF"/>
            </a:solid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altLang="zh-CN" b="1" dirty="0"/>
              <a:t>Atomic-molecular Scale</a:t>
            </a:r>
          </a:p>
        </p:txBody>
      </p:sp>
      <p:sp>
        <p:nvSpPr>
          <p:cNvPr id="2" name="Slide Number Placeholder 1"/>
          <p:cNvSpPr>
            <a:spLocks noGrp="1"/>
          </p:cNvSpPr>
          <p:nvPr>
            <p:ph type="sldNum" sz="quarter" idx="12"/>
          </p:nvPr>
        </p:nvSpPr>
        <p:spPr/>
        <p:txBody>
          <a:bodyPr/>
          <a:lstStyle/>
          <a:p>
            <a:fld id="{D3A1C050-F6FE-0E43-A9D0-F8EEADE3D1E4}" type="slidenum">
              <a:rPr lang="en-US" smtClean="0"/>
              <a:pPr/>
              <a:t>10</a:t>
            </a:fld>
            <a:endParaRPr lang="en-US"/>
          </a:p>
        </p:txBody>
      </p:sp>
      <p:graphicFrame>
        <p:nvGraphicFramePr>
          <p:cNvPr id="16" name="Table 15"/>
          <p:cNvGraphicFramePr>
            <a:graphicFrameLocks noGrp="1"/>
          </p:cNvGraphicFramePr>
          <p:nvPr>
            <p:extLst>
              <p:ext uri="{D42A27DB-BD31-4B8C-83A1-F6EECF244321}">
                <p14:modId xmlns:p14="http://schemas.microsoft.com/office/powerpoint/2010/main" val="2390106790"/>
              </p:ext>
            </p:extLst>
          </p:nvPr>
        </p:nvGraphicFramePr>
        <p:xfrm>
          <a:off x="645398" y="966407"/>
          <a:ext cx="3177572" cy="551282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17" name="AutoShape 15"/>
          <p:cNvSpPr>
            <a:spLocks noChangeArrowheads="1"/>
          </p:cNvSpPr>
          <p:nvPr/>
        </p:nvSpPr>
        <p:spPr bwMode="auto">
          <a:xfrm flipH="1">
            <a:off x="1713520" y="5723840"/>
            <a:ext cx="247653" cy="226796"/>
          </a:xfrm>
          <a:prstGeom prst="leftArrow">
            <a:avLst>
              <a:gd name="adj1" fmla="val 50000"/>
              <a:gd name="adj2" fmla="val 37500"/>
            </a:avLst>
          </a:prstGeom>
          <a:solidFill>
            <a:srgbClr val="C00000"/>
          </a:solidFill>
          <a:ln>
            <a:noFill/>
          </a:ln>
        </p:spPr>
        <p:txBody>
          <a:bodyPr wrap="none" anchor="ctr"/>
          <a:lstStyle/>
          <a:p>
            <a:endParaRPr lang="en-US"/>
          </a:p>
        </p:txBody>
      </p:sp>
    </p:spTree>
    <p:extLst>
      <p:ext uri="{BB962C8B-B14F-4D97-AF65-F5344CB8AC3E}">
        <p14:creationId xmlns:p14="http://schemas.microsoft.com/office/powerpoint/2010/main" val="1970232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What’s in our atmosphere’s air?</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86494816"/>
              </p:ext>
            </p:extLst>
          </p:nvPr>
        </p:nvGraphicFramePr>
        <p:xfrm>
          <a:off x="213343" y="1504951"/>
          <a:ext cx="8473457" cy="4906624"/>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2396224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What is the </a:t>
            </a:r>
            <a:r>
              <a:rPr lang="en-US" dirty="0"/>
              <a:t>difference between an atom and a molecule?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pic>
        <p:nvPicPr>
          <p:cNvPr id="8" name="Picture 7" descr="water labeled0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61718" y="4821681"/>
            <a:ext cx="2148864" cy="1432576"/>
          </a:xfrm>
          <a:prstGeom prst="rect">
            <a:avLst/>
          </a:prstGeom>
        </p:spPr>
      </p:pic>
      <p:pic>
        <p:nvPicPr>
          <p:cNvPr id="9" name="Picture 8" descr="oxygen labeled06.png"/>
          <p:cNvPicPr>
            <a:picLocks noChangeAspect="1"/>
          </p:cNvPicPr>
          <p:nvPr/>
        </p:nvPicPr>
        <p:blipFill rotWithShape="1">
          <a:blip r:embed="rId4" cstate="print">
            <a:extLst>
              <a:ext uri="{28A0092B-C50C-407E-A947-70E740481C1C}">
                <a14:useLocalDpi xmlns:a14="http://schemas.microsoft.com/office/drawing/2010/main"/>
              </a:ext>
            </a:extLst>
          </a:blip>
          <a:srcRect l="24201" r="25571"/>
          <a:stretch/>
        </p:blipFill>
        <p:spPr>
          <a:xfrm rot="17598177">
            <a:off x="3906087" y="3045340"/>
            <a:ext cx="1427913" cy="1895230"/>
          </a:xfrm>
          <a:prstGeom prst="rect">
            <a:avLst/>
          </a:prstGeom>
        </p:spPr>
      </p:pic>
      <p:pic>
        <p:nvPicPr>
          <p:cNvPr id="10" name="Picture 9" descr="nitrogen labeled06.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538233" y="3254860"/>
            <a:ext cx="1057570" cy="1388970"/>
          </a:xfrm>
          <a:prstGeom prst="rect">
            <a:avLst/>
          </a:prstGeom>
        </p:spPr>
      </p:pic>
      <p:pic>
        <p:nvPicPr>
          <p:cNvPr id="11" name="Picture 10" descr="carbon dioxide labeled06.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328371" y="1587578"/>
            <a:ext cx="2500923" cy="1667282"/>
          </a:xfrm>
          <a:prstGeom prst="rect">
            <a:avLst/>
          </a:prstGeom>
        </p:spPr>
      </p:pic>
      <p:pic>
        <p:nvPicPr>
          <p:cNvPr id="3" name="Picture 2" descr="H atom.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892205" y="3576659"/>
            <a:ext cx="678011" cy="597968"/>
          </a:xfrm>
          <a:prstGeom prst="rect">
            <a:avLst/>
          </a:prstGeom>
        </p:spPr>
      </p:pic>
      <p:pic>
        <p:nvPicPr>
          <p:cNvPr id="5" name="Picture 4" descr="C atom.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284493" y="5101014"/>
            <a:ext cx="950231" cy="859339"/>
          </a:xfrm>
          <a:prstGeom prst="rect">
            <a:avLst/>
          </a:prstGeom>
        </p:spPr>
      </p:pic>
      <p:pic>
        <p:nvPicPr>
          <p:cNvPr id="6" name="Picture 5" descr="O atom.png"/>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218259" y="1782363"/>
            <a:ext cx="1018322" cy="934163"/>
          </a:xfrm>
          <a:prstGeom prst="rect">
            <a:avLst/>
          </a:prstGeom>
        </p:spPr>
      </p:pic>
      <p:pic>
        <p:nvPicPr>
          <p:cNvPr id="12" name="Picture 11" descr="N atom.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036283" y="5023541"/>
            <a:ext cx="786624" cy="715699"/>
          </a:xfrm>
          <a:prstGeom prst="rect">
            <a:avLst/>
          </a:prstGeom>
        </p:spPr>
      </p:pic>
      <p:pic>
        <p:nvPicPr>
          <p:cNvPr id="13" name="Picture 12" descr="Ar atom.png"/>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6892205" y="1830004"/>
            <a:ext cx="1241949" cy="1132365"/>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160129238"/>
              </p:ext>
            </p:extLst>
          </p:nvPr>
        </p:nvGraphicFramePr>
        <p:xfrm>
          <a:off x="457200" y="1607226"/>
          <a:ext cx="8229600" cy="4793574"/>
        </p:xfrm>
        <a:graphic>
          <a:graphicData uri="http://schemas.openxmlformats.org/drawingml/2006/table">
            <a:tbl>
              <a:tblPr firstRow="1" bandRow="1">
                <a:tableStyleId>{2D5ABB26-0587-4C30-8999-92F81FD0307C}</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1597858">
                <a:tc>
                  <a:txBody>
                    <a:bodyPr/>
                    <a:lstStyle/>
                    <a:p>
                      <a:r>
                        <a:rPr lang="en-US" sz="2400" dirty="0"/>
                        <a:t>1.</a:t>
                      </a:r>
                    </a:p>
                    <a:p>
                      <a:endParaRPr lang="en-US" sz="2400" dirty="0"/>
                    </a:p>
                    <a:p>
                      <a:endParaRPr lang="en-US" sz="2400" dirty="0"/>
                    </a:p>
                    <a:p>
                      <a:r>
                        <a:rPr lang="en-US" sz="2400" dirty="0"/>
                        <a:t>Oxygen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dirty="0"/>
                        <a:t>2.</a:t>
                      </a:r>
                    </a:p>
                    <a:p>
                      <a:endParaRPr lang="en-US" sz="2400" dirty="0"/>
                    </a:p>
                    <a:p>
                      <a:endParaRPr lang="en-US" sz="2400" dirty="0"/>
                    </a:p>
                    <a:p>
                      <a:r>
                        <a:rPr lang="en-US" sz="2400" dirty="0"/>
                        <a:t>Carbon dioxide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dirty="0"/>
                        <a:t>3.</a:t>
                      </a:r>
                    </a:p>
                    <a:p>
                      <a:endParaRPr lang="en-US" sz="2400" dirty="0"/>
                    </a:p>
                    <a:p>
                      <a:endParaRPr lang="en-US" sz="2400" dirty="0"/>
                    </a:p>
                    <a:p>
                      <a:r>
                        <a:rPr lang="en-US" sz="2400" dirty="0"/>
                        <a:t>Argon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1597858">
                <a:tc>
                  <a:txBody>
                    <a:bodyPr/>
                    <a:lstStyle/>
                    <a:p>
                      <a:r>
                        <a:rPr lang="en-US" sz="2400" dirty="0"/>
                        <a:t>4.</a:t>
                      </a:r>
                    </a:p>
                    <a:p>
                      <a:endParaRPr lang="en-US" sz="2400" dirty="0"/>
                    </a:p>
                    <a:p>
                      <a:endParaRPr lang="en-US" sz="2400" dirty="0"/>
                    </a:p>
                    <a:p>
                      <a:r>
                        <a:rPr lang="en-US" sz="2400" dirty="0"/>
                        <a:t>Nitrogen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dirty="0"/>
                        <a:t>5.</a:t>
                      </a:r>
                    </a:p>
                    <a:p>
                      <a:endParaRPr lang="en-US" sz="2400" dirty="0"/>
                    </a:p>
                    <a:p>
                      <a:endParaRPr lang="en-US" sz="2400" dirty="0"/>
                    </a:p>
                    <a:p>
                      <a:r>
                        <a:rPr lang="en-US" sz="2400" dirty="0"/>
                        <a:t>Oxygen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dirty="0"/>
                        <a:t>6.</a:t>
                      </a:r>
                    </a:p>
                    <a:p>
                      <a:endParaRPr lang="en-US" sz="2400" dirty="0"/>
                    </a:p>
                    <a:p>
                      <a:endParaRPr lang="en-US" sz="2400" dirty="0"/>
                    </a:p>
                    <a:p>
                      <a:r>
                        <a:rPr lang="en-US" sz="2400" dirty="0"/>
                        <a:t>Hydrogen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1597858">
                <a:tc>
                  <a:txBody>
                    <a:bodyPr/>
                    <a:lstStyle/>
                    <a:p>
                      <a:r>
                        <a:rPr lang="en-US" sz="2400" dirty="0"/>
                        <a:t>7.</a:t>
                      </a:r>
                    </a:p>
                    <a:p>
                      <a:endParaRPr lang="en-US" sz="2400" dirty="0"/>
                    </a:p>
                    <a:p>
                      <a:endParaRPr lang="en-US" sz="2400" dirty="0"/>
                    </a:p>
                    <a:p>
                      <a:r>
                        <a:rPr lang="en-US" sz="2400" dirty="0"/>
                        <a:t>Carbon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dirty="0"/>
                        <a:t>8.</a:t>
                      </a:r>
                    </a:p>
                    <a:p>
                      <a:endParaRPr lang="en-US" sz="2400" dirty="0"/>
                    </a:p>
                    <a:p>
                      <a:endParaRPr lang="en-US" sz="2400" dirty="0"/>
                    </a:p>
                    <a:p>
                      <a:r>
                        <a:rPr lang="en-US" sz="2400" dirty="0"/>
                        <a:t>Nitrogen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dirty="0"/>
                        <a:t>9.</a:t>
                      </a:r>
                    </a:p>
                    <a:p>
                      <a:endParaRPr lang="en-US" sz="2400" dirty="0"/>
                    </a:p>
                    <a:p>
                      <a:endParaRPr lang="en-US" sz="2400" dirty="0"/>
                    </a:p>
                    <a:p>
                      <a:r>
                        <a:rPr lang="en-US" sz="2400" dirty="0"/>
                        <a:t>Water</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031934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dirty="0">
                <a:latin typeface="+mn-lt"/>
              </a:rPr>
              <a:t>Atoms and Molecules in Air</a:t>
            </a:r>
          </a:p>
        </p:txBody>
      </p:sp>
      <p:sp>
        <p:nvSpPr>
          <p:cNvPr id="3" name="Content Placeholder 2"/>
          <p:cNvSpPr>
            <a:spLocks noGrp="1"/>
          </p:cNvSpPr>
          <p:nvPr>
            <p:ph idx="1"/>
          </p:nvPr>
        </p:nvSpPr>
        <p:spPr/>
        <p:txBody>
          <a:bodyPr/>
          <a:lstStyle/>
          <a:p>
            <a:pPr marL="520700" defTabSz="793750"/>
            <a:r>
              <a:rPr lang="en-US" dirty="0"/>
              <a:t>Oxygen molecules (O</a:t>
            </a:r>
            <a:r>
              <a:rPr lang="en-US" baseline="-25000" dirty="0"/>
              <a:t>2</a:t>
            </a:r>
            <a:r>
              <a:rPr lang="en-US" dirty="0"/>
              <a:t>) are made of 2 oxygen atoms</a:t>
            </a:r>
          </a:p>
          <a:p>
            <a:pPr marL="520700" defTabSz="793750"/>
            <a:r>
              <a:rPr lang="en-US" dirty="0"/>
              <a:t>Nitrogen molecules (N</a:t>
            </a:r>
            <a:r>
              <a:rPr lang="en-US" baseline="-25000" dirty="0"/>
              <a:t>2</a:t>
            </a:r>
            <a:r>
              <a:rPr lang="en-US" dirty="0"/>
              <a:t>) are made of 2 nitrogen atoms</a:t>
            </a:r>
          </a:p>
          <a:p>
            <a:pPr marL="520700" defTabSz="793750"/>
            <a:r>
              <a:rPr lang="en-US" dirty="0"/>
              <a:t>Water molecules (H</a:t>
            </a:r>
            <a:r>
              <a:rPr lang="en-US" baseline="-25000" dirty="0"/>
              <a:t>2</a:t>
            </a:r>
            <a:r>
              <a:rPr lang="en-US" dirty="0"/>
              <a:t>O) are made of 2 hydrogen and 1 oxygen atom</a:t>
            </a:r>
          </a:p>
          <a:p>
            <a:pPr marL="520700" defTabSz="793750"/>
            <a:r>
              <a:rPr lang="en-US" dirty="0"/>
              <a:t>Carbon dioxide molecules (CO</a:t>
            </a:r>
            <a:r>
              <a:rPr lang="en-US" baseline="-25000" dirty="0"/>
              <a:t>2</a:t>
            </a:r>
            <a:r>
              <a:rPr lang="en-US" dirty="0"/>
              <a:t>) are made of 1 carbon and 2 oxygen atoms</a:t>
            </a:r>
          </a:p>
        </p:txBody>
      </p:sp>
      <p:sp>
        <p:nvSpPr>
          <p:cNvPr id="2" name="Slide Number Placeholder 1"/>
          <p:cNvSpPr>
            <a:spLocks noGrp="1"/>
          </p:cNvSpPr>
          <p:nvPr>
            <p:ph type="sldNum" sz="quarter" idx="12"/>
          </p:nvPr>
        </p:nvSpPr>
        <p:spPr/>
        <p:txBody>
          <a:bodyPr/>
          <a:lstStyle/>
          <a:p>
            <a:fld id="{D3A1C050-F6FE-0E43-A9D0-F8EEADE3D1E4}" type="slidenum">
              <a:rPr lang="en-US" smtClean="0"/>
              <a:pPr/>
              <a:t>13</a:t>
            </a:fld>
            <a:endParaRPr lang="en-US"/>
          </a:p>
        </p:txBody>
      </p:sp>
    </p:spTree>
    <p:extLst>
      <p:ext uri="{BB962C8B-B14F-4D97-AF65-F5344CB8AC3E}">
        <p14:creationId xmlns:p14="http://schemas.microsoft.com/office/powerpoint/2010/main" val="17395172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dirty="0">
                <a:latin typeface="+mn-lt"/>
              </a:rPr>
              <a:t>Three Facts about Atoms</a:t>
            </a:r>
          </a:p>
        </p:txBody>
      </p:sp>
      <p:sp>
        <p:nvSpPr>
          <p:cNvPr id="29698" name="Content Placeholder 2"/>
          <p:cNvSpPr>
            <a:spLocks noGrp="1"/>
          </p:cNvSpPr>
          <p:nvPr>
            <p:ph idx="1"/>
          </p:nvPr>
        </p:nvSpPr>
        <p:spPr/>
        <p:txBody>
          <a:bodyPr/>
          <a:lstStyle/>
          <a:p>
            <a:pPr marL="615950" indent="-393700">
              <a:buFontTx/>
              <a:buAutoNum type="arabicPeriod"/>
            </a:pPr>
            <a:r>
              <a:rPr lang="en-US" dirty="0"/>
              <a:t>Atoms last forever (except in nuclear changes).</a:t>
            </a:r>
          </a:p>
          <a:p>
            <a:pPr marL="615950" indent="-393700">
              <a:buFontTx/>
              <a:buAutoNum type="arabicPeriod"/>
            </a:pPr>
            <a:r>
              <a:rPr lang="en-US" dirty="0"/>
              <a:t>Atoms make up the mass of all materials.</a:t>
            </a:r>
          </a:p>
          <a:p>
            <a:pPr marL="615950" indent="-393700">
              <a:buFontTx/>
              <a:buAutoNum type="arabicPeriod"/>
            </a:pPr>
            <a:r>
              <a:rPr lang="en-US" dirty="0"/>
              <a:t>Atoms are bonded to other atoms in molecules.</a:t>
            </a:r>
          </a:p>
        </p:txBody>
      </p:sp>
      <p:sp>
        <p:nvSpPr>
          <p:cNvPr id="2" name="Slide Number Placeholder 1"/>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2165948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57200" y="517668"/>
            <a:ext cx="8229600" cy="992402"/>
          </a:xfrm>
        </p:spPr>
        <p:txBody>
          <a:bodyPr>
            <a:normAutofit/>
          </a:bodyPr>
          <a:lstStyle/>
          <a:p>
            <a:r>
              <a:rPr lang="en-US" sz="3600" dirty="0"/>
              <a:t>Apply the Three Facts About Atoms to Air</a:t>
            </a:r>
            <a:endParaRPr lang="en-US" sz="3600" dirty="0">
              <a:latin typeface="+mn-lt"/>
            </a:endParaRPr>
          </a:p>
        </p:txBody>
      </p:sp>
      <p:sp>
        <p:nvSpPr>
          <p:cNvPr id="31746" name="Content Placeholder 2"/>
          <p:cNvSpPr>
            <a:spLocks noGrp="1"/>
          </p:cNvSpPr>
          <p:nvPr>
            <p:ph idx="1"/>
          </p:nvPr>
        </p:nvSpPr>
        <p:spPr>
          <a:xfrm>
            <a:off x="457200" y="1510070"/>
            <a:ext cx="8229599" cy="5062752"/>
          </a:xfrm>
        </p:spPr>
        <p:txBody>
          <a:bodyPr>
            <a:normAutofit/>
          </a:bodyPr>
          <a:lstStyle/>
          <a:p>
            <a:pPr marL="514350" indent="-514350">
              <a:lnSpc>
                <a:spcPct val="90000"/>
              </a:lnSpc>
              <a:buFontTx/>
              <a:buAutoNum type="arabicPeriod"/>
            </a:pPr>
            <a:r>
              <a:rPr lang="en-US" dirty="0"/>
              <a:t>Atoms last forever (except in nuclear changes).</a:t>
            </a:r>
          </a:p>
          <a:p>
            <a:pPr marL="914400" lvl="1" indent="-514350">
              <a:lnSpc>
                <a:spcPct val="90000"/>
              </a:lnSpc>
              <a:buFontTx/>
              <a:buAutoNum type="alphaLcPeriod"/>
            </a:pPr>
            <a:r>
              <a:rPr lang="en-US" sz="3200" b="1" dirty="0">
                <a:ea typeface="宋体" charset="0"/>
                <a:cs typeface="宋体" charset="0"/>
              </a:rPr>
              <a:t>Will the carbon atoms that exist today in CO</a:t>
            </a:r>
            <a:r>
              <a:rPr lang="en-US" sz="3200" b="1" baseline="-25000" dirty="0">
                <a:ea typeface="宋体" charset="0"/>
                <a:cs typeface="宋体" charset="0"/>
              </a:rPr>
              <a:t>2</a:t>
            </a:r>
            <a:r>
              <a:rPr lang="en-US" sz="3200" b="1" dirty="0">
                <a:ea typeface="宋体" charset="0"/>
                <a:cs typeface="宋体" charset="0"/>
              </a:rPr>
              <a:t> still be carbon atoms in a million years?</a:t>
            </a:r>
          </a:p>
          <a:p>
            <a:pPr marL="914400" lvl="1" indent="-514350">
              <a:lnSpc>
                <a:spcPct val="90000"/>
              </a:lnSpc>
              <a:buFontTx/>
              <a:buAutoNum type="alphaLcPeriod"/>
            </a:pPr>
            <a:r>
              <a:rPr lang="en-US" sz="3200" b="1" dirty="0">
                <a:ea typeface="宋体" charset="0"/>
                <a:cs typeface="宋体" charset="0"/>
              </a:rPr>
              <a:t>Will the CO</a:t>
            </a:r>
            <a:r>
              <a:rPr lang="en-US" sz="3200" b="1" baseline="-25000" dirty="0">
                <a:ea typeface="宋体" charset="0"/>
                <a:cs typeface="宋体" charset="0"/>
              </a:rPr>
              <a:t>2</a:t>
            </a:r>
            <a:r>
              <a:rPr lang="en-US" sz="3200" b="1" dirty="0">
                <a:ea typeface="宋体" charset="0"/>
                <a:cs typeface="宋体" charset="0"/>
              </a:rPr>
              <a:t> molecules that exist today still be CO</a:t>
            </a:r>
            <a:r>
              <a:rPr lang="en-US" sz="3200" b="1" baseline="-25000" dirty="0">
                <a:ea typeface="宋体" charset="0"/>
                <a:cs typeface="宋体" charset="0"/>
              </a:rPr>
              <a:t>2</a:t>
            </a:r>
            <a:r>
              <a:rPr lang="en-US" sz="3200" b="1" dirty="0">
                <a:ea typeface="宋体" charset="0"/>
                <a:cs typeface="宋体" charset="0"/>
              </a:rPr>
              <a:t> molecules in a million years?</a:t>
            </a:r>
          </a:p>
        </p:txBody>
      </p:sp>
      <p:sp>
        <p:nvSpPr>
          <p:cNvPr id="2" name="Slide Number Placeholder 1"/>
          <p:cNvSpPr>
            <a:spLocks noGrp="1"/>
          </p:cNvSpPr>
          <p:nvPr>
            <p:ph type="sldNum" sz="quarter" idx="12"/>
          </p:nvPr>
        </p:nvSpPr>
        <p:spPr/>
        <p:txBody>
          <a:bodyPr/>
          <a:lstStyle/>
          <a:p>
            <a:fld id="{D3A1C050-F6FE-0E43-A9D0-F8EEADE3D1E4}" type="slidenum">
              <a:rPr lang="en-US" smtClean="0"/>
              <a:pPr/>
              <a:t>15</a:t>
            </a:fld>
            <a:endParaRPr lang="en-US"/>
          </a:p>
        </p:txBody>
      </p:sp>
    </p:spTree>
    <p:extLst>
      <p:ext uri="{BB962C8B-B14F-4D97-AF65-F5344CB8AC3E}">
        <p14:creationId xmlns:p14="http://schemas.microsoft.com/office/powerpoint/2010/main" val="415060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57200" y="517668"/>
            <a:ext cx="8229600" cy="992402"/>
          </a:xfrm>
        </p:spPr>
        <p:txBody>
          <a:bodyPr>
            <a:normAutofit/>
          </a:bodyPr>
          <a:lstStyle/>
          <a:p>
            <a:r>
              <a:rPr lang="en-US" sz="3600" dirty="0">
                <a:latin typeface="+mn-lt"/>
              </a:rPr>
              <a:t>Apply the Three Facts About Atoms to Air</a:t>
            </a:r>
          </a:p>
        </p:txBody>
      </p:sp>
      <p:sp>
        <p:nvSpPr>
          <p:cNvPr id="31746" name="Content Placeholder 2"/>
          <p:cNvSpPr>
            <a:spLocks noGrp="1"/>
          </p:cNvSpPr>
          <p:nvPr>
            <p:ph idx="1"/>
          </p:nvPr>
        </p:nvSpPr>
        <p:spPr>
          <a:xfrm>
            <a:off x="457200" y="1510070"/>
            <a:ext cx="8229599" cy="5062752"/>
          </a:xfrm>
        </p:spPr>
        <p:txBody>
          <a:bodyPr>
            <a:normAutofit/>
          </a:bodyPr>
          <a:lstStyle/>
          <a:p>
            <a:pPr marL="0" indent="0">
              <a:lnSpc>
                <a:spcPct val="90000"/>
              </a:lnSpc>
              <a:buNone/>
            </a:pPr>
            <a:r>
              <a:rPr lang="en-US" dirty="0"/>
              <a:t>2.  Atoms make up the mass of all materials.</a:t>
            </a:r>
          </a:p>
          <a:p>
            <a:pPr marL="914400" lvl="1" indent="-514350">
              <a:lnSpc>
                <a:spcPct val="90000"/>
              </a:lnSpc>
              <a:buFontTx/>
              <a:buAutoNum type="alphaLcPeriod"/>
            </a:pPr>
            <a:r>
              <a:rPr lang="en-US" sz="3200" b="1" dirty="0">
                <a:ea typeface="宋体" charset="0"/>
                <a:cs typeface="宋体" charset="0"/>
              </a:rPr>
              <a:t>Does air have mass?</a:t>
            </a:r>
          </a:p>
        </p:txBody>
      </p:sp>
      <p:sp>
        <p:nvSpPr>
          <p:cNvPr id="2" name="Slide Number Placeholder 1"/>
          <p:cNvSpPr>
            <a:spLocks noGrp="1"/>
          </p:cNvSpPr>
          <p:nvPr>
            <p:ph type="sldNum" sz="quarter" idx="12"/>
          </p:nvPr>
        </p:nvSpPr>
        <p:spPr/>
        <p:txBody>
          <a:bodyPr/>
          <a:lstStyle/>
          <a:p>
            <a:fld id="{D3A1C050-F6FE-0E43-A9D0-F8EEADE3D1E4}" type="slidenum">
              <a:rPr lang="en-US" smtClean="0"/>
              <a:pPr/>
              <a:t>16</a:t>
            </a:fld>
            <a:endParaRPr lang="en-US"/>
          </a:p>
        </p:txBody>
      </p:sp>
    </p:spTree>
    <p:extLst>
      <p:ext uri="{BB962C8B-B14F-4D97-AF65-F5344CB8AC3E}">
        <p14:creationId xmlns:p14="http://schemas.microsoft.com/office/powerpoint/2010/main" val="3243371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57200" y="517668"/>
            <a:ext cx="8229600" cy="992402"/>
          </a:xfrm>
        </p:spPr>
        <p:txBody>
          <a:bodyPr>
            <a:normAutofit/>
          </a:bodyPr>
          <a:lstStyle/>
          <a:p>
            <a:r>
              <a:rPr lang="en-US" sz="3600" dirty="0"/>
              <a:t>Apply the Three Facts About Atoms to Air</a:t>
            </a:r>
            <a:endParaRPr lang="en-US" sz="3600" dirty="0">
              <a:latin typeface="+mn-lt"/>
            </a:endParaRPr>
          </a:p>
        </p:txBody>
      </p:sp>
      <p:sp>
        <p:nvSpPr>
          <p:cNvPr id="31746" name="Content Placeholder 2"/>
          <p:cNvSpPr>
            <a:spLocks noGrp="1"/>
          </p:cNvSpPr>
          <p:nvPr>
            <p:ph idx="1"/>
          </p:nvPr>
        </p:nvSpPr>
        <p:spPr>
          <a:xfrm>
            <a:off x="457200" y="1510070"/>
            <a:ext cx="8229599" cy="5062752"/>
          </a:xfrm>
        </p:spPr>
        <p:txBody>
          <a:bodyPr>
            <a:normAutofit/>
          </a:bodyPr>
          <a:lstStyle/>
          <a:p>
            <a:pPr marL="463550" indent="-463550">
              <a:lnSpc>
                <a:spcPct val="90000"/>
              </a:lnSpc>
              <a:buNone/>
            </a:pPr>
            <a:r>
              <a:rPr lang="en-US" dirty="0"/>
              <a:t>3.  Atoms are bonded to other atoms in molecules.</a:t>
            </a:r>
          </a:p>
          <a:p>
            <a:pPr marL="914400" lvl="1" indent="-514350">
              <a:lnSpc>
                <a:spcPct val="90000"/>
              </a:lnSpc>
              <a:buFontTx/>
              <a:buAutoNum type="alphaLcPeriod"/>
            </a:pPr>
            <a:r>
              <a:rPr lang="en-US" sz="3200" b="1" dirty="0">
                <a:ea typeface="宋体" charset="0"/>
                <a:cs typeface="宋体" charset="0"/>
              </a:rPr>
              <a:t>What are some important atoms in air?</a:t>
            </a:r>
          </a:p>
          <a:p>
            <a:pPr marL="914400" lvl="1" indent="-514350">
              <a:lnSpc>
                <a:spcPct val="90000"/>
              </a:lnSpc>
              <a:buFontTx/>
              <a:buAutoNum type="alphaLcPeriod"/>
            </a:pPr>
            <a:r>
              <a:rPr lang="en-US" sz="3200" b="1" dirty="0">
                <a:ea typeface="宋体" charset="0"/>
                <a:cs typeface="宋体" charset="0"/>
              </a:rPr>
              <a:t>What are some important molecules in air?</a:t>
            </a:r>
          </a:p>
        </p:txBody>
      </p:sp>
      <p:sp>
        <p:nvSpPr>
          <p:cNvPr id="2" name="Slide Number Placeholder 1"/>
          <p:cNvSpPr>
            <a:spLocks noGrp="1"/>
          </p:cNvSpPr>
          <p:nvPr>
            <p:ph type="sldNum" sz="quarter" idx="12"/>
          </p:nvPr>
        </p:nvSpPr>
        <p:spPr/>
        <p:txBody>
          <a:bodyPr/>
          <a:lstStyle/>
          <a:p>
            <a:fld id="{D3A1C050-F6FE-0E43-A9D0-F8EEADE3D1E4}" type="slidenum">
              <a:rPr lang="en-US" smtClean="0"/>
              <a:pPr/>
              <a:t>17</a:t>
            </a:fld>
            <a:endParaRPr lang="en-US"/>
          </a:p>
        </p:txBody>
      </p:sp>
    </p:spTree>
    <p:extLst>
      <p:ext uri="{BB962C8B-B14F-4D97-AF65-F5344CB8AC3E}">
        <p14:creationId xmlns:p14="http://schemas.microsoft.com/office/powerpoint/2010/main" val="316199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 Your Understanding	</a:t>
            </a:r>
          </a:p>
        </p:txBody>
      </p:sp>
      <p:sp>
        <p:nvSpPr>
          <p:cNvPr id="3" name="Content Placeholder 2"/>
          <p:cNvSpPr>
            <a:spLocks noGrp="1"/>
          </p:cNvSpPr>
          <p:nvPr>
            <p:ph idx="1"/>
          </p:nvPr>
        </p:nvSpPr>
        <p:spPr/>
        <p:txBody>
          <a:bodyPr/>
          <a:lstStyle/>
          <a:p>
            <a:pPr marL="520700" lvl="1">
              <a:buFont typeface="Arial"/>
              <a:buChar char="•"/>
            </a:pPr>
            <a:r>
              <a:rPr lang="en-US" dirty="0"/>
              <a:t>Do you think that </a:t>
            </a:r>
            <a:r>
              <a:rPr lang="en-US" b="1" dirty="0"/>
              <a:t>people</a:t>
            </a:r>
            <a:r>
              <a:rPr lang="en-US" dirty="0"/>
              <a:t> are made of atoms?  Do the three facts about atoms apply to the atoms that we are made of?</a:t>
            </a:r>
          </a:p>
          <a:p>
            <a:pPr marL="520700" lvl="1">
              <a:buFont typeface="Arial"/>
              <a:buChar char="•"/>
            </a:pPr>
            <a:r>
              <a:rPr lang="en-US" dirty="0"/>
              <a:t>Do you think that </a:t>
            </a:r>
            <a:r>
              <a:rPr lang="en-US" b="1" dirty="0"/>
              <a:t>ethanol</a:t>
            </a:r>
            <a:r>
              <a:rPr lang="en-US" dirty="0"/>
              <a:t> is made of atoms?  Do the three facts about atoms apply to the atoms that ethanol is made of?</a:t>
            </a:r>
          </a:p>
          <a:p>
            <a:pPr marL="520700" lvl="1">
              <a:buFont typeface="Arial"/>
              <a:buChar char="•"/>
            </a:pPr>
            <a:r>
              <a:rPr lang="en-US" dirty="0"/>
              <a:t>Do you think that </a:t>
            </a:r>
            <a:r>
              <a:rPr lang="en-US" b="1" dirty="0"/>
              <a:t>flames </a:t>
            </a:r>
            <a:r>
              <a:rPr lang="en-US" dirty="0"/>
              <a:t>contain atoms?  Do the three facts about atoms apply to the atoms in flames?</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18</a:t>
            </a:fld>
            <a:endParaRPr lang="en-US"/>
          </a:p>
        </p:txBody>
      </p:sp>
    </p:spTree>
    <p:extLst>
      <p:ext uri="{BB962C8B-B14F-4D97-AF65-F5344CB8AC3E}">
        <p14:creationId xmlns:p14="http://schemas.microsoft.com/office/powerpoint/2010/main" val="23676805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19</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tretch>
            <a:fillRect/>
          </a:stretch>
        </p:blipFill>
        <p:spPr>
          <a:xfrm>
            <a:off x="4572000" y="2340789"/>
            <a:ext cx="4173509"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4832092"/>
          </a:xfrm>
          <a:prstGeom prst="rect">
            <a:avLst/>
          </a:prstGeom>
          <a:noFill/>
        </p:spPr>
        <p:txBody>
          <a:bodyPr wrap="square" rtlCol="0">
            <a:spAutoFit/>
          </a:bodyPr>
          <a:lstStyle/>
          <a:p>
            <a:pPr marL="285750" indent="-285750">
              <a:buFont typeface="Arial" panose="020B0604020202020204" pitchFamily="34" charset="0"/>
              <a:buChar char="•"/>
            </a:pPr>
            <a:r>
              <a:rPr lang="en-US" sz="2200" dirty="0"/>
              <a:t>For the activity “Zooming Into Air,” discuss with your classmates what you figured out will help you to answer the unit driving question, “what happens when ethanol burns?” Record your ideas in the column “What We Figured Out.”</a:t>
            </a:r>
          </a:p>
          <a:p>
            <a:endParaRPr lang="en-US" sz="2200" dirty="0"/>
          </a:p>
          <a:p>
            <a:pPr marL="285750" indent="-285750">
              <a:buFont typeface="Arial" panose="020B0604020202020204" pitchFamily="34" charset="0"/>
              <a:buChar char="•"/>
            </a:pPr>
            <a:r>
              <a:rPr lang="en-US" sz="22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35514258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Unit Map</a:t>
            </a:r>
            <a:endParaRPr lang="en-US" dirty="0"/>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9" name="Content Placeholder 8">
            <a:extLst>
              <a:ext uri="{FF2B5EF4-FFF2-40B4-BE49-F238E27FC236}">
                <a16:creationId xmlns:a16="http://schemas.microsoft.com/office/drawing/2014/main" id="{73EEA23D-B22E-E545-93D1-31D5E8CA8587}"/>
              </a:ext>
            </a:extLst>
          </p:cNvPr>
          <p:cNvPicPr>
            <a:picLocks noGrp="1" noChangeAspect="1"/>
          </p:cNvPicPr>
          <p:nvPr>
            <p:ph idx="1"/>
          </p:nvPr>
        </p:nvPicPr>
        <p:blipFill>
          <a:blip r:embed="rId3"/>
          <a:srcRect/>
          <a:stretch/>
        </p:blipFill>
        <p:spPr>
          <a:xfrm>
            <a:off x="457200" y="1690148"/>
            <a:ext cx="8229600" cy="4536567"/>
          </a:xfrm>
        </p:spPr>
      </p:pic>
      <p:sp>
        <p:nvSpPr>
          <p:cNvPr id="7" name="Oval Callout 6"/>
          <p:cNvSpPr>
            <a:spLocks noChangeArrowheads="1"/>
          </p:cNvSpPr>
          <p:nvPr/>
        </p:nvSpPr>
        <p:spPr bwMode="auto">
          <a:xfrm>
            <a:off x="457200" y="987322"/>
            <a:ext cx="924560" cy="924560"/>
          </a:xfrm>
          <a:prstGeom prst="wedgeEllipseCallout">
            <a:avLst>
              <a:gd name="adj1" fmla="val 64072"/>
              <a:gd name="adj2" fmla="val 187672"/>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31525003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are three facts about atoms?</a:t>
            </a:r>
            <a:endParaRPr lang="en-US" sz="3200" dirty="0"/>
          </a:p>
          <a:p>
            <a:pPr lvl="0"/>
            <a:r>
              <a:rPr lang="en-US" dirty="0"/>
              <a:t>Predictions</a:t>
            </a:r>
          </a:p>
          <a:p>
            <a:pPr lvl="1"/>
            <a:r>
              <a:rPr lang="en-US" dirty="0"/>
              <a:t>Why do we study atoms and molecules even though they are too small to see?</a:t>
            </a:r>
            <a:endParaRPr lang="en-US" sz="3200" dirty="0"/>
          </a:p>
          <a:p>
            <a:pPr lvl="1"/>
            <a:endParaRPr lang="en-US"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20</a:t>
            </a:fld>
            <a:endParaRPr lang="en-US"/>
          </a:p>
        </p:txBody>
      </p:sp>
    </p:spTree>
    <p:extLst>
      <p:ext uri="{BB962C8B-B14F-4D97-AF65-F5344CB8AC3E}">
        <p14:creationId xmlns:p14="http://schemas.microsoft.com/office/powerpoint/2010/main" val="5519061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a:xfrm>
            <a:off x="1447800" y="352527"/>
            <a:ext cx="6324600" cy="792163"/>
          </a:xfrm>
        </p:spPr>
        <p:txBody>
          <a:bodyPr/>
          <a:lstStyle/>
          <a:p>
            <a:pPr eaLnBrk="1" hangingPunct="1"/>
            <a:r>
              <a:rPr lang="en-US" altLang="zh-CN" dirty="0">
                <a:latin typeface="Arial"/>
                <a:cs typeface="Arial"/>
              </a:rPr>
              <a:t>Does air have mass?</a:t>
            </a:r>
          </a:p>
        </p:txBody>
      </p:sp>
      <p:pic>
        <p:nvPicPr>
          <p:cNvPr id="16387" name="Picture 6" descr="括号"/>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91000" y="2057400"/>
            <a:ext cx="866775" cy="3519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D3A1C050-F6FE-0E43-A9D0-F8EEADE3D1E4}" type="slidenum">
              <a:rPr lang="en-US" smtClean="0">
                <a:latin typeface="Arial"/>
                <a:cs typeface="Arial"/>
              </a:rPr>
              <a:pPr/>
              <a:t>3</a:t>
            </a:fld>
            <a:endParaRPr lang="en-US">
              <a:latin typeface="Arial"/>
              <a:cs typeface="Arial"/>
            </a:endParaRPr>
          </a:p>
        </p:txBody>
      </p:sp>
      <p:sp>
        <p:nvSpPr>
          <p:cNvPr id="3" name="TextBox 2"/>
          <p:cNvSpPr txBox="1"/>
          <p:nvPr/>
        </p:nvSpPr>
        <p:spPr>
          <a:xfrm>
            <a:off x="4953000" y="2057400"/>
            <a:ext cx="3040019" cy="584776"/>
          </a:xfrm>
          <a:prstGeom prst="rect">
            <a:avLst/>
          </a:prstGeom>
          <a:noFill/>
        </p:spPr>
        <p:txBody>
          <a:bodyPr wrap="square" rtlCol="0">
            <a:spAutoFit/>
          </a:bodyPr>
          <a:lstStyle/>
          <a:p>
            <a:r>
              <a:rPr lang="en-US" sz="3200" dirty="0">
                <a:latin typeface="Arial"/>
                <a:cs typeface="Arial"/>
              </a:rPr>
              <a:t>Is it empty?</a:t>
            </a:r>
          </a:p>
        </p:txBody>
      </p:sp>
      <p:sp>
        <p:nvSpPr>
          <p:cNvPr id="10" name="TextBox 9"/>
          <p:cNvSpPr txBox="1"/>
          <p:nvPr/>
        </p:nvSpPr>
        <p:spPr>
          <a:xfrm>
            <a:off x="4953000" y="4937086"/>
            <a:ext cx="3040019" cy="584776"/>
          </a:xfrm>
          <a:prstGeom prst="rect">
            <a:avLst/>
          </a:prstGeom>
          <a:noFill/>
        </p:spPr>
        <p:txBody>
          <a:bodyPr wrap="square" rtlCol="0">
            <a:spAutoFit/>
          </a:bodyPr>
          <a:lstStyle/>
          <a:p>
            <a:r>
              <a:rPr lang="en-US" sz="3200" dirty="0">
                <a:latin typeface="Arial"/>
                <a:cs typeface="Arial"/>
              </a:rPr>
              <a:t>Is it full?</a:t>
            </a:r>
          </a:p>
        </p:txBody>
      </p:sp>
      <p:sp>
        <p:nvSpPr>
          <p:cNvPr id="11" name="TextBox 10"/>
          <p:cNvSpPr txBox="1"/>
          <p:nvPr/>
        </p:nvSpPr>
        <p:spPr>
          <a:xfrm>
            <a:off x="5297714" y="3421742"/>
            <a:ext cx="1070429" cy="584776"/>
          </a:xfrm>
          <a:prstGeom prst="rect">
            <a:avLst/>
          </a:prstGeom>
          <a:noFill/>
        </p:spPr>
        <p:txBody>
          <a:bodyPr wrap="square" rtlCol="0">
            <a:spAutoFit/>
          </a:bodyPr>
          <a:lstStyle/>
          <a:p>
            <a:r>
              <a:rPr lang="en-US" sz="3200" dirty="0">
                <a:latin typeface="Arial"/>
                <a:cs typeface="Arial"/>
              </a:rPr>
              <a:t>OR</a:t>
            </a:r>
          </a:p>
        </p:txBody>
      </p:sp>
      <p:pic>
        <p:nvPicPr>
          <p:cNvPr id="4" name="Picture 3" descr="EmptyJ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9445" y="1257493"/>
            <a:ext cx="3074399" cy="4611599"/>
          </a:xfrm>
          <a:prstGeom prst="rect">
            <a:avLst/>
          </a:prstGeom>
        </p:spPr>
      </p:pic>
    </p:spTree>
    <p:extLst>
      <p:ext uri="{BB962C8B-B14F-4D97-AF65-F5344CB8AC3E}">
        <p14:creationId xmlns:p14="http://schemas.microsoft.com/office/powerpoint/2010/main" val="1756914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0905.jpg"/>
          <p:cNvPicPr>
            <a:picLocks noChangeAspect="1"/>
          </p:cNvPicPr>
          <p:nvPr/>
        </p:nvPicPr>
        <p:blipFill rotWithShape="1">
          <a:blip r:embed="rId3">
            <a:extLst>
              <a:ext uri="{28A0092B-C50C-407E-A947-70E740481C1C}">
                <a14:useLocalDpi xmlns:a14="http://schemas.microsoft.com/office/drawing/2010/main" val="0"/>
              </a:ext>
            </a:extLst>
          </a:blip>
          <a:srcRect t="37161"/>
          <a:stretch/>
        </p:blipFill>
        <p:spPr>
          <a:xfrm>
            <a:off x="4354827" y="1749869"/>
            <a:ext cx="4179573" cy="3941266"/>
          </a:xfrm>
          <a:prstGeom prst="rect">
            <a:avLst/>
          </a:prstGeom>
        </p:spPr>
      </p:pic>
      <p:sp>
        <p:nvSpPr>
          <p:cNvPr id="17410" name="Rectangle 2"/>
          <p:cNvSpPr>
            <a:spLocks noGrp="1" noChangeArrowheads="1"/>
          </p:cNvSpPr>
          <p:nvPr>
            <p:ph type="title"/>
          </p:nvPr>
        </p:nvSpPr>
        <p:spPr>
          <a:xfrm>
            <a:off x="304800" y="152400"/>
            <a:ext cx="8229600" cy="1143000"/>
          </a:xfrm>
        </p:spPr>
        <p:txBody>
          <a:bodyPr/>
          <a:lstStyle/>
          <a:p>
            <a:pPr eaLnBrk="1" hangingPunct="1"/>
            <a:r>
              <a:rPr lang="en-US" altLang="zh-CN" dirty="0">
                <a:latin typeface="Arial"/>
                <a:cs typeface="Arial"/>
              </a:rPr>
              <a:t>Zoom into Air</a:t>
            </a:r>
          </a:p>
        </p:txBody>
      </p:sp>
      <p:sp>
        <p:nvSpPr>
          <p:cNvPr id="2" name="Slide Number Placeholder 1"/>
          <p:cNvSpPr>
            <a:spLocks noGrp="1"/>
          </p:cNvSpPr>
          <p:nvPr>
            <p:ph type="sldNum" sz="quarter" idx="12"/>
          </p:nvPr>
        </p:nvSpPr>
        <p:spPr/>
        <p:txBody>
          <a:bodyPr/>
          <a:lstStyle/>
          <a:p>
            <a:fld id="{D3A1C050-F6FE-0E43-A9D0-F8EEADE3D1E4}" type="slidenum">
              <a:rPr lang="en-US" smtClean="0"/>
              <a:pPr/>
              <a:t>4</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3494017907"/>
              </p:ext>
            </p:extLst>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10" name="AutoShape 15"/>
          <p:cNvSpPr>
            <a:spLocks noChangeArrowheads="1"/>
          </p:cNvSpPr>
          <p:nvPr/>
        </p:nvSpPr>
        <p:spPr bwMode="auto">
          <a:xfrm flipH="1">
            <a:off x="1713520" y="2497823"/>
            <a:ext cx="247653" cy="226796"/>
          </a:xfrm>
          <a:prstGeom prst="leftArrow">
            <a:avLst>
              <a:gd name="adj1" fmla="val 50000"/>
              <a:gd name="adj2" fmla="val 37500"/>
            </a:avLst>
          </a:prstGeom>
          <a:solidFill>
            <a:srgbClr val="C00000"/>
          </a:solidFill>
          <a:ln>
            <a:noFill/>
          </a:ln>
        </p:spPr>
        <p:txBody>
          <a:bodyPr wrap="none" anchor="ctr"/>
          <a:lstStyle/>
          <a:p>
            <a:endParaRPr lang="en-US"/>
          </a:p>
        </p:txBody>
      </p:sp>
      <p:sp>
        <p:nvSpPr>
          <p:cNvPr id="12" name="Rectangle 11"/>
          <p:cNvSpPr/>
          <p:nvPr/>
        </p:nvSpPr>
        <p:spPr>
          <a:xfrm>
            <a:off x="4381500" y="5782782"/>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3"/>
          <p:cNvSpPr txBox="1">
            <a:spLocks noChangeArrowheads="1"/>
          </p:cNvSpPr>
          <p:nvPr/>
        </p:nvSpPr>
        <p:spPr bwMode="auto">
          <a:xfrm>
            <a:off x="4381500" y="57906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3</a:t>
            </a:r>
            <a:r>
              <a:rPr lang="en-US" altLang="zh-CN" sz="2000" b="1" spc="-100" dirty="0">
                <a:latin typeface="+mn-lt"/>
              </a:rPr>
              <a:t> meters = 1000 meters </a:t>
            </a:r>
          </a:p>
        </p:txBody>
      </p:sp>
    </p:spTree>
    <p:extLst>
      <p:ext uri="{BB962C8B-B14F-4D97-AF65-F5344CB8AC3E}">
        <p14:creationId xmlns:p14="http://schemas.microsoft.com/office/powerpoint/2010/main" val="3000716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0905.jpg"/>
          <p:cNvPicPr>
            <a:picLocks noChangeAspect="1"/>
          </p:cNvPicPr>
          <p:nvPr/>
        </p:nvPicPr>
        <p:blipFill rotWithShape="1">
          <a:blip r:embed="rId3">
            <a:extLst>
              <a:ext uri="{28A0092B-C50C-407E-A947-70E740481C1C}">
                <a14:useLocalDpi xmlns:a14="http://schemas.microsoft.com/office/drawing/2010/main" val="0"/>
              </a:ext>
            </a:extLst>
          </a:blip>
          <a:srcRect t="37161"/>
          <a:stretch/>
        </p:blipFill>
        <p:spPr>
          <a:xfrm>
            <a:off x="4354827" y="1749869"/>
            <a:ext cx="4179573" cy="3941266"/>
          </a:xfrm>
          <a:prstGeom prst="rect">
            <a:avLst/>
          </a:prstGeom>
        </p:spPr>
      </p:pic>
      <p:sp>
        <p:nvSpPr>
          <p:cNvPr id="17410" name="Rectangle 2"/>
          <p:cNvSpPr>
            <a:spLocks noGrp="1" noChangeArrowheads="1"/>
          </p:cNvSpPr>
          <p:nvPr>
            <p:ph type="title"/>
          </p:nvPr>
        </p:nvSpPr>
        <p:spPr>
          <a:xfrm>
            <a:off x="304800" y="152400"/>
            <a:ext cx="8229600" cy="1143000"/>
          </a:xfrm>
        </p:spPr>
        <p:txBody>
          <a:bodyPr/>
          <a:lstStyle/>
          <a:p>
            <a:pPr eaLnBrk="1" hangingPunct="1"/>
            <a:r>
              <a:rPr lang="en-US" altLang="zh-CN" dirty="0">
                <a:latin typeface="+mn-lt"/>
              </a:rPr>
              <a:t>Zoom into Air</a:t>
            </a:r>
          </a:p>
        </p:txBody>
      </p:sp>
      <p:sp>
        <p:nvSpPr>
          <p:cNvPr id="2" name="Slide Number Placeholder 1"/>
          <p:cNvSpPr>
            <a:spLocks noGrp="1"/>
          </p:cNvSpPr>
          <p:nvPr>
            <p:ph type="sldNum" sz="quarter" idx="12"/>
          </p:nvPr>
        </p:nvSpPr>
        <p:spPr/>
        <p:txBody>
          <a:bodyPr/>
          <a:lstStyle/>
          <a:p>
            <a:fld id="{D3A1C050-F6FE-0E43-A9D0-F8EEADE3D1E4}" type="slidenum">
              <a:rPr lang="en-US" smtClean="0"/>
              <a:pPr/>
              <a:t>5</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4148538313"/>
              </p:ext>
            </p:extLst>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10" name="AutoShape 15"/>
          <p:cNvSpPr>
            <a:spLocks noChangeArrowheads="1"/>
          </p:cNvSpPr>
          <p:nvPr/>
        </p:nvSpPr>
        <p:spPr bwMode="auto">
          <a:xfrm flipH="1">
            <a:off x="1713520" y="2497823"/>
            <a:ext cx="247653" cy="226796"/>
          </a:xfrm>
          <a:prstGeom prst="leftArrow">
            <a:avLst>
              <a:gd name="adj1" fmla="val 50000"/>
              <a:gd name="adj2" fmla="val 37500"/>
            </a:avLst>
          </a:prstGeom>
          <a:solidFill>
            <a:srgbClr val="C00000"/>
          </a:solidFill>
          <a:ln>
            <a:noFill/>
          </a:ln>
        </p:spPr>
        <p:txBody>
          <a:bodyPr wrap="none" anchor="ctr"/>
          <a:lstStyle/>
          <a:p>
            <a:endParaRPr lang="en-US"/>
          </a:p>
        </p:txBody>
      </p:sp>
      <p:sp>
        <p:nvSpPr>
          <p:cNvPr id="12" name="Rectangle 11"/>
          <p:cNvSpPr/>
          <p:nvPr/>
        </p:nvSpPr>
        <p:spPr>
          <a:xfrm>
            <a:off x="4381500" y="5782782"/>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3"/>
          <p:cNvSpPr txBox="1">
            <a:spLocks noChangeArrowheads="1"/>
          </p:cNvSpPr>
          <p:nvPr/>
        </p:nvSpPr>
        <p:spPr bwMode="auto">
          <a:xfrm>
            <a:off x="4227138" y="57906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3</a:t>
            </a:r>
            <a:r>
              <a:rPr lang="en-US" altLang="zh-CN" sz="2000" b="1" spc="-100" dirty="0">
                <a:latin typeface="+mn-lt"/>
              </a:rPr>
              <a:t> meters = 1000 meters </a:t>
            </a:r>
          </a:p>
        </p:txBody>
      </p:sp>
      <p:sp>
        <p:nvSpPr>
          <p:cNvPr id="13" name="2"/>
          <p:cNvSpPr txBox="1">
            <a:spLocks noChangeArrowheads="1"/>
          </p:cNvSpPr>
          <p:nvPr/>
        </p:nvSpPr>
        <p:spPr bwMode="auto">
          <a:xfrm>
            <a:off x="4228120" y="57906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2</a:t>
            </a:r>
            <a:r>
              <a:rPr lang="en-US" altLang="zh-CN" sz="2000" b="1" spc="-100" dirty="0">
                <a:latin typeface="+mn-lt"/>
              </a:rPr>
              <a:t> meters = 100 meters </a:t>
            </a:r>
          </a:p>
        </p:txBody>
      </p:sp>
      <p:sp>
        <p:nvSpPr>
          <p:cNvPr id="14" name="1"/>
          <p:cNvSpPr txBox="1">
            <a:spLocks noChangeArrowheads="1"/>
          </p:cNvSpPr>
          <p:nvPr/>
        </p:nvSpPr>
        <p:spPr bwMode="auto">
          <a:xfrm>
            <a:off x="4227137" y="57906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1</a:t>
            </a:r>
            <a:r>
              <a:rPr lang="en-US" altLang="zh-CN" sz="2000" b="1" spc="-100" dirty="0">
                <a:latin typeface="+mn-lt"/>
              </a:rPr>
              <a:t> meters = 10 meters </a:t>
            </a:r>
          </a:p>
        </p:txBody>
      </p:sp>
      <p:sp>
        <p:nvSpPr>
          <p:cNvPr id="15" name="0"/>
          <p:cNvSpPr txBox="1">
            <a:spLocks noChangeArrowheads="1"/>
          </p:cNvSpPr>
          <p:nvPr/>
        </p:nvSpPr>
        <p:spPr bwMode="auto">
          <a:xfrm>
            <a:off x="4227137" y="57906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0</a:t>
            </a:r>
            <a:r>
              <a:rPr lang="en-US" altLang="zh-CN" sz="2000" b="1" spc="-100" dirty="0">
                <a:latin typeface="+mn-lt"/>
              </a:rPr>
              <a:t> meters = 1 meters </a:t>
            </a:r>
          </a:p>
        </p:txBody>
      </p:sp>
      <p:sp>
        <p:nvSpPr>
          <p:cNvPr id="16" name="-1"/>
          <p:cNvSpPr txBox="1">
            <a:spLocks noChangeArrowheads="1"/>
          </p:cNvSpPr>
          <p:nvPr/>
        </p:nvSpPr>
        <p:spPr bwMode="auto">
          <a:xfrm>
            <a:off x="4228120" y="57906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-1</a:t>
            </a:r>
            <a:r>
              <a:rPr lang="en-US" altLang="zh-CN" sz="2000" b="1" spc="-100" dirty="0">
                <a:latin typeface="+mn-lt"/>
              </a:rPr>
              <a:t> meters = 0.1 meters </a:t>
            </a:r>
          </a:p>
        </p:txBody>
      </p:sp>
      <p:sp>
        <p:nvSpPr>
          <p:cNvPr id="17" name="-2"/>
          <p:cNvSpPr txBox="1">
            <a:spLocks noChangeArrowheads="1"/>
          </p:cNvSpPr>
          <p:nvPr/>
        </p:nvSpPr>
        <p:spPr bwMode="auto">
          <a:xfrm>
            <a:off x="4227135" y="57906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-2</a:t>
            </a:r>
            <a:r>
              <a:rPr lang="en-US" altLang="zh-CN" sz="2000" b="1" spc="-100" dirty="0">
                <a:latin typeface="+mn-lt"/>
              </a:rPr>
              <a:t> meters = 0.01 meters </a:t>
            </a:r>
          </a:p>
        </p:txBody>
      </p:sp>
      <p:sp>
        <p:nvSpPr>
          <p:cNvPr id="18" name="-3"/>
          <p:cNvSpPr txBox="1">
            <a:spLocks noChangeArrowheads="1"/>
          </p:cNvSpPr>
          <p:nvPr/>
        </p:nvSpPr>
        <p:spPr bwMode="auto">
          <a:xfrm>
            <a:off x="4381500" y="578278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-3</a:t>
            </a:r>
            <a:r>
              <a:rPr lang="en-US" altLang="zh-CN" sz="2000" b="1" spc="-100" dirty="0">
                <a:latin typeface="+mn-lt"/>
              </a:rPr>
              <a:t> meters = 0.001 meters </a:t>
            </a:r>
          </a:p>
        </p:txBody>
      </p:sp>
      <p:sp>
        <p:nvSpPr>
          <p:cNvPr id="25" name="Rectangle 2"/>
          <p:cNvSpPr>
            <a:spLocks noChangeArrowheads="1"/>
          </p:cNvSpPr>
          <p:nvPr/>
        </p:nvSpPr>
        <p:spPr bwMode="auto">
          <a:xfrm>
            <a:off x="500180" y="130910"/>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r>
              <a:rPr lang="en-US" sz="4400" dirty="0"/>
              <a:t>Clouds contain air...</a:t>
            </a:r>
            <a:endParaRPr lang="en-US" altLang="zh-CN" sz="4400" dirty="0">
              <a:solidFill>
                <a:srgbClr val="000000"/>
              </a:solidFill>
            </a:endParaRPr>
          </a:p>
        </p:txBody>
      </p:sp>
      <p:pic>
        <p:nvPicPr>
          <p:cNvPr id="2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354827" y="1511562"/>
            <a:ext cx="4179573" cy="417957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120427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17410"/>
                                        </p:tgtEl>
                                      </p:cBhvr>
                                    </p:animEffect>
                                    <p:set>
                                      <p:cBhvr>
                                        <p:cTn id="7" dur="1" fill="hold">
                                          <p:stCondLst>
                                            <p:cond delay="499"/>
                                          </p:stCondLst>
                                        </p:cTn>
                                        <p:tgtEl>
                                          <p:spTgt spid="17410"/>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4"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3000"/>
                                        <p:tgtEl>
                                          <p:spTgt spid="26"/>
                                        </p:tgtEl>
                                      </p:cBhvr>
                                    </p:animEffect>
                                  </p:childTnLst>
                                </p:cTn>
                              </p:par>
                              <p:par>
                                <p:cTn id="15" presetID="42" presetClass="path" presetSubtype="0" fill="hold" grpId="0" nodeType="withEffect">
                                  <p:stCondLst>
                                    <p:cond delay="0"/>
                                  </p:stCondLst>
                                  <p:childTnLst>
                                    <p:animMotion origin="layout" path="M 1.94444E-6 4.44444E-6 L 1.94444E-6 0.22615 " pathEditMode="relative" rAng="0" ptsTypes="AA">
                                      <p:cBhvr>
                                        <p:cTn id="16" dur="3000" fill="hold"/>
                                        <p:tgtEl>
                                          <p:spTgt spid="10"/>
                                        </p:tgtEl>
                                        <p:attrNameLst>
                                          <p:attrName>ppt_x</p:attrName>
                                          <p:attrName>ppt_y</p:attrName>
                                        </p:attrNameLst>
                                      </p:cBhvr>
                                      <p:rCtr x="0" y="11296"/>
                                    </p:animMotion>
                                  </p:childTnLst>
                                </p:cTn>
                              </p:par>
                              <p:par>
                                <p:cTn id="17" presetID="47" presetClass="exit" presetSubtype="0" fill="hold" grpId="0" nodeType="withEffect">
                                  <p:stCondLst>
                                    <p:cond delay="0"/>
                                  </p:stCondLst>
                                  <p:childTnLst>
                                    <p:animEffect transition="out" filter="fade">
                                      <p:cBhvr>
                                        <p:cTn id="18" dur="500"/>
                                        <p:tgtEl>
                                          <p:spTgt spid="11"/>
                                        </p:tgtEl>
                                      </p:cBhvr>
                                    </p:animEffect>
                                    <p:anim calcmode="lin" valueType="num">
                                      <p:cBhvr>
                                        <p:cTn id="19" dur="500"/>
                                        <p:tgtEl>
                                          <p:spTgt spid="11"/>
                                        </p:tgtEl>
                                        <p:attrNameLst>
                                          <p:attrName>ppt_x</p:attrName>
                                        </p:attrNameLst>
                                      </p:cBhvr>
                                      <p:tavLst>
                                        <p:tav tm="0">
                                          <p:val>
                                            <p:strVal val="ppt_x"/>
                                          </p:val>
                                        </p:tav>
                                        <p:tav tm="100000">
                                          <p:val>
                                            <p:strVal val="ppt_x"/>
                                          </p:val>
                                        </p:tav>
                                      </p:tavLst>
                                    </p:anim>
                                    <p:anim calcmode="lin" valueType="num">
                                      <p:cBhvr>
                                        <p:cTn id="20" dur="500"/>
                                        <p:tgtEl>
                                          <p:spTgt spid="11"/>
                                        </p:tgtEl>
                                        <p:attrNameLst>
                                          <p:attrName>ppt_y</p:attrName>
                                        </p:attrNameLst>
                                      </p:cBhvr>
                                      <p:tavLst>
                                        <p:tav tm="0">
                                          <p:val>
                                            <p:strVal val="ppt_y"/>
                                          </p:val>
                                        </p:tav>
                                        <p:tav tm="100000">
                                          <p:val>
                                            <p:strVal val="ppt_y-.1"/>
                                          </p:val>
                                        </p:tav>
                                      </p:tavLst>
                                    </p:anim>
                                    <p:set>
                                      <p:cBhvr>
                                        <p:cTn id="21" dur="1" fill="hold">
                                          <p:stCondLst>
                                            <p:cond delay="499"/>
                                          </p:stCondLst>
                                        </p:cTn>
                                        <p:tgtEl>
                                          <p:spTgt spid="11"/>
                                        </p:tgtEl>
                                        <p:attrNameLst>
                                          <p:attrName>style.visibility</p:attrName>
                                        </p:attrNameLst>
                                      </p:cBhvr>
                                      <p:to>
                                        <p:strVal val="hidden"/>
                                      </p:to>
                                    </p:set>
                                  </p:childTnLst>
                                </p:cTn>
                              </p:par>
                              <p:par>
                                <p:cTn id="22" presetID="42" presetClass="entr" presetSubtype="0" fill="hold" grpId="1"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par>
                                <p:cTn id="27" presetID="47" presetClass="exit" presetSubtype="0" fill="hold" grpId="0" nodeType="withEffect">
                                  <p:stCondLst>
                                    <p:cond delay="500"/>
                                  </p:stCondLst>
                                  <p:childTnLst>
                                    <p:animEffect transition="out" filter="fade">
                                      <p:cBhvr>
                                        <p:cTn id="28" dur="500"/>
                                        <p:tgtEl>
                                          <p:spTgt spid="13"/>
                                        </p:tgtEl>
                                      </p:cBhvr>
                                    </p:animEffect>
                                    <p:anim calcmode="lin" valueType="num">
                                      <p:cBhvr>
                                        <p:cTn id="29" dur="500"/>
                                        <p:tgtEl>
                                          <p:spTgt spid="13"/>
                                        </p:tgtEl>
                                        <p:attrNameLst>
                                          <p:attrName>ppt_x</p:attrName>
                                        </p:attrNameLst>
                                      </p:cBhvr>
                                      <p:tavLst>
                                        <p:tav tm="0">
                                          <p:val>
                                            <p:strVal val="ppt_x"/>
                                          </p:val>
                                        </p:tav>
                                        <p:tav tm="100000">
                                          <p:val>
                                            <p:strVal val="ppt_x"/>
                                          </p:val>
                                        </p:tav>
                                      </p:tavLst>
                                    </p:anim>
                                    <p:anim calcmode="lin" valueType="num">
                                      <p:cBhvr>
                                        <p:cTn id="30" dur="500"/>
                                        <p:tgtEl>
                                          <p:spTgt spid="13"/>
                                        </p:tgtEl>
                                        <p:attrNameLst>
                                          <p:attrName>ppt_y</p:attrName>
                                        </p:attrNameLst>
                                      </p:cBhvr>
                                      <p:tavLst>
                                        <p:tav tm="0">
                                          <p:val>
                                            <p:strVal val="ppt_y"/>
                                          </p:val>
                                        </p:tav>
                                        <p:tav tm="100000">
                                          <p:val>
                                            <p:strVal val="ppt_y-.1"/>
                                          </p:val>
                                        </p:tav>
                                      </p:tavLst>
                                    </p:anim>
                                    <p:set>
                                      <p:cBhvr>
                                        <p:cTn id="31" dur="1" fill="hold">
                                          <p:stCondLst>
                                            <p:cond delay="499"/>
                                          </p:stCondLst>
                                        </p:cTn>
                                        <p:tgtEl>
                                          <p:spTgt spid="13"/>
                                        </p:tgtEl>
                                        <p:attrNameLst>
                                          <p:attrName>style.visibility</p:attrName>
                                        </p:attrNameLst>
                                      </p:cBhvr>
                                      <p:to>
                                        <p:strVal val="hidden"/>
                                      </p:to>
                                    </p:set>
                                  </p:childTnLst>
                                </p:cTn>
                              </p:par>
                              <p:par>
                                <p:cTn id="32" presetID="42" presetClass="entr" presetSubtype="0" fill="hold" grpId="1" nodeType="withEffect">
                                  <p:stCondLst>
                                    <p:cond delay="50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par>
                                <p:cTn id="37" presetID="47" presetClass="exit" presetSubtype="0" fill="hold" grpId="0" nodeType="withEffect">
                                  <p:stCondLst>
                                    <p:cond delay="1000"/>
                                  </p:stCondLst>
                                  <p:childTnLst>
                                    <p:animEffect transition="out" filter="fade">
                                      <p:cBhvr>
                                        <p:cTn id="38" dur="500"/>
                                        <p:tgtEl>
                                          <p:spTgt spid="14"/>
                                        </p:tgtEl>
                                      </p:cBhvr>
                                    </p:animEffect>
                                    <p:anim calcmode="lin" valueType="num">
                                      <p:cBhvr>
                                        <p:cTn id="39" dur="500"/>
                                        <p:tgtEl>
                                          <p:spTgt spid="14"/>
                                        </p:tgtEl>
                                        <p:attrNameLst>
                                          <p:attrName>ppt_x</p:attrName>
                                        </p:attrNameLst>
                                      </p:cBhvr>
                                      <p:tavLst>
                                        <p:tav tm="0">
                                          <p:val>
                                            <p:strVal val="ppt_x"/>
                                          </p:val>
                                        </p:tav>
                                        <p:tav tm="100000">
                                          <p:val>
                                            <p:strVal val="ppt_x"/>
                                          </p:val>
                                        </p:tav>
                                      </p:tavLst>
                                    </p:anim>
                                    <p:anim calcmode="lin" valueType="num">
                                      <p:cBhvr>
                                        <p:cTn id="40" dur="500"/>
                                        <p:tgtEl>
                                          <p:spTgt spid="14"/>
                                        </p:tgtEl>
                                        <p:attrNameLst>
                                          <p:attrName>ppt_y</p:attrName>
                                        </p:attrNameLst>
                                      </p:cBhvr>
                                      <p:tavLst>
                                        <p:tav tm="0">
                                          <p:val>
                                            <p:strVal val="ppt_y"/>
                                          </p:val>
                                        </p:tav>
                                        <p:tav tm="100000">
                                          <p:val>
                                            <p:strVal val="ppt_y-.1"/>
                                          </p:val>
                                        </p:tav>
                                      </p:tavLst>
                                    </p:anim>
                                    <p:set>
                                      <p:cBhvr>
                                        <p:cTn id="41" dur="1" fill="hold">
                                          <p:stCondLst>
                                            <p:cond delay="499"/>
                                          </p:stCondLst>
                                        </p:cTn>
                                        <p:tgtEl>
                                          <p:spTgt spid="14"/>
                                        </p:tgtEl>
                                        <p:attrNameLst>
                                          <p:attrName>style.visibility</p:attrName>
                                        </p:attrNameLst>
                                      </p:cBhvr>
                                      <p:to>
                                        <p:strVal val="hidden"/>
                                      </p:to>
                                    </p:set>
                                  </p:childTnLst>
                                </p:cTn>
                              </p:par>
                              <p:par>
                                <p:cTn id="42" presetID="42" presetClass="entr" presetSubtype="0" fill="hold" grpId="1" nodeType="withEffect">
                                  <p:stCondLst>
                                    <p:cond delay="100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anim calcmode="lin" valueType="num">
                                      <p:cBhvr>
                                        <p:cTn id="45" dur="500" fill="hold"/>
                                        <p:tgtEl>
                                          <p:spTgt spid="15"/>
                                        </p:tgtEl>
                                        <p:attrNameLst>
                                          <p:attrName>ppt_x</p:attrName>
                                        </p:attrNameLst>
                                      </p:cBhvr>
                                      <p:tavLst>
                                        <p:tav tm="0">
                                          <p:val>
                                            <p:strVal val="#ppt_x"/>
                                          </p:val>
                                        </p:tav>
                                        <p:tav tm="100000">
                                          <p:val>
                                            <p:strVal val="#ppt_x"/>
                                          </p:val>
                                        </p:tav>
                                      </p:tavLst>
                                    </p:anim>
                                    <p:anim calcmode="lin" valueType="num">
                                      <p:cBhvr>
                                        <p:cTn id="46" dur="500" fill="hold"/>
                                        <p:tgtEl>
                                          <p:spTgt spid="15"/>
                                        </p:tgtEl>
                                        <p:attrNameLst>
                                          <p:attrName>ppt_y</p:attrName>
                                        </p:attrNameLst>
                                      </p:cBhvr>
                                      <p:tavLst>
                                        <p:tav tm="0">
                                          <p:val>
                                            <p:strVal val="#ppt_y+.1"/>
                                          </p:val>
                                        </p:tav>
                                        <p:tav tm="100000">
                                          <p:val>
                                            <p:strVal val="#ppt_y"/>
                                          </p:val>
                                        </p:tav>
                                      </p:tavLst>
                                    </p:anim>
                                  </p:childTnLst>
                                </p:cTn>
                              </p:par>
                              <p:par>
                                <p:cTn id="47" presetID="47" presetClass="exit" presetSubtype="0" fill="hold" grpId="0" nodeType="withEffect">
                                  <p:stCondLst>
                                    <p:cond delay="1500"/>
                                  </p:stCondLst>
                                  <p:childTnLst>
                                    <p:animEffect transition="out" filter="fade">
                                      <p:cBhvr>
                                        <p:cTn id="48" dur="500"/>
                                        <p:tgtEl>
                                          <p:spTgt spid="15"/>
                                        </p:tgtEl>
                                      </p:cBhvr>
                                    </p:animEffect>
                                    <p:anim calcmode="lin" valueType="num">
                                      <p:cBhvr>
                                        <p:cTn id="49" dur="500"/>
                                        <p:tgtEl>
                                          <p:spTgt spid="15"/>
                                        </p:tgtEl>
                                        <p:attrNameLst>
                                          <p:attrName>ppt_x</p:attrName>
                                        </p:attrNameLst>
                                      </p:cBhvr>
                                      <p:tavLst>
                                        <p:tav tm="0">
                                          <p:val>
                                            <p:strVal val="ppt_x"/>
                                          </p:val>
                                        </p:tav>
                                        <p:tav tm="100000">
                                          <p:val>
                                            <p:strVal val="ppt_x"/>
                                          </p:val>
                                        </p:tav>
                                      </p:tavLst>
                                    </p:anim>
                                    <p:anim calcmode="lin" valueType="num">
                                      <p:cBhvr>
                                        <p:cTn id="50" dur="500"/>
                                        <p:tgtEl>
                                          <p:spTgt spid="15"/>
                                        </p:tgtEl>
                                        <p:attrNameLst>
                                          <p:attrName>ppt_y</p:attrName>
                                        </p:attrNameLst>
                                      </p:cBhvr>
                                      <p:tavLst>
                                        <p:tav tm="0">
                                          <p:val>
                                            <p:strVal val="ppt_y"/>
                                          </p:val>
                                        </p:tav>
                                        <p:tav tm="100000">
                                          <p:val>
                                            <p:strVal val="ppt_y-.1"/>
                                          </p:val>
                                        </p:tav>
                                      </p:tavLst>
                                    </p:anim>
                                    <p:set>
                                      <p:cBhvr>
                                        <p:cTn id="51" dur="1" fill="hold">
                                          <p:stCondLst>
                                            <p:cond delay="499"/>
                                          </p:stCondLst>
                                        </p:cTn>
                                        <p:tgtEl>
                                          <p:spTgt spid="15"/>
                                        </p:tgtEl>
                                        <p:attrNameLst>
                                          <p:attrName>style.visibility</p:attrName>
                                        </p:attrNameLst>
                                      </p:cBhvr>
                                      <p:to>
                                        <p:strVal val="hidden"/>
                                      </p:to>
                                    </p:set>
                                  </p:childTnLst>
                                </p:cTn>
                              </p:par>
                              <p:par>
                                <p:cTn id="52" presetID="42" presetClass="entr" presetSubtype="0" fill="hold" grpId="1" nodeType="withEffect">
                                  <p:stCondLst>
                                    <p:cond delay="15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anim calcmode="lin" valueType="num">
                                      <p:cBhvr>
                                        <p:cTn id="55" dur="500" fill="hold"/>
                                        <p:tgtEl>
                                          <p:spTgt spid="16"/>
                                        </p:tgtEl>
                                        <p:attrNameLst>
                                          <p:attrName>ppt_x</p:attrName>
                                        </p:attrNameLst>
                                      </p:cBhvr>
                                      <p:tavLst>
                                        <p:tav tm="0">
                                          <p:val>
                                            <p:strVal val="#ppt_x"/>
                                          </p:val>
                                        </p:tav>
                                        <p:tav tm="100000">
                                          <p:val>
                                            <p:strVal val="#ppt_x"/>
                                          </p:val>
                                        </p:tav>
                                      </p:tavLst>
                                    </p:anim>
                                    <p:anim calcmode="lin" valueType="num">
                                      <p:cBhvr>
                                        <p:cTn id="56" dur="500" fill="hold"/>
                                        <p:tgtEl>
                                          <p:spTgt spid="16"/>
                                        </p:tgtEl>
                                        <p:attrNameLst>
                                          <p:attrName>ppt_y</p:attrName>
                                        </p:attrNameLst>
                                      </p:cBhvr>
                                      <p:tavLst>
                                        <p:tav tm="0">
                                          <p:val>
                                            <p:strVal val="#ppt_y+.1"/>
                                          </p:val>
                                        </p:tav>
                                        <p:tav tm="100000">
                                          <p:val>
                                            <p:strVal val="#ppt_y"/>
                                          </p:val>
                                        </p:tav>
                                      </p:tavLst>
                                    </p:anim>
                                  </p:childTnLst>
                                </p:cTn>
                              </p:par>
                              <p:par>
                                <p:cTn id="57" presetID="47" presetClass="exit" presetSubtype="0" fill="hold" grpId="0" nodeType="withEffect">
                                  <p:stCondLst>
                                    <p:cond delay="2000"/>
                                  </p:stCondLst>
                                  <p:childTnLst>
                                    <p:animEffect transition="out" filter="fade">
                                      <p:cBhvr>
                                        <p:cTn id="58" dur="500"/>
                                        <p:tgtEl>
                                          <p:spTgt spid="16"/>
                                        </p:tgtEl>
                                      </p:cBhvr>
                                    </p:animEffect>
                                    <p:anim calcmode="lin" valueType="num">
                                      <p:cBhvr>
                                        <p:cTn id="59" dur="500"/>
                                        <p:tgtEl>
                                          <p:spTgt spid="16"/>
                                        </p:tgtEl>
                                        <p:attrNameLst>
                                          <p:attrName>ppt_x</p:attrName>
                                        </p:attrNameLst>
                                      </p:cBhvr>
                                      <p:tavLst>
                                        <p:tav tm="0">
                                          <p:val>
                                            <p:strVal val="ppt_x"/>
                                          </p:val>
                                        </p:tav>
                                        <p:tav tm="100000">
                                          <p:val>
                                            <p:strVal val="ppt_x"/>
                                          </p:val>
                                        </p:tav>
                                      </p:tavLst>
                                    </p:anim>
                                    <p:anim calcmode="lin" valueType="num">
                                      <p:cBhvr>
                                        <p:cTn id="60" dur="500"/>
                                        <p:tgtEl>
                                          <p:spTgt spid="16"/>
                                        </p:tgtEl>
                                        <p:attrNameLst>
                                          <p:attrName>ppt_y</p:attrName>
                                        </p:attrNameLst>
                                      </p:cBhvr>
                                      <p:tavLst>
                                        <p:tav tm="0">
                                          <p:val>
                                            <p:strVal val="ppt_y"/>
                                          </p:val>
                                        </p:tav>
                                        <p:tav tm="100000">
                                          <p:val>
                                            <p:strVal val="ppt_y-.1"/>
                                          </p:val>
                                        </p:tav>
                                      </p:tavLst>
                                    </p:anim>
                                    <p:set>
                                      <p:cBhvr>
                                        <p:cTn id="61" dur="1" fill="hold">
                                          <p:stCondLst>
                                            <p:cond delay="499"/>
                                          </p:stCondLst>
                                        </p:cTn>
                                        <p:tgtEl>
                                          <p:spTgt spid="16"/>
                                        </p:tgtEl>
                                        <p:attrNameLst>
                                          <p:attrName>style.visibility</p:attrName>
                                        </p:attrNameLst>
                                      </p:cBhvr>
                                      <p:to>
                                        <p:strVal val="hidden"/>
                                      </p:to>
                                    </p:set>
                                  </p:childTnLst>
                                </p:cTn>
                              </p:par>
                              <p:par>
                                <p:cTn id="62" presetID="42" presetClass="entr" presetSubtype="0" fill="hold" grpId="1" nodeType="withEffect">
                                  <p:stCondLst>
                                    <p:cond delay="200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anim calcmode="lin" valueType="num">
                                      <p:cBhvr>
                                        <p:cTn id="65" dur="500" fill="hold"/>
                                        <p:tgtEl>
                                          <p:spTgt spid="17"/>
                                        </p:tgtEl>
                                        <p:attrNameLst>
                                          <p:attrName>ppt_x</p:attrName>
                                        </p:attrNameLst>
                                      </p:cBhvr>
                                      <p:tavLst>
                                        <p:tav tm="0">
                                          <p:val>
                                            <p:strVal val="#ppt_x"/>
                                          </p:val>
                                        </p:tav>
                                        <p:tav tm="100000">
                                          <p:val>
                                            <p:strVal val="#ppt_x"/>
                                          </p:val>
                                        </p:tav>
                                      </p:tavLst>
                                    </p:anim>
                                    <p:anim calcmode="lin" valueType="num">
                                      <p:cBhvr>
                                        <p:cTn id="66" dur="500" fill="hold"/>
                                        <p:tgtEl>
                                          <p:spTgt spid="17"/>
                                        </p:tgtEl>
                                        <p:attrNameLst>
                                          <p:attrName>ppt_y</p:attrName>
                                        </p:attrNameLst>
                                      </p:cBhvr>
                                      <p:tavLst>
                                        <p:tav tm="0">
                                          <p:val>
                                            <p:strVal val="#ppt_y+.1"/>
                                          </p:val>
                                        </p:tav>
                                        <p:tav tm="100000">
                                          <p:val>
                                            <p:strVal val="#ppt_y"/>
                                          </p:val>
                                        </p:tav>
                                      </p:tavLst>
                                    </p:anim>
                                  </p:childTnLst>
                                </p:cTn>
                              </p:par>
                              <p:par>
                                <p:cTn id="67" presetID="47" presetClass="exit" presetSubtype="0" fill="hold" grpId="0" nodeType="withEffect">
                                  <p:stCondLst>
                                    <p:cond delay="2500"/>
                                  </p:stCondLst>
                                  <p:childTnLst>
                                    <p:animEffect transition="out" filter="fade">
                                      <p:cBhvr>
                                        <p:cTn id="68" dur="500"/>
                                        <p:tgtEl>
                                          <p:spTgt spid="17"/>
                                        </p:tgtEl>
                                      </p:cBhvr>
                                    </p:animEffect>
                                    <p:anim calcmode="lin" valueType="num">
                                      <p:cBhvr>
                                        <p:cTn id="69" dur="500"/>
                                        <p:tgtEl>
                                          <p:spTgt spid="17"/>
                                        </p:tgtEl>
                                        <p:attrNameLst>
                                          <p:attrName>ppt_x</p:attrName>
                                        </p:attrNameLst>
                                      </p:cBhvr>
                                      <p:tavLst>
                                        <p:tav tm="0">
                                          <p:val>
                                            <p:strVal val="ppt_x"/>
                                          </p:val>
                                        </p:tav>
                                        <p:tav tm="100000">
                                          <p:val>
                                            <p:strVal val="ppt_x"/>
                                          </p:val>
                                        </p:tav>
                                      </p:tavLst>
                                    </p:anim>
                                    <p:anim calcmode="lin" valueType="num">
                                      <p:cBhvr>
                                        <p:cTn id="70" dur="500"/>
                                        <p:tgtEl>
                                          <p:spTgt spid="17"/>
                                        </p:tgtEl>
                                        <p:attrNameLst>
                                          <p:attrName>ppt_y</p:attrName>
                                        </p:attrNameLst>
                                      </p:cBhvr>
                                      <p:tavLst>
                                        <p:tav tm="0">
                                          <p:val>
                                            <p:strVal val="ppt_y"/>
                                          </p:val>
                                        </p:tav>
                                        <p:tav tm="100000">
                                          <p:val>
                                            <p:strVal val="ppt_y-.1"/>
                                          </p:val>
                                        </p:tav>
                                      </p:tavLst>
                                    </p:anim>
                                    <p:set>
                                      <p:cBhvr>
                                        <p:cTn id="71" dur="1" fill="hold">
                                          <p:stCondLst>
                                            <p:cond delay="499"/>
                                          </p:stCondLst>
                                        </p:cTn>
                                        <p:tgtEl>
                                          <p:spTgt spid="17"/>
                                        </p:tgtEl>
                                        <p:attrNameLst>
                                          <p:attrName>style.visibility</p:attrName>
                                        </p:attrNameLst>
                                      </p:cBhvr>
                                      <p:to>
                                        <p:strVal val="hidden"/>
                                      </p:to>
                                    </p:set>
                                  </p:childTnLst>
                                </p:cTn>
                              </p:par>
                              <p:par>
                                <p:cTn id="72" presetID="42" presetClass="entr" presetSubtype="0" fill="hold" grpId="0" nodeType="withEffect">
                                  <p:stCondLst>
                                    <p:cond delay="250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anim calcmode="lin" valueType="num">
                                      <p:cBhvr>
                                        <p:cTn id="75" dur="500" fill="hold"/>
                                        <p:tgtEl>
                                          <p:spTgt spid="18"/>
                                        </p:tgtEl>
                                        <p:attrNameLst>
                                          <p:attrName>ppt_x</p:attrName>
                                        </p:attrNameLst>
                                      </p:cBhvr>
                                      <p:tavLst>
                                        <p:tav tm="0">
                                          <p:val>
                                            <p:strVal val="#ppt_x"/>
                                          </p:val>
                                        </p:tav>
                                        <p:tav tm="100000">
                                          <p:val>
                                            <p:strVal val="#ppt_x"/>
                                          </p:val>
                                        </p:tav>
                                      </p:tavLst>
                                    </p:anim>
                                    <p:anim calcmode="lin" valueType="num">
                                      <p:cBhvr>
                                        <p:cTn id="76"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0" grpId="0" animBg="1"/>
      <p:bldP spid="11" grpId="0"/>
      <p:bldP spid="13" grpId="0"/>
      <p:bldP spid="13" grpId="1"/>
      <p:bldP spid="14" grpId="0"/>
      <p:bldP spid="14" grpId="1"/>
      <p:bldP spid="15" grpId="0"/>
      <p:bldP spid="15" grpId="1"/>
      <p:bldP spid="16" grpId="0"/>
      <p:bldP spid="16" grpId="1"/>
      <p:bldP spid="17" grpId="0"/>
      <p:bldP spid="17" grpId="1"/>
      <p:bldP spid="18"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3 scale imag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52544" y="1508760"/>
            <a:ext cx="4179573" cy="4179573"/>
          </a:xfrm>
          <a:prstGeom prst="rect">
            <a:avLst/>
          </a:prstGeom>
          <a:noFill/>
          <a:extLst>
            <a:ext uri="{909E8E84-426E-40dd-AFC4-6F175D3DCCD1}">
              <a14:hiddenFill xmlns="" xmlns:a14="http://schemas.microsoft.com/office/drawing/2010/main">
                <a:solidFill>
                  <a:srgbClr val="FFFFFF"/>
                </a:solidFill>
              </a14:hiddenFill>
            </a:ext>
          </a:extLst>
        </p:spPr>
      </p:pic>
      <p:sp>
        <p:nvSpPr>
          <p:cNvPr id="17410" name="Rectangle 2"/>
          <p:cNvSpPr>
            <a:spLocks noGrp="1" noChangeArrowheads="1"/>
          </p:cNvSpPr>
          <p:nvPr>
            <p:ph type="title"/>
          </p:nvPr>
        </p:nvSpPr>
        <p:spPr>
          <a:xfrm>
            <a:off x="502920" y="128016"/>
            <a:ext cx="8229600" cy="1143000"/>
          </a:xfrm>
        </p:spPr>
        <p:txBody>
          <a:bodyPr/>
          <a:lstStyle/>
          <a:p>
            <a:r>
              <a:rPr lang="en-US" dirty="0"/>
              <a:t>Clouds contain air...</a:t>
            </a:r>
            <a:endParaRPr lang="en-US" altLang="zh-CN" dirty="0">
              <a:solidFill>
                <a:srgbClr val="000000"/>
              </a:solidFill>
            </a:endParaRPr>
          </a:p>
        </p:txBody>
      </p:sp>
      <p:sp>
        <p:nvSpPr>
          <p:cNvPr id="2" name="Slide Number Placeholder 1"/>
          <p:cNvSpPr>
            <a:spLocks noGrp="1"/>
          </p:cNvSpPr>
          <p:nvPr>
            <p:ph type="sldNum" sz="quarter" idx="12"/>
          </p:nvPr>
        </p:nvSpPr>
        <p:spPr/>
        <p:txBody>
          <a:bodyPr/>
          <a:lstStyle/>
          <a:p>
            <a:fld id="{D3A1C050-F6FE-0E43-A9D0-F8EEADE3D1E4}" type="slidenum">
              <a:rPr lang="en-US" smtClean="0"/>
              <a:pPr/>
              <a:t>6</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2903232067"/>
              </p:ext>
            </p:extLst>
          </p:nvPr>
        </p:nvGraphicFramePr>
        <p:xfrm>
          <a:off x="645398" y="966407"/>
          <a:ext cx="3177572" cy="551282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10" name="AutoShape 15"/>
          <p:cNvSpPr>
            <a:spLocks noChangeArrowheads="1"/>
          </p:cNvSpPr>
          <p:nvPr/>
        </p:nvSpPr>
        <p:spPr bwMode="auto">
          <a:xfrm flipH="1">
            <a:off x="1713520" y="4047440"/>
            <a:ext cx="247653" cy="226796"/>
          </a:xfrm>
          <a:prstGeom prst="leftArrow">
            <a:avLst>
              <a:gd name="adj1" fmla="val 50000"/>
              <a:gd name="adj2" fmla="val 37500"/>
            </a:avLst>
          </a:prstGeom>
          <a:solidFill>
            <a:srgbClr val="C00000"/>
          </a:solidFill>
          <a:ln>
            <a:noFill/>
          </a:ln>
        </p:spPr>
        <p:txBody>
          <a:bodyPr wrap="none" anchor="ctr"/>
          <a:lstStyle/>
          <a:p>
            <a:endParaRPr lang="en-US"/>
          </a:p>
        </p:txBody>
      </p:sp>
      <p:sp>
        <p:nvSpPr>
          <p:cNvPr id="12" name="Rectangle 11"/>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
          <p:cNvSpPr>
            <a:spLocks noChangeArrowheads="1"/>
          </p:cNvSpPr>
          <p:nvPr/>
        </p:nvSpPr>
        <p:spPr bwMode="auto">
          <a:xfrm>
            <a:off x="502920" y="128016"/>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r>
              <a:rPr lang="en-US" sz="4400" dirty="0"/>
              <a:t>...and water droplets</a:t>
            </a:r>
            <a:endParaRPr lang="en-US" altLang="zh-CN" sz="4400" dirty="0">
              <a:solidFill>
                <a:srgbClr val="000000"/>
              </a:solidFill>
            </a:endParaRPr>
          </a:p>
        </p:txBody>
      </p:sp>
      <p:pic>
        <p:nvPicPr>
          <p:cNvPr id="26" name="-5 scale image"/>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354827" y="1511562"/>
            <a:ext cx="4179573" cy="4179573"/>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3"/>
          <p:cNvSpPr txBox="1">
            <a:spLocks noChangeArrowheads="1"/>
          </p:cNvSpPr>
          <p:nvPr/>
        </p:nvSpPr>
        <p:spPr bwMode="auto">
          <a:xfrm>
            <a:off x="4228120" y="57881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-3</a:t>
            </a:r>
            <a:r>
              <a:rPr lang="en-US" altLang="zh-CN" sz="2000" b="1" spc="-100" dirty="0">
                <a:latin typeface="+mn-lt"/>
              </a:rPr>
              <a:t> meters = 0.001 meters </a:t>
            </a:r>
          </a:p>
        </p:txBody>
      </p:sp>
      <p:sp>
        <p:nvSpPr>
          <p:cNvPr id="21" name="-4"/>
          <p:cNvSpPr txBox="1">
            <a:spLocks noChangeArrowheads="1"/>
          </p:cNvSpPr>
          <p:nvPr/>
        </p:nvSpPr>
        <p:spPr bwMode="auto">
          <a:xfrm>
            <a:off x="4228120" y="5791797"/>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-4</a:t>
            </a:r>
            <a:r>
              <a:rPr lang="en-US" altLang="zh-CN" sz="2000" b="1" spc="-100" dirty="0">
                <a:latin typeface="+mn-lt"/>
              </a:rPr>
              <a:t> meters = 0.0  001 meters </a:t>
            </a:r>
          </a:p>
        </p:txBody>
      </p:sp>
      <p:sp>
        <p:nvSpPr>
          <p:cNvPr id="22" name="-5"/>
          <p:cNvSpPr txBox="1">
            <a:spLocks noChangeArrowheads="1"/>
          </p:cNvSpPr>
          <p:nvPr/>
        </p:nvSpPr>
        <p:spPr bwMode="auto">
          <a:xfrm>
            <a:off x="4227139" y="57881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-5</a:t>
            </a:r>
            <a:r>
              <a:rPr lang="en-US" altLang="zh-CN" sz="2000" b="1" spc="-100" dirty="0">
                <a:latin typeface="+mn-lt"/>
              </a:rPr>
              <a:t> meters = 0.00  001 meters </a:t>
            </a:r>
          </a:p>
        </p:txBody>
      </p:sp>
    </p:spTree>
    <p:extLst>
      <p:ext uri="{BB962C8B-B14F-4D97-AF65-F5344CB8AC3E}">
        <p14:creationId xmlns:p14="http://schemas.microsoft.com/office/powerpoint/2010/main" val="182550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17410"/>
                                        </p:tgtEl>
                                      </p:cBhvr>
                                    </p:animEffect>
                                    <p:set>
                                      <p:cBhvr>
                                        <p:cTn id="7" dur="1" fill="hold">
                                          <p:stCondLst>
                                            <p:cond delay="499"/>
                                          </p:stCondLst>
                                        </p:cTn>
                                        <p:tgtEl>
                                          <p:spTgt spid="17410"/>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4"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1000"/>
                                        <p:tgtEl>
                                          <p:spTgt spid="26"/>
                                        </p:tgtEl>
                                      </p:cBhvr>
                                    </p:animEffect>
                                  </p:childTnLst>
                                </p:cTn>
                              </p:par>
                              <p:par>
                                <p:cTn id="15" presetID="42" presetClass="path" presetSubtype="0" fill="hold" grpId="0" nodeType="withEffect">
                                  <p:stCondLst>
                                    <p:cond delay="0"/>
                                  </p:stCondLst>
                                  <p:childTnLst>
                                    <p:animMotion origin="layout" path="M 1.94444E-6 -2.96296E-6 L 1.94444E-6 0.08403 " pathEditMode="relative" rAng="0" ptsTypes="AA">
                                      <p:cBhvr>
                                        <p:cTn id="16" dur="1000" fill="hold"/>
                                        <p:tgtEl>
                                          <p:spTgt spid="10"/>
                                        </p:tgtEl>
                                        <p:attrNameLst>
                                          <p:attrName>ppt_x</p:attrName>
                                          <p:attrName>ppt_y</p:attrName>
                                        </p:attrNameLst>
                                      </p:cBhvr>
                                      <p:rCtr x="0" y="4190"/>
                                    </p:animMotion>
                                  </p:childTnLst>
                                </p:cTn>
                              </p:par>
                              <p:par>
                                <p:cTn id="17" presetID="47" presetClass="exit" presetSubtype="0" fill="hold" grpId="0" nodeType="withEffect">
                                  <p:stCondLst>
                                    <p:cond delay="0"/>
                                  </p:stCondLst>
                                  <p:childTnLst>
                                    <p:animEffect transition="out" filter="fade">
                                      <p:cBhvr>
                                        <p:cTn id="18" dur="500"/>
                                        <p:tgtEl>
                                          <p:spTgt spid="18"/>
                                        </p:tgtEl>
                                      </p:cBhvr>
                                    </p:animEffect>
                                    <p:anim calcmode="lin" valueType="num">
                                      <p:cBhvr>
                                        <p:cTn id="19" dur="500"/>
                                        <p:tgtEl>
                                          <p:spTgt spid="18"/>
                                        </p:tgtEl>
                                        <p:attrNameLst>
                                          <p:attrName>ppt_x</p:attrName>
                                        </p:attrNameLst>
                                      </p:cBhvr>
                                      <p:tavLst>
                                        <p:tav tm="0">
                                          <p:val>
                                            <p:strVal val="ppt_x"/>
                                          </p:val>
                                        </p:tav>
                                        <p:tav tm="100000">
                                          <p:val>
                                            <p:strVal val="ppt_x"/>
                                          </p:val>
                                        </p:tav>
                                      </p:tavLst>
                                    </p:anim>
                                    <p:anim calcmode="lin" valueType="num">
                                      <p:cBhvr>
                                        <p:cTn id="20" dur="500"/>
                                        <p:tgtEl>
                                          <p:spTgt spid="18"/>
                                        </p:tgtEl>
                                        <p:attrNameLst>
                                          <p:attrName>ppt_y</p:attrName>
                                        </p:attrNameLst>
                                      </p:cBhvr>
                                      <p:tavLst>
                                        <p:tav tm="0">
                                          <p:val>
                                            <p:strVal val="ppt_y"/>
                                          </p:val>
                                        </p:tav>
                                        <p:tav tm="100000">
                                          <p:val>
                                            <p:strVal val="ppt_y-.1"/>
                                          </p:val>
                                        </p:tav>
                                      </p:tavLst>
                                    </p:anim>
                                    <p:set>
                                      <p:cBhvr>
                                        <p:cTn id="21" dur="1" fill="hold">
                                          <p:stCondLst>
                                            <p:cond delay="499"/>
                                          </p:stCondLst>
                                        </p:cTn>
                                        <p:tgtEl>
                                          <p:spTgt spid="18"/>
                                        </p:tgtEl>
                                        <p:attrNameLst>
                                          <p:attrName>style.visibility</p:attrName>
                                        </p:attrNameLst>
                                      </p:cBhvr>
                                      <p:to>
                                        <p:strVal val="hidden"/>
                                      </p:to>
                                    </p:set>
                                  </p:childTnLst>
                                </p:cTn>
                              </p:par>
                              <p:par>
                                <p:cTn id="22" presetID="42"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anim calcmode="lin" valueType="num">
                                      <p:cBhvr>
                                        <p:cTn id="25" dur="500" fill="hold"/>
                                        <p:tgtEl>
                                          <p:spTgt spid="21"/>
                                        </p:tgtEl>
                                        <p:attrNameLst>
                                          <p:attrName>ppt_x</p:attrName>
                                        </p:attrNameLst>
                                      </p:cBhvr>
                                      <p:tavLst>
                                        <p:tav tm="0">
                                          <p:val>
                                            <p:strVal val="#ppt_x"/>
                                          </p:val>
                                        </p:tav>
                                        <p:tav tm="100000">
                                          <p:val>
                                            <p:strVal val="#ppt_x"/>
                                          </p:val>
                                        </p:tav>
                                      </p:tavLst>
                                    </p:anim>
                                    <p:anim calcmode="lin" valueType="num">
                                      <p:cBhvr>
                                        <p:cTn id="26" dur="500" fill="hold"/>
                                        <p:tgtEl>
                                          <p:spTgt spid="21"/>
                                        </p:tgtEl>
                                        <p:attrNameLst>
                                          <p:attrName>ppt_y</p:attrName>
                                        </p:attrNameLst>
                                      </p:cBhvr>
                                      <p:tavLst>
                                        <p:tav tm="0">
                                          <p:val>
                                            <p:strVal val="#ppt_y+.1"/>
                                          </p:val>
                                        </p:tav>
                                        <p:tav tm="100000">
                                          <p:val>
                                            <p:strVal val="#ppt_y"/>
                                          </p:val>
                                        </p:tav>
                                      </p:tavLst>
                                    </p:anim>
                                  </p:childTnLst>
                                </p:cTn>
                              </p:par>
                              <p:par>
                                <p:cTn id="27" presetID="47" presetClass="exit" presetSubtype="0" fill="hold" grpId="1" nodeType="withEffect">
                                  <p:stCondLst>
                                    <p:cond delay="500"/>
                                  </p:stCondLst>
                                  <p:childTnLst>
                                    <p:animEffect transition="out" filter="fade">
                                      <p:cBhvr>
                                        <p:cTn id="28" dur="500"/>
                                        <p:tgtEl>
                                          <p:spTgt spid="21"/>
                                        </p:tgtEl>
                                      </p:cBhvr>
                                    </p:animEffect>
                                    <p:anim calcmode="lin" valueType="num">
                                      <p:cBhvr>
                                        <p:cTn id="29" dur="500"/>
                                        <p:tgtEl>
                                          <p:spTgt spid="21"/>
                                        </p:tgtEl>
                                        <p:attrNameLst>
                                          <p:attrName>ppt_x</p:attrName>
                                        </p:attrNameLst>
                                      </p:cBhvr>
                                      <p:tavLst>
                                        <p:tav tm="0">
                                          <p:val>
                                            <p:strVal val="ppt_x"/>
                                          </p:val>
                                        </p:tav>
                                        <p:tav tm="100000">
                                          <p:val>
                                            <p:strVal val="ppt_x"/>
                                          </p:val>
                                        </p:tav>
                                      </p:tavLst>
                                    </p:anim>
                                    <p:anim calcmode="lin" valueType="num">
                                      <p:cBhvr>
                                        <p:cTn id="30" dur="500"/>
                                        <p:tgtEl>
                                          <p:spTgt spid="21"/>
                                        </p:tgtEl>
                                        <p:attrNameLst>
                                          <p:attrName>ppt_y</p:attrName>
                                        </p:attrNameLst>
                                      </p:cBhvr>
                                      <p:tavLst>
                                        <p:tav tm="0">
                                          <p:val>
                                            <p:strVal val="ppt_y"/>
                                          </p:val>
                                        </p:tav>
                                        <p:tav tm="100000">
                                          <p:val>
                                            <p:strVal val="ppt_y-.1"/>
                                          </p:val>
                                        </p:tav>
                                      </p:tavLst>
                                    </p:anim>
                                    <p:set>
                                      <p:cBhvr>
                                        <p:cTn id="31" dur="1" fill="hold">
                                          <p:stCondLst>
                                            <p:cond delay="499"/>
                                          </p:stCondLst>
                                        </p:cTn>
                                        <p:tgtEl>
                                          <p:spTgt spid="21"/>
                                        </p:tgtEl>
                                        <p:attrNameLst>
                                          <p:attrName>style.visibility</p:attrName>
                                        </p:attrNameLst>
                                      </p:cBhvr>
                                      <p:to>
                                        <p:strVal val="hidden"/>
                                      </p:to>
                                    </p:set>
                                  </p:childTnLst>
                                </p:cTn>
                              </p:par>
                              <p:par>
                                <p:cTn id="32" presetID="42" presetClass="entr" presetSubtype="0"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anim calcmode="lin" valueType="num">
                                      <p:cBhvr>
                                        <p:cTn id="35" dur="500" fill="hold"/>
                                        <p:tgtEl>
                                          <p:spTgt spid="22"/>
                                        </p:tgtEl>
                                        <p:attrNameLst>
                                          <p:attrName>ppt_x</p:attrName>
                                        </p:attrNameLst>
                                      </p:cBhvr>
                                      <p:tavLst>
                                        <p:tav tm="0">
                                          <p:val>
                                            <p:strVal val="#ppt_x"/>
                                          </p:val>
                                        </p:tav>
                                        <p:tav tm="100000">
                                          <p:val>
                                            <p:strVal val="#ppt_x"/>
                                          </p:val>
                                        </p:tav>
                                      </p:tavLst>
                                    </p:anim>
                                    <p:anim calcmode="lin" valueType="num">
                                      <p:cBhvr>
                                        <p:cTn id="36"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0" grpId="0" animBg="1"/>
      <p:bldP spid="25" grpId="0"/>
      <p:bldP spid="18" grpId="0"/>
      <p:bldP spid="21" grpId="0"/>
      <p:bldP spid="21" grpId="1"/>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5 scale imag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52544" y="1508760"/>
            <a:ext cx="4179573" cy="4179573"/>
          </a:xfrm>
          <a:prstGeom prst="rect">
            <a:avLst/>
          </a:prstGeom>
          <a:noFill/>
          <a:extLst>
            <a:ext uri="{909E8E84-426E-40dd-AFC4-6F175D3DCCD1}">
              <a14:hiddenFill xmlns="" xmlns:a14="http://schemas.microsoft.com/office/drawing/2010/main">
                <a:solidFill>
                  <a:srgbClr val="FFFFFF"/>
                </a:solidFill>
              </a14:hiddenFill>
            </a:ext>
          </a:extLst>
        </p:spPr>
      </p:pic>
      <p:sp>
        <p:nvSpPr>
          <p:cNvPr id="17410" name="Rectangle 2"/>
          <p:cNvSpPr>
            <a:spLocks noGrp="1" noChangeArrowheads="1"/>
          </p:cNvSpPr>
          <p:nvPr>
            <p:ph type="title"/>
          </p:nvPr>
        </p:nvSpPr>
        <p:spPr>
          <a:xfrm>
            <a:off x="502920" y="128016"/>
            <a:ext cx="8229600" cy="1143000"/>
          </a:xfrm>
        </p:spPr>
        <p:txBody>
          <a:bodyPr/>
          <a:lstStyle/>
          <a:p>
            <a:r>
              <a:rPr lang="en-US" dirty="0"/>
              <a:t>...and water droplets</a:t>
            </a:r>
            <a:endParaRPr lang="en-US" altLang="zh-CN" dirty="0">
              <a:solidFill>
                <a:srgbClr val="000000"/>
              </a:solidFill>
            </a:endParaRPr>
          </a:p>
        </p:txBody>
      </p:sp>
      <p:sp>
        <p:nvSpPr>
          <p:cNvPr id="2" name="Slide Number Placeholder 1"/>
          <p:cNvSpPr>
            <a:spLocks noGrp="1"/>
          </p:cNvSpPr>
          <p:nvPr>
            <p:ph type="sldNum" sz="quarter" idx="12"/>
          </p:nvPr>
        </p:nvSpPr>
        <p:spPr/>
        <p:txBody>
          <a:bodyPr/>
          <a:lstStyle/>
          <a:p>
            <a:fld id="{D3A1C050-F6FE-0E43-A9D0-F8EEADE3D1E4}" type="slidenum">
              <a:rPr lang="en-US" smtClean="0"/>
              <a:pPr/>
              <a:t>7</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1168297616"/>
              </p:ext>
            </p:extLst>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10" name="AutoShape 15"/>
          <p:cNvSpPr>
            <a:spLocks noChangeArrowheads="1"/>
          </p:cNvSpPr>
          <p:nvPr/>
        </p:nvSpPr>
        <p:spPr bwMode="auto">
          <a:xfrm flipH="1">
            <a:off x="1713520" y="4623702"/>
            <a:ext cx="247653" cy="226796"/>
          </a:xfrm>
          <a:prstGeom prst="leftArrow">
            <a:avLst>
              <a:gd name="adj1" fmla="val 50000"/>
              <a:gd name="adj2" fmla="val 37500"/>
            </a:avLst>
          </a:prstGeom>
          <a:solidFill>
            <a:srgbClr val="C00000"/>
          </a:solidFill>
          <a:ln>
            <a:noFill/>
          </a:ln>
        </p:spPr>
        <p:txBody>
          <a:bodyPr wrap="none" anchor="ctr"/>
          <a:lstStyle/>
          <a:p>
            <a:endParaRPr lang="en-US"/>
          </a:p>
        </p:txBody>
      </p:sp>
      <p:sp>
        <p:nvSpPr>
          <p:cNvPr id="12" name="Rectangle 11"/>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
          <p:cNvSpPr>
            <a:spLocks noChangeArrowheads="1"/>
          </p:cNvSpPr>
          <p:nvPr/>
        </p:nvSpPr>
        <p:spPr bwMode="auto">
          <a:xfrm>
            <a:off x="502920" y="128016"/>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r>
              <a:rPr lang="en-US" sz="4400" spc="-300" dirty="0"/>
              <a:t>Zooming in to the edge of a water droplet</a:t>
            </a:r>
            <a:endParaRPr lang="en-US" altLang="zh-CN" sz="4400" spc="-300" dirty="0">
              <a:solidFill>
                <a:srgbClr val="000000"/>
              </a:solidFill>
            </a:endParaRPr>
          </a:p>
        </p:txBody>
      </p:sp>
      <p:pic>
        <p:nvPicPr>
          <p:cNvPr id="26" name="-6 scale image"/>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352543" y="1508759"/>
            <a:ext cx="4179573" cy="4179573"/>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6"/>
          <p:cNvSpPr txBox="1">
            <a:spLocks noChangeArrowheads="1"/>
          </p:cNvSpPr>
          <p:nvPr/>
        </p:nvSpPr>
        <p:spPr bwMode="auto">
          <a:xfrm>
            <a:off x="4228120" y="57881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-5</a:t>
            </a:r>
            <a:r>
              <a:rPr lang="en-US" altLang="zh-CN" sz="2000" b="1" spc="-100" dirty="0">
                <a:latin typeface="+mn-lt"/>
              </a:rPr>
              <a:t> meters = 0.001 meters </a:t>
            </a:r>
          </a:p>
        </p:txBody>
      </p:sp>
      <p:sp>
        <p:nvSpPr>
          <p:cNvPr id="21" name="-5"/>
          <p:cNvSpPr txBox="1">
            <a:spLocks noChangeArrowheads="1"/>
          </p:cNvSpPr>
          <p:nvPr/>
        </p:nvSpPr>
        <p:spPr bwMode="auto">
          <a:xfrm>
            <a:off x="4228120" y="578180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-6</a:t>
            </a:r>
            <a:r>
              <a:rPr lang="en-US" altLang="zh-CN" sz="2000" b="1" spc="-100" dirty="0">
                <a:latin typeface="+mn-lt"/>
              </a:rPr>
              <a:t> meters = 0.0  001 meters </a:t>
            </a:r>
          </a:p>
        </p:txBody>
      </p:sp>
    </p:spTree>
    <p:extLst>
      <p:ext uri="{BB962C8B-B14F-4D97-AF65-F5344CB8AC3E}">
        <p14:creationId xmlns:p14="http://schemas.microsoft.com/office/powerpoint/2010/main" val="3418624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17410"/>
                                        </p:tgtEl>
                                      </p:cBhvr>
                                    </p:animEffect>
                                    <p:set>
                                      <p:cBhvr>
                                        <p:cTn id="7" dur="1" fill="hold">
                                          <p:stCondLst>
                                            <p:cond delay="499"/>
                                          </p:stCondLst>
                                        </p:cTn>
                                        <p:tgtEl>
                                          <p:spTgt spid="17410"/>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4"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500"/>
                                        <p:tgtEl>
                                          <p:spTgt spid="26"/>
                                        </p:tgtEl>
                                      </p:cBhvr>
                                    </p:animEffect>
                                  </p:childTnLst>
                                </p:cTn>
                              </p:par>
                              <p:par>
                                <p:cTn id="15" presetID="42" presetClass="path" presetSubtype="0" fill="hold" grpId="0" nodeType="withEffect">
                                  <p:stCondLst>
                                    <p:cond delay="0"/>
                                  </p:stCondLst>
                                  <p:childTnLst>
                                    <p:animMotion origin="layout" path="M 1.94444E-6 -7.40741E-7 L 1.94444E-6 0.03542 " pathEditMode="relative" rAng="0" ptsTypes="AA">
                                      <p:cBhvr>
                                        <p:cTn id="16" dur="500" fill="hold"/>
                                        <p:tgtEl>
                                          <p:spTgt spid="10"/>
                                        </p:tgtEl>
                                        <p:attrNameLst>
                                          <p:attrName>ppt_x</p:attrName>
                                          <p:attrName>ppt_y</p:attrName>
                                        </p:attrNameLst>
                                      </p:cBhvr>
                                      <p:rCtr x="0" y="1759"/>
                                    </p:animMotion>
                                  </p:childTnLst>
                                </p:cTn>
                              </p:par>
                              <p:par>
                                <p:cTn id="17" presetID="47" presetClass="exit" presetSubtype="0" fill="hold" grpId="0" nodeType="withEffect">
                                  <p:stCondLst>
                                    <p:cond delay="0"/>
                                  </p:stCondLst>
                                  <p:childTnLst>
                                    <p:animEffect transition="out" filter="fade">
                                      <p:cBhvr>
                                        <p:cTn id="18" dur="500"/>
                                        <p:tgtEl>
                                          <p:spTgt spid="18"/>
                                        </p:tgtEl>
                                      </p:cBhvr>
                                    </p:animEffect>
                                    <p:anim calcmode="lin" valueType="num">
                                      <p:cBhvr>
                                        <p:cTn id="19" dur="500"/>
                                        <p:tgtEl>
                                          <p:spTgt spid="18"/>
                                        </p:tgtEl>
                                        <p:attrNameLst>
                                          <p:attrName>ppt_x</p:attrName>
                                        </p:attrNameLst>
                                      </p:cBhvr>
                                      <p:tavLst>
                                        <p:tav tm="0">
                                          <p:val>
                                            <p:strVal val="ppt_x"/>
                                          </p:val>
                                        </p:tav>
                                        <p:tav tm="100000">
                                          <p:val>
                                            <p:strVal val="ppt_x"/>
                                          </p:val>
                                        </p:tav>
                                      </p:tavLst>
                                    </p:anim>
                                    <p:anim calcmode="lin" valueType="num">
                                      <p:cBhvr>
                                        <p:cTn id="20" dur="500"/>
                                        <p:tgtEl>
                                          <p:spTgt spid="18"/>
                                        </p:tgtEl>
                                        <p:attrNameLst>
                                          <p:attrName>ppt_y</p:attrName>
                                        </p:attrNameLst>
                                      </p:cBhvr>
                                      <p:tavLst>
                                        <p:tav tm="0">
                                          <p:val>
                                            <p:strVal val="ppt_y"/>
                                          </p:val>
                                        </p:tav>
                                        <p:tav tm="100000">
                                          <p:val>
                                            <p:strVal val="ppt_y-.1"/>
                                          </p:val>
                                        </p:tav>
                                      </p:tavLst>
                                    </p:anim>
                                    <p:set>
                                      <p:cBhvr>
                                        <p:cTn id="21" dur="1" fill="hold">
                                          <p:stCondLst>
                                            <p:cond delay="499"/>
                                          </p:stCondLst>
                                        </p:cTn>
                                        <p:tgtEl>
                                          <p:spTgt spid="18"/>
                                        </p:tgtEl>
                                        <p:attrNameLst>
                                          <p:attrName>style.visibility</p:attrName>
                                        </p:attrNameLst>
                                      </p:cBhvr>
                                      <p:to>
                                        <p:strVal val="hidden"/>
                                      </p:to>
                                    </p:set>
                                  </p:childTnLst>
                                </p:cTn>
                              </p:par>
                              <p:par>
                                <p:cTn id="22" presetID="42"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anim calcmode="lin" valueType="num">
                                      <p:cBhvr>
                                        <p:cTn id="25" dur="500" fill="hold"/>
                                        <p:tgtEl>
                                          <p:spTgt spid="21"/>
                                        </p:tgtEl>
                                        <p:attrNameLst>
                                          <p:attrName>ppt_x</p:attrName>
                                        </p:attrNameLst>
                                      </p:cBhvr>
                                      <p:tavLst>
                                        <p:tav tm="0">
                                          <p:val>
                                            <p:strVal val="#ppt_x"/>
                                          </p:val>
                                        </p:tav>
                                        <p:tav tm="100000">
                                          <p:val>
                                            <p:strVal val="#ppt_x"/>
                                          </p:val>
                                        </p:tav>
                                      </p:tavLst>
                                    </p:anim>
                                    <p:anim calcmode="lin" valueType="num">
                                      <p:cBhvr>
                                        <p:cTn id="26"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0" grpId="0" animBg="1"/>
      <p:bldP spid="25" grpId="0"/>
      <p:bldP spid="18"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6 scale imag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52544" y="1508760"/>
            <a:ext cx="4179573" cy="4179573"/>
          </a:xfrm>
          <a:prstGeom prst="rect">
            <a:avLst/>
          </a:prstGeom>
          <a:noFill/>
          <a:extLst>
            <a:ext uri="{909E8E84-426E-40dd-AFC4-6F175D3DCCD1}">
              <a14:hiddenFill xmlns="" xmlns:a14="http://schemas.microsoft.com/office/drawing/2010/main">
                <a:solidFill>
                  <a:srgbClr val="FFFFFF"/>
                </a:solidFill>
              </a14:hiddenFill>
            </a:ext>
          </a:extLst>
        </p:spPr>
      </p:pic>
      <p:sp>
        <p:nvSpPr>
          <p:cNvPr id="17410" name="Rectangle 2"/>
          <p:cNvSpPr>
            <a:spLocks noGrp="1" noChangeArrowheads="1"/>
          </p:cNvSpPr>
          <p:nvPr>
            <p:ph type="title"/>
          </p:nvPr>
        </p:nvSpPr>
        <p:spPr>
          <a:xfrm>
            <a:off x="502920" y="128016"/>
            <a:ext cx="8229600" cy="1143000"/>
          </a:xfrm>
        </p:spPr>
        <p:txBody>
          <a:bodyPr/>
          <a:lstStyle/>
          <a:p>
            <a:r>
              <a:rPr lang="en-US" spc="-300" dirty="0"/>
              <a:t>Zooming in to the edge of a water droplet</a:t>
            </a:r>
            <a:endParaRPr lang="en-US" altLang="zh-CN" spc="-300" dirty="0">
              <a:solidFill>
                <a:srgbClr val="000000"/>
              </a:solidFill>
            </a:endParaRPr>
          </a:p>
        </p:txBody>
      </p:sp>
      <p:sp>
        <p:nvSpPr>
          <p:cNvPr id="2" name="Slide Number Placeholder 1"/>
          <p:cNvSpPr>
            <a:spLocks noGrp="1"/>
          </p:cNvSpPr>
          <p:nvPr>
            <p:ph type="sldNum" sz="quarter" idx="12"/>
          </p:nvPr>
        </p:nvSpPr>
        <p:spPr/>
        <p:txBody>
          <a:bodyPr/>
          <a:lstStyle/>
          <a:p>
            <a:fld id="{D3A1C050-F6FE-0E43-A9D0-F8EEADE3D1E4}" type="slidenum">
              <a:rPr lang="en-US" smtClean="0"/>
              <a:pPr/>
              <a:t>8</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2337107154"/>
              </p:ext>
            </p:extLst>
          </p:nvPr>
        </p:nvGraphicFramePr>
        <p:xfrm>
          <a:off x="645398" y="966407"/>
          <a:ext cx="3177572" cy="551282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10" name="AutoShape 15"/>
          <p:cNvSpPr>
            <a:spLocks noChangeArrowheads="1"/>
          </p:cNvSpPr>
          <p:nvPr/>
        </p:nvSpPr>
        <p:spPr bwMode="auto">
          <a:xfrm flipH="1">
            <a:off x="1713520" y="4866590"/>
            <a:ext cx="247653" cy="226796"/>
          </a:xfrm>
          <a:prstGeom prst="leftArrow">
            <a:avLst>
              <a:gd name="adj1" fmla="val 50000"/>
              <a:gd name="adj2" fmla="val 37500"/>
            </a:avLst>
          </a:prstGeom>
          <a:solidFill>
            <a:srgbClr val="C00000"/>
          </a:solidFill>
          <a:ln>
            <a:noFill/>
          </a:ln>
        </p:spPr>
        <p:txBody>
          <a:bodyPr wrap="none" anchor="ctr"/>
          <a:lstStyle/>
          <a:p>
            <a:endParaRPr lang="en-US"/>
          </a:p>
        </p:txBody>
      </p:sp>
      <p:sp>
        <p:nvSpPr>
          <p:cNvPr id="12" name="Rectangle 11"/>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
          <p:cNvSpPr>
            <a:spLocks noChangeArrowheads="1"/>
          </p:cNvSpPr>
          <p:nvPr/>
        </p:nvSpPr>
        <p:spPr bwMode="auto">
          <a:xfrm>
            <a:off x="502920" y="128016"/>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r>
              <a:rPr lang="en-US" sz="4400" spc="-350" dirty="0"/>
              <a:t>Showing individual water and air molecules</a:t>
            </a:r>
            <a:endParaRPr lang="en-US" altLang="zh-CN" sz="4400" spc="-350" dirty="0">
              <a:solidFill>
                <a:srgbClr val="000000"/>
              </a:solidFill>
            </a:endParaRPr>
          </a:p>
        </p:txBody>
      </p:sp>
      <p:pic>
        <p:nvPicPr>
          <p:cNvPr id="26" name="-8 scale image"/>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19862" y="1508760"/>
            <a:ext cx="4044936" cy="4179573"/>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6"/>
          <p:cNvSpPr txBox="1">
            <a:spLocks noChangeArrowheads="1"/>
          </p:cNvSpPr>
          <p:nvPr/>
        </p:nvSpPr>
        <p:spPr bwMode="auto">
          <a:xfrm>
            <a:off x="4228120" y="57881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-6</a:t>
            </a:r>
            <a:r>
              <a:rPr lang="en-US" altLang="zh-CN" sz="2000" b="1" spc="-100" dirty="0">
                <a:latin typeface="+mn-lt"/>
              </a:rPr>
              <a:t> meters = 0.000 001 meters </a:t>
            </a:r>
          </a:p>
        </p:txBody>
      </p:sp>
      <p:sp>
        <p:nvSpPr>
          <p:cNvPr id="21" name="-7"/>
          <p:cNvSpPr txBox="1">
            <a:spLocks noChangeArrowheads="1"/>
          </p:cNvSpPr>
          <p:nvPr/>
        </p:nvSpPr>
        <p:spPr bwMode="auto">
          <a:xfrm>
            <a:off x="4227139" y="5791797"/>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-7</a:t>
            </a:r>
            <a:r>
              <a:rPr lang="en-US" altLang="zh-CN" sz="2000" b="1" spc="-100" dirty="0">
                <a:latin typeface="+mn-lt"/>
              </a:rPr>
              <a:t> meters = 0.0 000 001 meters </a:t>
            </a:r>
          </a:p>
        </p:txBody>
      </p:sp>
      <p:sp>
        <p:nvSpPr>
          <p:cNvPr id="13" name="-8"/>
          <p:cNvSpPr txBox="1">
            <a:spLocks noChangeArrowheads="1"/>
          </p:cNvSpPr>
          <p:nvPr/>
        </p:nvSpPr>
        <p:spPr bwMode="auto">
          <a:xfrm>
            <a:off x="4227139" y="5791797"/>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-8</a:t>
            </a:r>
            <a:r>
              <a:rPr lang="en-US" altLang="zh-CN" sz="2000" b="1" spc="-100" dirty="0">
                <a:latin typeface="+mn-lt"/>
              </a:rPr>
              <a:t> meters = 0.00 000 001 meters </a:t>
            </a:r>
          </a:p>
        </p:txBody>
      </p:sp>
    </p:spTree>
    <p:extLst>
      <p:ext uri="{BB962C8B-B14F-4D97-AF65-F5344CB8AC3E}">
        <p14:creationId xmlns:p14="http://schemas.microsoft.com/office/powerpoint/2010/main" val="1203611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17410"/>
                                        </p:tgtEl>
                                      </p:cBhvr>
                                    </p:animEffect>
                                    <p:set>
                                      <p:cBhvr>
                                        <p:cTn id="7" dur="1" fill="hold">
                                          <p:stCondLst>
                                            <p:cond delay="499"/>
                                          </p:stCondLst>
                                        </p:cTn>
                                        <p:tgtEl>
                                          <p:spTgt spid="17410"/>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childTnLst>
                                </p:cTn>
                              </p:par>
                              <p:par>
                                <p:cTn id="12" presetID="22" presetClass="entr" presetSubtype="4"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1000"/>
                                        <p:tgtEl>
                                          <p:spTgt spid="26"/>
                                        </p:tgtEl>
                                      </p:cBhvr>
                                    </p:animEffect>
                                  </p:childTnLst>
                                </p:cTn>
                              </p:par>
                              <p:par>
                                <p:cTn id="15" presetID="22" presetClass="exit" presetSubtype="4" fill="hold" nodeType="withEffect">
                                  <p:stCondLst>
                                    <p:cond delay="0"/>
                                  </p:stCondLst>
                                  <p:childTnLst>
                                    <p:animEffect transition="out" filter="wipe(down)">
                                      <p:cBhvr>
                                        <p:cTn id="16" dur="1000"/>
                                        <p:tgtEl>
                                          <p:spTgt spid="20"/>
                                        </p:tgtEl>
                                      </p:cBhvr>
                                    </p:animEffect>
                                    <p:set>
                                      <p:cBhvr>
                                        <p:cTn id="17" dur="1" fill="hold">
                                          <p:stCondLst>
                                            <p:cond delay="999"/>
                                          </p:stCondLst>
                                        </p:cTn>
                                        <p:tgtEl>
                                          <p:spTgt spid="20"/>
                                        </p:tgtEl>
                                        <p:attrNameLst>
                                          <p:attrName>style.visibility</p:attrName>
                                        </p:attrNameLst>
                                      </p:cBhvr>
                                      <p:to>
                                        <p:strVal val="hidden"/>
                                      </p:to>
                                    </p:set>
                                  </p:childTnLst>
                                </p:cTn>
                              </p:par>
                              <p:par>
                                <p:cTn id="18" presetID="42" presetClass="path" presetSubtype="0" fill="hold" grpId="0" nodeType="withEffect">
                                  <p:stCondLst>
                                    <p:cond delay="0"/>
                                  </p:stCondLst>
                                  <p:childTnLst>
                                    <p:animMotion origin="layout" path="M 1.94444E-6 2.59259E-6 L 1.94444E-6 0.08889 " pathEditMode="relative" rAng="0" ptsTypes="AA">
                                      <p:cBhvr>
                                        <p:cTn id="19" dur="500" fill="hold"/>
                                        <p:tgtEl>
                                          <p:spTgt spid="10"/>
                                        </p:tgtEl>
                                        <p:attrNameLst>
                                          <p:attrName>ppt_x</p:attrName>
                                          <p:attrName>ppt_y</p:attrName>
                                        </p:attrNameLst>
                                      </p:cBhvr>
                                      <p:rCtr x="0" y="4444"/>
                                    </p:animMotion>
                                  </p:childTnLst>
                                </p:cTn>
                              </p:par>
                              <p:par>
                                <p:cTn id="20" presetID="47" presetClass="exit" presetSubtype="0" fill="hold" grpId="0" nodeType="withEffect">
                                  <p:stCondLst>
                                    <p:cond delay="0"/>
                                  </p:stCondLst>
                                  <p:childTnLst>
                                    <p:animEffect transition="out" filter="fade">
                                      <p:cBhvr>
                                        <p:cTn id="21" dur="500"/>
                                        <p:tgtEl>
                                          <p:spTgt spid="18"/>
                                        </p:tgtEl>
                                      </p:cBhvr>
                                    </p:animEffect>
                                    <p:anim calcmode="lin" valueType="num">
                                      <p:cBhvr>
                                        <p:cTn id="22" dur="500"/>
                                        <p:tgtEl>
                                          <p:spTgt spid="18"/>
                                        </p:tgtEl>
                                        <p:attrNameLst>
                                          <p:attrName>ppt_x</p:attrName>
                                        </p:attrNameLst>
                                      </p:cBhvr>
                                      <p:tavLst>
                                        <p:tav tm="0">
                                          <p:val>
                                            <p:strVal val="ppt_x"/>
                                          </p:val>
                                        </p:tav>
                                        <p:tav tm="100000">
                                          <p:val>
                                            <p:strVal val="ppt_x"/>
                                          </p:val>
                                        </p:tav>
                                      </p:tavLst>
                                    </p:anim>
                                    <p:anim calcmode="lin" valueType="num">
                                      <p:cBhvr>
                                        <p:cTn id="23" dur="500"/>
                                        <p:tgtEl>
                                          <p:spTgt spid="18"/>
                                        </p:tgtEl>
                                        <p:attrNameLst>
                                          <p:attrName>ppt_y</p:attrName>
                                        </p:attrNameLst>
                                      </p:cBhvr>
                                      <p:tavLst>
                                        <p:tav tm="0">
                                          <p:val>
                                            <p:strVal val="ppt_y"/>
                                          </p:val>
                                        </p:tav>
                                        <p:tav tm="100000">
                                          <p:val>
                                            <p:strVal val="ppt_y-.1"/>
                                          </p:val>
                                        </p:tav>
                                      </p:tavLst>
                                    </p:anim>
                                    <p:set>
                                      <p:cBhvr>
                                        <p:cTn id="24" dur="1" fill="hold">
                                          <p:stCondLst>
                                            <p:cond delay="499"/>
                                          </p:stCondLst>
                                        </p:cTn>
                                        <p:tgtEl>
                                          <p:spTgt spid="18"/>
                                        </p:tgtEl>
                                        <p:attrNameLst>
                                          <p:attrName>style.visibility</p:attrName>
                                        </p:attrNameLst>
                                      </p:cBhvr>
                                      <p:to>
                                        <p:strVal val="hidden"/>
                                      </p:to>
                                    </p:set>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anim calcmode="lin" valueType="num">
                                      <p:cBhvr>
                                        <p:cTn id="28" dur="500" fill="hold"/>
                                        <p:tgtEl>
                                          <p:spTgt spid="21"/>
                                        </p:tgtEl>
                                        <p:attrNameLst>
                                          <p:attrName>ppt_x</p:attrName>
                                        </p:attrNameLst>
                                      </p:cBhvr>
                                      <p:tavLst>
                                        <p:tav tm="0">
                                          <p:val>
                                            <p:strVal val="#ppt_x"/>
                                          </p:val>
                                        </p:tav>
                                        <p:tav tm="100000">
                                          <p:val>
                                            <p:strVal val="#ppt_x"/>
                                          </p:val>
                                        </p:tav>
                                      </p:tavLst>
                                    </p:anim>
                                    <p:anim calcmode="lin" valueType="num">
                                      <p:cBhvr>
                                        <p:cTn id="29" dur="500" fill="hold"/>
                                        <p:tgtEl>
                                          <p:spTgt spid="21"/>
                                        </p:tgtEl>
                                        <p:attrNameLst>
                                          <p:attrName>ppt_y</p:attrName>
                                        </p:attrNameLst>
                                      </p:cBhvr>
                                      <p:tavLst>
                                        <p:tav tm="0">
                                          <p:val>
                                            <p:strVal val="#ppt_y+.1"/>
                                          </p:val>
                                        </p:tav>
                                        <p:tav tm="100000">
                                          <p:val>
                                            <p:strVal val="#ppt_y"/>
                                          </p:val>
                                        </p:tav>
                                      </p:tavLst>
                                    </p:anim>
                                  </p:childTnLst>
                                </p:cTn>
                              </p:par>
                              <p:par>
                                <p:cTn id="30" presetID="47" presetClass="exit" presetSubtype="0" fill="hold" grpId="1" nodeType="withEffect">
                                  <p:stCondLst>
                                    <p:cond delay="500"/>
                                  </p:stCondLst>
                                  <p:childTnLst>
                                    <p:animEffect transition="out" filter="fade">
                                      <p:cBhvr>
                                        <p:cTn id="31" dur="500"/>
                                        <p:tgtEl>
                                          <p:spTgt spid="21"/>
                                        </p:tgtEl>
                                      </p:cBhvr>
                                    </p:animEffect>
                                    <p:anim calcmode="lin" valueType="num">
                                      <p:cBhvr>
                                        <p:cTn id="32" dur="500"/>
                                        <p:tgtEl>
                                          <p:spTgt spid="21"/>
                                        </p:tgtEl>
                                        <p:attrNameLst>
                                          <p:attrName>ppt_x</p:attrName>
                                        </p:attrNameLst>
                                      </p:cBhvr>
                                      <p:tavLst>
                                        <p:tav tm="0">
                                          <p:val>
                                            <p:strVal val="ppt_x"/>
                                          </p:val>
                                        </p:tav>
                                        <p:tav tm="100000">
                                          <p:val>
                                            <p:strVal val="ppt_x"/>
                                          </p:val>
                                        </p:tav>
                                      </p:tavLst>
                                    </p:anim>
                                    <p:anim calcmode="lin" valueType="num">
                                      <p:cBhvr>
                                        <p:cTn id="33" dur="500"/>
                                        <p:tgtEl>
                                          <p:spTgt spid="21"/>
                                        </p:tgtEl>
                                        <p:attrNameLst>
                                          <p:attrName>ppt_y</p:attrName>
                                        </p:attrNameLst>
                                      </p:cBhvr>
                                      <p:tavLst>
                                        <p:tav tm="0">
                                          <p:val>
                                            <p:strVal val="ppt_y"/>
                                          </p:val>
                                        </p:tav>
                                        <p:tav tm="100000">
                                          <p:val>
                                            <p:strVal val="ppt_y-.1"/>
                                          </p:val>
                                        </p:tav>
                                      </p:tavLst>
                                    </p:anim>
                                    <p:set>
                                      <p:cBhvr>
                                        <p:cTn id="34" dur="1" fill="hold">
                                          <p:stCondLst>
                                            <p:cond delay="499"/>
                                          </p:stCondLst>
                                        </p:cTn>
                                        <p:tgtEl>
                                          <p:spTgt spid="21"/>
                                        </p:tgtEl>
                                        <p:attrNameLst>
                                          <p:attrName>style.visibility</p:attrName>
                                        </p:attrNameLst>
                                      </p:cBhvr>
                                      <p:to>
                                        <p:strVal val="hidden"/>
                                      </p:to>
                                    </p:set>
                                  </p:childTnLst>
                                </p:cTn>
                              </p:par>
                              <p:par>
                                <p:cTn id="35" presetID="42" presetClass="entr" presetSubtype="0" fill="hold" grpId="0" nodeType="withEffect">
                                  <p:stCondLst>
                                    <p:cond delay="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0" grpId="0" animBg="1"/>
      <p:bldP spid="25" grpId="0"/>
      <p:bldP spid="18" grpId="0"/>
      <p:bldP spid="21" grpId="0"/>
      <p:bldP spid="21" grpId="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6 scale imag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19862" y="1508760"/>
            <a:ext cx="4044936" cy="4179573"/>
          </a:xfrm>
          <a:prstGeom prst="rect">
            <a:avLst/>
          </a:prstGeom>
          <a:noFill/>
          <a:extLst>
            <a:ext uri="{909E8E84-426E-40dd-AFC4-6F175D3DCCD1}">
              <a14:hiddenFill xmlns=""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D3A1C050-F6FE-0E43-A9D0-F8EEADE3D1E4}" type="slidenum">
              <a:rPr lang="en-US" smtClean="0"/>
              <a:pPr/>
              <a:t>9</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3482713177"/>
              </p:ext>
            </p:extLst>
          </p:nvPr>
        </p:nvGraphicFramePr>
        <p:xfrm>
          <a:off x="645398" y="966407"/>
          <a:ext cx="3177572" cy="551282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10" name="AutoShape 15"/>
          <p:cNvSpPr>
            <a:spLocks noChangeArrowheads="1"/>
          </p:cNvSpPr>
          <p:nvPr/>
        </p:nvSpPr>
        <p:spPr bwMode="auto">
          <a:xfrm flipH="1">
            <a:off x="1713520" y="5476190"/>
            <a:ext cx="247653" cy="226796"/>
          </a:xfrm>
          <a:prstGeom prst="leftArrow">
            <a:avLst>
              <a:gd name="adj1" fmla="val 50000"/>
              <a:gd name="adj2" fmla="val 37500"/>
            </a:avLst>
          </a:prstGeom>
          <a:solidFill>
            <a:srgbClr val="C00000"/>
          </a:solidFill>
          <a:ln>
            <a:noFill/>
          </a:ln>
        </p:spPr>
        <p:txBody>
          <a:bodyPr wrap="none" anchor="ctr"/>
          <a:lstStyle/>
          <a:p>
            <a:endParaRPr lang="en-US"/>
          </a:p>
        </p:txBody>
      </p:sp>
      <p:sp>
        <p:nvSpPr>
          <p:cNvPr id="12" name="Rectangle 11"/>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6"/>
          <p:cNvSpPr txBox="1">
            <a:spLocks noChangeArrowheads="1"/>
          </p:cNvSpPr>
          <p:nvPr/>
        </p:nvSpPr>
        <p:spPr bwMode="auto">
          <a:xfrm>
            <a:off x="4228120" y="5791797"/>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-8</a:t>
            </a:r>
            <a:r>
              <a:rPr lang="en-US" altLang="zh-CN" sz="2000" b="1" spc="-100" dirty="0">
                <a:latin typeface="+mn-lt"/>
              </a:rPr>
              <a:t> meters = 0.00 000 001 meters </a:t>
            </a:r>
          </a:p>
        </p:txBody>
      </p:sp>
      <p:sp>
        <p:nvSpPr>
          <p:cNvPr id="21" name="-7"/>
          <p:cNvSpPr txBox="1">
            <a:spLocks noChangeArrowheads="1"/>
          </p:cNvSpPr>
          <p:nvPr/>
        </p:nvSpPr>
        <p:spPr bwMode="auto">
          <a:xfrm>
            <a:off x="4228120" y="5792394"/>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mn-lt"/>
              </a:rPr>
              <a:t>Scale: 10</a:t>
            </a:r>
            <a:r>
              <a:rPr lang="en-US" altLang="zh-CN" sz="2000" b="1" spc="-100" baseline="30000" dirty="0">
                <a:latin typeface="+mn-lt"/>
              </a:rPr>
              <a:t>-9</a:t>
            </a:r>
            <a:r>
              <a:rPr lang="en-US" altLang="zh-CN" sz="2000" b="1" spc="-100" dirty="0">
                <a:latin typeface="+mn-lt"/>
              </a:rPr>
              <a:t> meters = 0.000 000 001 meters </a:t>
            </a:r>
          </a:p>
        </p:txBody>
      </p:sp>
      <p:grpSp>
        <p:nvGrpSpPr>
          <p:cNvPr id="3" name="Group 2"/>
          <p:cNvGrpSpPr/>
          <p:nvPr/>
        </p:nvGrpSpPr>
        <p:grpSpPr>
          <a:xfrm>
            <a:off x="4061193" y="1508760"/>
            <a:ext cx="4762273" cy="4396047"/>
            <a:chOff x="4061193" y="1508760"/>
            <a:chExt cx="4762273" cy="4396047"/>
          </a:xfrm>
        </p:grpSpPr>
        <p:pic>
          <p:nvPicPr>
            <p:cNvPr id="14" name="Picture 13" descr="water labeled06.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83018" y="1508760"/>
              <a:ext cx="4118624" cy="2745750"/>
            </a:xfrm>
            <a:prstGeom prst="rect">
              <a:avLst/>
            </a:prstGeom>
          </p:spPr>
        </p:pic>
        <p:sp>
          <p:nvSpPr>
            <p:cNvPr id="15" name="Rectangle 2"/>
            <p:cNvSpPr>
              <a:spLocks noChangeArrowheads="1"/>
            </p:cNvSpPr>
            <p:nvPr/>
          </p:nvSpPr>
          <p:spPr bwMode="auto">
            <a:xfrm>
              <a:off x="4061193" y="4051309"/>
              <a:ext cx="4762273" cy="1853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r>
                <a:rPr lang="en-US" altLang="zh-CN" sz="4400" dirty="0">
                  <a:solidFill>
                    <a:srgbClr val="000000"/>
                  </a:solidFill>
                </a:rPr>
                <a:t>…. we still see water! </a:t>
              </a:r>
            </a:p>
            <a:p>
              <a:pPr algn="ctr"/>
              <a:endParaRPr lang="en-US" altLang="zh-CN" sz="4400" dirty="0">
                <a:solidFill>
                  <a:srgbClr val="000000"/>
                </a:solidFill>
              </a:endParaRPr>
            </a:p>
          </p:txBody>
        </p:sp>
      </p:grpSp>
      <p:sp>
        <p:nvSpPr>
          <p:cNvPr id="17410" name="Rectangle 2"/>
          <p:cNvSpPr>
            <a:spLocks noGrp="1" noChangeArrowheads="1"/>
          </p:cNvSpPr>
          <p:nvPr>
            <p:ph type="title"/>
          </p:nvPr>
        </p:nvSpPr>
        <p:spPr>
          <a:xfrm>
            <a:off x="502920" y="128016"/>
            <a:ext cx="8229600" cy="1143000"/>
          </a:xfrm>
        </p:spPr>
        <p:txBody>
          <a:bodyPr/>
          <a:lstStyle/>
          <a:p>
            <a:r>
              <a:rPr lang="en-US" spc="-350" dirty="0"/>
              <a:t>Showing individual water and air molecules</a:t>
            </a:r>
            <a:endParaRPr lang="en-US" altLang="zh-CN" spc="-350" dirty="0">
              <a:solidFill>
                <a:srgbClr val="000000"/>
              </a:solidFill>
            </a:endParaRPr>
          </a:p>
        </p:txBody>
      </p:sp>
      <p:sp>
        <p:nvSpPr>
          <p:cNvPr id="25" name="Rectangle 2"/>
          <p:cNvSpPr>
            <a:spLocks noChangeArrowheads="1"/>
          </p:cNvSpPr>
          <p:nvPr/>
        </p:nvSpPr>
        <p:spPr bwMode="auto">
          <a:xfrm>
            <a:off x="502920" y="128016"/>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r>
              <a:rPr lang="en-US" sz="4400" dirty="0"/>
              <a:t>Water molecules inside the drop</a:t>
            </a:r>
            <a:endParaRPr lang="en-US" altLang="zh-CN" sz="4400" dirty="0">
              <a:solidFill>
                <a:srgbClr val="000000"/>
              </a:solidFill>
            </a:endParaRPr>
          </a:p>
        </p:txBody>
      </p:sp>
    </p:spTree>
    <p:extLst>
      <p:ext uri="{BB962C8B-B14F-4D97-AF65-F5344CB8AC3E}">
        <p14:creationId xmlns:p14="http://schemas.microsoft.com/office/powerpoint/2010/main" val="4221548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17410"/>
                                        </p:tgtEl>
                                      </p:cBhvr>
                                    </p:animEffect>
                                    <p:set>
                                      <p:cBhvr>
                                        <p:cTn id="7" dur="1" fill="hold">
                                          <p:stCondLst>
                                            <p:cond delay="499"/>
                                          </p:stCondLst>
                                        </p:cTn>
                                        <p:tgtEl>
                                          <p:spTgt spid="17410"/>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xit" presetSubtype="4" fill="hold" nodeType="withEffect">
                                  <p:stCondLst>
                                    <p:cond delay="0"/>
                                  </p:stCondLst>
                                  <p:childTnLst>
                                    <p:animEffect transition="out" filter="wipe(down)">
                                      <p:cBhvr>
                                        <p:cTn id="13" dur="500"/>
                                        <p:tgtEl>
                                          <p:spTgt spid="20"/>
                                        </p:tgtEl>
                                      </p:cBhvr>
                                    </p:animEffect>
                                    <p:set>
                                      <p:cBhvr>
                                        <p:cTn id="14" dur="1" fill="hold">
                                          <p:stCondLst>
                                            <p:cond delay="499"/>
                                          </p:stCondLst>
                                        </p:cTn>
                                        <p:tgtEl>
                                          <p:spTgt spid="20"/>
                                        </p:tgtEl>
                                        <p:attrNameLst>
                                          <p:attrName>style.visibility</p:attrName>
                                        </p:attrNameLst>
                                      </p:cBhvr>
                                      <p:to>
                                        <p:strVal val="hidden"/>
                                      </p:to>
                                    </p:set>
                                  </p:childTnLst>
                                </p:cTn>
                              </p:par>
                              <p:par>
                                <p:cTn id="15" presetID="2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42" presetClass="path" presetSubtype="0" fill="hold" grpId="0" nodeType="withEffect">
                                  <p:stCondLst>
                                    <p:cond delay="0"/>
                                  </p:stCondLst>
                                  <p:childTnLst>
                                    <p:animMotion origin="layout" path="M 1.94444E-6 3.7037E-6 L 1.94444E-6 0.03611 " pathEditMode="relative" rAng="0" ptsTypes="AA">
                                      <p:cBhvr>
                                        <p:cTn id="19" dur="500" fill="hold"/>
                                        <p:tgtEl>
                                          <p:spTgt spid="10"/>
                                        </p:tgtEl>
                                        <p:attrNameLst>
                                          <p:attrName>ppt_x</p:attrName>
                                          <p:attrName>ppt_y</p:attrName>
                                        </p:attrNameLst>
                                      </p:cBhvr>
                                      <p:rCtr x="0" y="1806"/>
                                    </p:animMotion>
                                  </p:childTnLst>
                                </p:cTn>
                              </p:par>
                              <p:par>
                                <p:cTn id="20" presetID="47" presetClass="exit" presetSubtype="0" fill="hold" grpId="0" nodeType="withEffect">
                                  <p:stCondLst>
                                    <p:cond delay="0"/>
                                  </p:stCondLst>
                                  <p:childTnLst>
                                    <p:animEffect transition="out" filter="fade">
                                      <p:cBhvr>
                                        <p:cTn id="21" dur="500"/>
                                        <p:tgtEl>
                                          <p:spTgt spid="18"/>
                                        </p:tgtEl>
                                      </p:cBhvr>
                                    </p:animEffect>
                                    <p:anim calcmode="lin" valueType="num">
                                      <p:cBhvr>
                                        <p:cTn id="22" dur="500"/>
                                        <p:tgtEl>
                                          <p:spTgt spid="18"/>
                                        </p:tgtEl>
                                        <p:attrNameLst>
                                          <p:attrName>ppt_x</p:attrName>
                                        </p:attrNameLst>
                                      </p:cBhvr>
                                      <p:tavLst>
                                        <p:tav tm="0">
                                          <p:val>
                                            <p:strVal val="ppt_x"/>
                                          </p:val>
                                        </p:tav>
                                        <p:tav tm="100000">
                                          <p:val>
                                            <p:strVal val="ppt_x"/>
                                          </p:val>
                                        </p:tav>
                                      </p:tavLst>
                                    </p:anim>
                                    <p:anim calcmode="lin" valueType="num">
                                      <p:cBhvr>
                                        <p:cTn id="23" dur="500"/>
                                        <p:tgtEl>
                                          <p:spTgt spid="18"/>
                                        </p:tgtEl>
                                        <p:attrNameLst>
                                          <p:attrName>ppt_y</p:attrName>
                                        </p:attrNameLst>
                                      </p:cBhvr>
                                      <p:tavLst>
                                        <p:tav tm="0">
                                          <p:val>
                                            <p:strVal val="ppt_y"/>
                                          </p:val>
                                        </p:tav>
                                        <p:tav tm="100000">
                                          <p:val>
                                            <p:strVal val="ppt_y-.1"/>
                                          </p:val>
                                        </p:tav>
                                      </p:tavLst>
                                    </p:anim>
                                    <p:set>
                                      <p:cBhvr>
                                        <p:cTn id="24" dur="1" fill="hold">
                                          <p:stCondLst>
                                            <p:cond delay="499"/>
                                          </p:stCondLst>
                                        </p:cTn>
                                        <p:tgtEl>
                                          <p:spTgt spid="18"/>
                                        </p:tgtEl>
                                        <p:attrNameLst>
                                          <p:attrName>style.visibility</p:attrName>
                                        </p:attrNameLst>
                                      </p:cBhvr>
                                      <p:to>
                                        <p:strVal val="hidden"/>
                                      </p:to>
                                    </p:set>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anim calcmode="lin" valueType="num">
                                      <p:cBhvr>
                                        <p:cTn id="28" dur="500" fill="hold"/>
                                        <p:tgtEl>
                                          <p:spTgt spid="21"/>
                                        </p:tgtEl>
                                        <p:attrNameLst>
                                          <p:attrName>ppt_x</p:attrName>
                                        </p:attrNameLst>
                                      </p:cBhvr>
                                      <p:tavLst>
                                        <p:tav tm="0">
                                          <p:val>
                                            <p:strVal val="#ppt_x"/>
                                          </p:val>
                                        </p:tav>
                                        <p:tav tm="100000">
                                          <p:val>
                                            <p:strVal val="#ppt_x"/>
                                          </p:val>
                                        </p:tav>
                                      </p:tavLst>
                                    </p:anim>
                                    <p:anim calcmode="lin" valueType="num">
                                      <p:cBhvr>
                                        <p:cTn id="2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p:bldP spid="21" grpId="0"/>
      <p:bldP spid="17410" grpId="0"/>
      <p:bldP spid="25" grpId="0"/>
    </p:bldLst>
  </p:timing>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411</TotalTime>
  <Words>2393</Words>
  <Application>Microsoft Macintosh PowerPoint</Application>
  <PresentationFormat>On-screen Show (4:3)</PresentationFormat>
  <Paragraphs>369</Paragraphs>
  <Slides>20</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Template_Presentation</vt:lpstr>
      <vt:lpstr>Systems and Scale Unit  Activity 2.3 Zooming Into Air</vt:lpstr>
      <vt:lpstr>Unit Map</vt:lpstr>
      <vt:lpstr>Does air have mass?</vt:lpstr>
      <vt:lpstr>Zoom into Air</vt:lpstr>
      <vt:lpstr>Zoom into Air</vt:lpstr>
      <vt:lpstr>Clouds contain air...</vt:lpstr>
      <vt:lpstr>...and water droplets</vt:lpstr>
      <vt:lpstr>Zooming in to the edge of a water droplet</vt:lpstr>
      <vt:lpstr>Showing individual water and air molecules</vt:lpstr>
      <vt:lpstr>PowerPoint Presentation</vt:lpstr>
      <vt:lpstr>What’s in our atmosphere’s air?</vt:lpstr>
      <vt:lpstr>What is the difference between an atom and a molecule?</vt:lpstr>
      <vt:lpstr>Atoms and Molecules in Air</vt:lpstr>
      <vt:lpstr>Three Facts about Atoms</vt:lpstr>
      <vt:lpstr>Apply the Three Facts About Atoms to Air</vt:lpstr>
      <vt:lpstr>Apply the Three Facts About Atoms to Air</vt:lpstr>
      <vt:lpstr>Apply the Three Facts About Atoms to Air</vt:lpstr>
      <vt:lpstr>Check Your Understanding </vt:lpstr>
      <vt:lpstr>Learning Tracking Tool</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94</cp:revision>
  <dcterms:created xsi:type="dcterms:W3CDTF">2013-03-08T14:19:13Z</dcterms:created>
  <dcterms:modified xsi:type="dcterms:W3CDTF">2019-09-11T16:27:31Z</dcterms:modified>
</cp:coreProperties>
</file>