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9"/>
  </p:notesMasterIdLst>
  <p:handoutMasterIdLst>
    <p:handoutMasterId r:id="rId20"/>
  </p:handoutMasterIdLst>
  <p:sldIdLst>
    <p:sldId id="279" r:id="rId3"/>
    <p:sldId id="291" r:id="rId4"/>
    <p:sldId id="292" r:id="rId5"/>
    <p:sldId id="293" r:id="rId6"/>
    <p:sldId id="300" r:id="rId7"/>
    <p:sldId id="281" r:id="rId8"/>
    <p:sldId id="283" r:id="rId9"/>
    <p:sldId id="284" r:id="rId10"/>
    <p:sldId id="287" r:id="rId11"/>
    <p:sldId id="288" r:id="rId12"/>
    <p:sldId id="311" r:id="rId13"/>
    <p:sldId id="312" r:id="rId14"/>
    <p:sldId id="290" r:id="rId15"/>
    <p:sldId id="295" r:id="rId16"/>
    <p:sldId id="298" r:id="rId17"/>
    <p:sldId id="299"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500"/>
    <a:srgbClr val="FFFBAD"/>
    <a:srgbClr val="0BDB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21"/>
    <p:restoredTop sz="65832" autoAdjust="0"/>
  </p:normalViewPr>
  <p:slideViewPr>
    <p:cSldViewPr snapToGrid="0" snapToObjects="1">
      <p:cViewPr varScale="1">
        <p:scale>
          <a:sx n="60" d="100"/>
          <a:sy n="60" d="100"/>
        </p:scale>
        <p:origin x="752" y="1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9-10 of the PPT for the Matter Change Question and repeat the process above.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080524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paragraph explanations of the process of soda water fizzing.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Ask students to write paragraphs explaining the process of soda water fizzing on the second page of the 3.5 Explanations Tool for Soda Water Fizzing.</a:t>
            </a:r>
          </a:p>
          <a:p>
            <a:pPr lvl="0"/>
            <a:r>
              <a:rPr lang="en-US" sz="1200" kern="1200" dirty="0">
                <a:solidFill>
                  <a:schemeClr val="tx1"/>
                </a:solidFill>
                <a:effectLst/>
                <a:latin typeface="+mn-lt"/>
                <a:ea typeface="+mn-ea"/>
                <a:cs typeface="+mn-cs"/>
              </a:rPr>
              <a:t>Remind students that they have the information they need in their responses to the questions on the front of the Explanations Tool.</a:t>
            </a:r>
          </a:p>
          <a:p>
            <a:pPr lvl="0"/>
            <a:r>
              <a:rPr lang="en-US" sz="1200" kern="1200" dirty="0">
                <a:solidFill>
                  <a:schemeClr val="tx1"/>
                </a:solidFill>
                <a:effectLst/>
                <a:latin typeface="+mn-lt"/>
                <a:ea typeface="+mn-ea"/>
                <a:cs typeface="+mn-cs"/>
              </a:rPr>
              <a:t>Remind students that the graphic organizer on the front has the information they need to write their explanations paragraphs.</a:t>
            </a:r>
          </a:p>
        </p:txBody>
      </p:sp>
      <p:sp>
        <p:nvSpPr>
          <p:cNvPr id="4" name="Slide Number Placeholder 3"/>
          <p:cNvSpPr>
            <a:spLocks noGrp="1"/>
          </p:cNvSpPr>
          <p:nvPr>
            <p:ph type="sldNum" sz="quarter" idx="10"/>
          </p:nvPr>
        </p:nvSpPr>
        <p:spPr/>
        <p:txBody>
          <a:bodyPr/>
          <a:lstStyle/>
          <a:p>
            <a:fld id="{754EE964-B89B-4FE9-BE39-55957A3A45BE}" type="slidenum">
              <a:rPr lang="en-US" smtClean="0"/>
              <a:t>11</a:t>
            </a:fld>
            <a:endParaRPr lang="en-US"/>
          </a:p>
        </p:txBody>
      </p:sp>
    </p:spTree>
    <p:extLst>
      <p:ext uri="{BB962C8B-B14F-4D97-AF65-F5344CB8AC3E}">
        <p14:creationId xmlns:p14="http://schemas.microsoft.com/office/powerpoint/2010/main" val="2194914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3.5 Explaining Soda Water Fizzing PPT. Divide students into pairs and have them compare explanations. </a:t>
            </a:r>
          </a:p>
        </p:txBody>
      </p:sp>
      <p:sp>
        <p:nvSpPr>
          <p:cNvPr id="4" name="Slide Number Placeholder 3"/>
          <p:cNvSpPr>
            <a:spLocks noGrp="1"/>
          </p:cNvSpPr>
          <p:nvPr>
            <p:ph type="sldNum" sz="quarter" idx="10"/>
          </p:nvPr>
        </p:nvSpPr>
        <p:spPr/>
        <p:txBody>
          <a:bodyPr/>
          <a:lstStyle/>
          <a:p>
            <a:fld id="{754EE964-B89B-4FE9-BE39-55957A3A45BE}" type="slidenum">
              <a:rPr lang="en-US" smtClean="0"/>
              <a:t>12</a:t>
            </a:fld>
            <a:endParaRPr lang="en-US"/>
          </a:p>
        </p:txBody>
      </p:sp>
    </p:spTree>
    <p:extLst>
      <p:ext uri="{BB962C8B-B14F-4D97-AF65-F5344CB8AC3E}">
        <p14:creationId xmlns:p14="http://schemas.microsoft.com/office/powerpoint/2010/main" val="2724444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13 of the PPT for the full explanation. Have students check that their story includes each of the parts (matter movement, matter change and matter movement) and answers the prompt in a cohesive way. </a:t>
            </a:r>
          </a:p>
          <a:p>
            <a:pPr lvl="0"/>
            <a:r>
              <a:rPr lang="en-US" sz="1200" kern="1200" dirty="0">
                <a:solidFill>
                  <a:schemeClr val="tx1"/>
                </a:solidFill>
                <a:effectLst/>
                <a:latin typeface="+mn-lt"/>
                <a:ea typeface="+mn-ea"/>
                <a:cs typeface="+mn-cs"/>
              </a:rPr>
              <a:t>If students don’t have all three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7755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ideas have changed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Have students Gather together their process tools for the unit (Predictions and Planning Tool, Evidence-Based Argument Tool). Have a discussion about how their ideas have changed related to:</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Scale?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Movement?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Carbon?</a:t>
            </a:r>
          </a:p>
          <a:p>
            <a:r>
              <a:rPr lang="en-US" sz="1200" kern="1200" dirty="0">
                <a:solidFill>
                  <a:schemeClr val="tx1"/>
                </a:solidFill>
                <a:effectLst/>
                <a:latin typeface="+mn-lt"/>
                <a:ea typeface="+mn-ea"/>
                <a:cs typeface="+mn-cs"/>
              </a:rPr>
              <a:t>Ask students what do they know about soda water now that they didn’t know before the investigation? Record responses.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643924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Three Questions to look ahead.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 3.5 Explaining Soda Water Fizzing PPT. Tell students that in this lesson they focused on two of the Three Questions: The Matter Movement Question and the Matter Change Question. For the rest of the Carbon TIME lessons, we will also be discussing the third question: The Energy Change Question.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535183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16 of the 3.5 Explaining Soda Water Fizzing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should be included in a good explanation?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do you think what you learned about soda water fizzing will apply to ethanol?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3912386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3.5 Explaining Soda Water Fizzing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490026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students’ arguments about soda water.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3.5 Explaining Soda Water Fizzing PPT.</a:t>
            </a:r>
          </a:p>
          <a:p>
            <a:pPr lvl="0"/>
            <a:r>
              <a:rPr lang="en-US" sz="1200" kern="1200" dirty="0">
                <a:solidFill>
                  <a:schemeClr val="tx1"/>
                </a:solidFill>
                <a:effectLst/>
                <a:latin typeface="+mn-lt"/>
                <a:ea typeface="+mn-ea"/>
                <a:cs typeface="+mn-cs"/>
              </a:rPr>
              <a:t>Tell students that this activity’s purpose is to develop explanations for what happens when soda water fizzes. </a:t>
            </a:r>
          </a:p>
          <a:p>
            <a:pPr lvl="0"/>
            <a:r>
              <a:rPr lang="en-US" sz="1200" kern="1200" dirty="0">
                <a:solidFill>
                  <a:schemeClr val="tx1"/>
                </a:solidFill>
                <a:effectLst/>
                <a:latin typeface="+mn-lt"/>
                <a:ea typeface="+mn-ea"/>
                <a:cs typeface="+mn-cs"/>
              </a:rPr>
              <a:t>Return each student’s copy of 3.3 Evidence-Based Arguments Tool for Soda Water Fizzing and have them review their arguments before they completed the molecular modeling activity. </a:t>
            </a:r>
          </a:p>
          <a:p>
            <a:r>
              <a:rPr lang="en-US" sz="1200" kern="1200" dirty="0">
                <a:solidFill>
                  <a:schemeClr val="tx1"/>
                </a:solidFill>
                <a:effectLst/>
                <a:latin typeface="+mn-lt"/>
                <a:ea typeface="+mn-ea"/>
                <a:cs typeface="+mn-cs"/>
              </a:rPr>
              <a:t>Ask them to think about what they know now that they didn’t know then. </a:t>
            </a:r>
          </a:p>
        </p:txBody>
      </p:sp>
      <p:sp>
        <p:nvSpPr>
          <p:cNvPr id="4" name="Slide Number Placeholder 3"/>
          <p:cNvSpPr>
            <a:spLocks noGrp="1"/>
          </p:cNvSpPr>
          <p:nvPr>
            <p:ph type="sldNum" sz="quarter" idx="10"/>
          </p:nvPr>
        </p:nvSpPr>
        <p:spPr/>
        <p:txBody>
          <a:bodyPr/>
          <a:lstStyle/>
          <a:p>
            <a:fld id="{754EE964-B89B-4FE9-BE39-55957A3A45BE}" type="slidenum">
              <a:rPr lang="en-US" smtClean="0"/>
              <a:t>3</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front of the Explanations process tool.</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4 of the 3.5 Explaining Soda Water Fizzing PPT. Give each student one copy of 3.5 Explanations Tool for Soda Water Fizzing.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students understand that they will use the information from the front of the explanations tool help them construct their explanations paragraphs on the back.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front of the Explanations Process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Then, have students compare their responses with a partner, with the goal of confirming that their responses are the same.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4</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front of the Explanations process tool.</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4 of the 3.5 Explaining Soda Water Fizzing PPT. Give each student one copy of 3.5 Explanations Tool for Soda Water Fizzing.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students understand that they will use the information from the front of the explanations tool help them construct their explanations paragraphs on the back.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front of the Explanations Process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Then, have students compare their responses with a partner, with the goal of confirming that their responses are the same.</a:t>
            </a:r>
            <a:r>
              <a:rPr lang="en-US" dirty="0">
                <a:effectLst/>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481095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slides 6-8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640440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slides 6-8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4023739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slides 6-8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717144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check the front of the explanations tool using the PPT.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9-10 of the PPT for the Matter Change Question and repeat the process above.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8239518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3809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26578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3990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1786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8976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309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6301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9927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72775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51934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9549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defRPr>
            </a:lvl1pPr>
          </a:lstStyle>
          <a:p>
            <a:pPr defTabSz="914400"/>
            <a:fld id="{30F9FBFB-AE27-4D39-90A6-112D33A99DEC}" type="slidenum">
              <a:rPr lang="en-US" smtClean="0">
                <a:solidFill>
                  <a:prstClr val="black">
                    <a:tint val="75000"/>
                  </a:prstClr>
                </a:solidFill>
              </a:rPr>
              <a:pPr defTabSz="914400"/>
              <a:t>‹#›</a:t>
            </a:fld>
            <a:endParaRPr lang="en-US" dirty="0">
              <a:solidFill>
                <a:prstClr val="black">
                  <a:tint val="75000"/>
                </a:prstClr>
              </a:solidFill>
            </a:endParaRPr>
          </a:p>
        </p:txBody>
      </p:sp>
    </p:spTree>
    <p:extLst>
      <p:ext uri="{BB962C8B-B14F-4D97-AF65-F5344CB8AC3E}">
        <p14:creationId xmlns:p14="http://schemas.microsoft.com/office/powerpoint/2010/main" val="15635552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5.xml"/><Relationship Id="rId16"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a:t>
            </a:r>
            <a:r>
              <a:rPr lang="en-US" i="1" dirty="0">
                <a:solidFill>
                  <a:srgbClr val="FF0000"/>
                </a:solidFill>
                <a:latin typeface="Arial"/>
                <a:cs typeface="Arial"/>
              </a:rPr>
              <a:t>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a:t>
            </a:r>
            <a:r>
              <a:rPr lang="en-US" dirty="0">
                <a:solidFill>
                  <a:srgbClr val="000000"/>
                </a:solidFill>
                <a:latin typeface="Arial"/>
                <a:cs typeface="Arial"/>
              </a:rPr>
              <a:t>3.5: Explaining Soda Water Fizzing</a:t>
            </a:r>
          </a:p>
        </p:txBody>
      </p:sp>
      <p:pic>
        <p:nvPicPr>
          <p:cNvPr id="9" name="Picture 8" descr="soda03.jpg"/>
          <p:cNvPicPr/>
          <p:nvPr/>
        </p:nvPicPr>
        <p:blipFill rotWithShape="1">
          <a:blip r:embed="rId4" cstate="print">
            <a:extLst>
              <a:ext uri="{28A0092B-C50C-407E-A947-70E740481C1C}">
                <a14:useLocalDpi xmlns:a14="http://schemas.microsoft.com/office/drawing/2010/main"/>
              </a:ext>
            </a:extLst>
          </a:blip>
          <a:srcRect t="-5531" b="-9419"/>
          <a:stretch/>
        </p:blipFill>
        <p:spPr bwMode="auto">
          <a:xfrm>
            <a:off x="5758542" y="4211017"/>
            <a:ext cx="2300515" cy="2019754"/>
          </a:xfrm>
          <a:prstGeom prst="rect">
            <a:avLst/>
          </a:prstGeom>
          <a:ln>
            <a:noFill/>
          </a:ln>
          <a:extLst>
            <a:ext uri="{53640926-AAD7-44D8-BBD7-CCE9431645EC}">
              <a14:shadowObscured xmlns:a14="http://schemas.microsoft.com/office/drawing/2010/main"/>
            </a:ext>
            <a:ext uri="{FAA26D3D-D897-4be2-8F04-BA451C77F1D7}">
              <ma14:placeholderFlag xmlns:ma14="http://schemas.microsoft.com/office/mac/drawingml/2011/main" xmlns=""/>
            </a:ext>
          </a:extLst>
        </p:spPr>
      </p:pic>
      <p:sp>
        <p:nvSpPr>
          <p:cNvPr id="5" name="Slide Number Placeholder 4">
            <a:extLst>
              <a:ext uri="{FF2B5EF4-FFF2-40B4-BE49-F238E27FC236}">
                <a16:creationId xmlns:a16="http://schemas.microsoft.com/office/drawing/2014/main" id="{9C878309-D51F-4CE6-AF27-CBFA0F8BFA6D}"/>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p:txBody>
          <a:bodyPr>
            <a:normAutofit/>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Carbonic Acid or H</a:t>
            </a:r>
            <a:r>
              <a:rPr lang="en-US" b="1" i="1" baseline="-25000" dirty="0">
                <a:solidFill>
                  <a:srgbClr val="0000FF"/>
                </a:solidFill>
              </a:rPr>
              <a:t>2</a:t>
            </a:r>
            <a:r>
              <a:rPr lang="en-US" b="1" i="1" dirty="0">
                <a:solidFill>
                  <a:srgbClr val="0000FF"/>
                </a:solidFill>
              </a:rPr>
              <a:t>CO</a:t>
            </a:r>
            <a:r>
              <a:rPr lang="en-US" b="1" i="1" baseline="-25000" dirty="0">
                <a:solidFill>
                  <a:srgbClr val="0000FF"/>
                </a:solidFill>
              </a:rPr>
              <a:t>3</a:t>
            </a:r>
            <a:r>
              <a:rPr lang="en-US" b="1" i="1" dirty="0">
                <a:solidFill>
                  <a:srgbClr val="0000FF"/>
                </a:solidFill>
              </a:rPr>
              <a:t> </a:t>
            </a:r>
            <a:endParaRPr lang="en-US" dirty="0"/>
          </a:p>
        </p:txBody>
      </p:sp>
      <p:sp>
        <p:nvSpPr>
          <p:cNvPr id="5" name="Content Placeholder 4"/>
          <p:cNvSpPr>
            <a:spLocks noGrp="1"/>
          </p:cNvSpPr>
          <p:nvPr>
            <p:ph sz="half" idx="2"/>
          </p:nvPr>
        </p:nvSpPr>
        <p:spPr/>
        <p:txBody>
          <a:bodyPr>
            <a:normAutofit/>
          </a:bodyPr>
          <a:lstStyle/>
          <a:p>
            <a:pPr marL="0" indent="0">
              <a:buNone/>
            </a:pPr>
            <a:r>
              <a:rPr lang="en-US" dirty="0"/>
              <a:t>What molecules are    carbon atoms in after the chemical change?</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endParaRPr lang="en-US" dirty="0"/>
          </a:p>
          <a:p>
            <a:pPr marL="0" indent="0">
              <a:buNone/>
            </a:pPr>
            <a:r>
              <a:rPr lang="en-US" sz="2800" dirty="0"/>
              <a:t>What other molecules are produced? </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
        <p:nvSpPr>
          <p:cNvPr id="6" name="Right Arrow 5"/>
          <p:cNvSpPr>
            <a:spLocks/>
          </p:cNvSpPr>
          <p:nvPr/>
        </p:nvSpPr>
        <p:spPr>
          <a:xfrm>
            <a:off x="3683021" y="3230437"/>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540129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a:bodyPr>
          <a:lstStyle/>
          <a:p>
            <a:r>
              <a:rPr lang="en-US" sz="2800" dirty="0"/>
              <a:t>Write an explanation: </a:t>
            </a:r>
            <a:r>
              <a:rPr lang="en-US" sz="2800" i="1" dirty="0"/>
              <a:t>What happens to soda water when it fizzes?</a:t>
            </a:r>
            <a:endParaRPr lang="en-US" sz="2800" dirty="0"/>
          </a:p>
          <a:p>
            <a:r>
              <a:rPr lang="en-US" sz="2800" dirty="0"/>
              <a:t>Use your:</a:t>
            </a:r>
          </a:p>
          <a:p>
            <a:pPr marL="342900" indent="-342900">
              <a:buFont typeface="Arial" panose="020B0604020202020204" pitchFamily="34" charset="0"/>
              <a:buChar char="•"/>
            </a:pPr>
            <a:r>
              <a:rPr lang="en-US" sz="2400" dirty="0"/>
              <a:t>Front of the Explanations Tool</a:t>
            </a:r>
          </a:p>
          <a:p>
            <a:endParaRPr lang="en-US" sz="2800" dirty="0"/>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11</a:t>
            </a:fld>
            <a:endParaRPr lang="en-US" sz="1800" kern="0">
              <a:solidFill>
                <a:sysClr val="windowText" lastClr="000000"/>
              </a:solidFill>
            </a:endParaRPr>
          </a:p>
        </p:txBody>
      </p:sp>
      <p:pic>
        <p:nvPicPr>
          <p:cNvPr id="6" name="Picture 2">
            <a:extLst>
              <a:ext uri="{FF2B5EF4-FFF2-40B4-BE49-F238E27FC236}">
                <a16:creationId xmlns:a16="http://schemas.microsoft.com/office/drawing/2014/main" id="{31F41CA2-477F-AC4D-9F65-EEFEC0D4D1FE}"/>
              </a:ext>
            </a:extLst>
          </p:cNvPr>
          <p:cNvPicPr>
            <a:picLocks noGrp="1" noChangeAspect="1" noChangeArrowheads="1"/>
          </p:cNvPicPr>
          <p:nvPr>
            <p:ph idx="1"/>
          </p:nvPr>
        </p:nvPicPr>
        <p:blipFill>
          <a:blip r:embed="rId3"/>
          <a:srcRect/>
          <a:stretch/>
        </p:blipFill>
        <p:spPr bwMode="auto">
          <a:xfrm>
            <a:off x="3537037" y="1435100"/>
            <a:ext cx="5085965" cy="44577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43139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the questions.</a:t>
            </a:r>
          </a:p>
          <a:p>
            <a:pPr lvl="1"/>
            <a:r>
              <a:rPr lang="en-US" dirty="0"/>
              <a:t>How are they alike?</a:t>
            </a:r>
          </a:p>
          <a:p>
            <a:pPr lvl="1"/>
            <a:r>
              <a:rPr lang="en-US" dirty="0"/>
              <a:t>How are they different?</a:t>
            </a:r>
          </a:p>
          <a:p>
            <a:r>
              <a:rPr lang="en-US" dirty="0"/>
              <a:t>Consider making revisions to your explanation based on your conversation with your partner.</a:t>
            </a:r>
          </a:p>
          <a:p>
            <a:endParaRPr lang="en-US" dirty="0"/>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12</a:t>
            </a:fld>
            <a:endParaRPr lang="en-US" sz="1800" kern="0">
              <a:solidFill>
                <a:sysClr val="windowText" lastClr="000000"/>
              </a:solidFill>
            </a:endParaRPr>
          </a:p>
        </p:txBody>
      </p:sp>
    </p:spTree>
    <p:extLst>
      <p:ext uri="{BB962C8B-B14F-4D97-AF65-F5344CB8AC3E}">
        <p14:creationId xmlns:p14="http://schemas.microsoft.com/office/powerpoint/2010/main" val="2743702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What happens to soda water when it fizzes?</a:t>
            </a:r>
          </a:p>
          <a:p>
            <a:r>
              <a:rPr lang="en-US" dirty="0"/>
              <a:t>Does your story include these parts?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372166444"/>
              </p:ext>
            </p:extLst>
          </p:nvPr>
        </p:nvGraphicFramePr>
        <p:xfrm>
          <a:off x="728591" y="3826096"/>
          <a:ext cx="7738670" cy="2204067"/>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a:t>
                      </a:r>
                      <a:r>
                        <a:rPr lang="en-US" baseline="0" dirty="0"/>
                        <a:t> Carbonic acid is in the soda water before it fizzes.</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Carbonic acid separates into carbon dioxide and water.</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pPr lvl="0"/>
                      <a:r>
                        <a:rPr lang="en-US" b="1" dirty="0"/>
                        <a:t>Matter movement:</a:t>
                      </a:r>
                      <a:r>
                        <a:rPr lang="en-US" baseline="0" dirty="0"/>
                        <a:t> </a:t>
                      </a:r>
                      <a:r>
                        <a:rPr lang="en-US" sz="1800" b="0" i="0" kern="1200" dirty="0">
                          <a:solidFill>
                            <a:schemeClr val="tx1"/>
                          </a:solidFill>
                          <a:effectLst/>
                          <a:latin typeface="+mn-lt"/>
                          <a:ea typeface="+mn-ea"/>
                          <a:cs typeface="+mn-cs"/>
                        </a:rPr>
                        <a:t>The carbon dioxide in bubbles moves through and leaves the soda water. The water molecules remain in the soda water.  </a:t>
                      </a:r>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2429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lstStyle/>
          <a:p>
            <a:r>
              <a:rPr lang="en-US" dirty="0"/>
              <a:t>Gather together your process tools for the unit (Predictions Tool,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about soda water now that you didn’t know before the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730785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ublic\Documents\for JJ\Three Questions\three 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a:endParaRPr lang="en-US">
              <a:solidFill>
                <a:prstClr val="black"/>
              </a:solidFill>
            </a:endParaRPr>
          </a:p>
        </p:txBody>
      </p:sp>
      <p:pic>
        <p:nvPicPr>
          <p:cNvPr id="6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prstClr val="black"/>
                </a:solidFill>
                <a:ea typeface="Times New Roman"/>
                <a:cs typeface="Arial" pitchFamily="34" charset="0"/>
              </a:rPr>
              <a:t>Evidence We </a:t>
            </a:r>
            <a:br>
              <a:rPr lang="en-US" sz="1100" b="1" dirty="0">
                <a:solidFill>
                  <a:prstClr val="black"/>
                </a:solidFill>
                <a:ea typeface="Times New Roman"/>
                <a:cs typeface="Arial" pitchFamily="34" charset="0"/>
              </a:rPr>
            </a:br>
            <a:r>
              <a:rPr lang="en-US" sz="1100" b="1" dirty="0">
                <a:solidFill>
                  <a:prstClr val="black"/>
                </a:solidFill>
                <a:ea typeface="Times New Roman"/>
                <a:cs typeface="Arial" pitchFamily="34" charset="0"/>
              </a:rPr>
              <a:t>Can Observe</a:t>
            </a:r>
            <a:endParaRPr lang="en-US" sz="1100" dirty="0">
              <a:solidFill>
                <a:prstClr val="black"/>
              </a:solidFill>
              <a:ea typeface="Calibri"/>
              <a:cs typeface="Arial" pitchFamily="34" charset="0"/>
            </a:endParaRPr>
          </a:p>
          <a:p>
            <a:pPr defTabSz="914400">
              <a:lnSpc>
                <a:spcPct val="115000"/>
              </a:lnSpc>
              <a:spcAft>
                <a:spcPts val="300"/>
              </a:spcAft>
            </a:pPr>
            <a:r>
              <a:rPr lang="en-US" sz="800" dirty="0">
                <a:solidFill>
                  <a:prstClr val="black"/>
                </a:solidFill>
                <a:ea typeface="Times New Roman"/>
                <a:cs typeface="Arial" pitchFamily="34" charset="0"/>
              </a:rPr>
              <a:t>BTB can indicate CO</a:t>
            </a:r>
            <a:r>
              <a:rPr lang="en-US" sz="800" baseline="-25000" dirty="0">
                <a:solidFill>
                  <a:prstClr val="black"/>
                </a:solidFill>
                <a:ea typeface="Times New Roman"/>
                <a:cs typeface="Arial" pitchFamily="34" charset="0"/>
              </a:rPr>
              <a:t>2</a:t>
            </a:r>
            <a:r>
              <a:rPr lang="en-US" sz="800" dirty="0">
                <a:solidFill>
                  <a:prstClr val="black"/>
                </a:solidFill>
                <a:ea typeface="Times New Roman"/>
                <a:cs typeface="Arial" pitchFamily="34" charset="0"/>
              </a:rPr>
              <a:t> in the air.</a:t>
            </a:r>
            <a:endParaRPr lang="en-US" sz="800" dirty="0">
              <a:solidFill>
                <a:prstClr val="black"/>
              </a:solidFill>
              <a:ea typeface="Calibri"/>
              <a:cs typeface="Arial" pitchFamily="34" charset="0"/>
            </a:endParaRPr>
          </a:p>
          <a:p>
            <a:pPr defTabSz="914400">
              <a:lnSpc>
                <a:spcPct val="115000"/>
              </a:lnSpc>
            </a:pPr>
            <a:r>
              <a:rPr lang="en-US" sz="800" dirty="0">
                <a:solidFill>
                  <a:prstClr val="black"/>
                </a:solidFill>
                <a:ea typeface="Times New Roman"/>
                <a:cs typeface="Arial" pitchFamily="34" charset="0"/>
              </a:rPr>
              <a:t>Organic materials are made up of molecules containing carbon atoms:</a:t>
            </a:r>
            <a:endParaRPr lang="en-US" sz="800" dirty="0">
              <a:solidFill>
                <a:prstClr val="black"/>
              </a:solidFill>
              <a:ea typeface="Calibri"/>
              <a:cs typeface="Arial" pitchFamily="34" charset="0"/>
            </a:endParaRPr>
          </a:p>
          <a:p>
            <a:pPr marL="228600" defTabSz="914400">
              <a:lnSpc>
                <a:spcPct val="115000"/>
              </a:lnSpc>
              <a:buSzPts val="1000"/>
            </a:pPr>
            <a:r>
              <a:rPr lang="en-US" sz="800" dirty="0">
                <a:solidFill>
                  <a:prstClr val="black"/>
                </a:solidFill>
                <a:ea typeface="Times New Roman"/>
                <a:cs typeface="Arial" pitchFamily="34" charset="0"/>
              </a:rPr>
              <a:t>• fuels	• foods</a:t>
            </a:r>
            <a:endParaRPr lang="en-US" sz="800" dirty="0">
              <a:solidFill>
                <a:prstClr val="black"/>
              </a:solidFill>
              <a:ea typeface="Calibri"/>
              <a:cs typeface="Arial" pitchFamily="34" charset="0"/>
            </a:endParaRPr>
          </a:p>
          <a:p>
            <a:pPr marL="228600" defTabSz="914400">
              <a:lnSpc>
                <a:spcPct val="115000"/>
              </a:lnSpc>
              <a:buSzPts val="1000"/>
            </a:pPr>
            <a:r>
              <a:rPr lang="en-US" sz="800" dirty="0">
                <a:solidFill>
                  <a:prstClr val="black"/>
                </a:solidFill>
                <a:ea typeface="Times New Roman"/>
                <a:cs typeface="Arial" pitchFamily="34" charset="0"/>
              </a:rPr>
              <a:t>• living and dead plants and </a:t>
            </a:r>
            <a:br>
              <a:rPr lang="en-US" sz="800" dirty="0">
                <a:solidFill>
                  <a:prstClr val="black"/>
                </a:solidFill>
                <a:ea typeface="Times New Roman"/>
                <a:cs typeface="Arial" pitchFamily="34" charset="0"/>
              </a:rPr>
            </a:br>
            <a:r>
              <a:rPr lang="en-US" sz="800" dirty="0">
                <a:solidFill>
                  <a:prstClr val="black"/>
                </a:solidFill>
                <a:ea typeface="Times New Roman"/>
                <a:cs typeface="Arial" pitchFamily="34" charset="0"/>
              </a:rPr>
              <a:t>   animals</a:t>
            </a:r>
          </a:p>
          <a:p>
            <a:pPr marL="515938" indent="-60325" defTabSz="914400">
              <a:lnSpc>
                <a:spcPct val="115000"/>
              </a:lnSpc>
              <a:buSzPts val="1000"/>
              <a:buFont typeface="Arial" panose="020B0604020202020204" pitchFamily="34" charset="0"/>
              <a:buChar char="•"/>
            </a:pPr>
            <a:r>
              <a:rPr lang="en-US" sz="800" dirty="0">
                <a:solidFill>
                  <a:prstClr val="black"/>
                </a:solidFill>
                <a:ea typeface="Times New Roman"/>
                <a:cs typeface="Arial" pitchFamily="34" charset="0"/>
              </a:rPr>
              <a:t>decomposers</a:t>
            </a:r>
            <a:endParaRPr lang="en-US" sz="800" dirty="0">
              <a:solidFill>
                <a:prstClr val="black"/>
              </a:solidFill>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srgbClr val="000000"/>
                </a:solidFill>
                <a:ea typeface="Times New Roman"/>
                <a:cs typeface="Times New Roman"/>
              </a:rPr>
              <a:t>Question</a:t>
            </a:r>
            <a:endParaRPr lang="en-US" sz="1100" dirty="0">
              <a:solidFill>
                <a:prstClr val="black"/>
              </a:solidFill>
              <a:ea typeface="Calibri"/>
              <a:cs typeface="Times New Roman"/>
            </a:endParaRPr>
          </a:p>
          <a:p>
            <a:pPr algn="ctr" defTabSz="914400">
              <a:lnSpc>
                <a:spcPct val="115000"/>
              </a:lnSpc>
              <a:spcAft>
                <a:spcPts val="300"/>
              </a:spcAft>
            </a:pPr>
            <a:r>
              <a:rPr lang="en-US" sz="950" dirty="0">
                <a:solidFill>
                  <a:srgbClr val="000000"/>
                </a:solidFill>
                <a:ea typeface="Times New Roman"/>
                <a:cs typeface="Times New Roman"/>
              </a:rPr>
              <a:t>What is happening </a:t>
            </a:r>
            <a:br>
              <a:rPr lang="en-US" sz="950" dirty="0">
                <a:solidFill>
                  <a:srgbClr val="000000"/>
                </a:solidFill>
                <a:ea typeface="Times New Roman"/>
                <a:cs typeface="Times New Roman"/>
              </a:rPr>
            </a:br>
            <a:r>
              <a:rPr lang="en-US" sz="950" dirty="0">
                <a:solidFill>
                  <a:srgbClr val="000000"/>
                </a:solidFill>
                <a:ea typeface="Times New Roman"/>
                <a:cs typeface="Times New Roman"/>
              </a:rPr>
              <a:t>to energy?</a:t>
            </a:r>
            <a:endParaRPr lang="en-US" sz="950" dirty="0">
              <a:solidFill>
                <a:prstClr val="black"/>
              </a:solidFill>
              <a:ea typeface="Calibri"/>
              <a:cs typeface="Times New Roman"/>
            </a:endParaRPr>
          </a:p>
          <a:p>
            <a:pPr marL="457200" defTabSz="914400">
              <a:lnSpc>
                <a:spcPct val="115000"/>
              </a:lnSpc>
              <a:spcAft>
                <a:spcPts val="300"/>
              </a:spcAft>
            </a:pPr>
            <a:r>
              <a:rPr lang="en-US" sz="800" dirty="0">
                <a:solidFill>
                  <a:srgbClr val="000000"/>
                </a:solidFill>
                <a:ea typeface="Times New Roman"/>
                <a:cs typeface="Times New Roman"/>
              </a:rPr>
              <a:t>What forms of energy are involved?</a:t>
            </a:r>
            <a:endParaRPr lang="en-US" sz="800" dirty="0">
              <a:solidFill>
                <a:prstClr val="black"/>
              </a:solidFill>
              <a:ea typeface="Calibri"/>
              <a:cs typeface="Times New Roman"/>
            </a:endParaRPr>
          </a:p>
          <a:p>
            <a:pPr marL="228600" defTabSz="914400">
              <a:lnSpc>
                <a:spcPct val="115000"/>
              </a:lnSpc>
              <a:spcAft>
                <a:spcPts val="300"/>
              </a:spcAft>
            </a:pPr>
            <a:r>
              <a:rPr lang="en-US" sz="800" dirty="0">
                <a:solidFill>
                  <a:srgbClr val="000000"/>
                </a:solidFill>
                <a:ea typeface="Times New Roman"/>
                <a:cs typeface="Times New Roman"/>
              </a:rPr>
              <a:t>What energy transformations take place during the chemical change?</a:t>
            </a:r>
            <a:endParaRPr lang="en-US" sz="800" dirty="0">
              <a:solidFill>
                <a:prstClr val="black"/>
              </a:solidFill>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prstClr val="black"/>
                </a:solidFill>
                <a:ea typeface="Times New Roman"/>
                <a:cs typeface="Times New Roman"/>
              </a:rPr>
              <a:t>Evidence We </a:t>
            </a:r>
            <a:br>
              <a:rPr lang="en-US" sz="1100" b="1" dirty="0">
                <a:solidFill>
                  <a:prstClr val="black"/>
                </a:solidFill>
                <a:ea typeface="Times New Roman"/>
                <a:cs typeface="Times New Roman"/>
              </a:rPr>
            </a:br>
            <a:r>
              <a:rPr lang="en-US" sz="1100" b="1" dirty="0">
                <a:solidFill>
                  <a:prstClr val="black"/>
                </a:solidFill>
                <a:ea typeface="Times New Roman"/>
                <a:cs typeface="Times New Roman"/>
              </a:rPr>
              <a:t>Can Observe</a:t>
            </a:r>
            <a:endParaRPr lang="en-US" sz="1100" dirty="0">
              <a:solidFill>
                <a:prstClr val="black"/>
              </a:solidFill>
              <a:ea typeface="Calibri"/>
              <a:cs typeface="Times New Roman"/>
            </a:endParaRPr>
          </a:p>
          <a:p>
            <a:pPr defTabSz="914400">
              <a:lnSpc>
                <a:spcPct val="115000"/>
              </a:lnSpc>
              <a:spcAft>
                <a:spcPts val="300"/>
              </a:spcAft>
            </a:pPr>
            <a:r>
              <a:rPr lang="en-US" sz="800" dirty="0">
                <a:solidFill>
                  <a:prstClr val="black"/>
                </a:solidFill>
                <a:ea typeface="Times New Roman"/>
                <a:cs typeface="Times New Roman"/>
              </a:rPr>
              <a:t>We can observe indicators of different forms of energy before and after chemical changes:</a:t>
            </a:r>
            <a:endParaRPr lang="en-US" sz="800" dirty="0">
              <a:solidFill>
                <a:prstClr val="black"/>
              </a:solidFill>
              <a:ea typeface="Calibri"/>
              <a:cs typeface="Times New Roman"/>
            </a:endParaRPr>
          </a:p>
          <a:p>
            <a:pPr defTabSz="914400">
              <a:lnSpc>
                <a:spcPct val="115000"/>
              </a:lnSpc>
              <a:spcAft>
                <a:spcPts val="300"/>
              </a:spcAft>
              <a:buSzPts val="1000"/>
            </a:pPr>
            <a:r>
              <a:rPr lang="en-US" sz="800" dirty="0">
                <a:solidFill>
                  <a:prstClr val="black"/>
                </a:solidFill>
                <a:ea typeface="Times New Roman"/>
                <a:cs typeface="Arial" pitchFamily="34" charset="0"/>
              </a:rPr>
              <a:t>• </a:t>
            </a:r>
            <a:r>
              <a:rPr lang="en-US" sz="800" dirty="0">
                <a:solidFill>
                  <a:prstClr val="black"/>
                </a:solidFill>
                <a:ea typeface="Times New Roman"/>
                <a:cs typeface="Times New Roman"/>
              </a:rPr>
              <a:t>light energy	</a:t>
            </a:r>
            <a:r>
              <a:rPr lang="en-US" sz="800" dirty="0">
                <a:solidFill>
                  <a:prstClr val="black"/>
                </a:solidFill>
                <a:ea typeface="Times New Roman"/>
                <a:cs typeface="Arial" pitchFamily="34" charset="0"/>
              </a:rPr>
              <a:t>• </a:t>
            </a:r>
            <a:r>
              <a:rPr lang="en-US" sz="800" dirty="0">
                <a:solidFill>
                  <a:prstClr val="black"/>
                </a:solidFill>
                <a:ea typeface="Times New Roman"/>
                <a:cs typeface="Times New Roman"/>
              </a:rPr>
              <a:t>heat energy</a:t>
            </a:r>
            <a:endParaRPr lang="en-US" sz="800" dirty="0">
              <a:solidFill>
                <a:prstClr val="black"/>
              </a:solidFill>
              <a:ea typeface="Calibri"/>
              <a:cs typeface="Times New Roman"/>
            </a:endParaRPr>
          </a:p>
          <a:p>
            <a:pPr marL="53975" indent="-53975" defTabSz="914400">
              <a:lnSpc>
                <a:spcPct val="115000"/>
              </a:lnSpc>
              <a:spcAft>
                <a:spcPts val="300"/>
              </a:spcAft>
              <a:buSzPts val="1000"/>
            </a:pPr>
            <a:r>
              <a:rPr lang="en-US" sz="800" dirty="0">
                <a:solidFill>
                  <a:prstClr val="black"/>
                </a:solidFill>
                <a:ea typeface="Times New Roman"/>
                <a:cs typeface="Arial" pitchFamily="34" charset="0"/>
              </a:rPr>
              <a:t>• </a:t>
            </a:r>
            <a:r>
              <a:rPr lang="en-US" sz="800" dirty="0">
                <a:solidFill>
                  <a:prstClr val="black"/>
                </a:solidFill>
                <a:ea typeface="Times New Roman"/>
                <a:cs typeface="Times New Roman"/>
              </a:rPr>
              <a:t>chemical energy stored in organic materials</a:t>
            </a:r>
            <a:endParaRPr lang="en-US" sz="800" dirty="0">
              <a:solidFill>
                <a:prstClr val="black"/>
              </a:solidFill>
              <a:ea typeface="Calibri"/>
              <a:cs typeface="Times New Roman"/>
            </a:endParaRPr>
          </a:p>
          <a:p>
            <a:pPr algn="ctr" defTabSz="914400">
              <a:lnSpc>
                <a:spcPct val="115000"/>
              </a:lnSpc>
              <a:spcAft>
                <a:spcPts val="300"/>
              </a:spcAft>
              <a:buSzPts val="1000"/>
            </a:pPr>
            <a:r>
              <a:rPr lang="en-US" sz="800" dirty="0">
                <a:solidFill>
                  <a:prstClr val="black"/>
                </a:solidFill>
                <a:ea typeface="Times New Roman"/>
                <a:cs typeface="Arial" pitchFamily="34" charset="0"/>
              </a:rPr>
              <a:t>• </a:t>
            </a:r>
            <a:r>
              <a:rPr lang="en-US" sz="800" dirty="0">
                <a:solidFill>
                  <a:prstClr val="black"/>
                </a:solidFill>
                <a:ea typeface="Times New Roman"/>
                <a:cs typeface="Times New Roman"/>
              </a:rPr>
              <a:t>motion energy</a:t>
            </a:r>
            <a:endParaRPr lang="en-US" sz="800" dirty="0">
              <a:solidFill>
                <a:prstClr val="black"/>
              </a:solidFill>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srgbClr val="000000"/>
                </a:solidFill>
                <a:ea typeface="Times New Roman"/>
                <a:cs typeface="Arial" pitchFamily="34" charset="0"/>
              </a:rPr>
              <a:t>Rules to Follow</a:t>
            </a:r>
            <a:endParaRPr lang="en-US" sz="1100" dirty="0">
              <a:solidFill>
                <a:prstClr val="black"/>
              </a:solidFill>
              <a:ea typeface="Calibri"/>
              <a:cs typeface="Arial" pitchFamily="34" charset="0"/>
            </a:endParaRPr>
          </a:p>
          <a:p>
            <a:pPr defTabSz="914400">
              <a:lnSpc>
                <a:spcPct val="115000"/>
              </a:lnSpc>
              <a:spcAft>
                <a:spcPts val="300"/>
              </a:spcAft>
            </a:pPr>
            <a:r>
              <a:rPr lang="en-US" sz="800" dirty="0">
                <a:solidFill>
                  <a:srgbClr val="000000"/>
                </a:solidFill>
                <a:ea typeface="Times New Roman"/>
                <a:cs typeface="Arial" pitchFamily="34" charset="0"/>
              </a:rPr>
              <a:t>All materials (solids, liquids, and gases) are made of atoms that are bonded together in molecules.</a:t>
            </a:r>
            <a:endParaRPr lang="en-US" sz="800" dirty="0">
              <a:solidFill>
                <a:prstClr val="black"/>
              </a:solidFill>
              <a:ea typeface="Calibri"/>
              <a:cs typeface="Arial" pitchFamily="34" charset="0"/>
            </a:endParaRPr>
          </a:p>
          <a:p>
            <a:pPr defTabSz="914400">
              <a:lnSpc>
                <a:spcPct val="115000"/>
              </a:lnSpc>
              <a:spcAft>
                <a:spcPts val="300"/>
              </a:spcAft>
            </a:pPr>
            <a:r>
              <a:rPr lang="en-US" sz="800" b="1" dirty="0">
                <a:solidFill>
                  <a:srgbClr val="000000"/>
                </a:solidFill>
                <a:ea typeface="Times New Roman"/>
                <a:cs typeface="Arial" pitchFamily="34" charset="0"/>
              </a:rPr>
              <a:t>Scale</a:t>
            </a:r>
            <a:r>
              <a:rPr lang="en-US" sz="800" dirty="0">
                <a:solidFill>
                  <a:srgbClr val="000000"/>
                </a:solidFill>
                <a:ea typeface="Times New Roman"/>
                <a:cs typeface="Arial" pitchFamily="34" charset="0"/>
              </a:rPr>
              <a:t>: The matter movement question can be answered at the atomic-molecular, cellular, or macroscopic scale.</a:t>
            </a:r>
            <a:endParaRPr lang="en-US" sz="800" dirty="0">
              <a:solidFill>
                <a:prstClr val="black"/>
              </a:solidFill>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srgbClr val="000000"/>
                </a:solidFill>
                <a:ea typeface="Times New Roman"/>
                <a:cs typeface="Times New Roman"/>
              </a:rPr>
              <a:t>Question</a:t>
            </a:r>
            <a:endParaRPr lang="en-US" sz="1100" dirty="0">
              <a:solidFill>
                <a:prstClr val="black"/>
              </a:solidFill>
              <a:ea typeface="Calibri"/>
              <a:cs typeface="Times New Roman"/>
            </a:endParaRPr>
          </a:p>
          <a:p>
            <a:pPr algn="ctr" defTabSz="914400">
              <a:lnSpc>
                <a:spcPct val="115000"/>
              </a:lnSpc>
              <a:spcAft>
                <a:spcPts val="300"/>
              </a:spcAft>
            </a:pPr>
            <a:r>
              <a:rPr lang="en-US" sz="950" dirty="0">
                <a:solidFill>
                  <a:srgbClr val="000000"/>
                </a:solidFill>
                <a:ea typeface="Times New Roman"/>
                <a:cs typeface="Times New Roman"/>
              </a:rPr>
              <a:t>Where are molecules moving?</a:t>
            </a:r>
            <a:endParaRPr lang="en-US" sz="950" dirty="0">
              <a:solidFill>
                <a:prstClr val="black"/>
              </a:solidFill>
              <a:ea typeface="Calibri"/>
              <a:cs typeface="Times New Roman"/>
            </a:endParaRPr>
          </a:p>
          <a:p>
            <a:pPr marL="228600" defTabSz="914400">
              <a:lnSpc>
                <a:spcPct val="115000"/>
              </a:lnSpc>
              <a:spcAft>
                <a:spcPts val="300"/>
              </a:spcAft>
            </a:pPr>
            <a:r>
              <a:rPr lang="en-US" sz="800" dirty="0">
                <a:solidFill>
                  <a:srgbClr val="000000"/>
                </a:solidFill>
                <a:ea typeface="Times New Roman"/>
                <a:cs typeface="Times New Roman"/>
              </a:rPr>
              <a:t>How do molecules move to the location of the chemical change? </a:t>
            </a:r>
            <a:endParaRPr lang="en-US" sz="800" dirty="0">
              <a:solidFill>
                <a:prstClr val="black"/>
              </a:solidFill>
              <a:ea typeface="Calibri"/>
              <a:cs typeface="Times New Roman"/>
            </a:endParaRPr>
          </a:p>
          <a:p>
            <a:pPr defTabSz="914400">
              <a:lnSpc>
                <a:spcPct val="115000"/>
              </a:lnSpc>
              <a:spcAft>
                <a:spcPts val="300"/>
              </a:spcAft>
            </a:pPr>
            <a:r>
              <a:rPr lang="en-US" sz="800" dirty="0">
                <a:solidFill>
                  <a:srgbClr val="000000"/>
                </a:solidFill>
                <a:ea typeface="Times New Roman"/>
                <a:cs typeface="Times New Roman"/>
              </a:rPr>
              <a:t>How do molecules move away from the location of the chemical change?</a:t>
            </a:r>
            <a:endParaRPr lang="en-US" sz="800" dirty="0">
              <a:solidFill>
                <a:prstClr val="black"/>
              </a:solidFill>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srgbClr val="000000"/>
                </a:solidFill>
                <a:ea typeface="Times New Roman"/>
                <a:cs typeface="Arial" pitchFamily="34" charset="0"/>
              </a:rPr>
              <a:t>Evidence We </a:t>
            </a:r>
            <a:br>
              <a:rPr lang="en-US" sz="1100" b="1" dirty="0">
                <a:solidFill>
                  <a:srgbClr val="000000"/>
                </a:solidFill>
                <a:ea typeface="Times New Roman"/>
                <a:cs typeface="Arial" pitchFamily="34" charset="0"/>
              </a:rPr>
            </a:br>
            <a:r>
              <a:rPr lang="en-US" sz="1100" b="1" dirty="0">
                <a:solidFill>
                  <a:srgbClr val="000000"/>
                </a:solidFill>
                <a:ea typeface="Times New Roman"/>
                <a:cs typeface="Arial" pitchFamily="34" charset="0"/>
              </a:rPr>
              <a:t>Can Observe</a:t>
            </a:r>
            <a:endParaRPr lang="en-US" sz="1100" dirty="0">
              <a:solidFill>
                <a:prstClr val="black"/>
              </a:solidFill>
              <a:ea typeface="Calibri"/>
              <a:cs typeface="Arial" pitchFamily="34" charset="0"/>
            </a:endParaRPr>
          </a:p>
          <a:p>
            <a:pPr defTabSz="914400">
              <a:lnSpc>
                <a:spcPct val="115000"/>
              </a:lnSpc>
              <a:spcAft>
                <a:spcPts val="300"/>
              </a:spcAft>
            </a:pPr>
            <a:r>
              <a:rPr lang="en-US" sz="800" dirty="0">
                <a:solidFill>
                  <a:srgbClr val="000000"/>
                </a:solidFill>
                <a:ea typeface="Times New Roman"/>
                <a:cs typeface="Arial" pitchFamily="34" charset="0"/>
              </a:rPr>
              <a:t>Moving solids, liquids, and gases are made of moving molecules.</a:t>
            </a:r>
            <a:endParaRPr lang="en-US" sz="800" dirty="0">
              <a:solidFill>
                <a:prstClr val="black"/>
              </a:solidFill>
              <a:ea typeface="Calibri"/>
              <a:cs typeface="Arial" pitchFamily="34" charset="0"/>
            </a:endParaRPr>
          </a:p>
          <a:p>
            <a:pPr defTabSz="914400">
              <a:lnSpc>
                <a:spcPct val="115000"/>
              </a:lnSpc>
              <a:spcAft>
                <a:spcPts val="300"/>
              </a:spcAft>
            </a:pPr>
            <a:r>
              <a:rPr lang="en-US" sz="800" dirty="0">
                <a:solidFill>
                  <a:srgbClr val="000000"/>
                </a:solidFill>
                <a:ea typeface="Times New Roman"/>
                <a:cs typeface="Arial" pitchFamily="34" charset="0"/>
              </a:rPr>
              <a:t>A change in mass shows that molecules are moving</a:t>
            </a:r>
            <a:r>
              <a:rPr lang="en-US" sz="1000" dirty="0">
                <a:solidFill>
                  <a:srgbClr val="000000"/>
                </a:solidFill>
                <a:ea typeface="Times New Roman"/>
                <a:cs typeface="Arial" pitchFamily="34" charset="0"/>
              </a:rPr>
              <a:t>.</a:t>
            </a:r>
            <a:endParaRPr lang="en-US" sz="1100" dirty="0">
              <a:solidFill>
                <a:prstClr val="black"/>
              </a:solidFill>
              <a:ea typeface="Calibri"/>
              <a:cs typeface="Arial" pitchFamily="34" charset="0"/>
            </a:endParaRPr>
          </a:p>
        </p:txBody>
      </p:sp>
      <p:pic>
        <p:nvPicPr>
          <p:cNvPr id="1049" name="Picture 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1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1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a:solidFill>
                  <a:srgbClr val="FFFFFF"/>
                </a:solidFill>
              </a14:hiddenFill>
            </a:ext>
          </a:extLst>
        </p:spPr>
      </p:pic>
      <p:pic>
        <p:nvPicPr>
          <p:cNvPr id="1047" name="Picture 2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srgbClr val="000000"/>
                </a:solidFill>
                <a:ea typeface="Times New Roman"/>
                <a:cs typeface="Arial" pitchFamily="34" charset="0"/>
              </a:rPr>
              <a:t>Question</a:t>
            </a:r>
            <a:endParaRPr lang="en-US" sz="1100" dirty="0">
              <a:solidFill>
                <a:prstClr val="black"/>
              </a:solidFill>
              <a:ea typeface="Calibri"/>
              <a:cs typeface="Arial" pitchFamily="34" charset="0"/>
            </a:endParaRPr>
          </a:p>
          <a:p>
            <a:pPr algn="ctr" defTabSz="914400">
              <a:lnSpc>
                <a:spcPct val="115000"/>
              </a:lnSpc>
              <a:spcAft>
                <a:spcPts val="300"/>
              </a:spcAft>
            </a:pPr>
            <a:r>
              <a:rPr lang="en-US" sz="950" dirty="0">
                <a:solidFill>
                  <a:srgbClr val="000000"/>
                </a:solidFill>
                <a:ea typeface="Times New Roman"/>
                <a:cs typeface="Arial" pitchFamily="34" charset="0"/>
              </a:rPr>
              <a:t>How are atoms in molecules being rearranged into </a:t>
            </a:r>
            <a:br>
              <a:rPr lang="en-US" sz="950" dirty="0">
                <a:solidFill>
                  <a:srgbClr val="000000"/>
                </a:solidFill>
                <a:ea typeface="Times New Roman"/>
                <a:cs typeface="Arial" pitchFamily="34" charset="0"/>
              </a:rPr>
            </a:br>
            <a:r>
              <a:rPr lang="en-US" sz="950" dirty="0">
                <a:solidFill>
                  <a:srgbClr val="000000"/>
                </a:solidFill>
                <a:ea typeface="Times New Roman"/>
                <a:cs typeface="Arial" pitchFamily="34" charset="0"/>
              </a:rPr>
              <a:t>different molecules?</a:t>
            </a:r>
            <a:endParaRPr lang="en-US" sz="950" dirty="0">
              <a:solidFill>
                <a:prstClr val="black"/>
              </a:solidFill>
              <a:ea typeface="Calibri"/>
              <a:cs typeface="Arial" pitchFamily="34" charset="0"/>
            </a:endParaRPr>
          </a:p>
          <a:p>
            <a:pPr marL="228600" indent="228600" defTabSz="914400">
              <a:lnSpc>
                <a:spcPct val="115000"/>
              </a:lnSpc>
              <a:spcAft>
                <a:spcPts val="300"/>
              </a:spcAft>
            </a:pPr>
            <a:r>
              <a:rPr lang="en-US" sz="800" dirty="0">
                <a:solidFill>
                  <a:srgbClr val="000000"/>
                </a:solidFill>
                <a:ea typeface="Times New Roman"/>
                <a:cs typeface="Arial" pitchFamily="34" charset="0"/>
              </a:rPr>
              <a:t>What molecules are carbon atoms in before and after the chemical change?</a:t>
            </a:r>
            <a:endParaRPr lang="en-US" sz="800" dirty="0">
              <a:solidFill>
                <a:prstClr val="black"/>
              </a:solidFill>
              <a:ea typeface="Calibri"/>
              <a:cs typeface="Arial" pitchFamily="34" charset="0"/>
            </a:endParaRPr>
          </a:p>
          <a:p>
            <a:pPr defTabSz="914400">
              <a:lnSpc>
                <a:spcPct val="115000"/>
              </a:lnSpc>
              <a:spcAft>
                <a:spcPts val="300"/>
              </a:spcAft>
            </a:pPr>
            <a:r>
              <a:rPr lang="en-US" sz="800" dirty="0">
                <a:solidFill>
                  <a:srgbClr val="000000"/>
                </a:solidFill>
                <a:ea typeface="Times New Roman"/>
                <a:cs typeface="Arial" pitchFamily="34" charset="0"/>
              </a:rPr>
              <a:t>What other molecules are involved?</a:t>
            </a:r>
            <a:endParaRPr lang="en-US" sz="800" dirty="0">
              <a:solidFill>
                <a:prstClr val="black"/>
              </a:solidFill>
              <a:ea typeface="Calibri"/>
              <a:cs typeface="Arial" pitchFamily="34" charset="0"/>
            </a:endParaRPr>
          </a:p>
        </p:txBody>
      </p:sp>
      <p:pic>
        <p:nvPicPr>
          <p:cNvPr id="1048" name="Picture 2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prstClr val="black"/>
                </a:solidFill>
                <a:ea typeface="Times New Roman"/>
                <a:cs typeface="Arial" pitchFamily="34" charset="0"/>
              </a:rPr>
              <a:t>Rules to Follow</a:t>
            </a:r>
            <a:endParaRPr lang="en-US" sz="1100" dirty="0">
              <a:solidFill>
                <a:prstClr val="black"/>
              </a:solidFill>
              <a:ea typeface="Calibri"/>
              <a:cs typeface="Arial" pitchFamily="34" charset="0"/>
            </a:endParaRPr>
          </a:p>
          <a:p>
            <a:pPr defTabSz="914400">
              <a:lnSpc>
                <a:spcPct val="115000"/>
              </a:lnSpc>
              <a:spcAft>
                <a:spcPts val="300"/>
              </a:spcAft>
            </a:pPr>
            <a:r>
              <a:rPr lang="en-US" sz="800" b="1" dirty="0">
                <a:solidFill>
                  <a:prstClr val="black"/>
                </a:solidFill>
                <a:ea typeface="Times New Roman"/>
                <a:cs typeface="Arial" pitchFamily="34" charset="0"/>
              </a:rPr>
              <a:t>Atoms last forever</a:t>
            </a:r>
            <a:r>
              <a:rPr lang="en-US" sz="800" dirty="0">
                <a:solidFill>
                  <a:prstClr val="black"/>
                </a:solidFill>
                <a:ea typeface="Times New Roman"/>
                <a:cs typeface="Arial" pitchFamily="34" charset="0"/>
              </a:rPr>
              <a:t> in combustion and living systems.</a:t>
            </a:r>
            <a:endParaRPr lang="en-US" sz="800" dirty="0">
              <a:solidFill>
                <a:prstClr val="black"/>
              </a:solidFill>
              <a:ea typeface="Calibri"/>
              <a:cs typeface="Arial" pitchFamily="34" charset="0"/>
            </a:endParaRPr>
          </a:p>
          <a:p>
            <a:pPr defTabSz="914400">
              <a:lnSpc>
                <a:spcPct val="115000"/>
              </a:lnSpc>
              <a:spcAft>
                <a:spcPts val="300"/>
              </a:spcAft>
            </a:pPr>
            <a:r>
              <a:rPr lang="en-US" sz="800" b="1" dirty="0">
                <a:solidFill>
                  <a:prstClr val="black"/>
                </a:solidFill>
                <a:ea typeface="Times New Roman"/>
                <a:cs typeface="Arial" pitchFamily="34" charset="0"/>
              </a:rPr>
              <a:t>Atoms can be rearranged </a:t>
            </a:r>
            <a:r>
              <a:rPr lang="en-US" sz="800" dirty="0">
                <a:solidFill>
                  <a:prstClr val="black"/>
                </a:solidFill>
                <a:ea typeface="Times New Roman"/>
                <a:cs typeface="Arial" pitchFamily="34" charset="0"/>
              </a:rPr>
              <a:t>to make new molecules, but not created or destroyed.</a:t>
            </a:r>
            <a:endParaRPr lang="en-US" sz="800" dirty="0">
              <a:solidFill>
                <a:prstClr val="black"/>
              </a:solidFill>
              <a:ea typeface="Calibri"/>
              <a:cs typeface="Arial" pitchFamily="34" charset="0"/>
            </a:endParaRPr>
          </a:p>
          <a:p>
            <a:pPr defTabSz="914400">
              <a:lnSpc>
                <a:spcPct val="115000"/>
              </a:lnSpc>
              <a:spcAft>
                <a:spcPts val="300"/>
              </a:spcAft>
            </a:pPr>
            <a:r>
              <a:rPr lang="en-US" sz="800" dirty="0">
                <a:solidFill>
                  <a:prstClr val="black"/>
                </a:solidFill>
                <a:ea typeface="Times New Roman"/>
                <a:cs typeface="Arial" pitchFamily="34" charset="0"/>
              </a:rPr>
              <a:t>Carbon atoms are bound to other atoms in molecules.</a:t>
            </a:r>
            <a:endParaRPr lang="en-US" sz="800" dirty="0">
              <a:solidFill>
                <a:prstClr val="black"/>
              </a:solidFill>
              <a:ea typeface="Calibri"/>
              <a:cs typeface="Arial" pitchFamily="34" charset="0"/>
            </a:endParaRPr>
          </a:p>
          <a:p>
            <a:pPr defTabSz="914400">
              <a:lnSpc>
                <a:spcPct val="115000"/>
              </a:lnSpc>
              <a:spcAft>
                <a:spcPts val="300"/>
              </a:spcAft>
            </a:pPr>
            <a:r>
              <a:rPr lang="en-US" sz="800" b="1" dirty="0">
                <a:solidFill>
                  <a:prstClr val="black"/>
                </a:solidFill>
                <a:ea typeface="Times New Roman"/>
                <a:cs typeface="Arial" pitchFamily="34" charset="0"/>
              </a:rPr>
              <a:t>Scale</a:t>
            </a:r>
            <a:r>
              <a:rPr lang="en-US" sz="800" dirty="0">
                <a:solidFill>
                  <a:prstClr val="black"/>
                </a:solidFill>
                <a:ea typeface="Times New Roman"/>
                <a:cs typeface="Arial" pitchFamily="34" charset="0"/>
              </a:rPr>
              <a:t>: The matter change question is always answered at the atomic-molecular scale.</a:t>
            </a:r>
            <a:endParaRPr lang="en-US" sz="800" dirty="0">
              <a:solidFill>
                <a:prstClr val="black"/>
              </a:solidFill>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lnSpc>
                <a:spcPct val="115000"/>
              </a:lnSpc>
              <a:spcAft>
                <a:spcPts val="300"/>
              </a:spcAft>
            </a:pPr>
            <a:r>
              <a:rPr lang="en-US" sz="1100" b="1" dirty="0">
                <a:solidFill>
                  <a:prstClr val="black"/>
                </a:solidFill>
                <a:ea typeface="Times New Roman"/>
                <a:cs typeface="Arial" pitchFamily="34" charset="0"/>
              </a:rPr>
              <a:t>Rules to Follow</a:t>
            </a:r>
            <a:endParaRPr lang="en-US" sz="1100" dirty="0">
              <a:solidFill>
                <a:prstClr val="black"/>
              </a:solidFill>
              <a:ea typeface="Calibri"/>
              <a:cs typeface="Arial" pitchFamily="34" charset="0"/>
            </a:endParaRPr>
          </a:p>
          <a:p>
            <a:pPr defTabSz="914400">
              <a:lnSpc>
                <a:spcPct val="115000"/>
              </a:lnSpc>
              <a:spcAft>
                <a:spcPts val="300"/>
              </a:spcAft>
            </a:pPr>
            <a:r>
              <a:rPr lang="en-US" sz="800" b="1" dirty="0">
                <a:solidFill>
                  <a:prstClr val="black"/>
                </a:solidFill>
                <a:ea typeface="Times New Roman"/>
                <a:cs typeface="Arial" pitchFamily="34" charset="0"/>
              </a:rPr>
              <a:t>Energy lasts forever</a:t>
            </a:r>
            <a:r>
              <a:rPr lang="en-US" sz="800" dirty="0">
                <a:solidFill>
                  <a:prstClr val="black"/>
                </a:solidFill>
                <a:ea typeface="Times New Roman"/>
                <a:cs typeface="Arial" pitchFamily="34" charset="0"/>
              </a:rPr>
              <a:t> in combustion and living systems.</a:t>
            </a:r>
            <a:endParaRPr lang="en-US" sz="800" dirty="0">
              <a:solidFill>
                <a:prstClr val="black"/>
              </a:solidFill>
              <a:ea typeface="Calibri"/>
              <a:cs typeface="Arial" pitchFamily="34" charset="0"/>
            </a:endParaRPr>
          </a:p>
          <a:p>
            <a:pPr defTabSz="914400">
              <a:lnSpc>
                <a:spcPct val="115000"/>
              </a:lnSpc>
              <a:spcAft>
                <a:spcPts val="300"/>
              </a:spcAft>
            </a:pPr>
            <a:r>
              <a:rPr lang="en-US" sz="800" b="1" dirty="0">
                <a:solidFill>
                  <a:prstClr val="black"/>
                </a:solidFill>
                <a:ea typeface="Times New Roman"/>
                <a:cs typeface="Arial" pitchFamily="34" charset="0"/>
              </a:rPr>
              <a:t>Energy can be transformed</a:t>
            </a:r>
            <a:r>
              <a:rPr lang="en-US" sz="800" dirty="0">
                <a:solidFill>
                  <a:prstClr val="black"/>
                </a:solidFill>
                <a:ea typeface="Times New Roman"/>
                <a:cs typeface="Arial" pitchFamily="34" charset="0"/>
              </a:rPr>
              <a:t>, but not created or destroyed. </a:t>
            </a:r>
            <a:endParaRPr lang="en-US" sz="800" dirty="0">
              <a:solidFill>
                <a:prstClr val="black"/>
              </a:solidFill>
              <a:ea typeface="Calibri"/>
              <a:cs typeface="Arial" pitchFamily="34" charset="0"/>
            </a:endParaRPr>
          </a:p>
          <a:p>
            <a:pPr defTabSz="914400">
              <a:lnSpc>
                <a:spcPct val="115000"/>
              </a:lnSpc>
              <a:spcAft>
                <a:spcPts val="300"/>
              </a:spcAft>
            </a:pPr>
            <a:r>
              <a:rPr lang="en-US" sz="800" dirty="0">
                <a:solidFill>
                  <a:prstClr val="black"/>
                </a:solidFill>
                <a:ea typeface="Times New Roman"/>
                <a:cs typeface="Arial" pitchFamily="34" charset="0"/>
              </a:rPr>
              <a:t>C-C and C-H bonds have more stored chemical energy than C-O and H-O bonds.</a:t>
            </a:r>
            <a:endParaRPr lang="en-US" sz="800" dirty="0">
              <a:solidFill>
                <a:prstClr val="black"/>
              </a:solidFill>
              <a:ea typeface="Calibri"/>
              <a:cs typeface="Arial" pitchFamily="34" charset="0"/>
            </a:endParaRPr>
          </a:p>
          <a:p>
            <a:pPr defTabSz="914400">
              <a:lnSpc>
                <a:spcPct val="115000"/>
              </a:lnSpc>
              <a:spcAft>
                <a:spcPts val="300"/>
              </a:spcAft>
            </a:pPr>
            <a:r>
              <a:rPr lang="en-US" sz="800" b="1" dirty="0">
                <a:solidFill>
                  <a:prstClr val="black"/>
                </a:solidFill>
                <a:ea typeface="Times New Roman"/>
                <a:cs typeface="Arial" pitchFamily="34" charset="0"/>
              </a:rPr>
              <a:t>Scale</a:t>
            </a:r>
            <a:r>
              <a:rPr lang="en-US" sz="800" dirty="0">
                <a:solidFill>
                  <a:prstClr val="black"/>
                </a:solidFill>
                <a:ea typeface="Times New Roman"/>
                <a:cs typeface="Arial" pitchFamily="34" charset="0"/>
              </a:rPr>
              <a:t>: The energy change question can be answered at the atomic-molecular, cellular, or macroscopic scales.</a:t>
            </a:r>
            <a:endParaRPr lang="en-US" sz="800" dirty="0">
              <a:solidFill>
                <a:prstClr val="black"/>
              </a:solidFill>
              <a:ea typeface="Calibri"/>
              <a:cs typeface="Arial" pitchFamily="34" charset="0"/>
            </a:endParaRPr>
          </a:p>
        </p:txBody>
      </p:sp>
      <p:sp>
        <p:nvSpPr>
          <p:cNvPr id="2" name="Rounded Rectangle 1"/>
          <p:cNvSpPr/>
          <p:nvPr/>
        </p:nvSpPr>
        <p:spPr>
          <a:xfrm>
            <a:off x="945931" y="4833577"/>
            <a:ext cx="7291256" cy="1858328"/>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1362603-D004-4062-BDF7-A5479F0298EC}"/>
              </a:ext>
            </a:extLst>
          </p:cNvPr>
          <p:cNvSpPr>
            <a:spLocks noGrp="1"/>
          </p:cNvSpPr>
          <p:nvPr>
            <p:ph type="sldNum" sz="quarter" idx="12"/>
          </p:nvPr>
        </p:nvSpPr>
        <p:spPr/>
        <p:txBody>
          <a:bodyPr/>
          <a:lstStyle/>
          <a:p>
            <a:fld id="{30F9FBFB-AE27-4D39-90A6-112D33A99DEC}" type="slidenum">
              <a:rPr lang="en-US" smtClean="0">
                <a:solidFill>
                  <a:prstClr val="black">
                    <a:tint val="75000"/>
                  </a:prstClr>
                </a:solidFill>
              </a:rPr>
              <a:pPr/>
              <a:t>15</a:t>
            </a:fld>
            <a:endParaRPr lang="en-US">
              <a:solidFill>
                <a:prstClr val="black">
                  <a:tint val="75000"/>
                </a:prstClr>
              </a:solidFill>
            </a:endParaRPr>
          </a:p>
        </p:txBody>
      </p:sp>
    </p:spTree>
    <p:extLst>
      <p:ext uri="{BB962C8B-B14F-4D97-AF65-F5344CB8AC3E}">
        <p14:creationId xmlns:p14="http://schemas.microsoft.com/office/powerpoint/2010/main" val="2009931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should be included in a good explanation?</a:t>
            </a:r>
            <a:endParaRPr lang="en-US" sz="3200" dirty="0"/>
          </a:p>
          <a:p>
            <a:r>
              <a:rPr lang="en-US" dirty="0"/>
              <a:t>Predictions</a:t>
            </a:r>
          </a:p>
          <a:p>
            <a:pPr lvl="1"/>
            <a:r>
              <a:rPr lang="en-US" dirty="0"/>
              <a:t>How do you think what you learned about soda water fizzing will apply to ethanol?</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16</a:t>
            </a:fld>
            <a:endParaRPr lang="en-US"/>
          </a:p>
        </p:txBody>
      </p:sp>
    </p:spTree>
    <p:extLst>
      <p:ext uri="{BB962C8B-B14F-4D97-AF65-F5344CB8AC3E}">
        <p14:creationId xmlns:p14="http://schemas.microsoft.com/office/powerpoint/2010/main" val="2488152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8">
            <a:extLst>
              <a:ext uri="{FF2B5EF4-FFF2-40B4-BE49-F238E27FC236}">
                <a16:creationId xmlns:a16="http://schemas.microsoft.com/office/drawing/2014/main" id="{AE2C9720-12EE-BF43-9687-47F6C7DFAD20}"/>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a:off x="2620689" y="1079752"/>
            <a:ext cx="924560" cy="924560"/>
          </a:xfrm>
          <a:prstGeom prst="wedgeEllipseCallout">
            <a:avLst>
              <a:gd name="adj1" fmla="val 70399"/>
              <a:gd name="adj2" fmla="val 109982"/>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545847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549074"/>
            <a:ext cx="8080744" cy="1218537"/>
          </a:xfrm>
        </p:spPr>
        <p:txBody>
          <a:bodyPr>
            <a:noAutofit/>
          </a:bodyPr>
          <a:lstStyle/>
          <a:p>
            <a:pPr algn="ctr"/>
            <a:r>
              <a:rPr lang="en-US" sz="4400" b="0" dirty="0"/>
              <a:t>Revisit your evidenced-based arguments and modeling</a:t>
            </a:r>
          </a:p>
        </p:txBody>
      </p:sp>
      <p:sp>
        <p:nvSpPr>
          <p:cNvPr id="7" name="Text Placeholder 6"/>
          <p:cNvSpPr>
            <a:spLocks noGrp="1"/>
          </p:cNvSpPr>
          <p:nvPr>
            <p:ph type="body" sz="half" idx="2"/>
          </p:nvPr>
        </p:nvSpPr>
        <p:spPr>
          <a:xfrm>
            <a:off x="457200" y="2037774"/>
            <a:ext cx="3008313" cy="3656445"/>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3</a:t>
            </a:fld>
            <a:endParaRPr lang="en-US" sz="1800" kern="0">
              <a:solidFill>
                <a:sysClr val="windowText" lastClr="000000"/>
              </a:solidFill>
            </a:endParaRPr>
          </a:p>
        </p:txBody>
      </p:sp>
      <p:pic>
        <p:nvPicPr>
          <p:cNvPr id="4" name="Picture 2"/>
          <p:cNvPicPr>
            <a:picLocks noGrp="1" noChangeAspect="1" noChangeArrowheads="1"/>
          </p:cNvPicPr>
          <p:nvPr>
            <p:ph idx="1"/>
          </p:nvPr>
        </p:nvPicPr>
        <p:blipFill>
          <a:blip r:embed="rId3"/>
          <a:srcRect/>
          <a:stretch/>
        </p:blipFill>
        <p:spPr bwMode="auto">
          <a:xfrm>
            <a:off x="3465513" y="2037774"/>
            <a:ext cx="5335593" cy="325262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88554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Completing the Front of Your Explanations Tool</a:t>
            </a:r>
          </a:p>
        </p:txBody>
      </p:sp>
      <p:sp>
        <p:nvSpPr>
          <p:cNvPr id="7" name="Text Placeholder 6"/>
          <p:cNvSpPr>
            <a:spLocks noGrp="1"/>
          </p:cNvSpPr>
          <p:nvPr>
            <p:ph type="body" sz="half" idx="2"/>
          </p:nvPr>
        </p:nvSpPr>
        <p:spPr/>
        <p:txBody>
          <a:bodyPr>
            <a:normAutofit lnSpcReduction="10000"/>
          </a:bodyPr>
          <a:lstStyle/>
          <a:p>
            <a:r>
              <a:rPr lang="en-US" sz="2800" dirty="0"/>
              <a:t>Consider the following as you complete the front:</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4</a:t>
            </a:fld>
            <a:endParaRPr lang="en-US" sz="1800" kern="0">
              <a:solidFill>
                <a:sysClr val="windowText" lastClr="000000"/>
              </a:solidFill>
            </a:endParaRPr>
          </a:p>
        </p:txBody>
      </p:sp>
      <p:pic>
        <p:nvPicPr>
          <p:cNvPr id="1026" name="Picture 2"/>
          <p:cNvPicPr>
            <a:picLocks noGrp="1" noChangeAspect="1" noChangeArrowheads="1"/>
          </p:cNvPicPr>
          <p:nvPr>
            <p:ph idx="1"/>
          </p:nvPr>
        </p:nvPicPr>
        <p:blipFill>
          <a:blip r:embed="rId3"/>
          <a:srcRect/>
          <a:stretch/>
        </p:blipFill>
        <p:spPr bwMode="auto">
          <a:xfrm>
            <a:off x="3852653" y="1435100"/>
            <a:ext cx="4620752" cy="40499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88554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the Class</a:t>
            </a:r>
          </a:p>
        </p:txBody>
      </p:sp>
      <p:sp>
        <p:nvSpPr>
          <p:cNvPr id="6" name="Content Placeholder 5"/>
          <p:cNvSpPr>
            <a:spLocks noGrp="1"/>
          </p:cNvSpPr>
          <p:nvPr>
            <p:ph idx="1"/>
          </p:nvPr>
        </p:nvSpPr>
        <p:spPr/>
        <p:txBody>
          <a:bodyPr/>
          <a:lstStyle/>
          <a:p>
            <a:r>
              <a:rPr lang="en-US" dirty="0"/>
              <a:t>Compare your arrows and responses for each of the questions.</a:t>
            </a:r>
          </a:p>
          <a:p>
            <a:pPr lvl="1"/>
            <a:r>
              <a:rPr lang="en-US" dirty="0"/>
              <a:t>How are they alike?</a:t>
            </a:r>
          </a:p>
          <a:p>
            <a:pPr lvl="1"/>
            <a:r>
              <a:rPr lang="en-US" dirty="0"/>
              <a:t>How are they different?</a:t>
            </a:r>
          </a:p>
          <a:p>
            <a:r>
              <a:rPr lang="en-US" dirty="0"/>
              <a:t>Revise your arrows and responses based on your conversations with the class.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394360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oda03.jpg"/>
          <p:cNvPicPr/>
          <p:nvPr/>
        </p:nvPicPr>
        <p:blipFill rotWithShape="1">
          <a:blip r:embed="rId3" cstate="print">
            <a:extLst>
              <a:ext uri="{28A0092B-C50C-407E-A947-70E740481C1C}">
                <a14:useLocalDpi xmlns:a14="http://schemas.microsoft.com/office/drawing/2010/main"/>
              </a:ext>
            </a:extLst>
          </a:blip>
          <a:srcRect t="-5531" b="-9419"/>
          <a:stretch/>
        </p:blipFill>
        <p:spPr bwMode="auto">
          <a:xfrm>
            <a:off x="1296270" y="2635694"/>
            <a:ext cx="3056274" cy="2905570"/>
          </a:xfrm>
          <a:prstGeom prst="rect">
            <a:avLst/>
          </a:prstGeom>
          <a:ln>
            <a:noFill/>
          </a:ln>
          <a:extLst>
            <a:ext uri="{53640926-AAD7-44D8-BBD7-CCE9431645EC}">
              <a14:shadowObscured xmlns:a14="http://schemas.microsoft.com/office/drawing/2010/main"/>
            </a:ext>
            <a:ext uri="{FAA26D3D-D897-4be2-8F04-BA451C77F1D7}">
              <ma14:placeholderFlag xmlns:ma14="http://schemas.microsoft.com/office/mac/drawingml/2011/main" xmlns=""/>
            </a:ext>
          </a:extLst>
        </p:spPr>
      </p:pic>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 label showing Carbonic acid in the Soda Water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
        <p:nvSpPr>
          <p:cNvPr id="9" name="TextBox 8"/>
          <p:cNvSpPr txBox="1"/>
          <p:nvPr/>
        </p:nvSpPr>
        <p:spPr>
          <a:xfrm>
            <a:off x="2417164" y="4793389"/>
            <a:ext cx="867903" cy="369332"/>
          </a:xfrm>
          <a:prstGeom prst="rect">
            <a:avLst/>
          </a:prstGeom>
          <a:solidFill>
            <a:schemeClr val="bg1"/>
          </a:solidFill>
          <a:ln>
            <a:solidFill>
              <a:schemeClr val="tx1"/>
            </a:solidFill>
          </a:ln>
        </p:spPr>
        <p:txBody>
          <a:bodyPr wrap="square" rtlCol="0">
            <a:spAutoFit/>
          </a:bodyPr>
          <a:lstStyle/>
          <a:p>
            <a:r>
              <a:rPr lang="en-US" dirty="0"/>
              <a:t>H</a:t>
            </a:r>
            <a:r>
              <a:rPr lang="en-US" baseline="-25000" dirty="0"/>
              <a:t>2</a:t>
            </a:r>
            <a:r>
              <a:rPr lang="en-US" dirty="0"/>
              <a:t>CO</a:t>
            </a:r>
            <a:r>
              <a:rPr lang="en-US" baseline="-25000" dirty="0"/>
              <a:t>3</a:t>
            </a:r>
          </a:p>
        </p:txBody>
      </p:sp>
    </p:spTree>
    <p:extLst>
      <p:ext uri="{BB962C8B-B14F-4D97-AF65-F5344CB8AC3E}">
        <p14:creationId xmlns:p14="http://schemas.microsoft.com/office/powerpoint/2010/main" val="3976497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Movement</a:t>
            </a:r>
          </a:p>
        </p:txBody>
      </p:sp>
      <p:sp>
        <p:nvSpPr>
          <p:cNvPr id="3" name="Content Placeholder 2"/>
          <p:cNvSpPr>
            <a:spLocks noGrp="1"/>
          </p:cNvSpPr>
          <p:nvPr>
            <p:ph idx="1"/>
          </p:nvPr>
        </p:nvSpPr>
        <p:spPr>
          <a:xfrm>
            <a:off x="5063067" y="1757393"/>
            <a:ext cx="3623732" cy="4654181"/>
          </a:xfrm>
        </p:spPr>
        <p:txBody>
          <a:bodyPr>
            <a:normAutofit lnSpcReduction="10000"/>
          </a:bodyPr>
          <a:lstStyle/>
          <a:p>
            <a:pPr marL="0" indent="0">
              <a:buNone/>
            </a:pPr>
            <a:r>
              <a:rPr lang="en-US" dirty="0"/>
              <a:t>Do you have:</a:t>
            </a:r>
          </a:p>
          <a:p>
            <a:r>
              <a:rPr lang="en-US" dirty="0"/>
              <a:t>An arrow showing carbon dioxide or CO</a:t>
            </a:r>
            <a:r>
              <a:rPr lang="en-US" baseline="-25000" dirty="0"/>
              <a:t>2</a:t>
            </a:r>
            <a:r>
              <a:rPr lang="en-US" dirty="0"/>
              <a:t> moving through the soda water in the bubbles and a label showing water or H</a:t>
            </a:r>
            <a:r>
              <a:rPr lang="en-US" baseline="-25000" dirty="0"/>
              <a:t>2</a:t>
            </a:r>
            <a:r>
              <a:rPr lang="en-US" dirty="0"/>
              <a:t>O in the soda water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23" name="Picture 22" descr="soda03.jpg"/>
          <p:cNvPicPr/>
          <p:nvPr/>
        </p:nvPicPr>
        <p:blipFill rotWithShape="1">
          <a:blip r:embed="rId3" cstate="print">
            <a:extLst>
              <a:ext uri="{28A0092B-C50C-407E-A947-70E740481C1C}">
                <a14:useLocalDpi xmlns:a14="http://schemas.microsoft.com/office/drawing/2010/main"/>
              </a:ext>
            </a:extLst>
          </a:blip>
          <a:srcRect t="-5531" b="-9419"/>
          <a:stretch/>
        </p:blipFill>
        <p:spPr bwMode="auto">
          <a:xfrm>
            <a:off x="1296270" y="2635694"/>
            <a:ext cx="3056274" cy="2905570"/>
          </a:xfrm>
          <a:prstGeom prst="rect">
            <a:avLst/>
          </a:prstGeom>
          <a:ln>
            <a:noFill/>
          </a:ln>
          <a:extLst>
            <a:ext uri="{53640926-AAD7-44D8-BBD7-CCE9431645EC}">
              <a14:shadowObscured xmlns:a14="http://schemas.microsoft.com/office/drawing/2010/main"/>
            </a:ext>
            <a:ext uri="{FAA26D3D-D897-4be2-8F04-BA451C77F1D7}">
              <ma14:placeholderFlag xmlns:ma14="http://schemas.microsoft.com/office/mac/drawingml/2011/main" xmlns=""/>
            </a:ext>
          </a:extLst>
        </p:spPr>
      </p:pic>
      <p:sp>
        <p:nvSpPr>
          <p:cNvPr id="24" name="TextBox 23"/>
          <p:cNvSpPr txBox="1"/>
          <p:nvPr/>
        </p:nvSpPr>
        <p:spPr>
          <a:xfrm>
            <a:off x="2959030" y="4424059"/>
            <a:ext cx="536878"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sp>
        <p:nvSpPr>
          <p:cNvPr id="25" name="TextBox 24"/>
          <p:cNvSpPr txBox="1"/>
          <p:nvPr/>
        </p:nvSpPr>
        <p:spPr>
          <a:xfrm>
            <a:off x="1857395" y="4446657"/>
            <a:ext cx="559769" cy="369332"/>
          </a:xfrm>
          <a:prstGeom prst="rect">
            <a:avLst/>
          </a:prstGeom>
          <a:solidFill>
            <a:schemeClr val="bg1"/>
          </a:solidFill>
          <a:ln>
            <a:solidFill>
              <a:schemeClr val="tx1"/>
            </a:solidFill>
          </a:ln>
        </p:spPr>
        <p:txBody>
          <a:bodyPr wrap="none" rtlCol="0">
            <a:spAutoFit/>
          </a:bodyPr>
          <a:lstStyle/>
          <a:p>
            <a:r>
              <a:rPr lang="en-US" dirty="0"/>
              <a:t>H</a:t>
            </a:r>
            <a:r>
              <a:rPr lang="en-US" baseline="-25000" dirty="0"/>
              <a:t>2</a:t>
            </a:r>
            <a:r>
              <a:rPr lang="en-US" dirty="0"/>
              <a:t>O</a:t>
            </a:r>
            <a:endParaRPr lang="en-US" baseline="-25000" dirty="0"/>
          </a:p>
        </p:txBody>
      </p:sp>
      <p:cxnSp>
        <p:nvCxnSpPr>
          <p:cNvPr id="26" name="Curved Connector 25"/>
          <p:cNvCxnSpPr>
            <a:stCxn id="24" idx="3"/>
          </p:cNvCxnSpPr>
          <p:nvPr/>
        </p:nvCxnSpPr>
        <p:spPr>
          <a:xfrm flipH="1" flipV="1">
            <a:off x="2959031" y="3858769"/>
            <a:ext cx="536877" cy="749956"/>
          </a:xfrm>
          <a:prstGeom prst="curvedConnector4">
            <a:avLst>
              <a:gd name="adj1" fmla="val -42580"/>
              <a:gd name="adj2" fmla="val 62312"/>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417164" y="5139322"/>
            <a:ext cx="817103" cy="369332"/>
          </a:xfrm>
          <a:prstGeom prst="rect">
            <a:avLst/>
          </a:prstGeom>
          <a:solidFill>
            <a:schemeClr val="bg1"/>
          </a:solidFill>
          <a:ln>
            <a:solidFill>
              <a:schemeClr val="tx1"/>
            </a:solidFill>
          </a:ln>
        </p:spPr>
        <p:txBody>
          <a:bodyPr wrap="square" rtlCol="0">
            <a:spAutoFit/>
          </a:bodyPr>
          <a:lstStyle/>
          <a:p>
            <a:r>
              <a:rPr lang="en-US" dirty="0"/>
              <a:t>H</a:t>
            </a:r>
            <a:r>
              <a:rPr lang="en-US" baseline="-25000" dirty="0"/>
              <a:t>2</a:t>
            </a:r>
            <a:r>
              <a:rPr lang="en-US" dirty="0"/>
              <a:t>CO</a:t>
            </a:r>
            <a:r>
              <a:rPr lang="en-US" baseline="-25000" dirty="0"/>
              <a:t>3</a:t>
            </a:r>
          </a:p>
        </p:txBody>
      </p:sp>
    </p:spTree>
    <p:extLst>
      <p:ext uri="{BB962C8B-B14F-4D97-AF65-F5344CB8AC3E}">
        <p14:creationId xmlns:p14="http://schemas.microsoft.com/office/powerpoint/2010/main" val="3107199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carbon dioxide or CO</a:t>
            </a:r>
            <a:r>
              <a:rPr lang="en-US" baseline="-25000" dirty="0"/>
              <a:t>2</a:t>
            </a:r>
            <a:r>
              <a:rPr lang="en-US" dirty="0"/>
              <a:t> leaving the soda water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10" name="Picture 9" descr="soda03.jpg"/>
          <p:cNvPicPr/>
          <p:nvPr/>
        </p:nvPicPr>
        <p:blipFill rotWithShape="1">
          <a:blip r:embed="rId3" cstate="print">
            <a:extLst>
              <a:ext uri="{28A0092B-C50C-407E-A947-70E740481C1C}">
                <a14:useLocalDpi xmlns:a14="http://schemas.microsoft.com/office/drawing/2010/main"/>
              </a:ext>
            </a:extLst>
          </a:blip>
          <a:srcRect t="-5531" b="-9419"/>
          <a:stretch/>
        </p:blipFill>
        <p:spPr bwMode="auto">
          <a:xfrm>
            <a:off x="1296270" y="2635694"/>
            <a:ext cx="3056274" cy="2905570"/>
          </a:xfrm>
          <a:prstGeom prst="rect">
            <a:avLst/>
          </a:prstGeom>
          <a:ln>
            <a:noFill/>
          </a:ln>
          <a:extLst>
            <a:ext uri="{53640926-AAD7-44D8-BBD7-CCE9431645EC}">
              <a14:shadowObscured xmlns:a14="http://schemas.microsoft.com/office/drawing/2010/main"/>
            </a:ext>
            <a:ext uri="{FAA26D3D-D897-4be2-8F04-BA451C77F1D7}">
              <ma14:placeholderFlag xmlns:ma14="http://schemas.microsoft.com/office/mac/drawingml/2011/main" xmlns=""/>
            </a:ext>
          </a:extLst>
        </p:spPr>
      </p:pic>
      <p:sp>
        <p:nvSpPr>
          <p:cNvPr id="11" name="TextBox 10"/>
          <p:cNvSpPr txBox="1"/>
          <p:nvPr/>
        </p:nvSpPr>
        <p:spPr>
          <a:xfrm>
            <a:off x="2959030" y="4424059"/>
            <a:ext cx="536878"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sp>
        <p:nvSpPr>
          <p:cNvPr id="12" name="TextBox 11"/>
          <p:cNvSpPr txBox="1"/>
          <p:nvPr/>
        </p:nvSpPr>
        <p:spPr>
          <a:xfrm>
            <a:off x="1975929" y="4418850"/>
            <a:ext cx="559769" cy="369332"/>
          </a:xfrm>
          <a:prstGeom prst="rect">
            <a:avLst/>
          </a:prstGeom>
          <a:solidFill>
            <a:schemeClr val="bg1"/>
          </a:solidFill>
          <a:ln>
            <a:solidFill>
              <a:schemeClr val="tx1"/>
            </a:solidFill>
          </a:ln>
        </p:spPr>
        <p:txBody>
          <a:bodyPr wrap="none" rtlCol="0">
            <a:spAutoFit/>
          </a:bodyPr>
          <a:lstStyle/>
          <a:p>
            <a:r>
              <a:rPr lang="en-US" dirty="0"/>
              <a:t>H</a:t>
            </a:r>
            <a:r>
              <a:rPr lang="en-US" baseline="-25000" dirty="0"/>
              <a:t>2</a:t>
            </a:r>
            <a:r>
              <a:rPr lang="en-US" dirty="0"/>
              <a:t>O</a:t>
            </a:r>
            <a:endParaRPr lang="en-US" baseline="-25000" dirty="0"/>
          </a:p>
        </p:txBody>
      </p:sp>
      <p:cxnSp>
        <p:nvCxnSpPr>
          <p:cNvPr id="13" name="Curved Connector 12"/>
          <p:cNvCxnSpPr>
            <a:stCxn id="11" idx="3"/>
          </p:cNvCxnSpPr>
          <p:nvPr/>
        </p:nvCxnSpPr>
        <p:spPr>
          <a:xfrm flipH="1" flipV="1">
            <a:off x="2959031" y="3858769"/>
            <a:ext cx="536877" cy="749956"/>
          </a:xfrm>
          <a:prstGeom prst="curvedConnector4">
            <a:avLst>
              <a:gd name="adj1" fmla="val -42580"/>
              <a:gd name="adj2" fmla="val 62312"/>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14" name="Curved Connector 13"/>
          <p:cNvCxnSpPr/>
          <p:nvPr/>
        </p:nvCxnSpPr>
        <p:spPr>
          <a:xfrm rot="5400000" flipH="1" flipV="1">
            <a:off x="2438331" y="2533587"/>
            <a:ext cx="1917699" cy="876300"/>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961931" y="2266362"/>
            <a:ext cx="536878"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sp>
        <p:nvSpPr>
          <p:cNvPr id="15" name="TextBox 14"/>
          <p:cNvSpPr txBox="1"/>
          <p:nvPr/>
        </p:nvSpPr>
        <p:spPr>
          <a:xfrm>
            <a:off x="2417163" y="4978057"/>
            <a:ext cx="850969" cy="369332"/>
          </a:xfrm>
          <a:prstGeom prst="rect">
            <a:avLst/>
          </a:prstGeom>
          <a:solidFill>
            <a:schemeClr val="bg1"/>
          </a:solidFill>
          <a:ln>
            <a:solidFill>
              <a:schemeClr val="tx1"/>
            </a:solidFill>
          </a:ln>
        </p:spPr>
        <p:txBody>
          <a:bodyPr wrap="square" rtlCol="0">
            <a:spAutoFit/>
          </a:bodyPr>
          <a:lstStyle/>
          <a:p>
            <a:r>
              <a:rPr lang="en-US" dirty="0"/>
              <a:t>H</a:t>
            </a:r>
            <a:r>
              <a:rPr lang="en-US" baseline="-25000" dirty="0"/>
              <a:t>2</a:t>
            </a:r>
            <a:r>
              <a:rPr lang="en-US" dirty="0"/>
              <a:t>CO</a:t>
            </a:r>
            <a:r>
              <a:rPr lang="en-US" baseline="-25000" dirty="0"/>
              <a:t>3</a:t>
            </a:r>
          </a:p>
        </p:txBody>
      </p:sp>
    </p:spTree>
    <p:extLst>
      <p:ext uri="{BB962C8B-B14F-4D97-AF65-F5344CB8AC3E}">
        <p14:creationId xmlns:p14="http://schemas.microsoft.com/office/powerpoint/2010/main" val="274363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Write the chemical equation for the change that happens when soda water fizzes: </a:t>
            </a:r>
          </a:p>
          <a:p>
            <a:pPr marL="0" indent="0">
              <a:buNone/>
            </a:pPr>
            <a:r>
              <a:rPr lang="en-US" b="1" i="1" dirty="0">
                <a:solidFill>
                  <a:srgbClr val="0000FF"/>
                </a:solidFill>
              </a:rPr>
              <a:t>H</a:t>
            </a:r>
            <a:r>
              <a:rPr lang="en-US" b="1" i="1" baseline="-25000" dirty="0">
                <a:solidFill>
                  <a:srgbClr val="0000FF"/>
                </a:solidFill>
              </a:rPr>
              <a:t>2</a:t>
            </a:r>
            <a:r>
              <a:rPr lang="en-US" b="1" i="1" dirty="0">
                <a:solidFill>
                  <a:srgbClr val="0000FF"/>
                </a:solidFill>
              </a:rPr>
              <a:t>CO</a:t>
            </a:r>
            <a:r>
              <a:rPr lang="en-US" b="1" i="1" baseline="-25000" dirty="0">
                <a:solidFill>
                  <a:srgbClr val="0000FF"/>
                </a:solidFill>
              </a:rPr>
              <a:t>3</a:t>
            </a:r>
            <a:r>
              <a:rPr lang="en-US" b="1" i="1" dirty="0">
                <a:solidFill>
                  <a:srgbClr val="0000FF"/>
                </a:solidFill>
                <a:sym typeface="Wingdings"/>
              </a:rPr>
              <a:t> CO</a:t>
            </a:r>
            <a:r>
              <a:rPr lang="en-US" b="1" i="1" baseline="-25000" dirty="0">
                <a:solidFill>
                  <a:srgbClr val="0000FF"/>
                </a:solidFill>
                <a:sym typeface="Wingdings"/>
              </a:rPr>
              <a:t>2</a:t>
            </a:r>
            <a:r>
              <a:rPr lang="en-US" b="1" i="1" dirty="0">
                <a:solidFill>
                  <a:srgbClr val="0000FF"/>
                </a:solidFill>
                <a:sym typeface="Wingdings"/>
              </a:rPr>
              <a:t> + H</a:t>
            </a:r>
            <a:r>
              <a:rPr lang="en-US" b="1" i="1" baseline="-25000" dirty="0">
                <a:solidFill>
                  <a:srgbClr val="0000FF"/>
                </a:solidFill>
                <a:sym typeface="Wingdings"/>
              </a:rPr>
              <a:t>2</a:t>
            </a:r>
            <a:r>
              <a:rPr lang="en-US" b="1" i="1" dirty="0">
                <a:solidFill>
                  <a:srgbClr val="0000FF"/>
                </a:solidFill>
                <a:sym typeface="Wingdings"/>
              </a:rPr>
              <a:t>O</a:t>
            </a:r>
            <a:endParaRPr lang="en-US" b="1" i="1" dirty="0">
              <a:solidFill>
                <a:srgbClr val="0000FF"/>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4191325626"/>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405</TotalTime>
  <Words>2011</Words>
  <Application>Microsoft Macintosh PowerPoint</Application>
  <PresentationFormat>On-screen Show (4:3)</PresentationFormat>
  <Paragraphs>201</Paragraphs>
  <Slides>16</Slides>
  <Notes>16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16</vt:i4>
      </vt:variant>
    </vt:vector>
  </HeadingPairs>
  <TitlesOfParts>
    <vt:vector size="20" baseType="lpstr">
      <vt:lpstr>Arial</vt:lpstr>
      <vt:lpstr>Calibri</vt:lpstr>
      <vt:lpstr>Presentation</vt:lpstr>
      <vt:lpstr>Office Theme</vt:lpstr>
      <vt:lpstr>Systems and Scale Unit  Activity 3.5: Explaining Soda Water Fizzing</vt:lpstr>
      <vt:lpstr>Unit Map</vt:lpstr>
      <vt:lpstr>Revisit your evidenced-based arguments and modeling</vt:lpstr>
      <vt:lpstr>Completing the Front of Your Explanations Tool</vt:lpstr>
      <vt:lpstr>Comparing Ideas with the Class</vt:lpstr>
      <vt:lpstr>Matter Movement</vt:lpstr>
      <vt:lpstr>Matter Movement</vt:lpstr>
      <vt:lpstr>Matter Movement</vt:lpstr>
      <vt:lpstr>Matter Change</vt:lpstr>
      <vt:lpstr>Matter Change</vt:lpstr>
      <vt:lpstr>Constructing Explanations</vt:lpstr>
      <vt:lpstr>Comparing Ideas with a Partner</vt:lpstr>
      <vt:lpstr>Telling the Whole Story</vt:lpstr>
      <vt:lpstr>How have your ideas changed?</vt:lpstr>
      <vt:lpstr>PowerPoint Presentation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146</cp:revision>
  <dcterms:created xsi:type="dcterms:W3CDTF">2013-03-08T14:19:13Z</dcterms:created>
  <dcterms:modified xsi:type="dcterms:W3CDTF">2020-08-12T18:58:45Z</dcterms:modified>
</cp:coreProperties>
</file>