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handoutMasterIdLst>
    <p:handoutMasterId r:id="rId16"/>
  </p:handoutMasterIdLst>
  <p:sldIdLst>
    <p:sldId id="279" r:id="rId2"/>
    <p:sldId id="294" r:id="rId3"/>
    <p:sldId id="282" r:id="rId4"/>
    <p:sldId id="283" r:id="rId5"/>
    <p:sldId id="292" r:id="rId6"/>
    <p:sldId id="293" r:id="rId7"/>
    <p:sldId id="284" r:id="rId8"/>
    <p:sldId id="285" r:id="rId9"/>
    <p:sldId id="286" r:id="rId10"/>
    <p:sldId id="287" r:id="rId11"/>
    <p:sldId id="288" r:id="rId12"/>
    <p:sldId id="291" r:id="rId13"/>
    <p:sldId id="299"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7"/>
    <p:restoredTop sz="74004" autoAdjust="0"/>
  </p:normalViewPr>
  <p:slideViewPr>
    <p:cSldViewPr snapToGrid="0" snapToObjects="1">
      <p:cViewPr varScale="1">
        <p:scale>
          <a:sx n="68" d="100"/>
          <a:sy n="68" d="100"/>
        </p:scale>
        <p:origin x="2376" y="19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9/11/19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9/11/19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compare their class’s data with data from another class.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10 of the PPT to view data from Ms. </a:t>
            </a:r>
            <a:r>
              <a:rPr lang="en-US" sz="1200" kern="1200" dirty="0" err="1">
                <a:solidFill>
                  <a:schemeClr val="tx1"/>
                </a:solidFill>
                <a:effectLst/>
                <a:latin typeface="+mn-lt"/>
                <a:ea typeface="+mn-ea"/>
                <a:cs typeface="+mn-cs"/>
              </a:rPr>
              <a:t>Hach’s</a:t>
            </a:r>
            <a:r>
              <a:rPr lang="en-US" sz="1200" kern="1200" dirty="0">
                <a:solidFill>
                  <a:schemeClr val="tx1"/>
                </a:solidFill>
                <a:effectLst/>
                <a:latin typeface="+mn-lt"/>
                <a:ea typeface="+mn-ea"/>
                <a:cs typeface="+mn-cs"/>
              </a:rPr>
              <a:t> class. Ask students to compare the patterns they observed with the patterns from Ms. </a:t>
            </a:r>
            <a:r>
              <a:rPr lang="en-US" sz="1200" kern="1200" dirty="0" err="1">
                <a:solidFill>
                  <a:schemeClr val="tx1"/>
                </a:solidFill>
                <a:effectLst/>
                <a:latin typeface="+mn-lt"/>
                <a:ea typeface="+mn-ea"/>
                <a:cs typeface="+mn-cs"/>
              </a:rPr>
              <a:t>Hach’s</a:t>
            </a:r>
            <a:r>
              <a:rPr lang="en-US" sz="1200" kern="1200" dirty="0">
                <a:solidFill>
                  <a:schemeClr val="tx1"/>
                </a:solidFill>
                <a:effectLst/>
                <a:latin typeface="+mn-lt"/>
                <a:ea typeface="+mn-ea"/>
                <a:cs typeface="+mn-cs"/>
              </a:rPr>
              <a:t> class. What similarities or differences do they notice?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2579534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a:t>
            </a:r>
            <a:r>
              <a:rPr lang="en-US" sz="1200" kern="1200" baseline="0" dirty="0">
                <a:solidFill>
                  <a:schemeClr val="tx1"/>
                </a:solidFill>
                <a:effectLst/>
                <a:latin typeface="+mn-lt"/>
                <a:ea typeface="+mn-ea"/>
                <a:cs typeface="+mn-cs"/>
              </a:rPr>
              <a:t> Michigan State University</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compare their class’s BTB color with data from another class.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11 of the PPT to view BTB from Ms. </a:t>
            </a:r>
            <a:r>
              <a:rPr lang="en-US" sz="1200" kern="1200" dirty="0" err="1">
                <a:solidFill>
                  <a:schemeClr val="tx1"/>
                </a:solidFill>
                <a:effectLst/>
                <a:latin typeface="+mn-lt"/>
                <a:ea typeface="+mn-ea"/>
                <a:cs typeface="+mn-cs"/>
              </a:rPr>
              <a:t>Hach’s</a:t>
            </a:r>
            <a:r>
              <a:rPr lang="en-US" sz="1200" kern="1200" dirty="0">
                <a:solidFill>
                  <a:schemeClr val="tx1"/>
                </a:solidFill>
                <a:effectLst/>
                <a:latin typeface="+mn-lt"/>
                <a:ea typeface="+mn-ea"/>
                <a:cs typeface="+mn-cs"/>
              </a:rPr>
              <a:t> class. Ask students to compare the colors they observed with the colors from Ms. </a:t>
            </a:r>
            <a:r>
              <a:rPr lang="en-US" sz="1200" kern="1200" dirty="0" err="1">
                <a:solidFill>
                  <a:schemeClr val="tx1"/>
                </a:solidFill>
                <a:effectLst/>
                <a:latin typeface="+mn-lt"/>
                <a:ea typeface="+mn-ea"/>
                <a:cs typeface="+mn-cs"/>
              </a:rPr>
              <a:t>Hach’s</a:t>
            </a:r>
            <a:r>
              <a:rPr lang="en-US" sz="1200" kern="1200" dirty="0">
                <a:solidFill>
                  <a:schemeClr val="tx1"/>
                </a:solidFill>
                <a:effectLst/>
                <a:latin typeface="+mn-lt"/>
                <a:ea typeface="+mn-ea"/>
                <a:cs typeface="+mn-cs"/>
              </a:rPr>
              <a:t> class. What similarities or differences do they notice?</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17157288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Revisit predictions from the previous activity.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a:t>
            </a:r>
            <a:r>
              <a:rPr lang="en-US" sz="1200" kern="1200">
                <a:solidFill>
                  <a:schemeClr val="tx1"/>
                </a:solidFill>
                <a:effectLst/>
                <a:latin typeface="+mn-lt"/>
                <a:ea typeface="+mn-ea"/>
                <a:cs typeface="+mn-cs"/>
              </a:rPr>
              <a:t>slide 12 </a:t>
            </a:r>
            <a:r>
              <a:rPr lang="en-US" sz="1200" kern="1200" dirty="0">
                <a:solidFill>
                  <a:schemeClr val="tx1"/>
                </a:solidFill>
                <a:effectLst/>
                <a:latin typeface="+mn-lt"/>
                <a:ea typeface="+mn-ea"/>
                <a:cs typeface="+mn-cs"/>
              </a:rPr>
              <a:t>to revisit students’ predictions from Activity 3.1.</a:t>
            </a:r>
          </a:p>
          <a:p>
            <a:pPr lvl="0"/>
            <a:r>
              <a:rPr lang="en-US" sz="1200" kern="1200" dirty="0">
                <a:solidFill>
                  <a:schemeClr val="tx1"/>
                </a:solidFill>
                <a:effectLst/>
                <a:latin typeface="+mn-lt"/>
                <a:ea typeface="+mn-ea"/>
                <a:cs typeface="+mn-cs"/>
              </a:rPr>
              <a:t>Have them compare the predictions they made with the results of the investigation. </a:t>
            </a:r>
          </a:p>
          <a:p>
            <a:pPr lvl="0"/>
            <a:r>
              <a:rPr lang="en-US" sz="1200" kern="1200" dirty="0">
                <a:solidFill>
                  <a:schemeClr val="tx1"/>
                </a:solidFill>
                <a:effectLst/>
                <a:latin typeface="+mn-lt"/>
                <a:ea typeface="+mn-ea"/>
                <a:cs typeface="+mn-cs"/>
              </a:rPr>
              <a:t>Which predictions were correct? Which predictions were incorrect? What questions do they still need to answer?</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12422651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13 of the 3.2 Observing Soda Water </a:t>
            </a:r>
            <a:r>
              <a:rPr lang="en-US" sz="1200" kern="1200">
                <a:solidFill>
                  <a:schemeClr val="tx1"/>
                </a:solidFill>
                <a:effectLst/>
                <a:latin typeface="+mn-lt"/>
                <a:ea typeface="+mn-ea"/>
                <a:cs typeface="+mn-cs"/>
              </a:rPr>
              <a:t>PPT.</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Conclusions: What did you observe during the investigation?</a:t>
            </a:r>
          </a:p>
          <a:p>
            <a:pPr lvl="0"/>
            <a:r>
              <a:rPr lang="en-US" sz="1200" kern="1200" dirty="0">
                <a:solidFill>
                  <a:schemeClr val="tx1"/>
                </a:solidFill>
                <a:effectLst/>
                <a:latin typeface="+mn-lt"/>
                <a:ea typeface="+mn-ea"/>
                <a:cs typeface="+mn-cs"/>
              </a:rPr>
              <a:t>Predictions: What do you think is one conclusion you can make from investigation?</a:t>
            </a:r>
          </a:p>
          <a:p>
            <a:pPr lvl="0"/>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 to the next activity.</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46B7EDE-1D34-AF43-A72F-F106018D4F39}" type="slidenum">
              <a:rPr lang="en-US" smtClean="0"/>
              <a:pPr/>
              <a:t>13</a:t>
            </a:fld>
            <a:endParaRPr lang="en-US"/>
          </a:p>
        </p:txBody>
      </p:sp>
    </p:spTree>
    <p:extLst>
      <p:ext uri="{BB962C8B-B14F-4D97-AF65-F5344CB8AC3E}">
        <p14:creationId xmlns:p14="http://schemas.microsoft.com/office/powerpoint/2010/main" val="783948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3.2 Observing Soda Water Fizzing PPT.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3816873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Photo Credit:</a:t>
            </a:r>
            <a:r>
              <a:rPr lang="en-US" sz="1200" kern="1200" baseline="0" dirty="0">
                <a:solidFill>
                  <a:schemeClr val="tx1"/>
                </a:solidFill>
                <a:effectLst/>
                <a:latin typeface="+mn-lt"/>
                <a:ea typeface="+mn-ea"/>
                <a:cs typeface="+mn-cs"/>
              </a:rPr>
              <a:t> </a:t>
            </a:r>
            <a:r>
              <a:rPr lang="en-US" sz="1200" kern="1200" baseline="0" dirty="0" err="1">
                <a:solidFill>
                  <a:schemeClr val="tx1"/>
                </a:solidFill>
                <a:effectLst/>
                <a:latin typeface="+mn-lt"/>
                <a:ea typeface="+mn-ea"/>
                <a:cs typeface="+mn-cs"/>
              </a:rPr>
              <a:t>FableVision</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set up the investigation.</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Display slide 3 of the PPT. Divide students into groups of four.</a:t>
            </a:r>
          </a:p>
          <a:p>
            <a:pPr lvl="0"/>
            <a:r>
              <a:rPr lang="en-US" sz="1200" kern="1200" dirty="0">
                <a:solidFill>
                  <a:schemeClr val="tx1"/>
                </a:solidFill>
                <a:effectLst/>
                <a:latin typeface="+mn-lt"/>
                <a:ea typeface="+mn-ea"/>
                <a:cs typeface="+mn-cs"/>
              </a:rPr>
              <a:t>Pass out one copy of 3.2 Observing Soda Water Fizzing Worksheet to each student. Walk through the steps in Part A of the worksheet that overview how to set up and conduct the investigation.</a:t>
            </a: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24586070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a:t>
            </a:r>
            <a:r>
              <a:rPr lang="en-US" sz="1200" kern="1200" baseline="0" dirty="0">
                <a:solidFill>
                  <a:schemeClr val="tx1"/>
                </a:solidFill>
                <a:effectLst/>
                <a:latin typeface="+mn-lt"/>
                <a:ea typeface="+mn-ea"/>
                <a:cs typeface="+mn-cs"/>
              </a:rPr>
              <a:t> </a:t>
            </a:r>
            <a:r>
              <a:rPr lang="en-US" sz="1200" kern="1200" baseline="0" dirty="0" err="1">
                <a:solidFill>
                  <a:schemeClr val="tx1"/>
                </a:solidFill>
                <a:effectLst/>
                <a:latin typeface="+mn-lt"/>
                <a:ea typeface="+mn-ea"/>
                <a:cs typeface="+mn-cs"/>
              </a:rPr>
              <a:t>FableVision</a:t>
            </a:r>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conduct the investigation.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4 while students are conducting the investigation. The students will need to wait 20 minutes to see color change in the BTB.</a:t>
            </a:r>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2845525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Have students discuss their predictions about the Matter Movement Question as a class.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While waiting for the soda water to lose some fizz, display slide 5 of the PPT. Ask students to retrieve their completed tools from the previous activity: 3.1 Predictions Tool for Soda Water Fizzing. </a:t>
            </a:r>
          </a:p>
          <a:p>
            <a:pPr lvl="0"/>
            <a:r>
              <a:rPr lang="en-US" sz="1200" kern="1200" dirty="0">
                <a:solidFill>
                  <a:schemeClr val="tx1"/>
                </a:solidFill>
                <a:effectLst/>
                <a:latin typeface="+mn-lt"/>
                <a:ea typeface="+mn-ea"/>
                <a:cs typeface="+mn-cs"/>
              </a:rPr>
              <a:t>Ask pairs of students to share their ideas for the Matter Movement Question. Ask students what they expect to see in the investigation and what that might mean.</a:t>
            </a:r>
          </a:p>
          <a:p>
            <a:pPr lvl="0"/>
            <a:r>
              <a:rPr lang="en-US" sz="1200" kern="1200" dirty="0">
                <a:solidFill>
                  <a:schemeClr val="tx1"/>
                </a:solidFill>
                <a:effectLst/>
                <a:latin typeface="+mn-lt"/>
                <a:ea typeface="+mn-ea"/>
                <a:cs typeface="+mn-cs"/>
              </a:rPr>
              <a:t>Record students’ ideas on the slide.</a:t>
            </a:r>
          </a:p>
          <a:p>
            <a:pPr lvl="0"/>
            <a:r>
              <a:rPr lang="en-US" sz="1200" kern="1200" dirty="0">
                <a:solidFill>
                  <a:schemeClr val="tx1"/>
                </a:solidFill>
                <a:effectLst/>
                <a:latin typeface="+mn-lt"/>
                <a:ea typeface="+mn-ea"/>
                <a:cs typeface="+mn-cs"/>
              </a:rPr>
              <a:t>Help the students look for similarities and differences in the predictions in the class. Try to get a range of ideas on the slide.</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46B7EDE-1D34-AF43-A72F-F106018D4F3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5268338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Have students discuss their predictions about the Matter Change Question as a class.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While continuing to wait for the soda water to lose more fizz, display slide 6 of the PPT and ask pairs of students to share their ideas for the Matter Change Question. </a:t>
            </a:r>
          </a:p>
          <a:p>
            <a:pPr lvl="0"/>
            <a:r>
              <a:rPr lang="en-US" sz="1200" kern="1200" dirty="0">
                <a:solidFill>
                  <a:schemeClr val="tx1"/>
                </a:solidFill>
                <a:effectLst/>
                <a:latin typeface="+mn-lt"/>
                <a:ea typeface="+mn-ea"/>
                <a:cs typeface="+mn-cs"/>
              </a:rPr>
              <a:t>Lead a discussion by asking students what they expect to see in the investigation and what that might mean.</a:t>
            </a:r>
          </a:p>
          <a:p>
            <a:pPr lvl="0"/>
            <a:r>
              <a:rPr lang="en-US" sz="1200" kern="1200">
                <a:solidFill>
                  <a:schemeClr val="tx1"/>
                </a:solidFill>
                <a:effectLst/>
                <a:latin typeface="+mn-lt"/>
                <a:ea typeface="+mn-ea"/>
                <a:cs typeface="+mn-cs"/>
              </a:rPr>
              <a:t>Record </a:t>
            </a:r>
            <a:r>
              <a:rPr lang="en-US" sz="1200" kern="1200" dirty="0">
                <a:solidFill>
                  <a:schemeClr val="tx1"/>
                </a:solidFill>
                <a:effectLst/>
                <a:latin typeface="+mn-lt"/>
                <a:ea typeface="+mn-ea"/>
                <a:cs typeface="+mn-cs"/>
              </a:rPr>
              <a:t>students’ ideas on the slide.</a:t>
            </a:r>
          </a:p>
          <a:p>
            <a:pPr lvl="0"/>
            <a:r>
              <a:rPr lang="en-US" sz="1200" kern="1200" dirty="0">
                <a:solidFill>
                  <a:schemeClr val="tx1"/>
                </a:solidFill>
                <a:effectLst/>
                <a:latin typeface="+mn-lt"/>
                <a:ea typeface="+mn-ea"/>
                <a:cs typeface="+mn-cs"/>
              </a:rPr>
              <a:t>Help the students look for similarities and differences in the predictions in the class. Try to get a range of ideas on the slide.</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46B7EDE-1D34-AF43-A72F-F106018D4F3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9665078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record data and observations.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7 of the PPT. Have students record their group’s data and observations about the mass change and BTB color on their worksheet. </a:t>
            </a:r>
          </a:p>
          <a:p>
            <a:pPr lvl="0"/>
            <a:r>
              <a:rPr lang="en-US" sz="1200" kern="1200" dirty="0">
                <a:solidFill>
                  <a:schemeClr val="tx1"/>
                </a:solidFill>
                <a:effectLst/>
                <a:latin typeface="+mn-lt"/>
                <a:ea typeface="+mn-ea"/>
                <a:cs typeface="+mn-cs"/>
              </a:rPr>
              <a:t>Next, have students select a recorder to input their group’s results on the 3.2 Soda Water Fizzing Class Results 11 x 17 Poster, or in the 3.2 Soda Water Fizzing Class Results Spreadsheet. </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23986254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a:t>
            </a:r>
            <a:r>
              <a:rPr lang="en-US" sz="1200" kern="1200" baseline="0" dirty="0">
                <a:solidFill>
                  <a:schemeClr val="tx1"/>
                </a:solidFill>
                <a:effectLst/>
                <a:latin typeface="+mn-lt"/>
                <a:ea typeface="+mn-ea"/>
                <a:cs typeface="+mn-cs"/>
              </a:rPr>
              <a:t> </a:t>
            </a:r>
            <a:r>
              <a:rPr lang="en-US" sz="1200" kern="1200" baseline="0" dirty="0" err="1">
                <a:solidFill>
                  <a:schemeClr val="tx1"/>
                </a:solidFill>
                <a:effectLst/>
                <a:latin typeface="+mn-lt"/>
                <a:ea typeface="+mn-ea"/>
                <a:cs typeface="+mn-cs"/>
              </a:rPr>
              <a:t>FableVision</a:t>
            </a:r>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groups compare and identify patterns in BTB Color.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8 of the PPT.</a:t>
            </a:r>
          </a:p>
          <a:p>
            <a:pPr lvl="0"/>
            <a:r>
              <a:rPr lang="en-US" sz="1200" kern="1200" dirty="0">
                <a:solidFill>
                  <a:schemeClr val="tx1"/>
                </a:solidFill>
                <a:effectLst/>
                <a:latin typeface="+mn-lt"/>
                <a:ea typeface="+mn-ea"/>
                <a:cs typeface="+mn-cs"/>
              </a:rPr>
              <a:t>Lead a discussion to help students compare results across groups and identify patterns in the data. Have students discuss how BTB has a gradient of colors depending on how much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is absorbed. </a:t>
            </a:r>
          </a:p>
          <a:p>
            <a:pPr lvl="0"/>
            <a:r>
              <a:rPr lang="en-US" sz="1200" kern="1200" dirty="0">
                <a:solidFill>
                  <a:schemeClr val="tx1"/>
                </a:solidFill>
                <a:effectLst/>
                <a:latin typeface="+mn-lt"/>
                <a:ea typeface="+mn-ea"/>
                <a:cs typeface="+mn-cs"/>
              </a:rPr>
              <a:t>Optionally, have them use the BTB Color Handout to interpret the color of the BTB.</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4872767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 Have students’ groups discuss patterns in class results.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students slide 9 to discuss patterns that students see in the class results. </a:t>
            </a:r>
          </a:p>
          <a:p>
            <a:pPr lvl="0"/>
            <a:r>
              <a:rPr lang="en-US" sz="1200" kern="1200" dirty="0">
                <a:solidFill>
                  <a:schemeClr val="tx1"/>
                </a:solidFill>
                <a:effectLst/>
                <a:latin typeface="+mn-lt"/>
                <a:ea typeface="+mn-ea"/>
                <a:cs typeface="+mn-cs"/>
              </a:rPr>
              <a:t>Ask students to identify patterns in the data for both the mass change and also the BTB color change, and discuss any outliers or unexplained data points.</a:t>
            </a:r>
          </a:p>
          <a:p>
            <a:pPr lvl="0"/>
            <a:r>
              <a:rPr lang="en-US" sz="1200" kern="1200" dirty="0">
                <a:solidFill>
                  <a:schemeClr val="tx1"/>
                </a:solidFill>
                <a:effectLst/>
                <a:latin typeface="+mn-lt"/>
                <a:ea typeface="+mn-ea"/>
                <a:cs typeface="+mn-cs"/>
              </a:rPr>
              <a:t>If you input data into the spreadsheet, the software will construct a graph of the students’ data. Use the graph to elicit more interpretation of their observations. </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28240585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tif"/><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tif"/><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8.ti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t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fontScale="90000"/>
          </a:bodyPr>
          <a:lstStyle/>
          <a:p>
            <a:r>
              <a:rPr lang="en-US" i="1" dirty="0">
                <a:solidFill>
                  <a:srgbClr val="000000"/>
                </a:solidFill>
                <a:latin typeface="Arial"/>
                <a:cs typeface="Arial"/>
              </a:rPr>
              <a:t>Systems and Scale </a:t>
            </a:r>
            <a:r>
              <a:rPr lang="en-US" dirty="0">
                <a:solidFill>
                  <a:srgbClr val="000000"/>
                </a:solidFill>
                <a:latin typeface="Arial"/>
                <a:cs typeface="Arial"/>
              </a:rPr>
              <a:t>Unit</a:t>
            </a:r>
            <a:br>
              <a:rPr lang="en-US" dirty="0">
                <a:solidFill>
                  <a:srgbClr val="000000"/>
                </a:solidFill>
                <a:latin typeface="Arial"/>
                <a:cs typeface="Arial"/>
              </a:rPr>
            </a:br>
            <a:br>
              <a:rPr lang="en-US" dirty="0">
                <a:solidFill>
                  <a:srgbClr val="000000"/>
                </a:solidFill>
                <a:latin typeface="Arial"/>
                <a:cs typeface="Arial"/>
              </a:rPr>
            </a:br>
            <a:r>
              <a:rPr lang="en-US" dirty="0">
                <a:solidFill>
                  <a:srgbClr val="000000"/>
                </a:solidFill>
                <a:latin typeface="Arial"/>
                <a:cs typeface="Arial"/>
              </a:rPr>
              <a:t>Activity 3.2 Observing Soda Water Fizzing</a:t>
            </a:r>
          </a:p>
        </p:txBody>
      </p:sp>
      <p:pic>
        <p:nvPicPr>
          <p:cNvPr id="9" name="Content Placeholder 4" descr="soda03.jpg"/>
          <p:cNvPicPr>
            <a:picLocks noChangeAspect="1"/>
          </p:cNvPicPr>
          <p:nvPr/>
        </p:nvPicPr>
        <p:blipFill>
          <a:blip r:embed="rId4" cstate="print">
            <a:extLst>
              <a:ext uri="{28A0092B-C50C-407E-A947-70E740481C1C}">
                <a14:useLocalDpi xmlns:a14="http://schemas.microsoft.com/office/drawing/2010/main"/>
              </a:ext>
            </a:extLst>
          </a:blip>
          <a:srcRect t="-24712" b="-24712"/>
          <a:stretch>
            <a:fillRect/>
          </a:stretch>
        </p:blipFill>
        <p:spPr>
          <a:xfrm>
            <a:off x="3390155" y="4158799"/>
            <a:ext cx="2408547" cy="2699201"/>
          </a:xfrm>
          <a:prstGeom prst="rect">
            <a:avLst/>
          </a:prstGeom>
        </p:spPr>
      </p:pic>
      <p:sp>
        <p:nvSpPr>
          <p:cNvPr id="5" name="Slide Number Placeholder 4">
            <a:extLst>
              <a:ext uri="{FF2B5EF4-FFF2-40B4-BE49-F238E27FC236}">
                <a16:creationId xmlns:a16="http://schemas.microsoft.com/office/drawing/2014/main" id="{87D1D143-B2C7-46E7-81D8-E28842049379}"/>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353194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Results for Ms. </a:t>
            </a:r>
            <a:r>
              <a:rPr lang="en-US" dirty="0" err="1"/>
              <a:t>Hach’s</a:t>
            </a:r>
            <a:r>
              <a:rPr lang="en-US" dirty="0"/>
              <a:t> Class</a:t>
            </a:r>
          </a:p>
        </p:txBody>
      </p:sp>
      <p:sp>
        <p:nvSpPr>
          <p:cNvPr id="3" name="Content Placeholder 2"/>
          <p:cNvSpPr>
            <a:spLocks noGrp="1"/>
          </p:cNvSpPr>
          <p:nvPr>
            <p:ph idx="1"/>
          </p:nvPr>
        </p:nvSpPr>
        <p:spPr>
          <a:xfrm>
            <a:off x="457200" y="5525727"/>
            <a:ext cx="8229600" cy="885847"/>
          </a:xfrm>
        </p:spPr>
        <p:txBody>
          <a:bodyPr>
            <a:normAutofit fontScale="92500" lnSpcReduction="20000"/>
          </a:bodyPr>
          <a:lstStyle/>
          <a:p>
            <a:pPr marL="0" indent="0">
              <a:buNone/>
            </a:pPr>
            <a:r>
              <a:rPr lang="en-US" dirty="0"/>
              <a:t>How do your results compare with the results for Ms. </a:t>
            </a:r>
            <a:r>
              <a:rPr lang="en-US" dirty="0" err="1"/>
              <a:t>Hach’s</a:t>
            </a:r>
            <a:r>
              <a:rPr lang="en-US" dirty="0"/>
              <a:t> class?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10</a:t>
            </a:fld>
            <a:endParaRPr lang="en-US"/>
          </a:p>
        </p:txBody>
      </p:sp>
      <p:graphicFrame>
        <p:nvGraphicFramePr>
          <p:cNvPr id="6" name="Table 5"/>
          <p:cNvGraphicFramePr>
            <a:graphicFrameLocks noGrp="1"/>
          </p:cNvGraphicFramePr>
          <p:nvPr>
            <p:extLst>
              <p:ext uri="{D42A27DB-BD31-4B8C-83A1-F6EECF244321}">
                <p14:modId xmlns:p14="http://schemas.microsoft.com/office/powerpoint/2010/main" val="1150634822"/>
              </p:ext>
            </p:extLst>
          </p:nvPr>
        </p:nvGraphicFramePr>
        <p:xfrm>
          <a:off x="457199" y="1393771"/>
          <a:ext cx="8229600" cy="4031176"/>
        </p:xfrm>
        <a:graphic>
          <a:graphicData uri="http://schemas.openxmlformats.org/drawingml/2006/table">
            <a:tbl>
              <a:tblPr firstRow="1" bandRow="1">
                <a:tableStyleId>{5940675A-B579-460E-94D1-54222C63F5DA}</a:tableStyleId>
              </a:tblPr>
              <a:tblGrid>
                <a:gridCol w="13716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371600">
                  <a:extLst>
                    <a:ext uri="{9D8B030D-6E8A-4147-A177-3AD203B41FA5}">
                      <a16:colId xmlns:a16="http://schemas.microsoft.com/office/drawing/2014/main" val="20002"/>
                    </a:ext>
                  </a:extLst>
                </a:gridCol>
                <a:gridCol w="1371600">
                  <a:extLst>
                    <a:ext uri="{9D8B030D-6E8A-4147-A177-3AD203B41FA5}">
                      <a16:colId xmlns:a16="http://schemas.microsoft.com/office/drawing/2014/main" val="20003"/>
                    </a:ext>
                  </a:extLst>
                </a:gridCol>
                <a:gridCol w="1371600">
                  <a:extLst>
                    <a:ext uri="{9D8B030D-6E8A-4147-A177-3AD203B41FA5}">
                      <a16:colId xmlns:a16="http://schemas.microsoft.com/office/drawing/2014/main" val="20004"/>
                    </a:ext>
                  </a:extLst>
                </a:gridCol>
                <a:gridCol w="1371600">
                  <a:extLst>
                    <a:ext uri="{9D8B030D-6E8A-4147-A177-3AD203B41FA5}">
                      <a16:colId xmlns:a16="http://schemas.microsoft.com/office/drawing/2014/main" val="20005"/>
                    </a:ext>
                  </a:extLst>
                </a:gridCol>
              </a:tblGrid>
              <a:tr h="644693">
                <a:tc>
                  <a:txBody>
                    <a:bodyPr/>
                    <a:lstStyle/>
                    <a:p>
                      <a:pPr algn="l" fontAlgn="b"/>
                      <a:r>
                        <a:rPr lang="en-US" sz="2400" u="none" strike="noStrike">
                          <a:effectLst/>
                        </a:rPr>
                        <a:t>Group Name</a:t>
                      </a:r>
                      <a:endParaRPr lang="en-US" sz="2400" b="1" i="0" u="none" strike="noStrike">
                        <a:solidFill>
                          <a:srgbClr val="000000"/>
                        </a:solidFill>
                        <a:effectLst/>
                        <a:latin typeface="Calibri"/>
                      </a:endParaRPr>
                    </a:p>
                  </a:txBody>
                  <a:tcPr marL="12700" marR="12700" marT="12700" marB="0" anchor="b"/>
                </a:tc>
                <a:tc>
                  <a:txBody>
                    <a:bodyPr/>
                    <a:lstStyle/>
                    <a:p>
                      <a:pPr algn="l" fontAlgn="b"/>
                      <a:r>
                        <a:rPr lang="en-US" sz="2400" u="none" strike="noStrike" dirty="0">
                          <a:effectLst/>
                        </a:rPr>
                        <a:t>Initial mass of soda water (g)</a:t>
                      </a:r>
                      <a:endParaRPr lang="en-US" sz="2400" b="1" i="0" u="none" strike="noStrike" dirty="0">
                        <a:solidFill>
                          <a:srgbClr val="000000"/>
                        </a:solidFill>
                        <a:effectLst/>
                        <a:latin typeface="Calibri"/>
                      </a:endParaRPr>
                    </a:p>
                  </a:txBody>
                  <a:tcPr marL="12700" marR="12700" marT="12700" marB="0" anchor="b"/>
                </a:tc>
                <a:tc>
                  <a:txBody>
                    <a:bodyPr/>
                    <a:lstStyle/>
                    <a:p>
                      <a:pPr algn="l" fontAlgn="b"/>
                      <a:r>
                        <a:rPr lang="en-US" sz="2400" u="none" strike="noStrike">
                          <a:effectLst/>
                        </a:rPr>
                        <a:t>Final mass of soda water (g)</a:t>
                      </a:r>
                      <a:endParaRPr lang="en-US" sz="2400" b="1" i="0" u="none" strike="noStrike">
                        <a:solidFill>
                          <a:srgbClr val="000000"/>
                        </a:solidFill>
                        <a:effectLst/>
                        <a:latin typeface="Calibri"/>
                      </a:endParaRPr>
                    </a:p>
                  </a:txBody>
                  <a:tcPr marL="12700" marR="12700" marT="12700" marB="0" anchor="b"/>
                </a:tc>
                <a:tc>
                  <a:txBody>
                    <a:bodyPr/>
                    <a:lstStyle/>
                    <a:p>
                      <a:pPr algn="l" fontAlgn="b"/>
                      <a:r>
                        <a:rPr lang="en-US" sz="2400" u="none" strike="noStrike" dirty="0">
                          <a:effectLst/>
                        </a:rPr>
                        <a:t>Change in mass of soda water (g)</a:t>
                      </a:r>
                      <a:endParaRPr lang="en-US" sz="2400" b="1" i="0" u="none" strike="noStrike" dirty="0">
                        <a:solidFill>
                          <a:srgbClr val="000000"/>
                        </a:solidFill>
                        <a:effectLst/>
                        <a:latin typeface="Calibri"/>
                      </a:endParaRPr>
                    </a:p>
                  </a:txBody>
                  <a:tcPr marL="12700" marR="12700" marT="12700" marB="0" anchor="b">
                    <a:solidFill>
                      <a:schemeClr val="accent5">
                        <a:lumMod val="60000"/>
                        <a:lumOff val="40000"/>
                      </a:schemeClr>
                    </a:solidFill>
                  </a:tcPr>
                </a:tc>
                <a:tc>
                  <a:txBody>
                    <a:bodyPr/>
                    <a:lstStyle/>
                    <a:p>
                      <a:pPr algn="l" fontAlgn="b"/>
                      <a:r>
                        <a:rPr lang="en-US" sz="2400" b="1" i="0" u="none" strike="noStrike">
                          <a:solidFill>
                            <a:srgbClr val="000000"/>
                          </a:solidFill>
                          <a:effectLst/>
                          <a:latin typeface="Calibri"/>
                        </a:rPr>
                        <a:t>start BTB color</a:t>
                      </a:r>
                    </a:p>
                  </a:txBody>
                  <a:tcPr marL="12700" marR="12700" marT="12700" marB="0" anchor="b"/>
                </a:tc>
                <a:tc>
                  <a:txBody>
                    <a:bodyPr/>
                    <a:lstStyle/>
                    <a:p>
                      <a:pPr algn="l" fontAlgn="b"/>
                      <a:r>
                        <a:rPr lang="en-US" sz="2400" b="1" i="0" u="none" strike="noStrike">
                          <a:solidFill>
                            <a:srgbClr val="000000"/>
                          </a:solidFill>
                          <a:effectLst/>
                          <a:latin typeface="Calibri"/>
                        </a:rPr>
                        <a:t>end BTB color</a:t>
                      </a:r>
                    </a:p>
                  </a:txBody>
                  <a:tcPr marL="12700" marR="12700" marT="12700" marB="0" anchor="b"/>
                </a:tc>
                <a:extLst>
                  <a:ext uri="{0D108BD9-81ED-4DB2-BD59-A6C34878D82A}">
                    <a16:rowId xmlns:a16="http://schemas.microsoft.com/office/drawing/2014/main" val="10000"/>
                  </a:ext>
                </a:extLst>
              </a:tr>
              <a:tr h="425906">
                <a:tc>
                  <a:txBody>
                    <a:bodyPr/>
                    <a:lstStyle/>
                    <a:p>
                      <a:pPr algn="ctr" fontAlgn="ctr"/>
                      <a:r>
                        <a:rPr lang="en-US" sz="2400" u="none" strike="noStrike">
                          <a:effectLst/>
                        </a:rPr>
                        <a:t>1</a:t>
                      </a:r>
                      <a:endParaRPr lang="en-US" sz="2400" b="0" i="0" u="none" strike="noStrike">
                        <a:solidFill>
                          <a:srgbClr val="000000"/>
                        </a:solidFill>
                        <a:effectLst/>
                        <a:latin typeface="Calibri"/>
                      </a:endParaRPr>
                    </a:p>
                  </a:txBody>
                  <a:tcPr marL="12700" marR="12700" marT="12700" marB="0" anchor="ctr"/>
                </a:tc>
                <a:tc>
                  <a:txBody>
                    <a:bodyPr/>
                    <a:lstStyle/>
                    <a:p>
                      <a:pPr algn="ctr" fontAlgn="ctr"/>
                      <a:r>
                        <a:rPr lang="en-US" sz="2400" u="none" strike="noStrike" dirty="0">
                          <a:effectLst/>
                        </a:rPr>
                        <a:t>30.64</a:t>
                      </a:r>
                      <a:endParaRPr lang="en-US" sz="2400" b="0" i="0" u="none" strike="noStrike" dirty="0">
                        <a:solidFill>
                          <a:srgbClr val="000000"/>
                        </a:solidFill>
                        <a:effectLst/>
                        <a:latin typeface="Calibri"/>
                      </a:endParaRPr>
                    </a:p>
                  </a:txBody>
                  <a:tcPr marL="12700" marR="12700" marT="12700" marB="0" anchor="ctr"/>
                </a:tc>
                <a:tc>
                  <a:txBody>
                    <a:bodyPr/>
                    <a:lstStyle/>
                    <a:p>
                      <a:pPr algn="ctr" fontAlgn="ctr"/>
                      <a:r>
                        <a:rPr lang="en-US" sz="2400" u="none" strike="noStrike">
                          <a:effectLst/>
                        </a:rPr>
                        <a:t>30.55</a:t>
                      </a:r>
                      <a:endParaRPr lang="en-US" sz="2400" b="0" i="0" u="none" strike="noStrike">
                        <a:solidFill>
                          <a:srgbClr val="000000"/>
                        </a:solidFill>
                        <a:effectLst/>
                        <a:latin typeface="Calibri"/>
                      </a:endParaRPr>
                    </a:p>
                  </a:txBody>
                  <a:tcPr marL="12700" marR="12700" marT="12700" marB="0" anchor="ctr"/>
                </a:tc>
                <a:tc>
                  <a:txBody>
                    <a:bodyPr/>
                    <a:lstStyle/>
                    <a:p>
                      <a:pPr algn="ctr" fontAlgn="ctr"/>
                      <a:r>
                        <a:rPr lang="en-US" sz="2400" u="none" strike="noStrike" dirty="0">
                          <a:effectLst/>
                        </a:rPr>
                        <a:t>-0.09</a:t>
                      </a:r>
                      <a:endParaRPr lang="en-US" sz="2400" b="0" i="0" u="none" strike="noStrike" dirty="0">
                        <a:solidFill>
                          <a:srgbClr val="000000"/>
                        </a:solidFill>
                        <a:effectLst/>
                        <a:latin typeface="Calibri"/>
                      </a:endParaRPr>
                    </a:p>
                  </a:txBody>
                  <a:tcPr marL="12700" marR="12700" marT="12700" marB="0" anchor="ctr">
                    <a:solidFill>
                      <a:schemeClr val="accent5">
                        <a:lumMod val="20000"/>
                        <a:lumOff val="80000"/>
                      </a:schemeClr>
                    </a:solidFill>
                  </a:tcPr>
                </a:tc>
                <a:tc>
                  <a:txBody>
                    <a:bodyPr/>
                    <a:lstStyle/>
                    <a:p>
                      <a:pPr algn="ctr" fontAlgn="ctr"/>
                      <a:r>
                        <a:rPr lang="en-US" sz="2400" b="0" i="0" u="none" strike="noStrike">
                          <a:solidFill>
                            <a:srgbClr val="000000"/>
                          </a:solidFill>
                          <a:effectLst/>
                          <a:latin typeface="Calibri"/>
                        </a:rPr>
                        <a:t>blue</a:t>
                      </a:r>
                    </a:p>
                  </a:txBody>
                  <a:tcPr marL="12700" marR="12700" marT="12700" marB="0" anchor="ctr"/>
                </a:tc>
                <a:tc>
                  <a:txBody>
                    <a:bodyPr/>
                    <a:lstStyle/>
                    <a:p>
                      <a:pPr algn="ctr" fontAlgn="ctr"/>
                      <a:r>
                        <a:rPr lang="en-US" sz="2400" b="0" i="0" u="none" strike="noStrike">
                          <a:solidFill>
                            <a:srgbClr val="000000"/>
                          </a:solidFill>
                          <a:effectLst/>
                          <a:latin typeface="Calibri"/>
                        </a:rPr>
                        <a:t>yellow</a:t>
                      </a:r>
                    </a:p>
                  </a:txBody>
                  <a:tcPr marL="12700" marR="12700" marT="12700" marB="0" anchor="ctr"/>
                </a:tc>
                <a:extLst>
                  <a:ext uri="{0D108BD9-81ED-4DB2-BD59-A6C34878D82A}">
                    <a16:rowId xmlns:a16="http://schemas.microsoft.com/office/drawing/2014/main" val="10001"/>
                  </a:ext>
                </a:extLst>
              </a:tr>
              <a:tr h="425906">
                <a:tc>
                  <a:txBody>
                    <a:bodyPr/>
                    <a:lstStyle/>
                    <a:p>
                      <a:pPr algn="ctr" fontAlgn="ctr"/>
                      <a:r>
                        <a:rPr lang="en-US" sz="2400" u="none" strike="noStrike">
                          <a:effectLst/>
                        </a:rPr>
                        <a:t>2</a:t>
                      </a:r>
                      <a:endParaRPr lang="en-US" sz="2400" b="0" i="0" u="none" strike="noStrike">
                        <a:solidFill>
                          <a:srgbClr val="000000"/>
                        </a:solidFill>
                        <a:effectLst/>
                        <a:latin typeface="Calibri"/>
                      </a:endParaRPr>
                    </a:p>
                  </a:txBody>
                  <a:tcPr marL="12700" marR="12700" marT="12700" marB="0" anchor="ctr"/>
                </a:tc>
                <a:tc>
                  <a:txBody>
                    <a:bodyPr/>
                    <a:lstStyle/>
                    <a:p>
                      <a:pPr algn="ctr" fontAlgn="ctr"/>
                      <a:r>
                        <a:rPr lang="en-US" sz="2400" u="none" strike="noStrike">
                          <a:effectLst/>
                        </a:rPr>
                        <a:t>50.22</a:t>
                      </a:r>
                      <a:endParaRPr lang="en-US" sz="2400" b="0" i="0" u="none" strike="noStrike">
                        <a:solidFill>
                          <a:srgbClr val="000000"/>
                        </a:solidFill>
                        <a:effectLst/>
                        <a:latin typeface="Calibri"/>
                      </a:endParaRPr>
                    </a:p>
                  </a:txBody>
                  <a:tcPr marL="12700" marR="12700" marT="12700" marB="0" anchor="ctr"/>
                </a:tc>
                <a:tc>
                  <a:txBody>
                    <a:bodyPr/>
                    <a:lstStyle/>
                    <a:p>
                      <a:pPr algn="ctr" fontAlgn="ctr"/>
                      <a:r>
                        <a:rPr lang="en-US" sz="2400" u="none" strike="noStrike">
                          <a:effectLst/>
                        </a:rPr>
                        <a:t>50.13</a:t>
                      </a:r>
                      <a:endParaRPr lang="en-US" sz="2400" b="0" i="0" u="none" strike="noStrike">
                        <a:solidFill>
                          <a:srgbClr val="000000"/>
                        </a:solidFill>
                        <a:effectLst/>
                        <a:latin typeface="Calibri"/>
                      </a:endParaRPr>
                    </a:p>
                  </a:txBody>
                  <a:tcPr marL="12700" marR="12700" marT="12700" marB="0" anchor="ctr"/>
                </a:tc>
                <a:tc>
                  <a:txBody>
                    <a:bodyPr/>
                    <a:lstStyle/>
                    <a:p>
                      <a:pPr algn="ctr" fontAlgn="ctr"/>
                      <a:r>
                        <a:rPr lang="en-US" sz="2400" u="none" strike="noStrike" dirty="0">
                          <a:effectLst/>
                        </a:rPr>
                        <a:t>-0.09</a:t>
                      </a:r>
                      <a:endParaRPr lang="en-US" sz="2400" b="0" i="0" u="none" strike="noStrike" dirty="0">
                        <a:solidFill>
                          <a:srgbClr val="000000"/>
                        </a:solidFill>
                        <a:effectLst/>
                        <a:latin typeface="Calibri"/>
                      </a:endParaRPr>
                    </a:p>
                  </a:txBody>
                  <a:tcPr marL="12700" marR="12700" marT="12700" marB="0" anchor="ctr">
                    <a:solidFill>
                      <a:schemeClr val="accent5">
                        <a:lumMod val="20000"/>
                        <a:lumOff val="80000"/>
                      </a:schemeClr>
                    </a:solidFill>
                  </a:tcPr>
                </a:tc>
                <a:tc>
                  <a:txBody>
                    <a:bodyPr/>
                    <a:lstStyle/>
                    <a:p>
                      <a:pPr algn="ctr" fontAlgn="ctr"/>
                      <a:r>
                        <a:rPr lang="en-US" sz="2400" b="0" i="0" u="none" strike="noStrike">
                          <a:solidFill>
                            <a:srgbClr val="000000"/>
                          </a:solidFill>
                          <a:effectLst/>
                          <a:latin typeface="Calibri"/>
                        </a:rPr>
                        <a:t>blue</a:t>
                      </a:r>
                    </a:p>
                  </a:txBody>
                  <a:tcPr marL="12700" marR="12700" marT="12700" marB="0" anchor="ctr"/>
                </a:tc>
                <a:tc>
                  <a:txBody>
                    <a:bodyPr/>
                    <a:lstStyle/>
                    <a:p>
                      <a:pPr algn="ctr" fontAlgn="ctr"/>
                      <a:r>
                        <a:rPr lang="en-US" sz="2400" b="0" i="0" u="none" strike="noStrike">
                          <a:solidFill>
                            <a:srgbClr val="000000"/>
                          </a:solidFill>
                          <a:effectLst/>
                          <a:latin typeface="Calibri"/>
                        </a:rPr>
                        <a:t>yellow</a:t>
                      </a:r>
                    </a:p>
                  </a:txBody>
                  <a:tcPr marL="12700" marR="12700" marT="12700" marB="0" anchor="ctr"/>
                </a:tc>
                <a:extLst>
                  <a:ext uri="{0D108BD9-81ED-4DB2-BD59-A6C34878D82A}">
                    <a16:rowId xmlns:a16="http://schemas.microsoft.com/office/drawing/2014/main" val="10002"/>
                  </a:ext>
                </a:extLst>
              </a:tr>
              <a:tr h="425906">
                <a:tc>
                  <a:txBody>
                    <a:bodyPr/>
                    <a:lstStyle/>
                    <a:p>
                      <a:pPr algn="ctr" fontAlgn="ctr"/>
                      <a:r>
                        <a:rPr lang="en-US" sz="2400" u="none" strike="noStrike">
                          <a:effectLst/>
                        </a:rPr>
                        <a:t>3</a:t>
                      </a:r>
                      <a:endParaRPr lang="en-US" sz="2400" b="0" i="0" u="none" strike="noStrike">
                        <a:solidFill>
                          <a:srgbClr val="000000"/>
                        </a:solidFill>
                        <a:effectLst/>
                        <a:latin typeface="Calibri"/>
                      </a:endParaRPr>
                    </a:p>
                  </a:txBody>
                  <a:tcPr marL="12700" marR="12700" marT="12700" marB="0" anchor="ctr"/>
                </a:tc>
                <a:tc>
                  <a:txBody>
                    <a:bodyPr/>
                    <a:lstStyle/>
                    <a:p>
                      <a:pPr algn="ctr" fontAlgn="ctr"/>
                      <a:r>
                        <a:rPr lang="en-US" sz="2400" u="none" strike="noStrike">
                          <a:effectLst/>
                        </a:rPr>
                        <a:t>43.40</a:t>
                      </a:r>
                      <a:endParaRPr lang="en-US" sz="2400" b="0" i="0" u="none" strike="noStrike">
                        <a:solidFill>
                          <a:srgbClr val="000000"/>
                        </a:solidFill>
                        <a:effectLst/>
                        <a:latin typeface="Calibri"/>
                      </a:endParaRPr>
                    </a:p>
                  </a:txBody>
                  <a:tcPr marL="12700" marR="12700" marT="12700" marB="0" anchor="ctr"/>
                </a:tc>
                <a:tc>
                  <a:txBody>
                    <a:bodyPr/>
                    <a:lstStyle/>
                    <a:p>
                      <a:pPr algn="ctr" fontAlgn="ctr"/>
                      <a:r>
                        <a:rPr lang="en-US" sz="2400" u="none" strike="noStrike">
                          <a:effectLst/>
                        </a:rPr>
                        <a:t>43.30</a:t>
                      </a:r>
                      <a:endParaRPr lang="en-US" sz="2400" b="0" i="0" u="none" strike="noStrike">
                        <a:solidFill>
                          <a:srgbClr val="000000"/>
                        </a:solidFill>
                        <a:effectLst/>
                        <a:latin typeface="Calibri"/>
                      </a:endParaRPr>
                    </a:p>
                  </a:txBody>
                  <a:tcPr marL="12700" marR="12700" marT="12700" marB="0" anchor="ctr"/>
                </a:tc>
                <a:tc>
                  <a:txBody>
                    <a:bodyPr/>
                    <a:lstStyle/>
                    <a:p>
                      <a:pPr algn="ctr" fontAlgn="ctr"/>
                      <a:r>
                        <a:rPr lang="en-US" sz="2400" u="none" strike="noStrike" dirty="0">
                          <a:effectLst/>
                        </a:rPr>
                        <a:t>-0.10</a:t>
                      </a:r>
                      <a:endParaRPr lang="en-US" sz="2400" b="0" i="0" u="none" strike="noStrike" dirty="0">
                        <a:solidFill>
                          <a:srgbClr val="000000"/>
                        </a:solidFill>
                        <a:effectLst/>
                        <a:latin typeface="Calibri"/>
                      </a:endParaRPr>
                    </a:p>
                  </a:txBody>
                  <a:tcPr marL="12700" marR="12700" marT="12700" marB="0" anchor="ctr">
                    <a:solidFill>
                      <a:schemeClr val="accent5">
                        <a:lumMod val="20000"/>
                        <a:lumOff val="80000"/>
                      </a:schemeClr>
                    </a:solidFill>
                  </a:tcPr>
                </a:tc>
                <a:tc>
                  <a:txBody>
                    <a:bodyPr/>
                    <a:lstStyle/>
                    <a:p>
                      <a:pPr algn="ctr" fontAlgn="ctr"/>
                      <a:r>
                        <a:rPr lang="en-US" sz="2400" b="0" i="0" u="none" strike="noStrike">
                          <a:solidFill>
                            <a:srgbClr val="000000"/>
                          </a:solidFill>
                          <a:effectLst/>
                          <a:latin typeface="Calibri"/>
                        </a:rPr>
                        <a:t>blue</a:t>
                      </a:r>
                    </a:p>
                  </a:txBody>
                  <a:tcPr marL="12700" marR="12700" marT="12700" marB="0" anchor="ctr"/>
                </a:tc>
                <a:tc>
                  <a:txBody>
                    <a:bodyPr/>
                    <a:lstStyle/>
                    <a:p>
                      <a:pPr algn="ctr" fontAlgn="ctr"/>
                      <a:r>
                        <a:rPr lang="en-US" sz="2400" b="0" i="0" u="none" strike="noStrike">
                          <a:solidFill>
                            <a:srgbClr val="000000"/>
                          </a:solidFill>
                          <a:effectLst/>
                          <a:latin typeface="Calibri"/>
                        </a:rPr>
                        <a:t>yellow</a:t>
                      </a:r>
                    </a:p>
                  </a:txBody>
                  <a:tcPr marL="12700" marR="12700" marT="12700" marB="0" anchor="ctr"/>
                </a:tc>
                <a:extLst>
                  <a:ext uri="{0D108BD9-81ED-4DB2-BD59-A6C34878D82A}">
                    <a16:rowId xmlns:a16="http://schemas.microsoft.com/office/drawing/2014/main" val="10003"/>
                  </a:ext>
                </a:extLst>
              </a:tr>
              <a:tr h="425906">
                <a:tc>
                  <a:txBody>
                    <a:bodyPr/>
                    <a:lstStyle/>
                    <a:p>
                      <a:pPr algn="ctr" fontAlgn="ctr"/>
                      <a:r>
                        <a:rPr lang="en-US" sz="2400" u="none" strike="noStrike">
                          <a:effectLst/>
                        </a:rPr>
                        <a:t>4</a:t>
                      </a:r>
                      <a:endParaRPr lang="en-US" sz="2400" b="0" i="0" u="none" strike="noStrike">
                        <a:solidFill>
                          <a:srgbClr val="000000"/>
                        </a:solidFill>
                        <a:effectLst/>
                        <a:latin typeface="Calibri"/>
                      </a:endParaRPr>
                    </a:p>
                  </a:txBody>
                  <a:tcPr marL="12700" marR="12700" marT="12700" marB="0" anchor="ctr"/>
                </a:tc>
                <a:tc>
                  <a:txBody>
                    <a:bodyPr/>
                    <a:lstStyle/>
                    <a:p>
                      <a:pPr algn="ctr" fontAlgn="ctr"/>
                      <a:r>
                        <a:rPr lang="en-US" sz="2400" u="none" strike="noStrike">
                          <a:effectLst/>
                        </a:rPr>
                        <a:t>32.61</a:t>
                      </a:r>
                      <a:endParaRPr lang="en-US" sz="2400" b="0" i="0" u="none" strike="noStrike">
                        <a:solidFill>
                          <a:srgbClr val="000000"/>
                        </a:solidFill>
                        <a:effectLst/>
                        <a:latin typeface="Calibri"/>
                      </a:endParaRPr>
                    </a:p>
                  </a:txBody>
                  <a:tcPr marL="12700" marR="12700" marT="12700" marB="0" anchor="ctr"/>
                </a:tc>
                <a:tc>
                  <a:txBody>
                    <a:bodyPr/>
                    <a:lstStyle/>
                    <a:p>
                      <a:pPr algn="ctr" fontAlgn="ctr"/>
                      <a:r>
                        <a:rPr lang="en-US" sz="2400" u="none" strike="noStrike" dirty="0">
                          <a:effectLst/>
                        </a:rPr>
                        <a:t>32.47</a:t>
                      </a:r>
                      <a:endParaRPr lang="en-US" sz="2400" b="0" i="0" u="none" strike="noStrike" dirty="0">
                        <a:solidFill>
                          <a:srgbClr val="000000"/>
                        </a:solidFill>
                        <a:effectLst/>
                        <a:latin typeface="Calibri"/>
                      </a:endParaRPr>
                    </a:p>
                  </a:txBody>
                  <a:tcPr marL="12700" marR="12700" marT="12700" marB="0" anchor="ctr"/>
                </a:tc>
                <a:tc>
                  <a:txBody>
                    <a:bodyPr/>
                    <a:lstStyle/>
                    <a:p>
                      <a:pPr algn="ctr" fontAlgn="ctr"/>
                      <a:r>
                        <a:rPr lang="en-US" sz="2400" u="none" strike="noStrike" dirty="0">
                          <a:effectLst/>
                        </a:rPr>
                        <a:t>-0.14</a:t>
                      </a:r>
                      <a:endParaRPr lang="en-US" sz="2400" b="0" i="0" u="none" strike="noStrike" dirty="0">
                        <a:solidFill>
                          <a:srgbClr val="000000"/>
                        </a:solidFill>
                        <a:effectLst/>
                        <a:latin typeface="Calibri"/>
                      </a:endParaRPr>
                    </a:p>
                  </a:txBody>
                  <a:tcPr marL="12700" marR="12700" marT="12700" marB="0" anchor="ctr">
                    <a:solidFill>
                      <a:schemeClr val="accent5">
                        <a:lumMod val="20000"/>
                        <a:lumOff val="80000"/>
                      </a:schemeClr>
                    </a:solidFill>
                  </a:tcPr>
                </a:tc>
                <a:tc>
                  <a:txBody>
                    <a:bodyPr/>
                    <a:lstStyle/>
                    <a:p>
                      <a:pPr algn="ctr" fontAlgn="ctr"/>
                      <a:r>
                        <a:rPr lang="en-US" sz="2400" b="0" i="0" u="none" strike="noStrike">
                          <a:solidFill>
                            <a:srgbClr val="000000"/>
                          </a:solidFill>
                          <a:effectLst/>
                          <a:latin typeface="Calibri"/>
                        </a:rPr>
                        <a:t>blue</a:t>
                      </a:r>
                    </a:p>
                  </a:txBody>
                  <a:tcPr marL="12700" marR="12700" marT="12700" marB="0" anchor="ctr"/>
                </a:tc>
                <a:tc>
                  <a:txBody>
                    <a:bodyPr/>
                    <a:lstStyle/>
                    <a:p>
                      <a:pPr algn="ctr" fontAlgn="ctr"/>
                      <a:r>
                        <a:rPr lang="en-US" sz="2400" b="0" i="0" u="none" strike="noStrike">
                          <a:solidFill>
                            <a:srgbClr val="000000"/>
                          </a:solidFill>
                          <a:effectLst/>
                          <a:latin typeface="Calibri"/>
                        </a:rPr>
                        <a:t>yellow</a:t>
                      </a:r>
                    </a:p>
                  </a:txBody>
                  <a:tcPr marL="12700" marR="12700" marT="12700" marB="0" anchor="ctr"/>
                </a:tc>
                <a:extLst>
                  <a:ext uri="{0D108BD9-81ED-4DB2-BD59-A6C34878D82A}">
                    <a16:rowId xmlns:a16="http://schemas.microsoft.com/office/drawing/2014/main" val="10004"/>
                  </a:ext>
                </a:extLst>
              </a:tr>
              <a:tr h="425906">
                <a:tc>
                  <a:txBody>
                    <a:bodyPr/>
                    <a:lstStyle/>
                    <a:p>
                      <a:pPr algn="ctr" fontAlgn="ctr"/>
                      <a:r>
                        <a:rPr lang="en-US" sz="2400" u="none" strike="noStrike">
                          <a:effectLst/>
                        </a:rPr>
                        <a:t>5</a:t>
                      </a:r>
                      <a:endParaRPr lang="en-US" sz="2400" b="0" i="0" u="none" strike="noStrike">
                        <a:solidFill>
                          <a:srgbClr val="000000"/>
                        </a:solidFill>
                        <a:effectLst/>
                        <a:latin typeface="Calibri"/>
                      </a:endParaRPr>
                    </a:p>
                  </a:txBody>
                  <a:tcPr marL="12700" marR="12700" marT="12700" marB="0" anchor="ctr"/>
                </a:tc>
                <a:tc>
                  <a:txBody>
                    <a:bodyPr/>
                    <a:lstStyle/>
                    <a:p>
                      <a:pPr algn="ctr" fontAlgn="ctr"/>
                      <a:r>
                        <a:rPr lang="en-US" sz="2400" u="none" strike="noStrike">
                          <a:effectLst/>
                        </a:rPr>
                        <a:t>43.26</a:t>
                      </a:r>
                      <a:endParaRPr lang="en-US" sz="2400" b="0" i="0" u="none" strike="noStrike">
                        <a:solidFill>
                          <a:srgbClr val="000000"/>
                        </a:solidFill>
                        <a:effectLst/>
                        <a:latin typeface="Calibri"/>
                      </a:endParaRPr>
                    </a:p>
                  </a:txBody>
                  <a:tcPr marL="12700" marR="12700" marT="12700" marB="0" anchor="ctr"/>
                </a:tc>
                <a:tc>
                  <a:txBody>
                    <a:bodyPr/>
                    <a:lstStyle/>
                    <a:p>
                      <a:pPr algn="ctr" fontAlgn="ctr"/>
                      <a:r>
                        <a:rPr lang="en-US" sz="2400" u="none" strike="noStrike">
                          <a:effectLst/>
                        </a:rPr>
                        <a:t>43.19</a:t>
                      </a:r>
                      <a:endParaRPr lang="en-US" sz="2400" b="0" i="0" u="none" strike="noStrike">
                        <a:solidFill>
                          <a:srgbClr val="000000"/>
                        </a:solidFill>
                        <a:effectLst/>
                        <a:latin typeface="Calibri"/>
                      </a:endParaRPr>
                    </a:p>
                  </a:txBody>
                  <a:tcPr marL="12700" marR="12700" marT="12700" marB="0" anchor="ctr"/>
                </a:tc>
                <a:tc>
                  <a:txBody>
                    <a:bodyPr/>
                    <a:lstStyle/>
                    <a:p>
                      <a:pPr algn="ctr" fontAlgn="ctr"/>
                      <a:r>
                        <a:rPr lang="en-US" sz="2400" u="none" strike="noStrike" dirty="0">
                          <a:effectLst/>
                        </a:rPr>
                        <a:t>-0.07</a:t>
                      </a:r>
                      <a:endParaRPr lang="en-US" sz="2400" b="0" i="0" u="none" strike="noStrike" dirty="0">
                        <a:solidFill>
                          <a:srgbClr val="000000"/>
                        </a:solidFill>
                        <a:effectLst/>
                        <a:latin typeface="Calibri"/>
                      </a:endParaRPr>
                    </a:p>
                  </a:txBody>
                  <a:tcPr marL="12700" marR="12700" marT="12700" marB="0" anchor="ctr">
                    <a:solidFill>
                      <a:schemeClr val="accent5">
                        <a:lumMod val="20000"/>
                        <a:lumOff val="80000"/>
                      </a:schemeClr>
                    </a:solidFill>
                  </a:tcPr>
                </a:tc>
                <a:tc>
                  <a:txBody>
                    <a:bodyPr/>
                    <a:lstStyle/>
                    <a:p>
                      <a:pPr algn="ctr" fontAlgn="ctr"/>
                      <a:r>
                        <a:rPr lang="en-US" sz="2400" b="0" i="0" u="none" strike="noStrike">
                          <a:solidFill>
                            <a:srgbClr val="000000"/>
                          </a:solidFill>
                          <a:effectLst/>
                          <a:latin typeface="Calibri"/>
                        </a:rPr>
                        <a:t>blue</a:t>
                      </a:r>
                    </a:p>
                  </a:txBody>
                  <a:tcPr marL="12700" marR="12700" marT="12700" marB="0" anchor="ctr"/>
                </a:tc>
                <a:tc>
                  <a:txBody>
                    <a:bodyPr/>
                    <a:lstStyle/>
                    <a:p>
                      <a:pPr algn="ctr" fontAlgn="ctr"/>
                      <a:r>
                        <a:rPr lang="en-US" sz="2400" b="0" i="0" u="none" strike="noStrike">
                          <a:solidFill>
                            <a:srgbClr val="000000"/>
                          </a:solidFill>
                          <a:effectLst/>
                          <a:latin typeface="Calibri"/>
                        </a:rPr>
                        <a:t>yellow</a:t>
                      </a:r>
                    </a:p>
                  </a:txBody>
                  <a:tcPr marL="12700" marR="12700" marT="12700" marB="0" anchor="ctr"/>
                </a:tc>
                <a:extLst>
                  <a:ext uri="{0D108BD9-81ED-4DB2-BD59-A6C34878D82A}">
                    <a16:rowId xmlns:a16="http://schemas.microsoft.com/office/drawing/2014/main" val="10005"/>
                  </a:ext>
                </a:extLst>
              </a:tr>
              <a:tr h="425906">
                <a:tc>
                  <a:txBody>
                    <a:bodyPr/>
                    <a:lstStyle/>
                    <a:p>
                      <a:pPr algn="ctr" fontAlgn="ctr"/>
                      <a:r>
                        <a:rPr lang="en-US" sz="2400" u="none" strike="noStrike">
                          <a:effectLst/>
                        </a:rPr>
                        <a:t>6</a:t>
                      </a:r>
                      <a:endParaRPr lang="en-US" sz="2400" b="0" i="0" u="none" strike="noStrike">
                        <a:solidFill>
                          <a:srgbClr val="000000"/>
                        </a:solidFill>
                        <a:effectLst/>
                        <a:latin typeface="Calibri"/>
                      </a:endParaRPr>
                    </a:p>
                  </a:txBody>
                  <a:tcPr marL="12700" marR="12700" marT="12700" marB="0" anchor="ctr"/>
                </a:tc>
                <a:tc>
                  <a:txBody>
                    <a:bodyPr/>
                    <a:lstStyle/>
                    <a:p>
                      <a:pPr algn="ctr" fontAlgn="ctr"/>
                      <a:r>
                        <a:rPr lang="en-US" sz="2400" u="none" strike="noStrike">
                          <a:effectLst/>
                        </a:rPr>
                        <a:t>34.11</a:t>
                      </a:r>
                      <a:endParaRPr lang="en-US" sz="2400" b="0" i="0" u="none" strike="noStrike">
                        <a:solidFill>
                          <a:srgbClr val="000000"/>
                        </a:solidFill>
                        <a:effectLst/>
                        <a:latin typeface="Calibri"/>
                      </a:endParaRPr>
                    </a:p>
                  </a:txBody>
                  <a:tcPr marL="12700" marR="12700" marT="12700" marB="0" anchor="ctr"/>
                </a:tc>
                <a:tc>
                  <a:txBody>
                    <a:bodyPr/>
                    <a:lstStyle/>
                    <a:p>
                      <a:pPr algn="ctr" fontAlgn="ctr"/>
                      <a:r>
                        <a:rPr lang="en-US" sz="2400" u="none" strike="noStrike">
                          <a:effectLst/>
                        </a:rPr>
                        <a:t>34.03</a:t>
                      </a:r>
                      <a:endParaRPr lang="en-US" sz="2400" b="0" i="0" u="none" strike="noStrike">
                        <a:solidFill>
                          <a:srgbClr val="000000"/>
                        </a:solidFill>
                        <a:effectLst/>
                        <a:latin typeface="Calibri"/>
                      </a:endParaRPr>
                    </a:p>
                  </a:txBody>
                  <a:tcPr marL="12700" marR="12700" marT="12700" marB="0" anchor="ctr"/>
                </a:tc>
                <a:tc>
                  <a:txBody>
                    <a:bodyPr/>
                    <a:lstStyle/>
                    <a:p>
                      <a:pPr algn="ctr" fontAlgn="ctr"/>
                      <a:r>
                        <a:rPr lang="en-US" sz="2400" u="none" strike="noStrike" dirty="0">
                          <a:effectLst/>
                        </a:rPr>
                        <a:t>-0.08</a:t>
                      </a:r>
                      <a:endParaRPr lang="en-US" sz="2400" b="0" i="0" u="none" strike="noStrike" dirty="0">
                        <a:solidFill>
                          <a:srgbClr val="000000"/>
                        </a:solidFill>
                        <a:effectLst/>
                        <a:latin typeface="Calibri"/>
                      </a:endParaRPr>
                    </a:p>
                  </a:txBody>
                  <a:tcPr marL="12700" marR="12700" marT="12700" marB="0" anchor="ctr">
                    <a:solidFill>
                      <a:schemeClr val="accent5">
                        <a:lumMod val="20000"/>
                        <a:lumOff val="80000"/>
                      </a:schemeClr>
                    </a:solidFill>
                  </a:tcPr>
                </a:tc>
                <a:tc>
                  <a:txBody>
                    <a:bodyPr/>
                    <a:lstStyle/>
                    <a:p>
                      <a:pPr algn="ctr" fontAlgn="ctr"/>
                      <a:r>
                        <a:rPr lang="en-US" sz="2400" b="0" i="0" u="none" strike="noStrike">
                          <a:solidFill>
                            <a:srgbClr val="000000"/>
                          </a:solidFill>
                          <a:effectLst/>
                          <a:latin typeface="Calibri"/>
                        </a:rPr>
                        <a:t>blue</a:t>
                      </a:r>
                    </a:p>
                  </a:txBody>
                  <a:tcPr marL="12700" marR="12700" marT="12700" marB="0" anchor="ctr"/>
                </a:tc>
                <a:tc>
                  <a:txBody>
                    <a:bodyPr/>
                    <a:lstStyle/>
                    <a:p>
                      <a:pPr algn="ctr" fontAlgn="ctr"/>
                      <a:r>
                        <a:rPr lang="en-US" sz="2400" b="0" i="0" u="none" strike="noStrike" dirty="0">
                          <a:solidFill>
                            <a:srgbClr val="000000"/>
                          </a:solidFill>
                          <a:effectLst/>
                          <a:latin typeface="Calibri"/>
                        </a:rPr>
                        <a:t>yellow</a:t>
                      </a:r>
                    </a:p>
                  </a:txBody>
                  <a:tcPr marL="12700" marR="12700" marT="12700" marB="0"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40924394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Results for Ms. </a:t>
            </a:r>
            <a:r>
              <a:rPr lang="en-US" dirty="0" err="1"/>
              <a:t>Hach’s</a:t>
            </a:r>
            <a:r>
              <a:rPr lang="en-US" dirty="0"/>
              <a:t> Class</a:t>
            </a:r>
          </a:p>
        </p:txBody>
      </p:sp>
      <p:pic>
        <p:nvPicPr>
          <p:cNvPr id="12290" name="Picture 2" descr="Photo"/>
          <p:cNvPicPr>
            <a:picLocks noChangeAspect="1" noChangeArrowheads="1"/>
          </p:cNvPicPr>
          <p:nvPr/>
        </p:nvPicPr>
        <p:blipFill>
          <a:blip r:embed="rId3"/>
          <a:srcRect/>
          <a:stretch>
            <a:fillRect/>
          </a:stretch>
        </p:blipFill>
        <p:spPr bwMode="auto">
          <a:xfrm>
            <a:off x="2164629" y="1925259"/>
            <a:ext cx="4494949" cy="2996634"/>
          </a:xfrm>
          <a:prstGeom prst="rect">
            <a:avLst/>
          </a:prstGeom>
          <a:noFill/>
        </p:spPr>
      </p:pic>
      <p:sp>
        <p:nvSpPr>
          <p:cNvPr id="4" name="Slide Number Placeholder 3"/>
          <p:cNvSpPr>
            <a:spLocks noGrp="1"/>
          </p:cNvSpPr>
          <p:nvPr>
            <p:ph type="sldNum" sz="quarter" idx="12"/>
          </p:nvPr>
        </p:nvSpPr>
        <p:spPr/>
        <p:txBody>
          <a:bodyPr/>
          <a:lstStyle/>
          <a:p>
            <a:fld id="{D3A1C050-F6FE-0E43-A9D0-F8EEADE3D1E4}" type="slidenum">
              <a:rPr lang="en-US" smtClean="0"/>
              <a:pPr/>
              <a:t>11</a:t>
            </a:fld>
            <a:endParaRPr lang="en-US"/>
          </a:p>
        </p:txBody>
      </p:sp>
      <p:sp>
        <p:nvSpPr>
          <p:cNvPr id="7" name="Content Placeholder 2"/>
          <p:cNvSpPr>
            <a:spLocks noGrp="1"/>
          </p:cNvSpPr>
          <p:nvPr>
            <p:ph idx="1"/>
          </p:nvPr>
        </p:nvSpPr>
        <p:spPr>
          <a:xfrm>
            <a:off x="457200" y="5525727"/>
            <a:ext cx="8229600" cy="885847"/>
          </a:xfrm>
        </p:spPr>
        <p:txBody>
          <a:bodyPr>
            <a:normAutofit fontScale="92500" lnSpcReduction="20000"/>
          </a:bodyPr>
          <a:lstStyle/>
          <a:p>
            <a:pPr marL="0" indent="0">
              <a:buNone/>
            </a:pPr>
            <a:r>
              <a:rPr lang="en-US" dirty="0"/>
              <a:t>How do your results compare with the results for Ms. </a:t>
            </a:r>
            <a:r>
              <a:rPr lang="en-US" dirty="0" err="1"/>
              <a:t>Hach’s</a:t>
            </a:r>
            <a:r>
              <a:rPr lang="en-US" dirty="0"/>
              <a:t> class?</a:t>
            </a:r>
          </a:p>
        </p:txBody>
      </p:sp>
    </p:spTree>
    <p:extLst>
      <p:ext uri="{BB962C8B-B14F-4D97-AF65-F5344CB8AC3E}">
        <p14:creationId xmlns:p14="http://schemas.microsoft.com/office/powerpoint/2010/main" val="1743105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Revisit Your Predictions</a:t>
            </a:r>
          </a:p>
        </p:txBody>
      </p:sp>
      <p:sp>
        <p:nvSpPr>
          <p:cNvPr id="6" name="Content Placeholder 5"/>
          <p:cNvSpPr>
            <a:spLocks noGrp="1"/>
          </p:cNvSpPr>
          <p:nvPr>
            <p:ph idx="1"/>
          </p:nvPr>
        </p:nvSpPr>
        <p:spPr/>
        <p:txBody>
          <a:bodyPr/>
          <a:lstStyle/>
          <a:p>
            <a:r>
              <a:rPr lang="en-US" dirty="0"/>
              <a:t>What did we see? What does it mean?</a:t>
            </a:r>
          </a:p>
          <a:p>
            <a:r>
              <a:rPr lang="en-US" dirty="0"/>
              <a:t>Which predictions were correct?</a:t>
            </a:r>
          </a:p>
          <a:p>
            <a:r>
              <a:rPr lang="en-US" dirty="0"/>
              <a:t>Which predictions were incorrect?</a:t>
            </a:r>
          </a:p>
          <a:p>
            <a:r>
              <a:rPr lang="en-US" dirty="0"/>
              <a:t>What questions do you still need to answer?</a:t>
            </a:r>
          </a:p>
        </p:txBody>
      </p:sp>
      <p:sp>
        <p:nvSpPr>
          <p:cNvPr id="5" name="Slide Number Placeholder 4"/>
          <p:cNvSpPr>
            <a:spLocks noGrp="1"/>
          </p:cNvSpPr>
          <p:nvPr>
            <p:ph type="sldNum" sz="quarter" idx="12"/>
          </p:nvPr>
        </p:nvSpPr>
        <p:spPr/>
        <p:txBody>
          <a:bodyPr/>
          <a:lstStyle/>
          <a:p>
            <a:fld id="{D3A1C050-F6FE-0E43-A9D0-F8EEADE3D1E4}" type="slidenum">
              <a:rPr lang="en-US" smtClean="0"/>
              <a:pPr/>
              <a:t>12</a:t>
            </a:fld>
            <a:endParaRPr lang="en-US"/>
          </a:p>
        </p:txBody>
      </p:sp>
    </p:spTree>
    <p:extLst>
      <p:ext uri="{BB962C8B-B14F-4D97-AF65-F5344CB8AC3E}">
        <p14:creationId xmlns:p14="http://schemas.microsoft.com/office/powerpoint/2010/main" val="1917009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What did you observe during the investigation?</a:t>
            </a:r>
            <a:endParaRPr lang="en-US" sz="3200" dirty="0"/>
          </a:p>
          <a:p>
            <a:pPr lvl="0"/>
            <a:r>
              <a:rPr lang="en-US" dirty="0"/>
              <a:t>Predictions</a:t>
            </a:r>
          </a:p>
          <a:p>
            <a:pPr lvl="1"/>
            <a:r>
              <a:rPr lang="en-US" dirty="0"/>
              <a:t>What do you think is one conclusion you can make from the investigation?</a:t>
            </a:r>
            <a:endParaRPr lang="en-US" sz="3200" dirty="0"/>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13</a:t>
            </a:fld>
            <a:endParaRPr lang="en-US"/>
          </a:p>
        </p:txBody>
      </p:sp>
    </p:spTree>
    <p:extLst>
      <p:ext uri="{BB962C8B-B14F-4D97-AF65-F5344CB8AC3E}">
        <p14:creationId xmlns:p14="http://schemas.microsoft.com/office/powerpoint/2010/main" val="41725440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Unit Map</a:t>
            </a:r>
            <a:endParaRPr lang="en-US" dirty="0"/>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pic>
        <p:nvPicPr>
          <p:cNvPr id="8" name="Content Placeholder 7">
            <a:extLst>
              <a:ext uri="{FF2B5EF4-FFF2-40B4-BE49-F238E27FC236}">
                <a16:creationId xmlns:a16="http://schemas.microsoft.com/office/drawing/2014/main" id="{73CE3FD8-1D58-694C-BCAC-67883AF638FD}"/>
              </a:ext>
            </a:extLst>
          </p:cNvPr>
          <p:cNvPicPr>
            <a:picLocks noGrp="1" noChangeAspect="1"/>
          </p:cNvPicPr>
          <p:nvPr>
            <p:ph idx="1"/>
          </p:nvPr>
        </p:nvPicPr>
        <p:blipFill>
          <a:blip r:embed="rId3"/>
          <a:stretch>
            <a:fillRect/>
          </a:stretch>
        </p:blipFill>
        <p:spPr>
          <a:xfrm>
            <a:off x="457200" y="1764148"/>
            <a:ext cx="8229600" cy="4388566"/>
          </a:xfrm>
        </p:spPr>
      </p:pic>
      <p:pic>
        <p:nvPicPr>
          <p:cNvPr id="5" name="Picture 4">
            <a:extLst>
              <a:ext uri="{FF2B5EF4-FFF2-40B4-BE49-F238E27FC236}">
                <a16:creationId xmlns:a16="http://schemas.microsoft.com/office/drawing/2014/main" id="{899740BB-DAE9-FC44-8FC5-2CEC1F55AC00}"/>
              </a:ext>
            </a:extLst>
          </p:cNvPr>
          <p:cNvPicPr>
            <a:picLocks noChangeAspect="1"/>
          </p:cNvPicPr>
          <p:nvPr/>
        </p:nvPicPr>
        <p:blipFill>
          <a:blip r:embed="rId4"/>
          <a:srcRect/>
          <a:stretch/>
        </p:blipFill>
        <p:spPr>
          <a:xfrm>
            <a:off x="0" y="1352435"/>
            <a:ext cx="9144000" cy="5040630"/>
          </a:xfrm>
          <a:prstGeom prst="rect">
            <a:avLst/>
          </a:prstGeom>
        </p:spPr>
      </p:pic>
      <p:sp>
        <p:nvSpPr>
          <p:cNvPr id="7" name="Oval Callout 6"/>
          <p:cNvSpPr>
            <a:spLocks noChangeArrowheads="1"/>
          </p:cNvSpPr>
          <p:nvPr/>
        </p:nvSpPr>
        <p:spPr bwMode="auto">
          <a:xfrm>
            <a:off x="2572289" y="931925"/>
            <a:ext cx="924560" cy="924560"/>
          </a:xfrm>
          <a:prstGeom prst="wedgeEllipseCallout">
            <a:avLst>
              <a:gd name="adj1" fmla="val 50523"/>
              <a:gd name="adj2" fmla="val 109792"/>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21916817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Materials for the Investigation</a:t>
            </a:r>
          </a:p>
        </p:txBody>
      </p:sp>
      <p:sp>
        <p:nvSpPr>
          <p:cNvPr id="3" name="Content Placeholder 2"/>
          <p:cNvSpPr>
            <a:spLocks noGrp="1"/>
          </p:cNvSpPr>
          <p:nvPr>
            <p:ph sz="half" idx="1"/>
          </p:nvPr>
        </p:nvSpPr>
        <p:spPr>
          <a:xfrm>
            <a:off x="457200" y="1600200"/>
            <a:ext cx="7977386" cy="1300583"/>
          </a:xfrm>
        </p:spPr>
        <p:txBody>
          <a:bodyPr/>
          <a:lstStyle/>
          <a:p>
            <a:r>
              <a:rPr lang="en-US" dirty="0"/>
              <a:t>How will you measure mass changes?</a:t>
            </a:r>
          </a:p>
          <a:p>
            <a:r>
              <a:rPr lang="en-US" dirty="0"/>
              <a:t>How will you observe changes in the color of BTB?</a:t>
            </a:r>
          </a:p>
        </p:txBody>
      </p:sp>
      <p:sp>
        <p:nvSpPr>
          <p:cNvPr id="5" name="Slide Number Placeholder 4"/>
          <p:cNvSpPr>
            <a:spLocks noGrp="1"/>
          </p:cNvSpPr>
          <p:nvPr>
            <p:ph type="sldNum" sz="quarter" idx="12"/>
          </p:nvPr>
        </p:nvSpPr>
        <p:spPr/>
        <p:txBody>
          <a:bodyPr/>
          <a:lstStyle/>
          <a:p>
            <a:fld id="{D3A1C050-F6FE-0E43-A9D0-F8EEADE3D1E4}" type="slidenum">
              <a:rPr lang="en-US" smtClean="0"/>
              <a:pPr/>
              <a:t>3</a:t>
            </a:fld>
            <a:endParaRPr lang="en-US"/>
          </a:p>
        </p:txBody>
      </p:sp>
      <p:pic>
        <p:nvPicPr>
          <p:cNvPr id="6" name="Picture 5" descr="ETHANOL_FINALCOMP (0;01;14;20).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3956" y="2900783"/>
            <a:ext cx="6255390" cy="3518657"/>
          </a:xfrm>
          <a:prstGeom prst="rect">
            <a:avLst/>
          </a:prstGeom>
        </p:spPr>
      </p:pic>
    </p:spTree>
    <p:extLst>
      <p:ext uri="{BB962C8B-B14F-4D97-AF65-F5344CB8AC3E}">
        <p14:creationId xmlns:p14="http://schemas.microsoft.com/office/powerpoint/2010/main" val="39661002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Let’s do the investigation!</a:t>
            </a:r>
          </a:p>
        </p:txBody>
      </p:sp>
      <p:sp>
        <p:nvSpPr>
          <p:cNvPr id="3" name="Subtitle 2"/>
          <p:cNvSpPr>
            <a:spLocks noGrp="1"/>
          </p:cNvSpPr>
          <p:nvPr>
            <p:ph sz="half" idx="1"/>
          </p:nvPr>
        </p:nvSpPr>
        <p:spPr/>
        <p:txBody>
          <a:bodyPr/>
          <a:lstStyle/>
          <a:p>
            <a:r>
              <a:rPr lang="en-US" dirty="0">
                <a:solidFill>
                  <a:srgbClr val="000000"/>
                </a:solidFill>
              </a:rPr>
              <a:t>Follow the steps in Part A of your worksheet.</a:t>
            </a:r>
          </a:p>
          <a:p>
            <a:r>
              <a:rPr lang="en-US" dirty="0">
                <a:solidFill>
                  <a:srgbClr val="000000"/>
                </a:solidFill>
              </a:rPr>
              <a:t>Wait at least 20 minutes to observe your results.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4</a:t>
            </a:fld>
            <a:endParaRPr lang="en-US"/>
          </a:p>
        </p:txBody>
      </p:sp>
      <p:pic>
        <p:nvPicPr>
          <p:cNvPr id="8" name="Picture 7" descr="ETHANOL_FINALCOMP (0;03;30;04).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1824" y="1600200"/>
            <a:ext cx="3522752" cy="1981548"/>
          </a:xfrm>
          <a:prstGeom prst="rect">
            <a:avLst/>
          </a:prstGeom>
        </p:spPr>
      </p:pic>
      <p:pic>
        <p:nvPicPr>
          <p:cNvPr id="9" name="Picture 8" descr="ETHANOL_FINALCOMP (0;03;54;02).t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91824" y="3909195"/>
            <a:ext cx="3522752" cy="1981548"/>
          </a:xfrm>
          <a:prstGeom prst="rect">
            <a:avLst/>
          </a:prstGeom>
        </p:spPr>
      </p:pic>
    </p:spTree>
    <p:extLst>
      <p:ext uri="{BB962C8B-B14F-4D97-AF65-F5344CB8AC3E}">
        <p14:creationId xmlns:p14="http://schemas.microsoft.com/office/powerpoint/2010/main" val="15453222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60000"/>
              <a:lumOff val="40000"/>
            </a:schemeClr>
          </a:solidFill>
        </p:spPr>
        <p:txBody>
          <a:bodyPr>
            <a:normAutofit fontScale="90000"/>
          </a:bodyPr>
          <a:lstStyle/>
          <a:p>
            <a:r>
              <a:rPr lang="en-US" dirty="0"/>
              <a:t>What Are Your Ideas about the Matter Movement Question?</a:t>
            </a:r>
          </a:p>
        </p:txBody>
      </p:sp>
      <p:sp>
        <p:nvSpPr>
          <p:cNvPr id="31749" name="Slide Number Placeholder 4"/>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3C3AF16-7B17-AB44-8DC6-35B1D1372D3A}"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a:t>
            </a:fld>
            <a:endParaRPr kumimoji="0" lang="en-US" sz="1800" b="0" i="0" u="none" strike="noStrike" kern="0" cap="none" spc="0" normalizeH="0" baseline="0" noProof="0">
              <a:ln>
                <a:noFill/>
              </a:ln>
              <a:solidFill>
                <a:sysClr val="windowText" lastClr="000000"/>
              </a:solidFill>
              <a:effectLst/>
              <a:uLnTx/>
              <a:uFillTx/>
            </a:endParaRPr>
          </a:p>
        </p:txBody>
      </p:sp>
      <p:graphicFrame>
        <p:nvGraphicFramePr>
          <p:cNvPr id="5" name="Content Placeholder 2"/>
          <p:cNvGraphicFramePr>
            <a:graphicFrameLocks noGrp="1"/>
          </p:cNvGraphicFramePr>
          <p:nvPr>
            <p:ph idx="1"/>
          </p:nvPr>
        </p:nvGraphicFramePr>
        <p:xfrm>
          <a:off x="457200" y="1504950"/>
          <a:ext cx="8229600" cy="1381760"/>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pPr marL="0" indent="0" algn="ctr">
                        <a:buNone/>
                      </a:pPr>
                      <a:r>
                        <a:rPr lang="en-US" sz="1800" dirty="0"/>
                        <a:t>What do you think we will see? (macroscopic scale)</a:t>
                      </a:r>
                    </a:p>
                  </a:txBody>
                  <a:tcPr/>
                </a:tc>
                <a:tc>
                  <a:txBody>
                    <a:bodyPr/>
                    <a:lstStyle/>
                    <a:p>
                      <a:pPr marL="0" indent="0" algn="ctr">
                        <a:buNone/>
                      </a:pPr>
                      <a:r>
                        <a:rPr lang="en-US" sz="1800" dirty="0"/>
                        <a:t>What might it mean? (atomic-molecular scale)</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t>What should we be paying attention to?</a:t>
                      </a:r>
                    </a:p>
                  </a:txBody>
                  <a:tcPr/>
                </a:tc>
                <a:extLst>
                  <a:ext uri="{0D108BD9-81ED-4DB2-BD59-A6C34878D82A}">
                    <a16:rowId xmlns:a16="http://schemas.microsoft.com/office/drawing/2014/main" val="10000"/>
                  </a:ext>
                </a:extLst>
              </a:tr>
              <a:tr h="370840">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1"/>
                  </a:ext>
                </a:extLst>
              </a:tr>
              <a:tr h="370840">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026736842"/>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60000"/>
              <a:lumOff val="40000"/>
            </a:schemeClr>
          </a:solidFill>
        </p:spPr>
        <p:txBody>
          <a:bodyPr rtlCol="0">
            <a:normAutofit fontScale="90000"/>
          </a:bodyPr>
          <a:lstStyle/>
          <a:p>
            <a:pPr eaLnBrk="1" fontAlgn="auto" hangingPunct="1">
              <a:spcAft>
                <a:spcPts val="0"/>
              </a:spcAft>
              <a:defRPr/>
            </a:pPr>
            <a:r>
              <a:rPr lang="en-US" dirty="0">
                <a:ea typeface="+mj-ea"/>
                <a:cs typeface="+mj-cs"/>
              </a:rPr>
              <a:t>What Are Your Ideas about the Matter Change Question?</a:t>
            </a:r>
          </a:p>
        </p:txBody>
      </p:sp>
      <p:graphicFrame>
        <p:nvGraphicFramePr>
          <p:cNvPr id="3" name="Content Placeholder 2"/>
          <p:cNvGraphicFramePr>
            <a:graphicFrameLocks noGrp="1"/>
          </p:cNvGraphicFramePr>
          <p:nvPr>
            <p:ph idx="1"/>
          </p:nvPr>
        </p:nvGraphicFramePr>
        <p:xfrm>
          <a:off x="457200" y="1504950"/>
          <a:ext cx="8229600" cy="1381760"/>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pPr marL="0" indent="0" algn="ctr">
                        <a:buNone/>
                      </a:pPr>
                      <a:r>
                        <a:rPr lang="en-US" sz="1800" dirty="0"/>
                        <a:t>What do you think we will see? (macroscopic scale)</a:t>
                      </a:r>
                    </a:p>
                  </a:txBody>
                  <a:tcPr/>
                </a:tc>
                <a:tc>
                  <a:txBody>
                    <a:bodyPr/>
                    <a:lstStyle/>
                    <a:p>
                      <a:pPr marL="0" indent="0" algn="ctr">
                        <a:buNone/>
                      </a:pPr>
                      <a:r>
                        <a:rPr lang="en-US" sz="1800" dirty="0"/>
                        <a:t>What might it mean? (atomic-molecular scale)</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t>What should we be paying attention to?</a:t>
                      </a:r>
                    </a:p>
                  </a:txBody>
                  <a:tcPr/>
                </a:tc>
                <a:extLst>
                  <a:ext uri="{0D108BD9-81ED-4DB2-BD59-A6C34878D82A}">
                    <a16:rowId xmlns:a16="http://schemas.microsoft.com/office/drawing/2014/main" val="10000"/>
                  </a:ext>
                </a:extLst>
              </a:tr>
              <a:tr h="370840">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1"/>
                  </a:ext>
                </a:extLst>
              </a:tr>
              <a:tr h="370840">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2"/>
                  </a:ext>
                </a:extLst>
              </a:tr>
            </a:tbl>
          </a:graphicData>
        </a:graphic>
      </p:graphicFrame>
      <p:sp>
        <p:nvSpPr>
          <p:cNvPr id="32773" name="Slide Number Placeholder 4"/>
          <p:cNvSpPr>
            <a:spLocks noGrp="1"/>
          </p:cNvSpPr>
          <p:nvPr>
            <p:ph type="sldNum" sz="quarter" idx="12"/>
          </p:nvPr>
        </p:nvSpPr>
        <p:spPr bwMode="auto">
          <a:noFill/>
          <a:ln>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7724CA7-C261-BC42-9763-CFE3670B230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251315712"/>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Class Results for Soda Water</a:t>
            </a:r>
          </a:p>
        </p:txBody>
      </p:sp>
      <p:graphicFrame>
        <p:nvGraphicFramePr>
          <p:cNvPr id="13" name="Content Placeholder 12"/>
          <p:cNvGraphicFramePr>
            <a:graphicFrameLocks noGrp="1"/>
          </p:cNvGraphicFramePr>
          <p:nvPr>
            <p:ph sz="half" idx="1"/>
            <p:extLst>
              <p:ext uri="{D42A27DB-BD31-4B8C-83A1-F6EECF244321}">
                <p14:modId xmlns:p14="http://schemas.microsoft.com/office/powerpoint/2010/main" val="3159582312"/>
              </p:ext>
            </p:extLst>
          </p:nvPr>
        </p:nvGraphicFramePr>
        <p:xfrm>
          <a:off x="457200" y="1449600"/>
          <a:ext cx="8229600" cy="4961975"/>
        </p:xfrm>
        <a:graphic>
          <a:graphicData uri="http://schemas.openxmlformats.org/drawingml/2006/table">
            <a:tbl>
              <a:tblPr firstRow="1" bandRow="1">
                <a:tableStyleId>{5940675A-B579-460E-94D1-54222C63F5DA}</a:tableStyleId>
              </a:tblPr>
              <a:tblGrid>
                <a:gridCol w="1115568">
                  <a:extLst>
                    <a:ext uri="{9D8B030D-6E8A-4147-A177-3AD203B41FA5}">
                      <a16:colId xmlns:a16="http://schemas.microsoft.com/office/drawing/2014/main" val="85201414"/>
                    </a:ext>
                  </a:extLst>
                </a:gridCol>
                <a:gridCol w="841248">
                  <a:extLst>
                    <a:ext uri="{9D8B030D-6E8A-4147-A177-3AD203B41FA5}">
                      <a16:colId xmlns:a16="http://schemas.microsoft.com/office/drawing/2014/main" val="2833180101"/>
                    </a:ext>
                  </a:extLst>
                </a:gridCol>
                <a:gridCol w="786384">
                  <a:extLst>
                    <a:ext uri="{9D8B030D-6E8A-4147-A177-3AD203B41FA5}">
                      <a16:colId xmlns:a16="http://schemas.microsoft.com/office/drawing/2014/main" val="1419318133"/>
                    </a:ext>
                  </a:extLst>
                </a:gridCol>
                <a:gridCol w="914400">
                  <a:extLst>
                    <a:ext uri="{9D8B030D-6E8A-4147-A177-3AD203B41FA5}">
                      <a16:colId xmlns:a16="http://schemas.microsoft.com/office/drawing/2014/main" val="535203294"/>
                    </a:ext>
                  </a:extLst>
                </a:gridCol>
                <a:gridCol w="914400">
                  <a:extLst>
                    <a:ext uri="{9D8B030D-6E8A-4147-A177-3AD203B41FA5}">
                      <a16:colId xmlns:a16="http://schemas.microsoft.com/office/drawing/2014/main" val="93894277"/>
                    </a:ext>
                  </a:extLst>
                </a:gridCol>
                <a:gridCol w="914400">
                  <a:extLst>
                    <a:ext uri="{9D8B030D-6E8A-4147-A177-3AD203B41FA5}">
                      <a16:colId xmlns:a16="http://schemas.microsoft.com/office/drawing/2014/main" val="2447705616"/>
                    </a:ext>
                  </a:extLst>
                </a:gridCol>
                <a:gridCol w="914400">
                  <a:extLst>
                    <a:ext uri="{9D8B030D-6E8A-4147-A177-3AD203B41FA5}">
                      <a16:colId xmlns:a16="http://schemas.microsoft.com/office/drawing/2014/main" val="1759963008"/>
                    </a:ext>
                  </a:extLst>
                </a:gridCol>
                <a:gridCol w="914400">
                  <a:extLst>
                    <a:ext uri="{9D8B030D-6E8A-4147-A177-3AD203B41FA5}">
                      <a16:colId xmlns:a16="http://schemas.microsoft.com/office/drawing/2014/main" val="3840045365"/>
                    </a:ext>
                  </a:extLst>
                </a:gridCol>
                <a:gridCol w="914400">
                  <a:extLst>
                    <a:ext uri="{9D8B030D-6E8A-4147-A177-3AD203B41FA5}">
                      <a16:colId xmlns:a16="http://schemas.microsoft.com/office/drawing/2014/main" val="887712110"/>
                    </a:ext>
                  </a:extLst>
                </a:gridCol>
              </a:tblGrid>
              <a:tr h="992395">
                <a:tc>
                  <a:txBody>
                    <a:bodyPr/>
                    <a:lstStyle/>
                    <a:p>
                      <a:r>
                        <a:rPr lang="en-US" dirty="0"/>
                        <a:t>Group</a:t>
                      </a:r>
                      <a:endParaRPr lang="en-US" i="1" dirty="0"/>
                    </a:p>
                  </a:txBody>
                  <a:tcPr/>
                </a:tc>
                <a:tc>
                  <a:txBody>
                    <a:bodyPr/>
                    <a:lstStyle/>
                    <a:p>
                      <a:r>
                        <a:rPr lang="en-US" dirty="0"/>
                        <a:t>Start Time</a:t>
                      </a:r>
                      <a:endParaRPr lang="en-US" i="1" dirty="0"/>
                    </a:p>
                  </a:txBody>
                  <a:tcPr/>
                </a:tc>
                <a:tc>
                  <a:txBody>
                    <a:bodyPr/>
                    <a:lstStyle/>
                    <a:p>
                      <a:r>
                        <a:rPr lang="en-US" dirty="0"/>
                        <a:t>End Time</a:t>
                      </a:r>
                      <a:endParaRPr lang="en-US" i="1" dirty="0"/>
                    </a:p>
                  </a:txBody>
                  <a:tcPr/>
                </a:tc>
                <a:tc>
                  <a:txBody>
                    <a:bodyPr/>
                    <a:lstStyle/>
                    <a:p>
                      <a:r>
                        <a:rPr lang="en-US" dirty="0"/>
                        <a:t>Initial Mass</a:t>
                      </a:r>
                      <a:endParaRPr lang="en-US" i="1" dirty="0"/>
                    </a:p>
                  </a:txBody>
                  <a:tcPr/>
                </a:tc>
                <a:tc>
                  <a:txBody>
                    <a:bodyPr/>
                    <a:lstStyle/>
                    <a:p>
                      <a:r>
                        <a:rPr lang="en-US" dirty="0"/>
                        <a:t>Final Mass</a:t>
                      </a:r>
                      <a:endParaRPr lang="en-US" i="1" dirty="0"/>
                    </a:p>
                  </a:txBody>
                  <a:tcPr/>
                </a:tc>
                <a:tc>
                  <a:txBody>
                    <a:bodyPr/>
                    <a:lstStyle/>
                    <a:p>
                      <a:r>
                        <a:rPr lang="en-US" dirty="0"/>
                        <a:t>Change in Mass</a:t>
                      </a:r>
                      <a:endParaRPr lang="en-US" i="1" dirty="0"/>
                    </a:p>
                  </a:txBody>
                  <a:tcPr/>
                </a:tc>
                <a:tc>
                  <a:txBody>
                    <a:bodyPr/>
                    <a:lstStyle/>
                    <a:p>
                      <a:r>
                        <a:rPr lang="en-US" dirty="0"/>
                        <a:t>BTB before</a:t>
                      </a:r>
                      <a:endParaRPr lang="en-US" i="1" dirty="0"/>
                    </a:p>
                  </a:txBody>
                  <a:tcPr/>
                </a:tc>
                <a:tc>
                  <a:txBody>
                    <a:bodyPr/>
                    <a:lstStyle/>
                    <a:p>
                      <a:r>
                        <a:rPr lang="en-US" dirty="0"/>
                        <a:t>BTB after</a:t>
                      </a:r>
                      <a:endParaRPr lang="en-US" i="1" dirty="0"/>
                    </a:p>
                  </a:txBody>
                  <a:tcPr/>
                </a:tc>
                <a:tc>
                  <a:txBody>
                    <a:bodyPr/>
                    <a:lstStyle/>
                    <a:p>
                      <a:r>
                        <a:rPr lang="en-US" dirty="0"/>
                        <a:t>Notes</a:t>
                      </a:r>
                      <a:endParaRPr lang="en-US" i="1" dirty="0"/>
                    </a:p>
                  </a:txBody>
                  <a:tcPr/>
                </a:tc>
                <a:extLst>
                  <a:ext uri="{0D108BD9-81ED-4DB2-BD59-A6C34878D82A}">
                    <a16:rowId xmlns:a16="http://schemas.microsoft.com/office/drawing/2014/main" val="1825271554"/>
                  </a:ext>
                </a:extLst>
              </a:tr>
              <a:tr h="992395">
                <a:tc>
                  <a:txBody>
                    <a:bodyPr/>
                    <a:lstStyle/>
                    <a:p>
                      <a:pPr algn="ctr"/>
                      <a:r>
                        <a:rPr lang="en-US" dirty="0"/>
                        <a:t>1</a:t>
                      </a:r>
                      <a:endParaRPr lang="en-US" b="1"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753404591"/>
                  </a:ext>
                </a:extLst>
              </a:tr>
              <a:tr h="992395">
                <a:tc>
                  <a:txBody>
                    <a:bodyPr/>
                    <a:lstStyle/>
                    <a:p>
                      <a:pPr algn="ctr"/>
                      <a:r>
                        <a:rPr lang="en-US" dirty="0"/>
                        <a:t>2</a:t>
                      </a:r>
                      <a:endParaRPr lang="en-US" b="1" dirty="0"/>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501442542"/>
                  </a:ext>
                </a:extLst>
              </a:tr>
              <a:tr h="992395">
                <a:tc>
                  <a:txBody>
                    <a:bodyPr/>
                    <a:lstStyle/>
                    <a:p>
                      <a:pPr algn="ctr"/>
                      <a:r>
                        <a:rPr lang="en-US" dirty="0"/>
                        <a:t>3</a:t>
                      </a:r>
                      <a:endParaRPr lang="en-US" b="1"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208199354"/>
                  </a:ext>
                </a:extLst>
              </a:tr>
              <a:tr h="992395">
                <a:tc>
                  <a:txBody>
                    <a:bodyPr/>
                    <a:lstStyle/>
                    <a:p>
                      <a:pPr algn="ctr"/>
                      <a:r>
                        <a:rPr lang="en-US" dirty="0"/>
                        <a:t>Average</a:t>
                      </a:r>
                      <a:endParaRPr lang="en-US" b="1"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494591255"/>
                  </a:ext>
                </a:extLst>
              </a:tr>
            </a:tbl>
          </a:graphicData>
        </a:graphic>
      </p:graphicFrame>
      <p:sp>
        <p:nvSpPr>
          <p:cNvPr id="2" name="Slide Number Placeholder 1">
            <a:extLst>
              <a:ext uri="{FF2B5EF4-FFF2-40B4-BE49-F238E27FC236}">
                <a16:creationId xmlns:a16="http://schemas.microsoft.com/office/drawing/2014/main" id="{B0CF8FEC-2AD9-4E9E-A855-E0703197D1A4}"/>
              </a:ext>
            </a:extLst>
          </p:cNvPr>
          <p:cNvSpPr>
            <a:spLocks noGrp="1"/>
          </p:cNvSpPr>
          <p:nvPr>
            <p:ph type="sldNum" sz="quarter" idx="12"/>
          </p:nvPr>
        </p:nvSpPr>
        <p:spPr/>
        <p:txBody>
          <a:bodyPr/>
          <a:lstStyle/>
          <a:p>
            <a:fld id="{D3A1C050-F6FE-0E43-A9D0-F8EEADE3D1E4}" type="slidenum">
              <a:rPr lang="en-US" smtClean="0"/>
              <a:pPr/>
              <a:t>7</a:t>
            </a:fld>
            <a:endParaRPr lang="en-US"/>
          </a:p>
        </p:txBody>
      </p:sp>
    </p:spTree>
    <p:extLst>
      <p:ext uri="{BB962C8B-B14F-4D97-AF65-F5344CB8AC3E}">
        <p14:creationId xmlns:p14="http://schemas.microsoft.com/office/powerpoint/2010/main" val="4406796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Possible BTB Colors</a:t>
            </a:r>
          </a:p>
        </p:txBody>
      </p:sp>
      <p:sp>
        <p:nvSpPr>
          <p:cNvPr id="3" name="Slide Number Placeholder 2"/>
          <p:cNvSpPr>
            <a:spLocks noGrp="1"/>
          </p:cNvSpPr>
          <p:nvPr>
            <p:ph type="sldNum" sz="quarter" idx="12"/>
          </p:nvPr>
        </p:nvSpPr>
        <p:spPr/>
        <p:txBody>
          <a:bodyPr/>
          <a:lstStyle/>
          <a:p>
            <a:fld id="{D3A1C050-F6FE-0E43-A9D0-F8EEADE3D1E4}" type="slidenum">
              <a:rPr lang="en-US" smtClean="0"/>
              <a:pPr/>
              <a:t>8</a:t>
            </a:fld>
            <a:endParaRPr lang="en-US"/>
          </a:p>
        </p:txBody>
      </p:sp>
      <p:pic>
        <p:nvPicPr>
          <p:cNvPr id="6" name="Picture 5" descr="ETHANOL_FINALCOMP (0;01;44;11).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561" y="1659776"/>
            <a:ext cx="8042644" cy="4523987"/>
          </a:xfrm>
          <a:prstGeom prst="rect">
            <a:avLst/>
          </a:prstGeom>
        </p:spPr>
      </p:pic>
    </p:spTree>
    <p:extLst>
      <p:ext uri="{BB962C8B-B14F-4D97-AF65-F5344CB8AC3E}">
        <p14:creationId xmlns:p14="http://schemas.microsoft.com/office/powerpoint/2010/main" val="6681084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Group Results</a:t>
            </a:r>
          </a:p>
        </p:txBody>
      </p:sp>
      <p:sp>
        <p:nvSpPr>
          <p:cNvPr id="3" name="Content Placeholder 2"/>
          <p:cNvSpPr>
            <a:spLocks noGrp="1"/>
          </p:cNvSpPr>
          <p:nvPr>
            <p:ph sz="half" idx="1"/>
          </p:nvPr>
        </p:nvSpPr>
        <p:spPr/>
        <p:txBody>
          <a:bodyPr>
            <a:normAutofit/>
          </a:bodyPr>
          <a:lstStyle/>
          <a:p>
            <a:pPr marL="0" indent="0">
              <a:buNone/>
            </a:pPr>
            <a:r>
              <a:rPr lang="en-US" dirty="0"/>
              <a:t>Results for mass changes</a:t>
            </a:r>
          </a:p>
          <a:p>
            <a:r>
              <a:rPr lang="en-US" dirty="0"/>
              <a:t>What patterns are there in measurements made by all the groups?</a:t>
            </a:r>
          </a:p>
          <a:p>
            <a:r>
              <a:rPr lang="en-US" dirty="0"/>
              <a:t>Do the patterns match your predictions?</a:t>
            </a:r>
          </a:p>
        </p:txBody>
      </p:sp>
      <p:sp>
        <p:nvSpPr>
          <p:cNvPr id="4" name="Content Placeholder 3"/>
          <p:cNvSpPr>
            <a:spLocks noGrp="1"/>
          </p:cNvSpPr>
          <p:nvPr>
            <p:ph sz="half" idx="2"/>
          </p:nvPr>
        </p:nvSpPr>
        <p:spPr/>
        <p:txBody>
          <a:bodyPr>
            <a:normAutofit/>
          </a:bodyPr>
          <a:lstStyle/>
          <a:p>
            <a:pPr marL="0" indent="0">
              <a:buNone/>
            </a:pPr>
            <a:r>
              <a:rPr lang="en-US" dirty="0"/>
              <a:t>Results for BTB changes</a:t>
            </a:r>
          </a:p>
          <a:p>
            <a:r>
              <a:rPr lang="en-US" dirty="0"/>
              <a:t>What patterns are there in observations made by all the groups?</a:t>
            </a:r>
          </a:p>
          <a:p>
            <a:r>
              <a:rPr lang="en-US" dirty="0"/>
              <a:t>Do the patterns match your predictions?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9</a:t>
            </a:fld>
            <a:endParaRPr lang="en-US"/>
          </a:p>
        </p:txBody>
      </p:sp>
    </p:spTree>
    <p:extLst>
      <p:ext uri="{BB962C8B-B14F-4D97-AF65-F5344CB8AC3E}">
        <p14:creationId xmlns:p14="http://schemas.microsoft.com/office/powerpoint/2010/main" val="3349140177"/>
      </p:ext>
    </p:extLst>
  </p:cSld>
  <p:clrMapOvr>
    <a:masterClrMapping/>
  </p:clrMapOvr>
</p:sld>
</file>

<file path=ppt/theme/theme1.xml><?xml version="1.0" encoding="utf-8"?>
<a:theme xmlns:a="http://schemas.openxmlformats.org/drawingml/2006/main" name="Template_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Template_Presentation.potx</Template>
  <TotalTime>334</TotalTime>
  <Words>1300</Words>
  <Application>Microsoft Macintosh PowerPoint</Application>
  <PresentationFormat>On-screen Show (4:3)</PresentationFormat>
  <Paragraphs>177</Paragraphs>
  <Slides>13</Slides>
  <Notes>13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Calibri</vt:lpstr>
      <vt:lpstr>Template_Presentation</vt:lpstr>
      <vt:lpstr>Systems and Scale Unit  Activity 3.2 Observing Soda Water Fizzing</vt:lpstr>
      <vt:lpstr>Unit Map</vt:lpstr>
      <vt:lpstr>Materials for the Investigation</vt:lpstr>
      <vt:lpstr>Let’s do the investigation!</vt:lpstr>
      <vt:lpstr>What Are Your Ideas about the Matter Movement Question?</vt:lpstr>
      <vt:lpstr>What Are Your Ideas about the Matter Change Question?</vt:lpstr>
      <vt:lpstr>Class Results for Soda Water</vt:lpstr>
      <vt:lpstr>Possible BTB Colors</vt:lpstr>
      <vt:lpstr>Comparing Group Results</vt:lpstr>
      <vt:lpstr>Results for Ms. Hach’s Class</vt:lpstr>
      <vt:lpstr>Results for Ms. Hach’s Class</vt:lpstr>
      <vt:lpstr>Revisit Your Predictions</vt:lpstr>
      <vt:lpstr>Exit Ticket</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104</cp:revision>
  <dcterms:created xsi:type="dcterms:W3CDTF">2013-03-08T14:19:13Z</dcterms:created>
  <dcterms:modified xsi:type="dcterms:W3CDTF">2019-09-11T16:28:46Z</dcterms:modified>
</cp:coreProperties>
</file>