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79" r:id="rId2"/>
    <p:sldId id="292" r:id="rId3"/>
    <p:sldId id="289" r:id="rId4"/>
    <p:sldId id="291" r:id="rId5"/>
    <p:sldId id="282" r:id="rId6"/>
    <p:sldId id="283" r:id="rId7"/>
    <p:sldId id="285" r:id="rId8"/>
    <p:sldId id="290" r:id="rId9"/>
    <p:sldId id="310"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9"/>
    <p:restoredTop sz="45574" autoAdjust="0"/>
  </p:normalViewPr>
  <p:slideViewPr>
    <p:cSldViewPr snapToGrid="0" snapToObjects="1">
      <p:cViewPr varScale="1">
        <p:scale>
          <a:sx n="44" d="100"/>
          <a:sy n="44" d="100"/>
        </p:scale>
        <p:origin x="3920" y="18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2DF50D-21D7-7F4E-8017-195F3FC74AC2}" type="datetimeFigureOut">
              <a:rPr lang="en-US" smtClean="0"/>
              <a:pPr/>
              <a:t>8/18/21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C0993-5D4C-D840-8BBD-4837800D5D2B}" type="slidenum">
              <a:rPr lang="en-US" smtClean="0"/>
              <a:pPr/>
              <a:t>‹#›</a:t>
            </a:fld>
            <a:endParaRPr lang="en-US"/>
          </a:p>
        </p:txBody>
      </p:sp>
    </p:spTree>
    <p:extLst>
      <p:ext uri="{BB962C8B-B14F-4D97-AF65-F5344CB8AC3E}">
        <p14:creationId xmlns:p14="http://schemas.microsoft.com/office/powerpoint/2010/main" val="4222486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348E9A-9C9B-F845-9A60-0AEE82910B40}" type="datetimeFigureOut">
              <a:rPr lang="en-US" smtClean="0"/>
              <a:pPr/>
              <a:t>8/18/21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B7EDE-1D34-AF43-A72F-F106018D4F39}" type="slidenum">
              <a:rPr lang="en-US" smtClean="0"/>
              <a:pPr/>
              <a:t>‹#›</a:t>
            </a:fld>
            <a:endParaRPr lang="en-US"/>
          </a:p>
        </p:txBody>
      </p:sp>
    </p:spTree>
    <p:extLst>
      <p:ext uri="{BB962C8B-B14F-4D97-AF65-F5344CB8AC3E}">
        <p14:creationId xmlns:p14="http://schemas.microsoft.com/office/powerpoint/2010/main" val="2922836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Craig</a:t>
            </a:r>
            <a:r>
              <a:rPr lang="en-US" baseline="0" dirty="0"/>
              <a:t> Douglas, Michigan State University</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a:t>
            </a:fld>
            <a:endParaRPr lang="en-US"/>
          </a:p>
        </p:txBody>
      </p:sp>
    </p:spTree>
    <p:extLst>
      <p:ext uri="{BB962C8B-B14F-4D97-AF65-F5344CB8AC3E}">
        <p14:creationId xmlns:p14="http://schemas.microsoft.com/office/powerpoint/2010/main" val="293991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the instructional model to show students where they are in the course of the unit.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2 of the 5.4 Other Examples of Combustion PPT.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2</a:t>
            </a:fld>
            <a:endParaRPr lang="en-US"/>
          </a:p>
        </p:txBody>
      </p:sp>
    </p:spTree>
    <p:extLst>
      <p:ext uri="{BB962C8B-B14F-4D97-AF65-F5344CB8AC3E}">
        <p14:creationId xmlns:p14="http://schemas.microsoft.com/office/powerpoint/2010/main" val="233293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discuss general characteristics of combustion of organic materials.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3 of the 5.4 Other Examples of Combustion PPT.</a:t>
            </a:r>
          </a:p>
          <a:p>
            <a:pPr lvl="0"/>
            <a:r>
              <a:rPr lang="en-US" sz="1200" kern="1200" dirty="0">
                <a:solidFill>
                  <a:schemeClr val="tx1"/>
                </a:solidFill>
                <a:effectLst/>
                <a:latin typeface="+mn-lt"/>
                <a:ea typeface="+mn-ea"/>
                <a:cs typeface="+mn-cs"/>
              </a:rPr>
              <a:t>Ask students questions to see if they can articulate a general pattern of what happens when organic materials burn. Ask students to think about this using the Three Questions. </a:t>
            </a:r>
          </a:p>
          <a:p>
            <a:pPr lvl="0"/>
            <a:r>
              <a:rPr lang="en-US" sz="1200" kern="1200" dirty="0">
                <a:solidFill>
                  <a:schemeClr val="tx1"/>
                </a:solidFill>
                <a:effectLst/>
                <a:latin typeface="+mn-lt"/>
                <a:ea typeface="+mn-ea"/>
                <a:cs typeface="+mn-cs"/>
              </a:rPr>
              <a:t>Ask students questions relating to The Matter Movement Question: fuel and oxygen enter the flame from below, carbon dioxide and water vapor leave the flame into the air. </a:t>
            </a:r>
          </a:p>
          <a:p>
            <a:pPr lvl="0"/>
            <a:r>
              <a:rPr lang="en-US" sz="1200" kern="1200" dirty="0">
                <a:solidFill>
                  <a:schemeClr val="tx1"/>
                </a:solidFill>
                <a:effectLst/>
                <a:latin typeface="+mn-lt"/>
                <a:ea typeface="+mn-ea"/>
                <a:cs typeface="+mn-cs"/>
              </a:rPr>
              <a:t>Ask students questions relating to The Matter Change Question: atoms of fuel and oxygen are rearranged to make molecules of carbon dioxide and water vapor. </a:t>
            </a:r>
          </a:p>
          <a:p>
            <a:r>
              <a:rPr lang="en-US" sz="1200" kern="1200" dirty="0">
                <a:solidFill>
                  <a:schemeClr val="tx1"/>
                </a:solidFill>
                <a:effectLst/>
                <a:latin typeface="+mn-lt"/>
                <a:ea typeface="+mn-ea"/>
                <a:cs typeface="+mn-cs"/>
              </a:rPr>
              <a:t>Ask students questions relating to The Energy Change Question: energy in high-energy C-C and C-H bonds is released as heat and light when the high-energy bonds are replaced by low-energy C-O and H-O bonds. Tell students that breaking bonds requires additional energy and the chemical energy is released when the low-energy C-O and H-O bonds are formed, not when the high-energy bonds are broken.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3</a:t>
            </a:fld>
            <a:endParaRPr lang="en-US"/>
          </a:p>
        </p:txBody>
      </p:sp>
    </p:spTree>
    <p:extLst>
      <p:ext uri="{BB962C8B-B14F-4D97-AF65-F5344CB8AC3E}">
        <p14:creationId xmlns:p14="http://schemas.microsoft.com/office/powerpoint/2010/main" val="20766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read through the numbered questions on the Three Questions poster.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4 of the 5.4 Other Examples of Combustion PPT. Distribute the Three Questions Poster with the same questions shown on the PPT.</a:t>
            </a:r>
          </a:p>
          <a:p>
            <a:pPr lvl="0"/>
            <a:r>
              <a:rPr lang="en-US" sz="1200" kern="1200" dirty="0">
                <a:solidFill>
                  <a:schemeClr val="tx1"/>
                </a:solidFill>
                <a:effectLst/>
                <a:latin typeface="+mn-lt"/>
                <a:ea typeface="+mn-ea"/>
                <a:cs typeface="+mn-cs"/>
              </a:rPr>
              <a:t>Students will need the Three Questions Poster questions to help guide their explanations for the organic materials.</a:t>
            </a:r>
          </a:p>
          <a:p>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4</a:t>
            </a:fld>
            <a:endParaRPr lang="en-US"/>
          </a:p>
        </p:txBody>
      </p:sp>
    </p:spTree>
    <p:extLst>
      <p:ext uri="{BB962C8B-B14F-4D97-AF65-F5344CB8AC3E}">
        <p14:creationId xmlns:p14="http://schemas.microsoft.com/office/powerpoint/2010/main" val="6659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Photo Credits: </a:t>
            </a:r>
            <a:r>
              <a:rPr lang="en-US" baseline="0" dirty="0"/>
              <a:t>Craig Douglas, Michigan State University</a:t>
            </a:r>
          </a:p>
          <a:p>
            <a:r>
              <a:rPr lang="en-US" baseline="0" dirty="0"/>
              <a:t>log: https://</a:t>
            </a:r>
            <a:r>
              <a:rPr lang="en-US" baseline="0" dirty="0" err="1"/>
              <a:t>openclipart.org</a:t>
            </a:r>
            <a:r>
              <a:rPr lang="en-US" baseline="0" dirty="0"/>
              <a:t>/detail/252925/log</a:t>
            </a:r>
          </a:p>
          <a:p>
            <a:endParaRPr lang="en-US" baseline="0" dirty="0"/>
          </a:p>
          <a:p>
            <a:pPr lvl="0"/>
            <a:r>
              <a:rPr lang="en-US" sz="1200" b="1" kern="1200" dirty="0">
                <a:solidFill>
                  <a:schemeClr val="tx1"/>
                </a:solidFill>
                <a:effectLst/>
                <a:latin typeface="+mn-lt"/>
                <a:ea typeface="+mn-ea"/>
                <a:cs typeface="+mn-cs"/>
              </a:rPr>
              <a:t>Have students complete the reading and corresponding explanation worksheet for one other organic materials</a:t>
            </a:r>
            <a:r>
              <a:rPr lang="en-US" sz="1200" b="1" i="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5 of the 5.4 Other Examples of Combustion PPT. </a:t>
            </a:r>
          </a:p>
          <a:p>
            <a:pPr lvl="0"/>
            <a:r>
              <a:rPr lang="en-US" sz="1200" kern="1200" dirty="0">
                <a:solidFill>
                  <a:schemeClr val="tx1"/>
                </a:solidFill>
                <a:effectLst/>
                <a:latin typeface="+mn-lt"/>
                <a:ea typeface="+mn-ea"/>
                <a:cs typeface="+mn-cs"/>
              </a:rPr>
              <a:t>Give each student a copy of one of the 5.4 Other Organic Materials Readings. About 1/3 of the students should read about each organic material.</a:t>
            </a:r>
          </a:p>
          <a:p>
            <a:pPr lvl="0"/>
            <a:r>
              <a:rPr lang="en-US" sz="1200" kern="1200" dirty="0">
                <a:solidFill>
                  <a:schemeClr val="tx1"/>
                </a:solidFill>
                <a:effectLst/>
                <a:latin typeface="+mn-lt"/>
                <a:ea typeface="+mn-ea"/>
                <a:cs typeface="+mn-cs"/>
              </a:rPr>
              <a:t>Have students read using the Questions, Connections, Questions Student Reading Strategy for a discussion of tools and classroom strategies to support sensemaking of readings. See the Question, Connections, Questions Reading Strategy Educator Resource document for information about how to engage students with this strategy.</a:t>
            </a:r>
          </a:p>
          <a:p>
            <a:pPr lvl="0"/>
            <a:r>
              <a:rPr lang="en-US" sz="1200" kern="1200" dirty="0">
                <a:solidFill>
                  <a:schemeClr val="tx1"/>
                </a:solidFill>
                <a:effectLst/>
                <a:latin typeface="+mn-lt"/>
                <a:ea typeface="+mn-ea"/>
                <a:cs typeface="+mn-cs"/>
              </a:rPr>
              <a:t>Have students complete the 5.4 Explaining Combustion Worksheet for the organic materials they read about. </a:t>
            </a:r>
          </a:p>
          <a:p>
            <a:r>
              <a:rPr lang="en-US" sz="1200" kern="1200" dirty="0">
                <a:solidFill>
                  <a:schemeClr val="tx1"/>
                </a:solidFill>
                <a:effectLst/>
                <a:latin typeface="+mn-lt"/>
                <a:ea typeface="+mn-ea"/>
                <a:cs typeface="+mn-cs"/>
              </a:rPr>
              <a:t>Modifications: Students can work in pairs or groups with those who have the same organic material.</a:t>
            </a:r>
            <a:r>
              <a:rPr lang="en-US" dirty="0">
                <a:effectLst/>
              </a:rPr>
              <a:t>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who focused on the same organic material form a group.</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their groups, have students discuss their answers and come to consensus about their explanations and answers to the questions. </a:t>
            </a:r>
          </a:p>
          <a:p>
            <a:r>
              <a:rPr lang="en-US" sz="1200" kern="1200" dirty="0">
                <a:solidFill>
                  <a:schemeClr val="tx1"/>
                </a:solidFill>
                <a:effectLst/>
                <a:latin typeface="+mn-lt"/>
                <a:ea typeface="+mn-ea"/>
                <a:cs typeface="+mn-cs"/>
              </a:rPr>
              <a:t>Students can use the Three Questions Explanation Checklist on the back of the Three Questions Handout to check that their explanation includes each of the parts (matter movement, matter change, energy change, and matter movement) and answers the prompt in a cohesive way.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share their explanations for their organic material.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Decide how to have students share the explanation for their organic material.</a:t>
            </a:r>
          </a:p>
          <a:p>
            <a:pPr lvl="0"/>
            <a:r>
              <a:rPr lang="en-US" sz="1200" kern="1200" dirty="0">
                <a:solidFill>
                  <a:schemeClr val="tx1"/>
                </a:solidFill>
                <a:effectLst/>
                <a:latin typeface="+mn-lt"/>
                <a:ea typeface="+mn-ea"/>
                <a:cs typeface="+mn-cs"/>
              </a:rPr>
              <a:t>Students who focused on the same organic material can present to the whole class. They could make a poster to share.</a:t>
            </a:r>
          </a:p>
          <a:p>
            <a:r>
              <a:rPr lang="en-US" sz="1200" kern="1200" dirty="0">
                <a:solidFill>
                  <a:schemeClr val="tx1"/>
                </a:solidFill>
                <a:effectLst/>
                <a:latin typeface="+mn-lt"/>
                <a:ea typeface="+mn-ea"/>
                <a:cs typeface="+mn-cs"/>
              </a:rPr>
              <a:t>Students can form groups of three with students who focused on each of three organic materials. </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87D93A-C588-4C71-AC47-FB6172C6A9CD}" type="slidenum">
              <a:rPr lang="en-US" smtClean="0"/>
              <a:pPr fontAlgn="base">
                <a:spcBef>
                  <a:spcPct val="0"/>
                </a:spcBef>
                <a:spcAft>
                  <a:spcPct val="0"/>
                </a:spcAft>
                <a:defRPr/>
              </a:pPr>
              <a:t>5</a:t>
            </a:fld>
            <a:endParaRPr lang="en-US"/>
          </a:p>
        </p:txBody>
      </p:sp>
    </p:spTree>
    <p:extLst>
      <p:ext uri="{BB962C8B-B14F-4D97-AF65-F5344CB8AC3E}">
        <p14:creationId xmlns:p14="http://schemas.microsoft.com/office/powerpoint/2010/main" val="351831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Photo Credit:</a:t>
            </a:r>
            <a:r>
              <a:rPr lang="en-US" baseline="0" dirty="0"/>
              <a:t> Craig Douglas, Michigan State University</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discuss the similarities and differences between the organic materials.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6-7 of the 5.4 Other Examples of Combustion PPT.</a:t>
            </a:r>
          </a:p>
          <a:p>
            <a:pPr lvl="0"/>
            <a:r>
              <a:rPr lang="en-US" sz="1200" kern="1200" dirty="0">
                <a:solidFill>
                  <a:schemeClr val="tx1"/>
                </a:solidFill>
                <a:effectLst/>
                <a:latin typeface="+mn-lt"/>
                <a:ea typeface="+mn-ea"/>
                <a:cs typeface="+mn-cs"/>
              </a:rPr>
              <a:t>Show the for the combustion of propane and octane (note: there is not an animation for cellulose).</a:t>
            </a:r>
          </a:p>
          <a:p>
            <a:r>
              <a:rPr lang="en-US" sz="1200" kern="1200" dirty="0">
                <a:solidFill>
                  <a:schemeClr val="tx1"/>
                </a:solidFill>
                <a:effectLst/>
                <a:latin typeface="+mn-lt"/>
                <a:ea typeface="+mn-ea"/>
                <a:cs typeface="+mn-cs"/>
              </a:rPr>
              <a:t>Have a class discussion about the similarities and differences between the combustion of octane, propane, and cellulose. Students should recognize that the chemical change is similar in each cases and that the rules about atoms and energy always apply. </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87D93A-C588-4C71-AC47-FB6172C6A9CD}"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19883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Photo Credit:</a:t>
            </a:r>
            <a:r>
              <a:rPr lang="en-US" baseline="0" dirty="0"/>
              <a:t> Craig Douglas, Michigan State University</a:t>
            </a:r>
          </a:p>
          <a:p>
            <a:endParaRPr lang="en-US" baseline="0" dirty="0"/>
          </a:p>
          <a:p>
            <a:pPr lvl="0"/>
            <a:r>
              <a:rPr lang="en-US" sz="1200" b="1" kern="1200" dirty="0">
                <a:solidFill>
                  <a:schemeClr val="tx1"/>
                </a:solidFill>
                <a:effectLst/>
                <a:latin typeface="+mn-lt"/>
                <a:ea typeface="+mn-ea"/>
                <a:cs typeface="+mn-cs"/>
              </a:rPr>
              <a:t>Have students discuss the similarities and differences between the organic materials.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6-7 of the 5.4 Other Examples of Combustion PPT.</a:t>
            </a:r>
          </a:p>
          <a:p>
            <a:pPr lvl="0"/>
            <a:r>
              <a:rPr lang="en-US" sz="1200" kern="1200" dirty="0">
                <a:solidFill>
                  <a:schemeClr val="tx1"/>
                </a:solidFill>
                <a:effectLst/>
                <a:latin typeface="+mn-lt"/>
                <a:ea typeface="+mn-ea"/>
                <a:cs typeface="+mn-cs"/>
              </a:rPr>
              <a:t>Show the for the combustion of propane and octane (note: there is not an animation for cellulose).</a:t>
            </a:r>
          </a:p>
          <a:p>
            <a:r>
              <a:rPr lang="en-US" sz="1200" kern="1200" dirty="0">
                <a:solidFill>
                  <a:schemeClr val="tx1"/>
                </a:solidFill>
                <a:effectLst/>
                <a:latin typeface="+mn-lt"/>
                <a:ea typeface="+mn-ea"/>
                <a:cs typeface="+mn-cs"/>
              </a:rPr>
              <a:t>Have a class discussion about the similarities and differences between the combustion of octane, propane, and cellulose. Students should recognize that the chemical change is similar in each cases and that the rules about atoms and energy always apply. </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87D93A-C588-4C71-AC47-FB6172C6A9CD}"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3586386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write a class explanation for how organic materials burn.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8 of the 5.4 Other Examples of Combustion PPT. </a:t>
            </a:r>
          </a:p>
          <a:p>
            <a:pPr lvl="0"/>
            <a:r>
              <a:rPr lang="en-US" sz="1200" kern="1200" dirty="0">
                <a:solidFill>
                  <a:schemeClr val="tx1"/>
                </a:solidFill>
                <a:effectLst/>
                <a:latin typeface="+mn-lt"/>
                <a:ea typeface="+mn-ea"/>
                <a:cs typeface="+mn-cs"/>
              </a:rPr>
              <a:t>Have students construct a class explanation for what happens when organic materials burn. </a:t>
            </a:r>
          </a:p>
          <a:p>
            <a:pPr lvl="0"/>
            <a:r>
              <a:rPr lang="en-US" sz="1200" kern="1200" dirty="0">
                <a:solidFill>
                  <a:schemeClr val="tx1"/>
                </a:solidFill>
                <a:effectLst/>
                <a:latin typeface="+mn-lt"/>
                <a:ea typeface="+mn-ea"/>
                <a:cs typeface="+mn-cs"/>
              </a:rPr>
              <a:t>Make sure students address the key numbered questions of the Three Questions Poster in their organic materials explanations. Additionally, have students include how combustion is alike for all organic materials and is possibly different for other organic materials. </a:t>
            </a:r>
          </a:p>
          <a:p>
            <a:r>
              <a:rPr lang="en-US" sz="1200" kern="1200" dirty="0">
                <a:solidFill>
                  <a:schemeClr val="tx1"/>
                </a:solidFill>
                <a:effectLst/>
                <a:latin typeface="+mn-lt"/>
                <a:ea typeface="+mn-ea"/>
                <a:cs typeface="+mn-cs"/>
              </a:rPr>
              <a:t>Students can use the Three Questions Explanation Checklist on the back of the Three Questions Handout to check that the class explanation includes each of the parts (matter movement, matter change, energy change, and matter movement) and answers the prompt in a cohesive way.</a:t>
            </a:r>
            <a:r>
              <a:rPr lang="en-US" dirty="0">
                <a:effectLst/>
              </a:rPr>
              <a:t>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8</a:t>
            </a:fld>
            <a:endParaRPr lang="en-US"/>
          </a:p>
        </p:txBody>
      </p:sp>
    </p:spTree>
    <p:extLst>
      <p:ext uri="{BB962C8B-B14F-4D97-AF65-F5344CB8AC3E}">
        <p14:creationId xmlns:p14="http://schemas.microsoft.com/office/powerpoint/2010/main" val="76657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a discussion to complete the Learning Tracking Tool for this activity.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9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5.4 Other Examples of Combustion PPT.</a:t>
            </a:r>
          </a:p>
          <a:p>
            <a:pPr lvl="0"/>
            <a:r>
              <a:rPr lang="en-US" sz="1200" kern="1200" dirty="0">
                <a:solidFill>
                  <a:schemeClr val="tx1"/>
                </a:solidFill>
                <a:effectLst/>
                <a:latin typeface="+mn-lt"/>
                <a:ea typeface="+mn-ea"/>
                <a:cs typeface="+mn-cs"/>
              </a:rPr>
              <a:t>Have students write the activity name, "Explaining Other Examples" and their role “Explainer” in the first column.</a:t>
            </a:r>
          </a:p>
          <a:p>
            <a:pPr lvl="0"/>
            <a:r>
              <a:rPr lang="en-US" sz="1200" kern="1200" dirty="0">
                <a:solidFill>
                  <a:schemeClr val="tx1"/>
                </a:solidFill>
                <a:effectLst/>
                <a:latin typeface="+mn-lt"/>
                <a:ea typeface="+mn-ea"/>
                <a:cs typeface="+mn-cs"/>
              </a:rPr>
              <a:t>Have a class discussion about what students did during the activity. When you come to consensus as a class, have students record the answer in the second column of the tool.</a:t>
            </a:r>
          </a:p>
          <a:p>
            <a:pPr lvl="0"/>
            <a:r>
              <a:rPr lang="en-US" sz="1200" kern="1200" dirty="0">
                <a:solidFill>
                  <a:schemeClr val="tx1"/>
                </a:solidFill>
                <a:effectLst/>
                <a:latin typeface="+mn-lt"/>
                <a:ea typeface="+mn-ea"/>
                <a:cs typeface="+mn-cs"/>
              </a:rPr>
              <a:t>Have a class discussion about what students figured out during the activity that will help them in answering the unit driving question. When you come to consensus as a class, have students record the answer in the third column of the tool.</a:t>
            </a:r>
          </a:p>
          <a:p>
            <a:pPr lvl="0"/>
            <a:r>
              <a:rPr lang="en-US" sz="1200" kern="1200" dirty="0">
                <a:solidFill>
                  <a:schemeClr val="tx1"/>
                </a:solidFill>
                <a:effectLst/>
                <a:latin typeface="+mn-lt"/>
                <a:ea typeface="+mn-ea"/>
                <a:cs typeface="+mn-cs"/>
              </a:rPr>
              <a:t>Have a class discussion about what students are wondering now that will help them move towards answering the unit driving question. Have students record the questions in the fourth column of the tool. </a:t>
            </a:r>
          </a:p>
          <a:p>
            <a:pPr lvl="0"/>
            <a:r>
              <a:rPr lang="en-US" sz="1200" kern="1200" dirty="0">
                <a:solidFill>
                  <a:schemeClr val="tx1"/>
                </a:solidFill>
                <a:effectLst/>
                <a:latin typeface="+mn-lt"/>
                <a:ea typeface="+mn-ea"/>
                <a:cs typeface="+mn-cs"/>
              </a:rPr>
              <a:t>Have students review their Learning Tracking Tool to reflect on what they figured out across the unit. </a:t>
            </a:r>
          </a:p>
          <a:p>
            <a:pPr lvl="0"/>
            <a:r>
              <a:rPr lang="en-US" sz="1200" kern="1200" dirty="0">
                <a:solidFill>
                  <a:schemeClr val="tx1"/>
                </a:solidFill>
                <a:effectLst/>
                <a:latin typeface="+mn-lt"/>
                <a:ea typeface="+mn-ea"/>
                <a:cs typeface="+mn-cs"/>
              </a:rPr>
              <a:t>Example Learning Tracking Tool</a:t>
            </a:r>
          </a:p>
          <a:p>
            <a:r>
              <a:rPr lang="en-US" sz="1200" b="1" kern="1200" dirty="0">
                <a:solidFill>
                  <a:schemeClr val="tx1"/>
                </a:solidFill>
                <a:effectLst/>
                <a:latin typeface="+mn-lt"/>
                <a:ea typeface="+mn-ea"/>
                <a:cs typeface="+mn-cs"/>
              </a:rPr>
              <a:t>Activity Chunk: </a:t>
            </a:r>
            <a:r>
              <a:rPr lang="en-US" sz="1200" kern="1200" dirty="0">
                <a:solidFill>
                  <a:schemeClr val="tx1"/>
                </a:solidFill>
                <a:effectLst/>
                <a:latin typeface="+mn-lt"/>
                <a:ea typeface="+mn-ea"/>
                <a:cs typeface="+mn-cs"/>
              </a:rPr>
              <a:t>Explaining Other Examples; Explainer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Did We Do? </a:t>
            </a:r>
            <a:r>
              <a:rPr lang="en-US" sz="1200" kern="1200" dirty="0">
                <a:solidFill>
                  <a:schemeClr val="tx1"/>
                </a:solidFill>
                <a:effectLst/>
                <a:latin typeface="+mn-lt"/>
                <a:ea typeface="+mn-ea"/>
                <a:cs typeface="+mn-cs"/>
              </a:rPr>
              <a:t>Apply what was figured out about ethanol burning to explain other examples of organic materials burning.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Did We Figure Out? </a:t>
            </a:r>
            <a:r>
              <a:rPr lang="en-US" sz="1200" kern="1200" dirty="0">
                <a:solidFill>
                  <a:schemeClr val="tx1"/>
                </a:solidFill>
                <a:effectLst/>
                <a:latin typeface="+mn-lt"/>
                <a:ea typeface="+mn-ea"/>
                <a:cs typeface="+mn-cs"/>
              </a:rPr>
              <a:t>The chemical change of combustion is similar for all organic materials. The organic material combines with oxygen to produce carbon dioxide and water. The chemical energy in the organic material is transformed into heat and light energy.</a:t>
            </a:r>
          </a:p>
          <a:p>
            <a:r>
              <a:rPr lang="en-US" sz="1200" b="1" kern="1200" dirty="0">
                <a:solidFill>
                  <a:schemeClr val="tx1"/>
                </a:solidFill>
                <a:effectLst/>
                <a:latin typeface="+mn-lt"/>
                <a:ea typeface="+mn-ea"/>
                <a:cs typeface="+mn-cs"/>
              </a:rPr>
              <a:t>What Are We Asking Now? </a:t>
            </a:r>
            <a:r>
              <a:rPr lang="en-US" sz="1200" kern="1200" dirty="0">
                <a:solidFill>
                  <a:schemeClr val="tx1"/>
                </a:solidFill>
                <a:effectLst/>
                <a:latin typeface="+mn-lt"/>
                <a:ea typeface="+mn-ea"/>
                <a:cs typeface="+mn-cs"/>
              </a:rPr>
              <a:t>Why is combustion of organic materials important in the world?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(Optional) Have students complete the Big Idea Probe: Fill 'Er Up for the final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decided to use the Big Idea Probe: Fill 'Er Up, have students complete it and share their ideas again. Have students discuss how their ideas have changed throughout the unit. See Assessing the Big Idea Probe: Fill 'Er Up for suggestions about how to use the Big Idea Probe.</a:t>
            </a:r>
            <a:r>
              <a:rPr lang="en-US" dirty="0">
                <a:effectLst/>
              </a:rPr>
              <a:t> </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9</a:t>
            </a:fld>
            <a:endParaRPr lang="en-US"/>
          </a:p>
        </p:txBody>
      </p:sp>
    </p:spTree>
    <p:extLst>
      <p:ext uri="{BB962C8B-B14F-4D97-AF65-F5344CB8AC3E}">
        <p14:creationId xmlns:p14="http://schemas.microsoft.com/office/powerpoint/2010/main" val="226104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pic>
        <p:nvPicPr>
          <p:cNvPr id="7" name="Picture 6" descr="Carbon TIME 4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683" y="482468"/>
            <a:ext cx="1990713" cy="1505558"/>
          </a:xfrm>
          <a:prstGeom prst="rect">
            <a:avLst/>
          </a:prstGeom>
        </p:spPr>
      </p:pic>
    </p:spTree>
    <p:extLst>
      <p:ext uri="{BB962C8B-B14F-4D97-AF65-F5344CB8AC3E}">
        <p14:creationId xmlns:p14="http://schemas.microsoft.com/office/powerpoint/2010/main" val="8905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5615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3201"/>
            <a:ext cx="2057400" cy="56429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483201"/>
            <a:ext cx="6019800" cy="5642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69941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4826"/>
            <a:ext cx="8229600" cy="4906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3400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5074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31118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124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372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95850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8"/>
            <a:ext cx="3008313" cy="97951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55588"/>
            <a:ext cx="5111750" cy="5670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752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5102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924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91020"/>
            <a:ext cx="8229600" cy="49067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411574"/>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2BAAFF94-8111-A348-8301-1F63C1D0CE4E}" type="slidenum">
              <a:rPr lang="en-US" smtClean="0"/>
              <a:pPr/>
              <a:t>‹#›</a:t>
            </a:fld>
            <a:endParaRPr lang="en-US" dirty="0"/>
          </a:p>
        </p:txBody>
      </p:sp>
      <p:sp>
        <p:nvSpPr>
          <p:cNvPr id="9" name="Footer Placeholder 5"/>
          <p:cNvSpPr>
            <a:spLocks noGrp="1"/>
          </p:cNvSpPr>
          <p:nvPr>
            <p:ph type="ftr" sz="quarter" idx="3"/>
          </p:nvPr>
        </p:nvSpPr>
        <p:spPr>
          <a:xfrm>
            <a:off x="457200" y="6400800"/>
            <a:ext cx="5989674" cy="365125"/>
          </a:xfrm>
          <a:prstGeom prst="rect">
            <a:avLst/>
          </a:prstGeom>
        </p:spPr>
        <p:txBody>
          <a:bodyPr/>
          <a:lstStyle/>
          <a:p>
            <a:endParaRPr lang="en-US" dirty="0"/>
          </a:p>
        </p:txBody>
      </p:sp>
    </p:spTree>
    <p:extLst>
      <p:ext uri="{BB962C8B-B14F-4D97-AF65-F5344CB8AC3E}">
        <p14:creationId xmlns:p14="http://schemas.microsoft.com/office/powerpoint/2010/main" val="79135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5" Type="http://schemas.openxmlformats.org/officeDocument/2006/relationships/image" Target="../media/image21.png"/><Relationship Id="rId10" Type="http://schemas.openxmlformats.org/officeDocument/2006/relationships/image" Target="../media/image26.tiff"/><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ea typeface="ＭＳ Ｐゴシック" charset="-128"/>
              <a:cs typeface="ＭＳ Ｐゴシック" charset="-128"/>
            </a:endParaRPr>
          </a:p>
        </p:txBody>
      </p:sp>
      <p:sp>
        <p:nvSpPr>
          <p:cNvPr id="7" name="Subtitle 2"/>
          <p:cNvSpPr txBox="1">
            <a:spLocks/>
          </p:cNvSpPr>
          <p:nvPr/>
        </p:nvSpPr>
        <p:spPr>
          <a:xfrm>
            <a:off x="1371600" y="388620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000000"/>
              </a:solidFill>
              <a:ea typeface="ＭＳ Ｐゴシック" charset="-128"/>
              <a:cs typeface="ＭＳ Ｐゴシック" charset="-128"/>
            </a:endParaRPr>
          </a:p>
        </p:txBody>
      </p:sp>
      <p:grpSp>
        <p:nvGrpSpPr>
          <p:cNvPr id="3" name="Group 2"/>
          <p:cNvGrpSpPr/>
          <p:nvPr/>
        </p:nvGrpSpPr>
        <p:grpSpPr>
          <a:xfrm>
            <a:off x="178036" y="294321"/>
            <a:ext cx="5954172" cy="684705"/>
            <a:chOff x="178036" y="294321"/>
            <a:chExt cx="5954172" cy="684705"/>
          </a:xfrm>
        </p:grpSpPr>
        <p:sp>
          <p:nvSpPr>
            <p:cNvPr id="6" name="TextBox 5"/>
            <p:cNvSpPr txBox="1"/>
            <p:nvPr/>
          </p:nvSpPr>
          <p:spPr>
            <a:xfrm>
              <a:off x="3003051" y="332695"/>
              <a:ext cx="3129157" cy="646331"/>
            </a:xfrm>
            <a:prstGeom prst="rect">
              <a:avLst/>
            </a:prstGeom>
            <a:noFill/>
          </p:spPr>
          <p:txBody>
            <a:bodyPr wrap="none" rtlCol="0">
              <a:spAutoFit/>
            </a:bodyPr>
            <a:lstStyle/>
            <a:p>
              <a:r>
                <a:rPr lang="en-US" sz="1200" i="1" dirty="0"/>
                <a:t>Carbon: Transformations in Matter and Energy</a:t>
              </a:r>
            </a:p>
            <a:p>
              <a:r>
                <a:rPr lang="en-US" sz="1200" i="1" dirty="0"/>
                <a:t>Environmental Literacy Project</a:t>
              </a:r>
              <a:br>
                <a:rPr lang="en-US" sz="1200" i="1" dirty="0"/>
              </a:br>
              <a:r>
                <a:rPr lang="en-US" sz="1200" i="1" dirty="0"/>
                <a:t>Michigan State University</a:t>
              </a:r>
              <a:r>
                <a:rPr lang="en-US" sz="1200" dirty="0">
                  <a:effectLst/>
                </a:rPr>
                <a:t> </a:t>
              </a:r>
              <a:endParaRPr lang="en-US" sz="1600" dirty="0"/>
            </a:p>
          </p:txBody>
        </p:sp>
        <p:pic>
          <p:nvPicPr>
            <p:cNvPr id="2" name="Picture 1" descr="Carbon TIME 1 line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6" y="294321"/>
              <a:ext cx="2831104" cy="643007"/>
            </a:xfrm>
            <a:prstGeom prst="rect">
              <a:avLst/>
            </a:prstGeom>
          </p:spPr>
        </p:pic>
      </p:grpSp>
      <p:sp>
        <p:nvSpPr>
          <p:cNvPr id="12" name="Title 11"/>
          <p:cNvSpPr>
            <a:spLocks noGrp="1"/>
          </p:cNvSpPr>
          <p:nvPr>
            <p:ph type="title"/>
          </p:nvPr>
        </p:nvSpPr>
        <p:spPr>
          <a:xfrm>
            <a:off x="457200" y="1385385"/>
            <a:ext cx="8229600" cy="2539882"/>
          </a:xfrm>
        </p:spPr>
        <p:txBody>
          <a:bodyPr>
            <a:normAutofit fontScale="90000"/>
          </a:bodyPr>
          <a:lstStyle/>
          <a:p>
            <a:r>
              <a:rPr lang="en-US" i="1" dirty="0">
                <a:latin typeface="Arial"/>
                <a:cs typeface="Arial"/>
              </a:rPr>
              <a:t>Systems and Scale </a:t>
            </a:r>
            <a:r>
              <a:rPr lang="en-US" dirty="0">
                <a:latin typeface="Arial"/>
                <a:cs typeface="Arial"/>
              </a:rPr>
              <a:t>Unit</a:t>
            </a:r>
            <a:br>
              <a:rPr lang="en-US" dirty="0">
                <a:latin typeface="Arial"/>
                <a:cs typeface="Arial"/>
              </a:rPr>
            </a:br>
            <a:br>
              <a:rPr lang="en-US" dirty="0">
                <a:latin typeface="Arial"/>
                <a:cs typeface="Arial"/>
              </a:rPr>
            </a:br>
            <a:r>
              <a:rPr lang="en-US" dirty="0">
                <a:latin typeface="Arial"/>
                <a:cs typeface="Arial"/>
              </a:rPr>
              <a:t>Activity 5.4: Other Examples of Combustion</a:t>
            </a:r>
          </a:p>
        </p:txBody>
      </p:sp>
      <p:pic>
        <p:nvPicPr>
          <p:cNvPr id="13" name="Picture 12" descr="FlameCol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286" y="4300628"/>
            <a:ext cx="1600200" cy="1943100"/>
          </a:xfrm>
          <a:prstGeom prst="rect">
            <a:avLst/>
          </a:prstGeom>
        </p:spPr>
      </p:pic>
      <p:sp>
        <p:nvSpPr>
          <p:cNvPr id="5" name="Slide Number Placeholder 4">
            <a:extLst>
              <a:ext uri="{FF2B5EF4-FFF2-40B4-BE49-F238E27FC236}">
                <a16:creationId xmlns:a16="http://schemas.microsoft.com/office/drawing/2014/main" id="{7511CAB1-24EB-498A-8AD7-6BFD460BAC8C}"/>
              </a:ext>
            </a:extLst>
          </p:cNvPr>
          <p:cNvSpPr>
            <a:spLocks noGrp="1"/>
          </p:cNvSpPr>
          <p:nvPr>
            <p:ph type="sldNum" sz="quarter" idx="12"/>
          </p:nvPr>
        </p:nvSpPr>
        <p:spPr/>
        <p:txBody>
          <a:bodyPr/>
          <a:lstStyle/>
          <a:p>
            <a:fld id="{D3A1C050-F6FE-0E43-A9D0-F8EEADE3D1E4}" type="slidenum">
              <a:rPr lang="en-US" smtClean="0"/>
              <a:pPr/>
              <a:t>1</a:t>
            </a:fld>
            <a:endParaRPr lang="en-US"/>
          </a:p>
        </p:txBody>
      </p:sp>
    </p:spTree>
    <p:extLst>
      <p:ext uri="{BB962C8B-B14F-4D97-AF65-F5344CB8AC3E}">
        <p14:creationId xmlns:p14="http://schemas.microsoft.com/office/powerpoint/2010/main" val="35319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Unit Map</a:t>
            </a:r>
            <a:endParaRPr lang="en-US" dirty="0"/>
          </a:p>
        </p:txBody>
      </p:sp>
      <p:sp>
        <p:nvSpPr>
          <p:cNvPr id="3" name="Slide Number Placeholder 2"/>
          <p:cNvSpPr>
            <a:spLocks noGrp="1"/>
          </p:cNvSpPr>
          <p:nvPr>
            <p:ph type="sldNum" sz="quarter" idx="12"/>
          </p:nvPr>
        </p:nvSpPr>
        <p:spPr/>
        <p:txBody>
          <a:bodyPr/>
          <a:lstStyle/>
          <a:p>
            <a:fld id="{D3A1C050-F6FE-0E43-A9D0-F8EEADE3D1E4}" type="slidenum">
              <a:rPr lang="en-US" smtClean="0"/>
              <a:pPr/>
              <a:t>2</a:t>
            </a:fld>
            <a:endParaRPr lang="en-US"/>
          </a:p>
        </p:txBody>
      </p:sp>
      <p:pic>
        <p:nvPicPr>
          <p:cNvPr id="9" name="Content Placeholder 8">
            <a:extLst>
              <a:ext uri="{FF2B5EF4-FFF2-40B4-BE49-F238E27FC236}">
                <a16:creationId xmlns:a16="http://schemas.microsoft.com/office/drawing/2014/main" id="{79AB0E52-56B4-A44D-AB23-5F08EB067FFD}"/>
              </a:ext>
            </a:extLst>
          </p:cNvPr>
          <p:cNvPicPr>
            <a:picLocks noGrp="1" noChangeAspect="1"/>
          </p:cNvPicPr>
          <p:nvPr>
            <p:ph idx="1"/>
          </p:nvPr>
        </p:nvPicPr>
        <p:blipFill>
          <a:blip r:embed="rId3"/>
          <a:stretch>
            <a:fillRect/>
          </a:stretch>
        </p:blipFill>
        <p:spPr>
          <a:xfrm>
            <a:off x="457200" y="1665835"/>
            <a:ext cx="8229600" cy="4585193"/>
          </a:xfrm>
        </p:spPr>
      </p:pic>
      <p:sp>
        <p:nvSpPr>
          <p:cNvPr id="7" name="Oval Callout 6"/>
          <p:cNvSpPr>
            <a:spLocks noChangeArrowheads="1"/>
          </p:cNvSpPr>
          <p:nvPr/>
        </p:nvSpPr>
        <p:spPr bwMode="auto">
          <a:xfrm>
            <a:off x="5867400" y="3329360"/>
            <a:ext cx="924560" cy="924560"/>
          </a:xfrm>
          <a:prstGeom prst="wedgeEllipseCallout">
            <a:avLst>
              <a:gd name="adj1" fmla="val 15892"/>
              <a:gd name="adj2" fmla="val 187138"/>
            </a:avLst>
          </a:prstGeom>
          <a:solidFill>
            <a:schemeClr val="tx1">
              <a:lumMod val="65000"/>
              <a:lumOff val="35000"/>
            </a:schemeClr>
          </a:solidFill>
          <a:ln w="9525">
            <a:solidFill>
              <a:schemeClr val="tx1">
                <a:lumMod val="50000"/>
                <a:lumOff val="50000"/>
              </a:schemeClr>
            </a:solidFill>
            <a:miter lim="800000"/>
            <a:headEnd/>
            <a:tailEnd/>
          </a:ln>
          <a:effectLst>
            <a:outerShdw dist="23000" dir="5400000" rotWithShape="0">
              <a:srgbClr val="808080">
                <a:alpha val="34998"/>
              </a:srgbClr>
            </a:outerShdw>
          </a:effectLst>
        </p:spPr>
        <p:txBody>
          <a:bodyPr rot="0" vert="horz" wrap="square" lIns="91440" tIns="45720" rIns="91440" bIns="45720" anchor="ctr" anchorCtr="0" upright="1">
            <a:noAutofit/>
          </a:bodyPr>
          <a:lstStyle/>
          <a:p>
            <a:pPr marL="0" marR="0" algn="ctr">
              <a:spcBef>
                <a:spcPts val="0"/>
              </a:spcBef>
              <a:spcAft>
                <a:spcPts val="600"/>
              </a:spcAft>
            </a:pPr>
            <a:r>
              <a:rPr lang="en-US" sz="1100">
                <a:solidFill>
                  <a:srgbClr val="FFFFFF"/>
                </a:solidFill>
                <a:effectLst/>
                <a:latin typeface="Arial"/>
                <a:ea typeface="Times New Roman"/>
              </a:rPr>
              <a:t>You are here</a:t>
            </a:r>
            <a:endParaRPr lang="en-US" sz="1100">
              <a:effectLst/>
              <a:latin typeface="Arial"/>
              <a:ea typeface="Times New Roman"/>
            </a:endParaRPr>
          </a:p>
        </p:txBody>
      </p:sp>
    </p:spTree>
    <p:extLst>
      <p:ext uri="{BB962C8B-B14F-4D97-AF65-F5344CB8AC3E}">
        <p14:creationId xmlns:p14="http://schemas.microsoft.com/office/powerpoint/2010/main" val="111298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Documents\for JJ\Three Questions\three ques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87" y="228600"/>
            <a:ext cx="4467225" cy="5302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29"/>
          <p:cNvSpPr>
            <a:spLocks noChangeArrowheads="1"/>
          </p:cNvSpPr>
          <p:nvPr/>
        </p:nvSpPr>
        <p:spPr bwMode="auto">
          <a:xfrm>
            <a:off x="152400" y="1524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0"/>
          <p:cNvSpPr>
            <a:spLocks noChangeArrowheads="1"/>
          </p:cNvSpPr>
          <p:nvPr/>
        </p:nvSpPr>
        <p:spPr bwMode="auto">
          <a:xfrm>
            <a:off x="228600" y="692209"/>
            <a:ext cx="86868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Answer each of the questions (numbered 1-4) below to explain how matter and energy move and change in a system.  Note that matter movement is addressed at both the beginning (1) and end (4) of your explanation.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7899" y="1229797"/>
            <a:ext cx="4572000" cy="1462910"/>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69" y="1142353"/>
            <a:ext cx="1963430" cy="1831975"/>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28662">
            <a:off x="6034452" y="1078225"/>
            <a:ext cx="2004538" cy="2135407"/>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7899" y="3072680"/>
            <a:ext cx="4572000" cy="1462910"/>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69" y="2985236"/>
            <a:ext cx="1963430" cy="1831975"/>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28662">
            <a:off x="6034452" y="2921108"/>
            <a:ext cx="2004538" cy="2135407"/>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247899" y="4963140"/>
            <a:ext cx="4572000" cy="1462910"/>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97269" y="4875696"/>
            <a:ext cx="1963430" cy="1831975"/>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rot="628662">
            <a:off x="6055237" y="4811795"/>
            <a:ext cx="2004538" cy="2134953"/>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 Box 16"/>
          <p:cNvSpPr txBox="1"/>
          <p:nvPr/>
        </p:nvSpPr>
        <p:spPr>
          <a:xfrm>
            <a:off x="6286498" y="3072679"/>
            <a:ext cx="1828800" cy="20049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effectLst/>
                <a:latin typeface="+mj-lt"/>
                <a:ea typeface="Times New Roman"/>
                <a:cs typeface="Arial" pitchFamily="34" charset="0"/>
              </a:rPr>
              <a:t>Evidence We </a:t>
            </a:r>
            <a:br>
              <a:rPr lang="en-US" sz="1100" b="1" dirty="0">
                <a:effectLst/>
                <a:latin typeface="+mj-lt"/>
                <a:ea typeface="Times New Roman"/>
                <a:cs typeface="Arial" pitchFamily="34" charset="0"/>
              </a:rPr>
            </a:br>
            <a:r>
              <a:rPr lang="en-US" sz="1100" b="1" dirty="0">
                <a:effectLst/>
                <a:latin typeface="+mj-lt"/>
                <a:ea typeface="Times New Roman"/>
                <a:cs typeface="Arial" pitchFamily="34" charset="0"/>
              </a:rPr>
              <a:t>Can Observe</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800" dirty="0">
                <a:effectLst/>
                <a:latin typeface="+mj-lt"/>
                <a:ea typeface="Times New Roman"/>
                <a:cs typeface="Arial" pitchFamily="34" charset="0"/>
              </a:rPr>
              <a:t>BTB can indicate CO</a:t>
            </a:r>
            <a:r>
              <a:rPr lang="en-US" sz="800" baseline="-25000" dirty="0">
                <a:effectLst/>
                <a:latin typeface="+mj-lt"/>
                <a:ea typeface="Times New Roman"/>
                <a:cs typeface="Arial" pitchFamily="34" charset="0"/>
              </a:rPr>
              <a:t>2</a:t>
            </a:r>
            <a:r>
              <a:rPr lang="en-US" sz="800" dirty="0">
                <a:effectLst/>
                <a:latin typeface="+mj-lt"/>
                <a:ea typeface="Times New Roman"/>
                <a:cs typeface="Arial" pitchFamily="34" charset="0"/>
              </a:rPr>
              <a:t> in the air.</a:t>
            </a:r>
            <a:endParaRPr lang="en-US" sz="800" dirty="0">
              <a:effectLst/>
              <a:latin typeface="+mj-lt"/>
              <a:ea typeface="Calibri"/>
              <a:cs typeface="Arial" pitchFamily="34" charset="0"/>
            </a:endParaRPr>
          </a:p>
          <a:p>
            <a:pPr marL="0" marR="0">
              <a:lnSpc>
                <a:spcPct val="115000"/>
              </a:lnSpc>
              <a:spcBef>
                <a:spcPts val="0"/>
              </a:spcBef>
            </a:pPr>
            <a:r>
              <a:rPr lang="en-US" sz="800" dirty="0">
                <a:effectLst/>
                <a:latin typeface="+mj-lt"/>
                <a:ea typeface="Times New Roman"/>
                <a:cs typeface="Arial" pitchFamily="34" charset="0"/>
              </a:rPr>
              <a:t>Organic materials are made up of molecules containing carbon atoms:</a:t>
            </a:r>
            <a:endParaRPr lang="en-US" sz="800" dirty="0">
              <a:effectLst/>
              <a:latin typeface="+mj-lt"/>
              <a:ea typeface="Calibri"/>
              <a:cs typeface="Arial" pitchFamily="34" charset="0"/>
            </a:endParaRPr>
          </a:p>
          <a:p>
            <a:pPr marL="228600" marR="0" lvl="0">
              <a:lnSpc>
                <a:spcPct val="115000"/>
              </a:lnSpc>
              <a:spcBef>
                <a:spcPts val="0"/>
              </a:spcBef>
              <a:buSzPts val="1000"/>
            </a:pPr>
            <a:r>
              <a:rPr lang="en-US" sz="800" dirty="0">
                <a:effectLst/>
                <a:latin typeface="+mj-lt"/>
                <a:ea typeface="Times New Roman"/>
                <a:cs typeface="Arial" pitchFamily="34" charset="0"/>
              </a:rPr>
              <a:t>• fuels</a:t>
            </a:r>
            <a:r>
              <a:rPr lang="en-US" sz="800" dirty="0">
                <a:latin typeface="+mj-lt"/>
                <a:ea typeface="Times New Roman"/>
                <a:cs typeface="Arial" pitchFamily="34" charset="0"/>
              </a:rPr>
              <a:t>	</a:t>
            </a:r>
            <a:r>
              <a:rPr lang="en-US" sz="800" dirty="0">
                <a:effectLst/>
                <a:latin typeface="+mj-lt"/>
                <a:ea typeface="Times New Roman"/>
                <a:cs typeface="Arial" pitchFamily="34" charset="0"/>
              </a:rPr>
              <a:t>• foods</a:t>
            </a:r>
            <a:endParaRPr lang="en-US" sz="800" dirty="0">
              <a:effectLst/>
              <a:latin typeface="+mj-lt"/>
              <a:ea typeface="Calibri"/>
              <a:cs typeface="Arial" pitchFamily="34" charset="0"/>
            </a:endParaRPr>
          </a:p>
          <a:p>
            <a:pPr marL="228600" marR="0" lvl="0">
              <a:lnSpc>
                <a:spcPct val="115000"/>
              </a:lnSpc>
              <a:spcBef>
                <a:spcPts val="0"/>
              </a:spcBef>
              <a:buSzPts val="1000"/>
            </a:pPr>
            <a:r>
              <a:rPr lang="en-US" sz="800" dirty="0">
                <a:effectLst/>
                <a:latin typeface="+mj-lt"/>
                <a:ea typeface="Times New Roman"/>
                <a:cs typeface="Arial" pitchFamily="34" charset="0"/>
              </a:rPr>
              <a:t>• living and dead plants</a:t>
            </a:r>
            <a:r>
              <a:rPr lang="en-US" sz="800" dirty="0">
                <a:latin typeface="+mj-lt"/>
                <a:ea typeface="Times New Roman"/>
                <a:cs typeface="Arial" pitchFamily="34" charset="0"/>
              </a:rPr>
              <a:t> and </a:t>
            </a:r>
            <a:br>
              <a:rPr lang="en-US" sz="800" dirty="0">
                <a:effectLst/>
                <a:latin typeface="+mj-lt"/>
                <a:ea typeface="Times New Roman"/>
                <a:cs typeface="Arial" pitchFamily="34" charset="0"/>
              </a:rPr>
            </a:br>
            <a:r>
              <a:rPr lang="en-US" sz="800" dirty="0">
                <a:effectLst/>
                <a:latin typeface="+mj-lt"/>
                <a:ea typeface="Times New Roman"/>
                <a:cs typeface="Arial" pitchFamily="34" charset="0"/>
              </a:rPr>
              <a:t>   animals</a:t>
            </a:r>
          </a:p>
          <a:p>
            <a:pPr marL="515938" marR="0" lvl="0" indent="-60325">
              <a:lnSpc>
                <a:spcPct val="115000"/>
              </a:lnSpc>
              <a:spcBef>
                <a:spcPts val="0"/>
              </a:spcBef>
              <a:buSzPts val="1000"/>
              <a:buFont typeface="Arial" panose="020B0604020202020204" pitchFamily="34" charset="0"/>
              <a:buChar char="•"/>
            </a:pPr>
            <a:r>
              <a:rPr lang="en-US" sz="800" dirty="0">
                <a:effectLst/>
                <a:latin typeface="+mj-lt"/>
                <a:ea typeface="Times New Roman"/>
                <a:cs typeface="Arial" pitchFamily="34" charset="0"/>
              </a:rPr>
              <a:t>decomposers</a:t>
            </a:r>
            <a:endParaRPr lang="en-US" sz="800" dirty="0">
              <a:effectLst/>
              <a:latin typeface="+mj-lt"/>
              <a:ea typeface="Calibri"/>
              <a:cs typeface="Arial" pitchFamily="34" charset="0"/>
            </a:endParaRPr>
          </a:p>
        </p:txBody>
      </p:sp>
      <p:sp>
        <p:nvSpPr>
          <p:cNvPr id="21" name="Text Box 31"/>
          <p:cNvSpPr txBox="1"/>
          <p:nvPr/>
        </p:nvSpPr>
        <p:spPr>
          <a:xfrm>
            <a:off x="1140894" y="4959099"/>
            <a:ext cx="1819910" cy="2277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solidFill>
                  <a:srgbClr val="000000"/>
                </a:solidFill>
                <a:effectLst/>
                <a:latin typeface="+mj-lt"/>
                <a:ea typeface="Times New Roman"/>
                <a:cs typeface="Times New Roman"/>
              </a:rPr>
              <a:t>Question</a:t>
            </a:r>
            <a:endParaRPr lang="en-US" sz="1100" dirty="0">
              <a:effectLst/>
              <a:latin typeface="+mj-lt"/>
              <a:ea typeface="Calibri"/>
              <a:cs typeface="Times New Roman"/>
            </a:endParaRPr>
          </a:p>
          <a:p>
            <a:pPr marL="0" marR="0" algn="ctr">
              <a:lnSpc>
                <a:spcPct val="115000"/>
              </a:lnSpc>
              <a:spcBef>
                <a:spcPts val="0"/>
              </a:spcBef>
              <a:spcAft>
                <a:spcPts val="300"/>
              </a:spcAft>
            </a:pPr>
            <a:r>
              <a:rPr lang="en-US" sz="950" dirty="0">
                <a:solidFill>
                  <a:srgbClr val="000000"/>
                </a:solidFill>
                <a:effectLst/>
                <a:latin typeface="+mj-lt"/>
                <a:ea typeface="Times New Roman"/>
                <a:cs typeface="Times New Roman"/>
              </a:rPr>
              <a:t>What is happening </a:t>
            </a:r>
            <a:br>
              <a:rPr lang="en-US" sz="950" dirty="0">
                <a:solidFill>
                  <a:srgbClr val="000000"/>
                </a:solidFill>
                <a:effectLst/>
                <a:latin typeface="+mj-lt"/>
                <a:ea typeface="Times New Roman"/>
                <a:cs typeface="Times New Roman"/>
              </a:rPr>
            </a:br>
            <a:r>
              <a:rPr lang="en-US" sz="950" dirty="0">
                <a:solidFill>
                  <a:srgbClr val="000000"/>
                </a:solidFill>
                <a:effectLst/>
                <a:latin typeface="+mj-lt"/>
                <a:ea typeface="Times New Roman"/>
                <a:cs typeface="Times New Roman"/>
              </a:rPr>
              <a:t>to energy?</a:t>
            </a:r>
            <a:endParaRPr lang="en-US" sz="950" dirty="0">
              <a:effectLst/>
              <a:latin typeface="+mj-lt"/>
              <a:ea typeface="Calibri"/>
              <a:cs typeface="Times New Roman"/>
            </a:endParaRPr>
          </a:p>
          <a:p>
            <a:pPr marL="457200" marR="0">
              <a:lnSpc>
                <a:spcPct val="115000"/>
              </a:lnSpc>
              <a:spcBef>
                <a:spcPts val="0"/>
              </a:spcBef>
              <a:spcAft>
                <a:spcPts val="300"/>
              </a:spcAft>
            </a:pPr>
            <a:r>
              <a:rPr lang="en-US" sz="800" dirty="0">
                <a:solidFill>
                  <a:srgbClr val="000000"/>
                </a:solidFill>
                <a:effectLst/>
                <a:latin typeface="+mj-lt"/>
                <a:ea typeface="Times New Roman"/>
                <a:cs typeface="Times New Roman"/>
              </a:rPr>
              <a:t>What forms of energy are involved?</a:t>
            </a:r>
            <a:endParaRPr lang="en-US" sz="800" dirty="0">
              <a:effectLst/>
              <a:latin typeface="+mj-lt"/>
              <a:ea typeface="Calibri"/>
              <a:cs typeface="Times New Roman"/>
            </a:endParaRPr>
          </a:p>
          <a:p>
            <a:pPr marL="228600" marR="0">
              <a:lnSpc>
                <a:spcPct val="115000"/>
              </a:lnSpc>
              <a:spcBef>
                <a:spcPts val="0"/>
              </a:spcBef>
              <a:spcAft>
                <a:spcPts val="300"/>
              </a:spcAft>
            </a:pPr>
            <a:r>
              <a:rPr lang="en-US" sz="800" dirty="0">
                <a:solidFill>
                  <a:srgbClr val="000000"/>
                </a:solidFill>
                <a:effectLst/>
                <a:latin typeface="+mj-lt"/>
                <a:ea typeface="Times New Roman"/>
                <a:cs typeface="Times New Roman"/>
              </a:rPr>
              <a:t>What energy transformations take place during the chemical change?</a:t>
            </a:r>
            <a:endParaRPr lang="en-US" sz="800" dirty="0">
              <a:effectLst/>
              <a:latin typeface="+mj-lt"/>
              <a:ea typeface="Calibri"/>
              <a:cs typeface="Times New Roman"/>
            </a:endParaRPr>
          </a:p>
        </p:txBody>
      </p:sp>
      <p:sp>
        <p:nvSpPr>
          <p:cNvPr id="23" name="Text Box 37"/>
          <p:cNvSpPr txBox="1"/>
          <p:nvPr/>
        </p:nvSpPr>
        <p:spPr>
          <a:xfrm>
            <a:off x="6362697" y="4890576"/>
            <a:ext cx="1752601" cy="19773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effectLst/>
                <a:latin typeface="+mj-lt"/>
                <a:ea typeface="Times New Roman"/>
                <a:cs typeface="Times New Roman"/>
              </a:rPr>
              <a:t>Evidence We </a:t>
            </a:r>
            <a:br>
              <a:rPr lang="en-US" sz="1100" b="1" dirty="0">
                <a:effectLst/>
                <a:latin typeface="+mj-lt"/>
                <a:ea typeface="Times New Roman"/>
                <a:cs typeface="Times New Roman"/>
              </a:rPr>
            </a:br>
            <a:r>
              <a:rPr lang="en-US" sz="1100" b="1" dirty="0">
                <a:effectLst/>
                <a:latin typeface="+mj-lt"/>
                <a:ea typeface="Times New Roman"/>
                <a:cs typeface="Times New Roman"/>
              </a:rPr>
              <a:t>Can Observe</a:t>
            </a:r>
            <a:endParaRPr lang="en-US" sz="1100" dirty="0">
              <a:effectLst/>
              <a:latin typeface="+mj-lt"/>
              <a:ea typeface="Calibri"/>
              <a:cs typeface="Times New Roman"/>
            </a:endParaRPr>
          </a:p>
          <a:p>
            <a:pPr marL="0" marR="0">
              <a:lnSpc>
                <a:spcPct val="115000"/>
              </a:lnSpc>
              <a:spcBef>
                <a:spcPts val="0"/>
              </a:spcBef>
              <a:spcAft>
                <a:spcPts val="300"/>
              </a:spcAft>
            </a:pPr>
            <a:r>
              <a:rPr lang="en-US" sz="800" dirty="0">
                <a:effectLst/>
                <a:latin typeface="+mj-lt"/>
                <a:ea typeface="Times New Roman"/>
                <a:cs typeface="Times New Roman"/>
              </a:rPr>
              <a:t>We can observe indicators of different forms of energy before and after chemical changes:</a:t>
            </a:r>
            <a:endParaRPr lang="en-US" sz="800" dirty="0">
              <a:effectLst/>
              <a:latin typeface="+mj-lt"/>
              <a:ea typeface="Calibri"/>
              <a:cs typeface="Times New Roman"/>
            </a:endParaRPr>
          </a:p>
          <a:p>
            <a:pPr>
              <a:lnSpc>
                <a:spcPct val="115000"/>
              </a:lnSpc>
              <a:spcAft>
                <a:spcPts val="300"/>
              </a:spcAft>
              <a:buSzPts val="1000"/>
            </a:pPr>
            <a:r>
              <a:rPr lang="en-US" sz="800" dirty="0">
                <a:ea typeface="Times New Roman"/>
                <a:cs typeface="Arial" pitchFamily="34" charset="0"/>
              </a:rPr>
              <a:t>• </a:t>
            </a:r>
            <a:r>
              <a:rPr lang="en-US" sz="800" dirty="0">
                <a:effectLst/>
                <a:latin typeface="+mj-lt"/>
                <a:ea typeface="Times New Roman"/>
                <a:cs typeface="Times New Roman"/>
              </a:rPr>
              <a:t>light energy	</a:t>
            </a:r>
            <a:r>
              <a:rPr lang="en-US" sz="800" dirty="0">
                <a:ea typeface="Times New Roman"/>
                <a:cs typeface="Arial" pitchFamily="34" charset="0"/>
              </a:rPr>
              <a:t>• </a:t>
            </a:r>
            <a:r>
              <a:rPr lang="en-US" sz="800" dirty="0">
                <a:ea typeface="Times New Roman"/>
                <a:cs typeface="Times New Roman"/>
              </a:rPr>
              <a:t>heat energy</a:t>
            </a:r>
            <a:endParaRPr lang="en-US" sz="800" dirty="0">
              <a:effectLst/>
              <a:latin typeface="+mj-lt"/>
              <a:ea typeface="Calibri"/>
              <a:cs typeface="Times New Roman"/>
            </a:endParaRPr>
          </a:p>
          <a:p>
            <a:pPr marL="53975" marR="0" lvl="0" indent="-53975">
              <a:lnSpc>
                <a:spcPct val="115000"/>
              </a:lnSpc>
              <a:spcBef>
                <a:spcPts val="0"/>
              </a:spcBef>
              <a:spcAft>
                <a:spcPts val="300"/>
              </a:spcAft>
              <a:buSzPts val="1000"/>
            </a:pPr>
            <a:r>
              <a:rPr lang="en-US" sz="800" dirty="0">
                <a:ea typeface="Times New Roman"/>
                <a:cs typeface="Arial" pitchFamily="34" charset="0"/>
              </a:rPr>
              <a:t>• </a:t>
            </a:r>
            <a:r>
              <a:rPr lang="en-US" sz="800" dirty="0">
                <a:effectLst/>
                <a:latin typeface="+mj-lt"/>
                <a:ea typeface="Times New Roman"/>
                <a:cs typeface="Times New Roman"/>
              </a:rPr>
              <a:t>chemical energy stored in organic materials</a:t>
            </a:r>
            <a:endParaRPr lang="en-US" sz="800" dirty="0">
              <a:effectLst/>
              <a:latin typeface="+mj-lt"/>
              <a:ea typeface="Calibri"/>
              <a:cs typeface="Times New Roman"/>
            </a:endParaRPr>
          </a:p>
          <a:p>
            <a:pPr marR="0" lvl="0" algn="ctr">
              <a:lnSpc>
                <a:spcPct val="115000"/>
              </a:lnSpc>
              <a:spcBef>
                <a:spcPts val="0"/>
              </a:spcBef>
              <a:spcAft>
                <a:spcPts val="300"/>
              </a:spcAft>
              <a:buSzPts val="1000"/>
            </a:pPr>
            <a:r>
              <a:rPr lang="en-US" sz="800" dirty="0">
                <a:ea typeface="Times New Roman"/>
                <a:cs typeface="Arial" pitchFamily="34" charset="0"/>
              </a:rPr>
              <a:t>• </a:t>
            </a:r>
            <a:r>
              <a:rPr lang="en-US" sz="800" dirty="0">
                <a:effectLst/>
                <a:latin typeface="+mj-lt"/>
                <a:ea typeface="Times New Roman"/>
                <a:cs typeface="Times New Roman"/>
              </a:rPr>
              <a:t>motion energy</a:t>
            </a:r>
            <a:endParaRPr lang="en-US" sz="800" dirty="0">
              <a:effectLst/>
              <a:latin typeface="+mj-lt"/>
              <a:ea typeface="Calibri"/>
              <a:cs typeface="Times New Roman"/>
            </a:endParaRPr>
          </a:p>
        </p:txBody>
      </p:sp>
      <p:sp>
        <p:nvSpPr>
          <p:cNvPr id="12" name="Text Box 42"/>
          <p:cNvSpPr txBox="1"/>
          <p:nvPr/>
        </p:nvSpPr>
        <p:spPr>
          <a:xfrm>
            <a:off x="3086098" y="1447800"/>
            <a:ext cx="3133285" cy="9810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solidFill>
                  <a:srgbClr val="000000"/>
                </a:solidFill>
                <a:effectLst/>
                <a:latin typeface="+mj-lt"/>
                <a:ea typeface="Times New Roman"/>
                <a:cs typeface="Arial" pitchFamily="34" charset="0"/>
              </a:rPr>
              <a:t>Rules to Follow</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800" dirty="0">
                <a:solidFill>
                  <a:srgbClr val="000000"/>
                </a:solidFill>
                <a:effectLst/>
                <a:latin typeface="+mj-lt"/>
                <a:ea typeface="Times New Roman"/>
                <a:cs typeface="Arial" pitchFamily="34" charset="0"/>
              </a:rPr>
              <a:t>All materials (solids, liquids, and gases) are made of atoms that are bonded together in molecules.</a:t>
            </a:r>
            <a:endParaRPr lang="en-US" sz="800" dirty="0">
              <a:effectLst/>
              <a:latin typeface="+mj-lt"/>
              <a:ea typeface="Calibri"/>
              <a:cs typeface="Arial" pitchFamily="34" charset="0"/>
            </a:endParaRPr>
          </a:p>
          <a:p>
            <a:pPr marL="0" marR="0">
              <a:lnSpc>
                <a:spcPct val="115000"/>
              </a:lnSpc>
              <a:spcBef>
                <a:spcPts val="0"/>
              </a:spcBef>
              <a:spcAft>
                <a:spcPts val="300"/>
              </a:spcAft>
            </a:pPr>
            <a:r>
              <a:rPr lang="en-US" sz="800" b="1" dirty="0">
                <a:solidFill>
                  <a:srgbClr val="000000"/>
                </a:solidFill>
                <a:effectLst/>
                <a:latin typeface="+mj-lt"/>
                <a:ea typeface="Times New Roman"/>
                <a:cs typeface="Arial" pitchFamily="34" charset="0"/>
              </a:rPr>
              <a:t>Scale</a:t>
            </a:r>
            <a:r>
              <a:rPr lang="en-US" sz="800" dirty="0">
                <a:solidFill>
                  <a:srgbClr val="000000"/>
                </a:solidFill>
                <a:effectLst/>
                <a:latin typeface="+mj-lt"/>
                <a:ea typeface="Times New Roman"/>
                <a:cs typeface="Arial" pitchFamily="34" charset="0"/>
              </a:rPr>
              <a:t>: The matter movement question can be answered at the atomic-molecular, cellular, or macroscopic scale.</a:t>
            </a:r>
            <a:endParaRPr lang="en-US" sz="800" dirty="0">
              <a:effectLst/>
              <a:latin typeface="+mj-lt"/>
              <a:ea typeface="Calibri"/>
              <a:cs typeface="Arial" pitchFamily="34" charset="0"/>
            </a:endParaRPr>
          </a:p>
        </p:txBody>
      </p:sp>
      <p:sp>
        <p:nvSpPr>
          <p:cNvPr id="14" name="Text Box 8"/>
          <p:cNvSpPr txBox="1"/>
          <p:nvPr/>
        </p:nvSpPr>
        <p:spPr>
          <a:xfrm>
            <a:off x="1289051" y="1165860"/>
            <a:ext cx="1608136" cy="15907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solidFill>
                  <a:srgbClr val="000000"/>
                </a:solidFill>
                <a:effectLst/>
                <a:latin typeface="+mj-lt"/>
                <a:ea typeface="Times New Roman"/>
                <a:cs typeface="Times New Roman"/>
              </a:rPr>
              <a:t>Question</a:t>
            </a:r>
            <a:endParaRPr lang="en-US" sz="1100" dirty="0">
              <a:effectLst/>
              <a:latin typeface="+mj-lt"/>
              <a:ea typeface="Calibri"/>
              <a:cs typeface="Times New Roman"/>
            </a:endParaRPr>
          </a:p>
          <a:p>
            <a:pPr marL="0" marR="0" algn="ctr">
              <a:lnSpc>
                <a:spcPct val="115000"/>
              </a:lnSpc>
              <a:spcBef>
                <a:spcPts val="0"/>
              </a:spcBef>
              <a:spcAft>
                <a:spcPts val="300"/>
              </a:spcAft>
            </a:pPr>
            <a:r>
              <a:rPr lang="en-US" sz="950" dirty="0">
                <a:solidFill>
                  <a:srgbClr val="000000"/>
                </a:solidFill>
                <a:effectLst/>
                <a:latin typeface="+mj-lt"/>
                <a:ea typeface="Times New Roman"/>
                <a:cs typeface="Times New Roman"/>
              </a:rPr>
              <a:t>Where are molecules moving?</a:t>
            </a:r>
            <a:endParaRPr lang="en-US" sz="950" dirty="0">
              <a:effectLst/>
              <a:latin typeface="+mj-lt"/>
              <a:ea typeface="Calibri"/>
              <a:cs typeface="Times New Roman"/>
            </a:endParaRPr>
          </a:p>
          <a:p>
            <a:pPr marL="228600" marR="0">
              <a:lnSpc>
                <a:spcPct val="115000"/>
              </a:lnSpc>
              <a:spcBef>
                <a:spcPts val="0"/>
              </a:spcBef>
              <a:spcAft>
                <a:spcPts val="300"/>
              </a:spcAft>
            </a:pPr>
            <a:r>
              <a:rPr lang="en-US" sz="800" dirty="0">
                <a:solidFill>
                  <a:srgbClr val="000000"/>
                </a:solidFill>
                <a:effectLst/>
                <a:latin typeface="+mj-lt"/>
                <a:ea typeface="Times New Roman"/>
                <a:cs typeface="Times New Roman"/>
              </a:rPr>
              <a:t>How do molecules move to the location of the chemical change? </a:t>
            </a:r>
            <a:endParaRPr lang="en-US" sz="800" dirty="0">
              <a:effectLst/>
              <a:latin typeface="+mj-lt"/>
              <a:ea typeface="Calibri"/>
              <a:cs typeface="Times New Roman"/>
            </a:endParaRPr>
          </a:p>
          <a:p>
            <a:pPr marL="0" marR="0">
              <a:lnSpc>
                <a:spcPct val="115000"/>
              </a:lnSpc>
              <a:spcBef>
                <a:spcPts val="0"/>
              </a:spcBef>
              <a:spcAft>
                <a:spcPts val="300"/>
              </a:spcAft>
            </a:pPr>
            <a:r>
              <a:rPr lang="en-US" sz="800" dirty="0">
                <a:solidFill>
                  <a:srgbClr val="000000"/>
                </a:solidFill>
                <a:effectLst/>
                <a:latin typeface="+mj-lt"/>
                <a:ea typeface="Times New Roman"/>
                <a:cs typeface="Times New Roman"/>
              </a:rPr>
              <a:t>How do molecules move away from the location of the chemical change?</a:t>
            </a:r>
            <a:endParaRPr lang="en-US" sz="800" dirty="0">
              <a:effectLst/>
              <a:latin typeface="+mj-lt"/>
              <a:ea typeface="Calibri"/>
              <a:cs typeface="Times New Roman"/>
            </a:endParaRPr>
          </a:p>
        </p:txBody>
      </p:sp>
      <p:sp>
        <p:nvSpPr>
          <p:cNvPr id="15" name="Text Box 9"/>
          <p:cNvSpPr txBox="1"/>
          <p:nvPr/>
        </p:nvSpPr>
        <p:spPr>
          <a:xfrm>
            <a:off x="6408417" y="1219200"/>
            <a:ext cx="1554481" cy="12665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solidFill>
                  <a:srgbClr val="000000"/>
                </a:solidFill>
                <a:effectLst/>
                <a:latin typeface="+mj-lt"/>
                <a:ea typeface="Times New Roman"/>
                <a:cs typeface="Arial" pitchFamily="34" charset="0"/>
              </a:rPr>
              <a:t>Evidence We </a:t>
            </a:r>
            <a:br>
              <a:rPr lang="en-US" sz="1100" b="1" dirty="0">
                <a:solidFill>
                  <a:srgbClr val="000000"/>
                </a:solidFill>
                <a:effectLst/>
                <a:latin typeface="+mj-lt"/>
                <a:ea typeface="Times New Roman"/>
                <a:cs typeface="Arial" pitchFamily="34" charset="0"/>
              </a:rPr>
            </a:br>
            <a:r>
              <a:rPr lang="en-US" sz="1100" b="1" dirty="0">
                <a:solidFill>
                  <a:srgbClr val="000000"/>
                </a:solidFill>
                <a:effectLst/>
                <a:latin typeface="+mj-lt"/>
                <a:ea typeface="Times New Roman"/>
                <a:cs typeface="Arial" pitchFamily="34" charset="0"/>
              </a:rPr>
              <a:t>Can Observe</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800" dirty="0">
                <a:solidFill>
                  <a:srgbClr val="000000"/>
                </a:solidFill>
                <a:effectLst/>
                <a:latin typeface="+mj-lt"/>
                <a:ea typeface="Times New Roman"/>
                <a:cs typeface="Arial" pitchFamily="34" charset="0"/>
              </a:rPr>
              <a:t>Moving solids, liquids, and gases are made of moving molecules.</a:t>
            </a:r>
            <a:endParaRPr lang="en-US" sz="800" dirty="0">
              <a:effectLst/>
              <a:latin typeface="+mj-lt"/>
              <a:ea typeface="Calibri"/>
              <a:cs typeface="Arial" pitchFamily="34" charset="0"/>
            </a:endParaRPr>
          </a:p>
          <a:p>
            <a:pPr marL="0" marR="0">
              <a:lnSpc>
                <a:spcPct val="115000"/>
              </a:lnSpc>
              <a:spcBef>
                <a:spcPts val="0"/>
              </a:spcBef>
              <a:spcAft>
                <a:spcPts val="300"/>
              </a:spcAft>
            </a:pPr>
            <a:r>
              <a:rPr lang="en-US" sz="800" dirty="0">
                <a:solidFill>
                  <a:srgbClr val="000000"/>
                </a:solidFill>
                <a:effectLst/>
                <a:latin typeface="+mj-lt"/>
                <a:ea typeface="Times New Roman"/>
                <a:cs typeface="Arial" pitchFamily="34" charset="0"/>
              </a:rPr>
              <a:t>A change in mass shows that molecules are moving</a:t>
            </a:r>
            <a:r>
              <a:rPr lang="en-US" sz="1000" dirty="0">
                <a:solidFill>
                  <a:srgbClr val="000000"/>
                </a:solidFill>
                <a:effectLst/>
                <a:latin typeface="+mj-lt"/>
                <a:ea typeface="Times New Roman"/>
                <a:cs typeface="Arial" pitchFamily="34" charset="0"/>
              </a:rPr>
              <a:t>.</a:t>
            </a:r>
            <a:endParaRPr lang="en-US" sz="1100" dirty="0">
              <a:effectLst/>
              <a:latin typeface="+mj-lt"/>
              <a:ea typeface="Calibri"/>
              <a:cs typeface="Arial" pitchFamily="34" charset="0"/>
            </a:endParaRPr>
          </a:p>
        </p:txBody>
      </p:sp>
      <p:pic>
        <p:nvPicPr>
          <p:cNvPr id="1049"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5644" y="1116647"/>
            <a:ext cx="1288967" cy="356247"/>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2325" y="1828800"/>
            <a:ext cx="233180" cy="236418"/>
          </a:xfrm>
          <a:prstGeom prst="rect">
            <a:avLst/>
          </a:prstGeom>
          <a:noFill/>
          <a:extLst>
            <a:ext uri="{909E8E84-426E-40dd-AFC4-6F175D3DCCD1}">
              <a14:hiddenFill xmlns="" xmlns:a14="http://schemas.microsoft.com/office/drawing/2010/main">
                <a:solidFill>
                  <a:srgbClr val="FFFFFF"/>
                </a:solidFill>
              </a14:hiddenFill>
            </a:ext>
          </a:extLst>
        </p:spPr>
      </p:pic>
      <p:pic>
        <p:nvPicPr>
          <p:cNvPr id="1045"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9144" y="2278182"/>
            <a:ext cx="233181" cy="236418"/>
          </a:xfrm>
          <a:prstGeom prst="rect">
            <a:avLst/>
          </a:prstGeom>
          <a:noFill/>
          <a:extLst>
            <a:ext uri="{909E8E84-426E-40dd-AFC4-6F175D3DCCD1}">
              <a14:hiddenFill xmlns="" xmlns:a14="http://schemas.microsoft.com/office/drawing/2010/main">
                <a:solidFill>
                  <a:srgbClr val="FFFFFF"/>
                </a:solidFill>
              </a14:hiddenFill>
            </a:ext>
          </a:extLst>
        </p:spPr>
      </p:pic>
      <p:pic>
        <p:nvPicPr>
          <p:cNvPr id="1047"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89051" y="5256684"/>
            <a:ext cx="234487" cy="237744"/>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3256973" y="2973809"/>
            <a:ext cx="1288287" cy="356247"/>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255984" y="4849343"/>
            <a:ext cx="1288287" cy="35624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 Box 14"/>
          <p:cNvSpPr txBox="1"/>
          <p:nvPr/>
        </p:nvSpPr>
        <p:spPr>
          <a:xfrm>
            <a:off x="1174749" y="2994978"/>
            <a:ext cx="1705610" cy="16294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solidFill>
                  <a:srgbClr val="000000"/>
                </a:solidFill>
                <a:effectLst/>
                <a:latin typeface="+mj-lt"/>
                <a:ea typeface="Times New Roman"/>
                <a:cs typeface="Arial" pitchFamily="34" charset="0"/>
              </a:rPr>
              <a:t>Question</a:t>
            </a:r>
            <a:endParaRPr lang="en-US" sz="1100" dirty="0">
              <a:effectLst/>
              <a:latin typeface="+mj-lt"/>
              <a:ea typeface="Calibri"/>
              <a:cs typeface="Arial" pitchFamily="34" charset="0"/>
            </a:endParaRPr>
          </a:p>
          <a:p>
            <a:pPr marL="0" marR="0" algn="ctr">
              <a:lnSpc>
                <a:spcPct val="115000"/>
              </a:lnSpc>
              <a:spcBef>
                <a:spcPts val="0"/>
              </a:spcBef>
              <a:spcAft>
                <a:spcPts val="300"/>
              </a:spcAft>
            </a:pPr>
            <a:r>
              <a:rPr lang="en-US" sz="950" dirty="0">
                <a:solidFill>
                  <a:srgbClr val="000000"/>
                </a:solidFill>
                <a:effectLst/>
                <a:latin typeface="+mj-lt"/>
                <a:ea typeface="Times New Roman"/>
                <a:cs typeface="Arial" pitchFamily="34" charset="0"/>
              </a:rPr>
              <a:t>How are atoms in molecules being rearranged into </a:t>
            </a:r>
            <a:br>
              <a:rPr lang="en-US" sz="950" dirty="0">
                <a:solidFill>
                  <a:srgbClr val="000000"/>
                </a:solidFill>
                <a:effectLst/>
                <a:latin typeface="+mj-lt"/>
                <a:ea typeface="Times New Roman"/>
                <a:cs typeface="Arial" pitchFamily="34" charset="0"/>
              </a:rPr>
            </a:br>
            <a:r>
              <a:rPr lang="en-US" sz="950" dirty="0">
                <a:solidFill>
                  <a:srgbClr val="000000"/>
                </a:solidFill>
                <a:effectLst/>
                <a:latin typeface="+mj-lt"/>
                <a:ea typeface="Times New Roman"/>
                <a:cs typeface="Arial" pitchFamily="34" charset="0"/>
              </a:rPr>
              <a:t>different molecules?</a:t>
            </a:r>
            <a:endParaRPr lang="en-US" sz="950" dirty="0">
              <a:effectLst/>
              <a:latin typeface="+mj-lt"/>
              <a:ea typeface="Calibri"/>
              <a:cs typeface="Arial" pitchFamily="34" charset="0"/>
            </a:endParaRPr>
          </a:p>
          <a:p>
            <a:pPr marL="228600" marR="0" indent="228600">
              <a:lnSpc>
                <a:spcPct val="115000"/>
              </a:lnSpc>
              <a:spcBef>
                <a:spcPts val="0"/>
              </a:spcBef>
              <a:spcAft>
                <a:spcPts val="300"/>
              </a:spcAft>
            </a:pPr>
            <a:r>
              <a:rPr lang="en-US" sz="800" dirty="0">
                <a:solidFill>
                  <a:srgbClr val="000000"/>
                </a:solidFill>
                <a:effectLst/>
                <a:latin typeface="+mj-lt"/>
                <a:ea typeface="Times New Roman"/>
                <a:cs typeface="Arial" pitchFamily="34" charset="0"/>
              </a:rPr>
              <a:t>What molecules are carbon atoms in before and after the chemical change?</a:t>
            </a:r>
            <a:endParaRPr lang="en-US" sz="800" dirty="0">
              <a:effectLst/>
              <a:latin typeface="+mj-lt"/>
              <a:ea typeface="Calibri"/>
              <a:cs typeface="Arial" pitchFamily="34" charset="0"/>
            </a:endParaRPr>
          </a:p>
          <a:p>
            <a:pPr marL="0" marR="0">
              <a:lnSpc>
                <a:spcPct val="115000"/>
              </a:lnSpc>
              <a:spcBef>
                <a:spcPts val="0"/>
              </a:spcBef>
              <a:spcAft>
                <a:spcPts val="300"/>
              </a:spcAft>
            </a:pPr>
            <a:r>
              <a:rPr lang="en-US" sz="800" dirty="0">
                <a:solidFill>
                  <a:srgbClr val="000000"/>
                </a:solidFill>
                <a:effectLst/>
                <a:latin typeface="+mj-lt"/>
                <a:ea typeface="Times New Roman"/>
                <a:cs typeface="Arial" pitchFamily="34" charset="0"/>
              </a:rPr>
              <a:t>What other molecules are involved?</a:t>
            </a:r>
            <a:endParaRPr lang="en-US" sz="800" dirty="0">
              <a:effectLst/>
              <a:latin typeface="+mj-lt"/>
              <a:ea typeface="Calibri"/>
              <a:cs typeface="Arial" pitchFamily="34" charset="0"/>
            </a:endParaRPr>
          </a:p>
        </p:txBody>
      </p:sp>
      <p:pic>
        <p:nvPicPr>
          <p:cNvPr id="1048"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0912" y="3301278"/>
            <a:ext cx="234488" cy="237744"/>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 Box 10"/>
          <p:cNvSpPr txBox="1"/>
          <p:nvPr/>
        </p:nvSpPr>
        <p:spPr>
          <a:xfrm>
            <a:off x="3060699" y="3245144"/>
            <a:ext cx="3158685" cy="12904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effectLst/>
                <a:latin typeface="+mj-lt"/>
                <a:ea typeface="Times New Roman"/>
                <a:cs typeface="Arial" pitchFamily="34" charset="0"/>
              </a:rPr>
              <a:t>Rules to Follow</a:t>
            </a:r>
            <a:endParaRPr lang="en-US" sz="1100" dirty="0">
              <a:effectLst/>
              <a:latin typeface="+mj-lt"/>
              <a:ea typeface="Calibri"/>
              <a:cs typeface="Arial" pitchFamily="34" charset="0"/>
            </a:endParaRPr>
          </a:p>
          <a:p>
            <a:pPr marR="0">
              <a:lnSpc>
                <a:spcPct val="115000"/>
              </a:lnSpc>
              <a:spcBef>
                <a:spcPts val="0"/>
              </a:spcBef>
              <a:spcAft>
                <a:spcPts val="300"/>
              </a:spcAft>
            </a:pPr>
            <a:r>
              <a:rPr lang="en-US" sz="800" b="1" dirty="0">
                <a:effectLst/>
                <a:latin typeface="+mj-lt"/>
                <a:ea typeface="Times New Roman"/>
                <a:cs typeface="Arial" pitchFamily="34" charset="0"/>
              </a:rPr>
              <a:t>Atoms last forever</a:t>
            </a:r>
            <a:r>
              <a:rPr lang="en-US" sz="800" dirty="0">
                <a:effectLst/>
                <a:latin typeface="+mj-lt"/>
                <a:ea typeface="Times New Roman"/>
                <a:cs typeface="Arial" pitchFamily="34" charset="0"/>
              </a:rPr>
              <a:t> in combustion and living systems.</a:t>
            </a:r>
            <a:endParaRPr lang="en-US" sz="800" dirty="0">
              <a:effectLst/>
              <a:latin typeface="+mj-lt"/>
              <a:ea typeface="Calibri"/>
              <a:cs typeface="Arial" pitchFamily="34" charset="0"/>
            </a:endParaRPr>
          </a:p>
          <a:p>
            <a:pPr marR="0">
              <a:lnSpc>
                <a:spcPct val="115000"/>
              </a:lnSpc>
              <a:spcBef>
                <a:spcPts val="0"/>
              </a:spcBef>
              <a:spcAft>
                <a:spcPts val="300"/>
              </a:spcAft>
            </a:pPr>
            <a:r>
              <a:rPr lang="en-US" sz="800" b="1" dirty="0">
                <a:effectLst/>
                <a:latin typeface="+mj-lt"/>
                <a:ea typeface="Times New Roman"/>
                <a:cs typeface="Arial" pitchFamily="34" charset="0"/>
              </a:rPr>
              <a:t>Atoms can be rearranged </a:t>
            </a:r>
            <a:r>
              <a:rPr lang="en-US" sz="800" dirty="0">
                <a:effectLst/>
                <a:latin typeface="+mj-lt"/>
                <a:ea typeface="Times New Roman"/>
                <a:cs typeface="Arial" pitchFamily="34" charset="0"/>
              </a:rPr>
              <a:t>to make new molecules, but not created or destroyed.</a:t>
            </a:r>
            <a:endParaRPr lang="en-US" sz="800" dirty="0">
              <a:effectLst/>
              <a:latin typeface="+mj-lt"/>
              <a:ea typeface="Calibri"/>
              <a:cs typeface="Arial" pitchFamily="34" charset="0"/>
            </a:endParaRPr>
          </a:p>
          <a:p>
            <a:pPr marR="0">
              <a:lnSpc>
                <a:spcPct val="115000"/>
              </a:lnSpc>
              <a:spcBef>
                <a:spcPts val="0"/>
              </a:spcBef>
              <a:spcAft>
                <a:spcPts val="300"/>
              </a:spcAft>
            </a:pPr>
            <a:r>
              <a:rPr lang="en-US" sz="800" dirty="0">
                <a:effectLst/>
                <a:latin typeface="+mj-lt"/>
                <a:ea typeface="Times New Roman"/>
                <a:cs typeface="Arial" pitchFamily="34" charset="0"/>
              </a:rPr>
              <a:t>Carbon atoms are bound to other atoms in molecules.</a:t>
            </a:r>
            <a:endParaRPr lang="en-US" sz="800" dirty="0">
              <a:effectLst/>
              <a:latin typeface="+mj-lt"/>
              <a:ea typeface="Calibri"/>
              <a:cs typeface="Arial" pitchFamily="34" charset="0"/>
            </a:endParaRPr>
          </a:p>
          <a:p>
            <a:pPr marL="0" marR="0">
              <a:lnSpc>
                <a:spcPct val="115000"/>
              </a:lnSpc>
              <a:spcBef>
                <a:spcPts val="0"/>
              </a:spcBef>
              <a:spcAft>
                <a:spcPts val="300"/>
              </a:spcAft>
            </a:pPr>
            <a:r>
              <a:rPr lang="en-US" sz="800" b="1" dirty="0">
                <a:effectLst/>
                <a:latin typeface="+mj-lt"/>
                <a:ea typeface="Times New Roman"/>
                <a:cs typeface="Arial" pitchFamily="34" charset="0"/>
              </a:rPr>
              <a:t>Scale</a:t>
            </a:r>
            <a:r>
              <a:rPr lang="en-US" sz="800" dirty="0">
                <a:effectLst/>
                <a:latin typeface="+mj-lt"/>
                <a:ea typeface="Times New Roman"/>
                <a:cs typeface="Arial" pitchFamily="34" charset="0"/>
              </a:rPr>
              <a:t>: The matter change question is always answered at the atomic-molecular scale.</a:t>
            </a:r>
            <a:endParaRPr lang="en-US" sz="800" dirty="0">
              <a:effectLst/>
              <a:latin typeface="+mj-lt"/>
              <a:ea typeface="Calibri"/>
              <a:cs typeface="Arial" pitchFamily="34" charset="0"/>
            </a:endParaRPr>
          </a:p>
        </p:txBody>
      </p:sp>
      <p:sp>
        <p:nvSpPr>
          <p:cNvPr id="22" name="Text Box 32"/>
          <p:cNvSpPr txBox="1"/>
          <p:nvPr/>
        </p:nvSpPr>
        <p:spPr>
          <a:xfrm>
            <a:off x="3086099" y="5123347"/>
            <a:ext cx="3200399" cy="13027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100" b="1" dirty="0">
                <a:effectLst/>
                <a:latin typeface="+mj-lt"/>
                <a:ea typeface="Times New Roman"/>
                <a:cs typeface="Arial" pitchFamily="34" charset="0"/>
              </a:rPr>
              <a:t>Rules to Follow</a:t>
            </a:r>
            <a:endParaRPr lang="en-US" sz="1100" dirty="0">
              <a:effectLst/>
              <a:latin typeface="+mj-lt"/>
              <a:ea typeface="Calibri"/>
              <a:cs typeface="Arial" pitchFamily="34" charset="0"/>
            </a:endParaRPr>
          </a:p>
          <a:p>
            <a:pPr marR="0">
              <a:lnSpc>
                <a:spcPct val="115000"/>
              </a:lnSpc>
              <a:spcBef>
                <a:spcPts val="0"/>
              </a:spcBef>
              <a:spcAft>
                <a:spcPts val="300"/>
              </a:spcAft>
            </a:pPr>
            <a:r>
              <a:rPr lang="en-US" sz="800" b="1" dirty="0">
                <a:effectLst/>
                <a:latin typeface="+mj-lt"/>
                <a:ea typeface="Times New Roman"/>
                <a:cs typeface="Arial" pitchFamily="34" charset="0"/>
              </a:rPr>
              <a:t>Energy lasts forever</a:t>
            </a:r>
            <a:r>
              <a:rPr lang="en-US" sz="800" dirty="0">
                <a:effectLst/>
                <a:latin typeface="+mj-lt"/>
                <a:ea typeface="Times New Roman"/>
                <a:cs typeface="Arial" pitchFamily="34" charset="0"/>
              </a:rPr>
              <a:t> in combustion and living systems.</a:t>
            </a:r>
            <a:endParaRPr lang="en-US" sz="800" dirty="0">
              <a:effectLst/>
              <a:latin typeface="+mj-lt"/>
              <a:ea typeface="Calibri"/>
              <a:cs typeface="Arial" pitchFamily="34" charset="0"/>
            </a:endParaRPr>
          </a:p>
          <a:p>
            <a:pPr marR="0">
              <a:lnSpc>
                <a:spcPct val="115000"/>
              </a:lnSpc>
              <a:spcBef>
                <a:spcPts val="0"/>
              </a:spcBef>
              <a:spcAft>
                <a:spcPts val="300"/>
              </a:spcAft>
            </a:pPr>
            <a:r>
              <a:rPr lang="en-US" sz="800" b="1" dirty="0">
                <a:effectLst/>
                <a:latin typeface="+mj-lt"/>
                <a:ea typeface="Times New Roman"/>
                <a:cs typeface="Arial" pitchFamily="34" charset="0"/>
              </a:rPr>
              <a:t>Energy can be transformed</a:t>
            </a:r>
            <a:r>
              <a:rPr lang="en-US" sz="800" dirty="0">
                <a:effectLst/>
                <a:latin typeface="+mj-lt"/>
                <a:ea typeface="Times New Roman"/>
                <a:cs typeface="Arial" pitchFamily="34" charset="0"/>
              </a:rPr>
              <a:t>, but not created or destroyed. </a:t>
            </a:r>
            <a:endParaRPr lang="en-US" sz="800" dirty="0">
              <a:effectLst/>
              <a:latin typeface="+mj-lt"/>
              <a:ea typeface="Calibri"/>
              <a:cs typeface="Arial" pitchFamily="34" charset="0"/>
            </a:endParaRPr>
          </a:p>
          <a:p>
            <a:pPr marR="0">
              <a:lnSpc>
                <a:spcPct val="115000"/>
              </a:lnSpc>
              <a:spcBef>
                <a:spcPts val="0"/>
              </a:spcBef>
              <a:spcAft>
                <a:spcPts val="300"/>
              </a:spcAft>
            </a:pPr>
            <a:r>
              <a:rPr lang="en-US" sz="800" dirty="0">
                <a:effectLst/>
                <a:latin typeface="+mj-lt"/>
                <a:ea typeface="Times New Roman"/>
                <a:cs typeface="Arial" pitchFamily="34" charset="0"/>
              </a:rPr>
              <a:t>C-C and C-H bonds have more stored chemical energy than C-O and H-O bonds.</a:t>
            </a:r>
            <a:endParaRPr lang="en-US" sz="800" dirty="0">
              <a:effectLst/>
              <a:latin typeface="+mj-lt"/>
              <a:ea typeface="Calibri"/>
              <a:cs typeface="Arial" pitchFamily="34" charset="0"/>
            </a:endParaRPr>
          </a:p>
          <a:p>
            <a:pPr marR="0">
              <a:lnSpc>
                <a:spcPct val="115000"/>
              </a:lnSpc>
              <a:spcBef>
                <a:spcPts val="0"/>
              </a:spcBef>
              <a:spcAft>
                <a:spcPts val="300"/>
              </a:spcAft>
            </a:pPr>
            <a:r>
              <a:rPr lang="en-US" sz="800" b="1" dirty="0">
                <a:effectLst/>
                <a:latin typeface="+mj-lt"/>
                <a:ea typeface="Times New Roman"/>
                <a:cs typeface="Arial" pitchFamily="34" charset="0"/>
              </a:rPr>
              <a:t>Scale</a:t>
            </a:r>
            <a:r>
              <a:rPr lang="en-US" sz="800" dirty="0">
                <a:effectLst/>
                <a:latin typeface="+mj-lt"/>
                <a:ea typeface="Times New Roman"/>
                <a:cs typeface="Arial" pitchFamily="34" charset="0"/>
              </a:rPr>
              <a:t>: The energy change question can be answered at the atomic-molecular, cellular, or macroscopic scales.</a:t>
            </a:r>
            <a:endParaRPr lang="en-US" sz="800" dirty="0">
              <a:effectLst/>
              <a:latin typeface="+mj-lt"/>
              <a:ea typeface="Calibri"/>
              <a:cs typeface="Arial" pitchFamily="34" charset="0"/>
            </a:endParaRPr>
          </a:p>
        </p:txBody>
      </p:sp>
      <p:sp>
        <p:nvSpPr>
          <p:cNvPr id="2" name="Slide Number Placeholder 1">
            <a:extLst>
              <a:ext uri="{FF2B5EF4-FFF2-40B4-BE49-F238E27FC236}">
                <a16:creationId xmlns:a16="http://schemas.microsoft.com/office/drawing/2014/main" id="{8A277ADF-C972-45EB-A6EE-9A13C08009F0}"/>
              </a:ext>
            </a:extLst>
          </p:cNvPr>
          <p:cNvSpPr>
            <a:spLocks noGrp="1"/>
          </p:cNvSpPr>
          <p:nvPr>
            <p:ph type="sldNum" sz="quarter" idx="12"/>
          </p:nvPr>
        </p:nvSpPr>
        <p:spPr/>
        <p:txBody>
          <a:bodyPr/>
          <a:lstStyle/>
          <a:p>
            <a:fld id="{D3A1C050-F6FE-0E43-A9D0-F8EEADE3D1E4}" type="slidenum">
              <a:rPr lang="en-US" smtClean="0"/>
              <a:pPr/>
              <a:t>3</a:t>
            </a:fld>
            <a:endParaRPr lang="en-US"/>
          </a:p>
        </p:txBody>
      </p:sp>
    </p:spTree>
    <p:extLst>
      <p:ext uri="{BB962C8B-B14F-4D97-AF65-F5344CB8AC3E}">
        <p14:creationId xmlns:p14="http://schemas.microsoft.com/office/powerpoint/2010/main" val="1826895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Writing an explanation for how your organic material burns</a:t>
            </a:r>
          </a:p>
        </p:txBody>
      </p:sp>
      <p:sp>
        <p:nvSpPr>
          <p:cNvPr id="3" name="Content Placeholder 2"/>
          <p:cNvSpPr>
            <a:spLocks noGrp="1"/>
          </p:cNvSpPr>
          <p:nvPr>
            <p:ph idx="1"/>
          </p:nvPr>
        </p:nvSpPr>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Pay special attention to the numbered questions on the Three Questions poster.  Here are some specific versions of these questions for combustion:</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Matter movement: How do fuel and oxygen molecules move into the flame?</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Matter change: How are atoms in the fuel and oxygen molecules rearranged into different molecules?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Energy change: What happens to energy?</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Matter movement: How do product molecules move out of the flame?</a:t>
            </a:r>
          </a:p>
        </p:txBody>
      </p:sp>
      <p:sp>
        <p:nvSpPr>
          <p:cNvPr id="4" name="Slide Number Placeholder 3"/>
          <p:cNvSpPr>
            <a:spLocks noGrp="1"/>
          </p:cNvSpPr>
          <p:nvPr>
            <p:ph type="sldNum" sz="quarter" idx="12"/>
          </p:nvPr>
        </p:nvSpPr>
        <p:spPr/>
        <p:txBody>
          <a:bodyPr/>
          <a:lstStyle/>
          <a:p>
            <a:fld id="{D3A1C050-F6FE-0E43-A9D0-F8EEADE3D1E4}" type="slidenum">
              <a:rPr lang="en-US" smtClean="0"/>
              <a:pPr/>
              <a:t>4</a:t>
            </a:fld>
            <a:endParaRPr lang="en-US"/>
          </a:p>
        </p:txBody>
      </p:sp>
    </p:spTree>
    <p:extLst>
      <p:ext uri="{BB962C8B-B14F-4D97-AF65-F5344CB8AC3E}">
        <p14:creationId xmlns:p14="http://schemas.microsoft.com/office/powerpoint/2010/main" val="182738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lide Number Placeholder 6"/>
          <p:cNvSpPr>
            <a:spLocks noGrp="1"/>
          </p:cNvSpPr>
          <p:nvPr>
            <p:ph type="sldNum" sz="quarter" idx="12"/>
          </p:nvPr>
        </p:nvSpPr>
        <p:spPr bwMode="auto">
          <a:noFill/>
          <a:ln>
            <a:miter lim="800000"/>
            <a:headEnd/>
            <a:tailEnd/>
          </a:ln>
        </p:spPr>
        <p:txBody>
          <a:bodyPr/>
          <a:lstStyle/>
          <a:p>
            <a:fld id="{27890FA9-870A-2749-A6CC-44FEF073A283}" type="slidenum">
              <a:rPr lang="en-US" smtClean="0"/>
              <a:pPr/>
              <a:t>5</a:t>
            </a:fld>
            <a:endParaRPr lang="en-US"/>
          </a:p>
        </p:txBody>
      </p:sp>
      <p:sp>
        <p:nvSpPr>
          <p:cNvPr id="21" name="AutoShape 2" hidden="1"/>
          <p:cNvSpPr>
            <a:spLocks noChangeArrowheads="1"/>
          </p:cNvSpPr>
          <p:nvPr/>
        </p:nvSpPr>
        <p:spPr bwMode="auto">
          <a:xfrm>
            <a:off x="3162399" y="1671259"/>
            <a:ext cx="2743200" cy="4059936"/>
          </a:xfrm>
          <a:prstGeom prst="rightArrow">
            <a:avLst>
              <a:gd name="adj1" fmla="val 65889"/>
              <a:gd name="adj2" fmla="val 38319"/>
            </a:avLst>
          </a:prstGeom>
          <a:solidFill>
            <a:schemeClr val="bg1"/>
          </a:solidFill>
          <a:ln w="76200">
            <a:solidFill>
              <a:srgbClr val="00FF00"/>
            </a:solidFill>
            <a:round/>
            <a:headEnd/>
            <a:tailEnd/>
          </a:ln>
        </p:spPr>
        <p:txBody>
          <a:bodyPr lIns="62042" tIns="31021" rIns="62042" bIns="31021"/>
          <a:lstStyle/>
          <a:p>
            <a:endParaRPr lang="en-US">
              <a:solidFill>
                <a:srgbClr val="000000"/>
              </a:solidFill>
              <a:latin typeface="Calibri" pitchFamily="34" charset="0"/>
            </a:endParaRPr>
          </a:p>
        </p:txBody>
      </p:sp>
      <p:sp>
        <p:nvSpPr>
          <p:cNvPr id="100" name="TextBox 8" hidden="1"/>
          <p:cNvSpPr txBox="1">
            <a:spLocks noChangeArrowheads="1"/>
          </p:cNvSpPr>
          <p:nvPr/>
        </p:nvSpPr>
        <p:spPr bwMode="auto">
          <a:xfrm>
            <a:off x="3326368" y="4670039"/>
            <a:ext cx="1526064" cy="308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FF00"/>
                </a:solidFill>
                <a:latin typeface="Calibri" pitchFamily="34" charset="0"/>
              </a:rPr>
              <a:t>Chemical change</a:t>
            </a:r>
          </a:p>
        </p:txBody>
      </p:sp>
      <p:sp>
        <p:nvSpPr>
          <p:cNvPr id="52" name="Rectangle 2"/>
          <p:cNvSpPr>
            <a:spLocks noGrp="1" noChangeArrowheads="1"/>
          </p:cNvSpPr>
          <p:nvPr>
            <p:ph type="title"/>
          </p:nvPr>
        </p:nvSpPr>
        <p:spPr>
          <a:xfrm>
            <a:off x="457200" y="457200"/>
            <a:ext cx="8229600" cy="914400"/>
          </a:xfrm>
        </p:spPr>
        <p:txBody>
          <a:bodyPr anchor="t" anchorCtr="0">
            <a:normAutofit/>
          </a:bodyPr>
          <a:lstStyle/>
          <a:p>
            <a:pPr eaLnBrk="1" hangingPunct="1"/>
            <a:r>
              <a:rPr lang="en-US" altLang="zh-CN" dirty="0"/>
              <a:t>Burning materials </a:t>
            </a:r>
          </a:p>
        </p:txBody>
      </p:sp>
      <p:grpSp>
        <p:nvGrpSpPr>
          <p:cNvPr id="11" name="Group 10"/>
          <p:cNvGrpSpPr/>
          <p:nvPr/>
        </p:nvGrpSpPr>
        <p:grpSpPr>
          <a:xfrm>
            <a:off x="227849" y="1220719"/>
            <a:ext cx="8458951" cy="1289304"/>
            <a:chOff x="455697" y="1371600"/>
            <a:chExt cx="8231103" cy="1089637"/>
          </a:xfrm>
        </p:grpSpPr>
        <p:sp>
          <p:nvSpPr>
            <p:cNvPr id="95" name="Rounded Rectangle 94"/>
            <p:cNvSpPr/>
            <p:nvPr/>
          </p:nvSpPr>
          <p:spPr bwMode="auto">
            <a:xfrm>
              <a:off x="685800" y="1427965"/>
              <a:ext cx="8001000" cy="1033272"/>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Title 1"/>
            <p:cNvSpPr txBox="1">
              <a:spLocks/>
            </p:cNvSpPr>
            <p:nvPr/>
          </p:nvSpPr>
          <p:spPr>
            <a:xfrm>
              <a:off x="455697" y="1371600"/>
              <a:ext cx="1801387" cy="421615"/>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charset="0"/>
                  <a:cs typeface="Arial" charset="0"/>
                </a:rPr>
                <a:t>Propane</a:t>
              </a:r>
            </a:p>
          </p:txBody>
        </p:sp>
        <p:pic>
          <p:nvPicPr>
            <p:cNvPr id="54" name="Picture 33"/>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878409" y="1538201"/>
              <a:ext cx="1219200" cy="812800"/>
            </a:xfrm>
            <a:prstGeom prst="rect">
              <a:avLst/>
            </a:prstGeom>
            <a:noFill/>
            <a:ln w="9525">
              <a:noFill/>
              <a:miter lim="800000"/>
              <a:headEnd/>
              <a:tailEnd/>
            </a:ln>
          </p:spPr>
        </p:pic>
        <p:pic>
          <p:nvPicPr>
            <p:cNvPr id="8" name="Picture 3" descr="C:\Documents and Settings\Craig Douglas\My Documents\for JJ\Human Energy Systems\HES propan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7084" y="1454900"/>
              <a:ext cx="509830" cy="97940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Propane_StickLetterImag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20292" y="1454900"/>
              <a:ext cx="1494707" cy="979401"/>
            </a:xfrm>
            <a:prstGeom prst="rect">
              <a:avLst/>
            </a:prstGeom>
          </p:spPr>
        </p:pic>
      </p:grpSp>
      <p:grpSp>
        <p:nvGrpSpPr>
          <p:cNvPr id="12" name="Group 11"/>
          <p:cNvGrpSpPr/>
          <p:nvPr/>
        </p:nvGrpSpPr>
        <p:grpSpPr>
          <a:xfrm>
            <a:off x="245985" y="2791526"/>
            <a:ext cx="8454561" cy="1285355"/>
            <a:chOff x="481095" y="2696336"/>
            <a:chExt cx="8231105" cy="1089637"/>
          </a:xfrm>
        </p:grpSpPr>
        <p:sp>
          <p:nvSpPr>
            <p:cNvPr id="38" name="Rounded Rectangle 37"/>
            <p:cNvSpPr/>
            <p:nvPr/>
          </p:nvSpPr>
          <p:spPr bwMode="auto">
            <a:xfrm>
              <a:off x="711200" y="2752701"/>
              <a:ext cx="8001000" cy="1033272"/>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Title 1"/>
            <p:cNvSpPr txBox="1">
              <a:spLocks/>
            </p:cNvSpPr>
            <p:nvPr/>
          </p:nvSpPr>
          <p:spPr>
            <a:xfrm>
              <a:off x="481095" y="2696336"/>
              <a:ext cx="1798269" cy="426342"/>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charset="0"/>
                  <a:cs typeface="Arial" charset="0"/>
                </a:rPr>
                <a:t>Octane</a:t>
              </a:r>
            </a:p>
          </p:txBody>
        </p:sp>
        <p:pic>
          <p:nvPicPr>
            <p:cNvPr id="58" name="Picture 33"/>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6902306" y="2917862"/>
              <a:ext cx="1219200" cy="752310"/>
            </a:xfrm>
            <a:prstGeom prst="rect">
              <a:avLst/>
            </a:prstGeom>
            <a:noFill/>
            <a:ln w="9525">
              <a:noFill/>
              <a:miter lim="800000"/>
              <a:headEnd/>
              <a:tailEnd/>
            </a:ln>
          </p:spPr>
        </p:pic>
        <p:pic>
          <p:nvPicPr>
            <p:cNvPr id="7" name="Picture 2" descr="C:\Documents and Settings\Craig Douglas\My Documents\for JJ\Human Energy Systems\HES gas can.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76740" y="2783683"/>
              <a:ext cx="718312" cy="97130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Octane_StickLetterImag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49985" y="2825496"/>
              <a:ext cx="2598511" cy="847222"/>
            </a:xfrm>
            <a:prstGeom prst="rect">
              <a:avLst/>
            </a:prstGeom>
          </p:spPr>
        </p:pic>
      </p:grpSp>
      <p:grpSp>
        <p:nvGrpSpPr>
          <p:cNvPr id="13" name="Group 12"/>
          <p:cNvGrpSpPr/>
          <p:nvPr/>
        </p:nvGrpSpPr>
        <p:grpSpPr>
          <a:xfrm>
            <a:off x="245986" y="4271708"/>
            <a:ext cx="8455306" cy="1289304"/>
            <a:chOff x="455697" y="4021072"/>
            <a:chExt cx="8231103" cy="1146002"/>
          </a:xfrm>
        </p:grpSpPr>
        <p:sp>
          <p:nvSpPr>
            <p:cNvPr id="48" name="Rounded Rectangle 47"/>
            <p:cNvSpPr/>
            <p:nvPr/>
          </p:nvSpPr>
          <p:spPr bwMode="auto">
            <a:xfrm>
              <a:off x="685800" y="4077437"/>
              <a:ext cx="8001000" cy="1033272"/>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Title 1"/>
            <p:cNvSpPr txBox="1">
              <a:spLocks/>
            </p:cNvSpPr>
            <p:nvPr/>
          </p:nvSpPr>
          <p:spPr>
            <a:xfrm>
              <a:off x="455697" y="4021072"/>
              <a:ext cx="1798110" cy="447022"/>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charset="0"/>
                  <a:cs typeface="Arial" charset="0"/>
                </a:rPr>
                <a:t>Cellulose</a:t>
              </a:r>
            </a:p>
          </p:txBody>
        </p:sp>
        <p:pic>
          <p:nvPicPr>
            <p:cNvPr id="26" name="Picture 25"/>
            <p:cNvPicPr/>
            <p:nvPr/>
          </p:nvPicPr>
          <p:blipFill>
            <a:blip r:embed="rId9"/>
            <a:stretch>
              <a:fillRect/>
            </a:stretch>
          </p:blipFill>
          <p:spPr>
            <a:xfrm>
              <a:off x="6902306" y="4077437"/>
              <a:ext cx="1524981" cy="1089637"/>
            </a:xfrm>
            <a:prstGeom prst="rect">
              <a:avLst/>
            </a:prstGeom>
            <a:ln>
              <a:noFill/>
            </a:ln>
          </p:spPr>
        </p:pic>
        <p:pic>
          <p:nvPicPr>
            <p:cNvPr id="6" name="Picture 5"/>
            <p:cNvPicPr>
              <a:picLocks noChangeAspect="1"/>
            </p:cNvPicPr>
            <p:nvPr/>
          </p:nvPicPr>
          <p:blipFill>
            <a:blip r:embed="rId10"/>
            <a:stretch>
              <a:fillRect/>
            </a:stretch>
          </p:blipFill>
          <p:spPr>
            <a:xfrm>
              <a:off x="2836759" y="4199734"/>
              <a:ext cx="3749881" cy="887104"/>
            </a:xfrm>
            <a:prstGeom prst="rect">
              <a:avLst/>
            </a:prstGeom>
          </p:spPr>
        </p:pic>
      </p:grpSp>
      <p:pic>
        <p:nvPicPr>
          <p:cNvPr id="14" name="Picture 13"/>
          <p:cNvPicPr>
            <a:picLocks noChangeAspect="1"/>
          </p:cNvPicPr>
          <p:nvPr/>
        </p:nvPicPr>
        <p:blipFill>
          <a:blip r:embed="rId11"/>
          <a:stretch>
            <a:fillRect/>
          </a:stretch>
        </p:blipFill>
        <p:spPr>
          <a:xfrm>
            <a:off x="1336931" y="4676809"/>
            <a:ext cx="1301464" cy="479101"/>
          </a:xfrm>
          <a:prstGeom prst="rect">
            <a:avLst/>
          </a:prstGeom>
        </p:spPr>
      </p:pic>
    </p:spTree>
    <p:extLst>
      <p:ext uri="{BB962C8B-B14F-4D97-AF65-F5344CB8AC3E}">
        <p14:creationId xmlns:p14="http://schemas.microsoft.com/office/powerpoint/2010/main" val="296213239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19799" y="5070795"/>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76542" y="5032303"/>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89604" y="5054456"/>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52"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75885" y="5054456"/>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53"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78871" y="5029448"/>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6744" y="5672019"/>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13487" y="5633527"/>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56"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6549" y="5655680"/>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57"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2830" y="5655680"/>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58"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5816" y="5630672"/>
            <a:ext cx="6858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ounded Rectangle 29"/>
          <p:cNvSpPr/>
          <p:nvPr/>
        </p:nvSpPr>
        <p:spPr>
          <a:xfrm>
            <a:off x="5260904" y="5032303"/>
            <a:ext cx="3429000" cy="13716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le 30"/>
          <p:cNvSpPr/>
          <p:nvPr/>
        </p:nvSpPr>
        <p:spPr bwMode="auto">
          <a:xfrm>
            <a:off x="5257800" y="457200"/>
            <a:ext cx="3429000" cy="20574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ed Rectangle 31"/>
          <p:cNvSpPr/>
          <p:nvPr/>
        </p:nvSpPr>
        <p:spPr bwMode="auto">
          <a:xfrm>
            <a:off x="5257800" y="2743200"/>
            <a:ext cx="3429000" cy="20574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TextBox 6"/>
          <p:cNvSpPr txBox="1">
            <a:spLocks noChangeArrowheads="1"/>
          </p:cNvSpPr>
          <p:nvPr/>
        </p:nvSpPr>
        <p:spPr bwMode="auto">
          <a:xfrm>
            <a:off x="6446214" y="4793810"/>
            <a:ext cx="859343" cy="3088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latin typeface="Calibri" pitchFamily="34" charset="0"/>
              </a:rPr>
              <a:t>Products</a:t>
            </a:r>
          </a:p>
        </p:txBody>
      </p:sp>
      <p:sp>
        <p:nvSpPr>
          <p:cNvPr id="34" name="TextBox 23"/>
          <p:cNvSpPr txBox="1">
            <a:spLocks noChangeArrowheads="1"/>
          </p:cNvSpPr>
          <p:nvPr/>
        </p:nvSpPr>
        <p:spPr bwMode="auto">
          <a:xfrm>
            <a:off x="6488500" y="4530301"/>
            <a:ext cx="774773" cy="369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Calibri" pitchFamily="34" charset="0"/>
              </a:rPr>
              <a:t>Water</a:t>
            </a:r>
          </a:p>
        </p:txBody>
      </p:sp>
      <p:sp>
        <p:nvSpPr>
          <p:cNvPr id="38" name="TextBox 18"/>
          <p:cNvSpPr txBox="1">
            <a:spLocks noChangeArrowheads="1"/>
          </p:cNvSpPr>
          <p:nvPr/>
        </p:nvSpPr>
        <p:spPr bwMode="auto">
          <a:xfrm>
            <a:off x="6065146" y="2232875"/>
            <a:ext cx="1621480" cy="3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a:latin typeface="Calibri" pitchFamily="34" charset="0"/>
              </a:rPr>
              <a:t>Carbon Dioxide</a:t>
            </a:r>
          </a:p>
        </p:txBody>
      </p:sp>
      <p:pic>
        <p:nvPicPr>
          <p:cNvPr id="45" name="Product energy typ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64670" y="5071993"/>
            <a:ext cx="606431" cy="60935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roduct energy typ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064671" y="5722536"/>
            <a:ext cx="606431" cy="609357"/>
          </a:xfrm>
          <a:prstGeom prst="rect">
            <a:avLst/>
          </a:prstGeom>
          <a:noFill/>
          <a:extLst>
            <a:ext uri="{909E8E84-426E-40dd-AFC4-6F175D3DCCD1}">
              <a14:hiddenFill xmlns="" xmlns:a14="http://schemas.microsoft.com/office/drawing/2010/main">
                <a:solidFill>
                  <a:srgbClr val="FFFFFF"/>
                </a:solidFill>
              </a14:hiddenFill>
            </a:ext>
          </a:extLst>
        </p:spPr>
      </p:pic>
      <p:sp>
        <p:nvSpPr>
          <p:cNvPr id="95" name="Rounded Rectangle 94"/>
          <p:cNvSpPr/>
          <p:nvPr/>
        </p:nvSpPr>
        <p:spPr bwMode="auto">
          <a:xfrm>
            <a:off x="455698" y="455699"/>
            <a:ext cx="3429001" cy="57150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TextBox 5"/>
          <p:cNvSpPr txBox="1">
            <a:spLocks noChangeArrowheads="1"/>
          </p:cNvSpPr>
          <p:nvPr/>
        </p:nvSpPr>
        <p:spPr bwMode="auto">
          <a:xfrm>
            <a:off x="1720533" y="6153249"/>
            <a:ext cx="939621" cy="308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latin typeface="Calibri" pitchFamily="34" charset="0"/>
              </a:rPr>
              <a:t>Reactants</a:t>
            </a:r>
          </a:p>
        </p:txBody>
      </p:sp>
      <p:sp>
        <p:nvSpPr>
          <p:cNvPr id="108" name="TextBox 10"/>
          <p:cNvSpPr txBox="1">
            <a:spLocks noChangeArrowheads="1"/>
          </p:cNvSpPr>
          <p:nvPr/>
        </p:nvSpPr>
        <p:spPr bwMode="auto">
          <a:xfrm>
            <a:off x="1546484" y="5571337"/>
            <a:ext cx="12877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Calibri" pitchFamily="34" charset="0"/>
              </a:rPr>
              <a:t>Propane</a:t>
            </a:r>
            <a:br>
              <a:rPr lang="en-US" dirty="0">
                <a:latin typeface="Calibri" pitchFamily="34" charset="0"/>
              </a:rPr>
            </a:br>
            <a:r>
              <a:rPr lang="en-US" dirty="0">
                <a:latin typeface="Calibri" pitchFamily="34" charset="0"/>
              </a:rPr>
              <a:t>and Oxygen</a:t>
            </a:r>
          </a:p>
        </p:txBody>
      </p:sp>
      <p:sp>
        <p:nvSpPr>
          <p:cNvPr id="117" name="Slide Number Placeholder 6"/>
          <p:cNvSpPr>
            <a:spLocks noGrp="1"/>
          </p:cNvSpPr>
          <p:nvPr>
            <p:ph type="sldNum" sz="quarter" idx="12"/>
          </p:nvPr>
        </p:nvSpPr>
        <p:spPr bwMode="auto">
          <a:noFill/>
          <a:ln>
            <a:miter lim="800000"/>
            <a:headEnd/>
            <a:tailEnd/>
          </a:ln>
        </p:spPr>
        <p:txBody>
          <a:bodyPr/>
          <a:lstStyle/>
          <a:p>
            <a:fld id="{27890FA9-870A-2749-A6CC-44FEF073A283}" type="slidenum">
              <a:rPr lang="en-US" smtClean="0"/>
              <a:pPr/>
              <a:t>6</a:t>
            </a:fld>
            <a:endParaRPr lang="en-US"/>
          </a:p>
        </p:txBody>
      </p:sp>
      <p:sp>
        <p:nvSpPr>
          <p:cNvPr id="21" name="AutoShape 2" hidden="1"/>
          <p:cNvSpPr>
            <a:spLocks noChangeArrowheads="1"/>
          </p:cNvSpPr>
          <p:nvPr/>
        </p:nvSpPr>
        <p:spPr bwMode="auto">
          <a:xfrm>
            <a:off x="3162399" y="1671259"/>
            <a:ext cx="2743200" cy="4059936"/>
          </a:xfrm>
          <a:prstGeom prst="rightArrow">
            <a:avLst>
              <a:gd name="adj1" fmla="val 65889"/>
              <a:gd name="adj2" fmla="val 38319"/>
            </a:avLst>
          </a:prstGeom>
          <a:solidFill>
            <a:schemeClr val="bg1"/>
          </a:solidFill>
          <a:ln w="76200">
            <a:solidFill>
              <a:srgbClr val="00FF00"/>
            </a:solidFill>
            <a:round/>
            <a:headEnd/>
            <a:tailEnd/>
          </a:ln>
        </p:spPr>
        <p:txBody>
          <a:bodyPr lIns="62042" tIns="31021" rIns="62042" bIns="31021"/>
          <a:lstStyle/>
          <a:p>
            <a:endParaRPr lang="en-US">
              <a:solidFill>
                <a:srgbClr val="000000"/>
              </a:solidFill>
              <a:latin typeface="Calibri" pitchFamily="34" charset="0"/>
            </a:endParaRPr>
          </a:p>
        </p:txBody>
      </p:sp>
      <p:sp>
        <p:nvSpPr>
          <p:cNvPr id="100" name="TextBox 8" hidden="1"/>
          <p:cNvSpPr txBox="1">
            <a:spLocks noChangeArrowheads="1"/>
          </p:cNvSpPr>
          <p:nvPr/>
        </p:nvSpPr>
        <p:spPr bwMode="auto">
          <a:xfrm>
            <a:off x="3326368" y="4670039"/>
            <a:ext cx="1526064" cy="308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FF00"/>
                </a:solidFill>
                <a:latin typeface="Calibri" pitchFamily="34" charset="0"/>
              </a:rPr>
              <a:t>Chemical change</a:t>
            </a:r>
          </a:p>
        </p:txBody>
      </p:sp>
      <p:sp>
        <p:nvSpPr>
          <p:cNvPr id="27" name="AutoShape 2"/>
          <p:cNvSpPr>
            <a:spLocks noChangeArrowheads="1"/>
          </p:cNvSpPr>
          <p:nvPr/>
        </p:nvSpPr>
        <p:spPr bwMode="auto">
          <a:xfrm>
            <a:off x="3962499" y="2350322"/>
            <a:ext cx="1143000" cy="1691640"/>
          </a:xfrm>
          <a:prstGeom prst="rightArrow">
            <a:avLst>
              <a:gd name="adj1" fmla="val 65889"/>
              <a:gd name="adj2" fmla="val 38319"/>
            </a:avLst>
          </a:prstGeom>
          <a:solidFill>
            <a:schemeClr val="bg1"/>
          </a:solidFill>
          <a:ln w="76200">
            <a:solidFill>
              <a:srgbClr val="00FF00"/>
            </a:solidFill>
            <a:round/>
            <a:headEnd/>
            <a:tailEnd/>
          </a:ln>
        </p:spPr>
        <p:txBody>
          <a:bodyPr lIns="62042" tIns="31021" rIns="62042" bIns="31021"/>
          <a:lstStyle/>
          <a:p>
            <a:endParaRPr lang="en-US">
              <a:solidFill>
                <a:srgbClr val="000000"/>
              </a:solidFill>
              <a:latin typeface="Calibri" pitchFamily="34" charset="0"/>
            </a:endParaRPr>
          </a:p>
        </p:txBody>
      </p:sp>
      <p:sp>
        <p:nvSpPr>
          <p:cNvPr id="28" name="TextBox 8"/>
          <p:cNvSpPr txBox="1">
            <a:spLocks noChangeArrowheads="1"/>
          </p:cNvSpPr>
          <p:nvPr/>
        </p:nvSpPr>
        <p:spPr bwMode="auto">
          <a:xfrm>
            <a:off x="4003417" y="3515468"/>
            <a:ext cx="832221" cy="185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800" dirty="0">
                <a:solidFill>
                  <a:srgbClr val="00FF00"/>
                </a:solidFill>
                <a:latin typeface="Calibri" pitchFamily="34" charset="0"/>
              </a:rPr>
              <a:t>Chemical change</a:t>
            </a:r>
          </a:p>
        </p:txBody>
      </p:sp>
      <p:pic>
        <p:nvPicPr>
          <p:cNvPr id="1026" name="Picture 2" descr="C:\Documents and Settings\Craig Douglas\My Documents\for JJ\Systems &amp; Scale\molecules\propane labeled06.5.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89814" y="2484294"/>
            <a:ext cx="2601063" cy="1889412"/>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4997" y="4319387"/>
            <a:ext cx="612447" cy="116035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Documents and Settings\Craig Douglas\My Documents\for JJ\Systems &amp; Scale\molecules\water labeled06.5.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09262" y="2900240"/>
            <a:ext cx="1566624" cy="731562"/>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Documents and Settings\Craig Douglas\My Documents\for JJ\Systems &amp; Scale\molecules\carbon dioxide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88988" y="513595"/>
            <a:ext cx="2238161" cy="658575"/>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C:\Documents and Settings\Craig Douglas\My Documents\for JJ\Systems &amp; Scale\molecules\water labeled06.5.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09262" y="3723667"/>
            <a:ext cx="1566624" cy="731562"/>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4" descr="C:\Documents and Settings\Craig Douglas\My Documents\for JJ\Systems &amp; Scale\molecules\water labeled06.5.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075853" y="2876785"/>
            <a:ext cx="1566624" cy="731562"/>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4" descr="C:\Documents and Settings\Craig Douglas\My Documents\for JJ\Systems &amp; Scale\molecules\water labeled06.5.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75404" y="3631802"/>
            <a:ext cx="1566624" cy="731562"/>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6" descr="C:\Documents and Settings\Craig Douglas\My Documents\for JJ\Systems &amp; Scale\molecules\carbon dioxide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96645" y="1091081"/>
            <a:ext cx="2238161" cy="658575"/>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6" descr="C:\Documents and Settings\Craig Douglas\My Documents\for JJ\Systems &amp; Scale\molecules\carbon dioxide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44192" y="1651058"/>
            <a:ext cx="2238161" cy="65857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1131" y="1091081"/>
            <a:ext cx="612447" cy="1160355"/>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20533" y="795331"/>
            <a:ext cx="612447" cy="1160355"/>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13921" y="1263917"/>
            <a:ext cx="612447" cy="1160355"/>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68669" y="4481646"/>
            <a:ext cx="612447" cy="1160355"/>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Title 1"/>
          <p:cNvSpPr txBox="1">
            <a:spLocks/>
          </p:cNvSpPr>
          <p:nvPr/>
        </p:nvSpPr>
        <p:spPr>
          <a:xfrm>
            <a:off x="3090672" y="5742758"/>
            <a:ext cx="2971800" cy="548314"/>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sz="1800" dirty="0"/>
              <a:t>C</a:t>
            </a:r>
            <a:r>
              <a:rPr lang="pt-BR" sz="1800" baseline="-25000" dirty="0"/>
              <a:t>3</a:t>
            </a:r>
            <a:r>
              <a:rPr lang="pt-BR" sz="1800" dirty="0"/>
              <a:t>H</a:t>
            </a:r>
            <a:r>
              <a:rPr lang="pt-BR" sz="1800" baseline="-25000" dirty="0"/>
              <a:t>8</a:t>
            </a:r>
            <a:r>
              <a:rPr lang="pt-BR" sz="1800" dirty="0"/>
              <a:t> + 5 O</a:t>
            </a:r>
            <a:r>
              <a:rPr lang="pt-BR" sz="1800" baseline="-25000" dirty="0"/>
              <a:t>2</a:t>
            </a:r>
            <a:r>
              <a:rPr lang="pt-BR" sz="1800" dirty="0"/>
              <a:t> --&gt; 3 CO</a:t>
            </a:r>
            <a:r>
              <a:rPr lang="pt-BR" sz="1800" baseline="-25000" dirty="0"/>
              <a:t>2</a:t>
            </a:r>
            <a:r>
              <a:rPr lang="pt-BR" sz="1800" dirty="0"/>
              <a:t> + 4 H</a:t>
            </a:r>
            <a:r>
              <a:rPr lang="pt-BR" sz="1800" baseline="-25000" dirty="0"/>
              <a:t>2</a:t>
            </a:r>
            <a:r>
              <a:rPr lang="pt-BR" sz="1800" dirty="0"/>
              <a:t>O</a:t>
            </a:r>
            <a:endParaRPr lang="en-US" sz="1800" b="1" dirty="0">
              <a:latin typeface="Arial" charset="0"/>
              <a:cs typeface="Arial" charset="0"/>
            </a:endParaRPr>
          </a:p>
        </p:txBody>
      </p:sp>
      <p:sp>
        <p:nvSpPr>
          <p:cNvPr id="50" name="Title 1"/>
          <p:cNvSpPr txBox="1">
            <a:spLocks/>
          </p:cNvSpPr>
          <p:nvPr/>
        </p:nvSpPr>
        <p:spPr>
          <a:xfrm>
            <a:off x="3145198" y="594686"/>
            <a:ext cx="2879003" cy="496395"/>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charset="0"/>
                <a:cs typeface="Arial" charset="0"/>
              </a:rPr>
              <a:t>Propane burning</a:t>
            </a:r>
          </a:p>
        </p:txBody>
      </p:sp>
      <p:pic>
        <p:nvPicPr>
          <p:cNvPr id="60" name="Reactant energy type"/>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06339" y="5065869"/>
            <a:ext cx="946089" cy="950653"/>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26"/>
          <p:cNvSpPr txBox="1">
            <a:spLocks noChangeArrowheads="1"/>
          </p:cNvSpPr>
          <p:nvPr/>
        </p:nvSpPr>
        <p:spPr bwMode="auto">
          <a:xfrm>
            <a:off x="5776542" y="6124040"/>
            <a:ext cx="21986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Calibri" pitchFamily="34" charset="0"/>
              </a:rPr>
              <a:t>Heat and light energy</a:t>
            </a:r>
          </a:p>
        </p:txBody>
      </p:sp>
    </p:spTree>
    <p:extLst>
      <p:ext uri="{BB962C8B-B14F-4D97-AF65-F5344CB8AC3E}">
        <p14:creationId xmlns:p14="http://schemas.microsoft.com/office/powerpoint/2010/main" val="3927358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41706" y="5060389"/>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8244" y="5424528"/>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3"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94813" y="5846332"/>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69978" y="5048968"/>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10014" y="5024537"/>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63"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0971" y="5038597"/>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64"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27134" y="5038597"/>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65"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39031" y="5022725"/>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4573" y="5430564"/>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5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34609" y="5406134"/>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68"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45566" y="5420194"/>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69"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51728" y="5420194"/>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70"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63626" y="5404321"/>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34086" y="5044955"/>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83"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8335" y="5029083"/>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 name="Picture 84"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58680" y="5426552"/>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85"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62929" y="5410680"/>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 name="Picture 86"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42051" y="5044955"/>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87"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6646" y="5426552"/>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 name="Picture 90"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0971" y="5791181"/>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 name="Picture 91"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27134" y="5791181"/>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 name="Picture 92"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39031" y="5775308"/>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 name="Picture 93"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34086" y="5797539"/>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 name="Picture 95"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8335" y="5781666"/>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Picture 98" descr="ethanol ener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42051" y="5797539"/>
            <a:ext cx="456543" cy="41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ounded Rectangle 71"/>
          <p:cNvSpPr/>
          <p:nvPr/>
        </p:nvSpPr>
        <p:spPr>
          <a:xfrm>
            <a:off x="5260904" y="5032303"/>
            <a:ext cx="3429000" cy="13716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ounded Rectangle 72"/>
          <p:cNvSpPr/>
          <p:nvPr/>
        </p:nvSpPr>
        <p:spPr bwMode="auto">
          <a:xfrm>
            <a:off x="5257800" y="457200"/>
            <a:ext cx="3429000" cy="20574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ounded Rectangle 73"/>
          <p:cNvSpPr/>
          <p:nvPr/>
        </p:nvSpPr>
        <p:spPr bwMode="auto">
          <a:xfrm>
            <a:off x="5257800" y="2743200"/>
            <a:ext cx="3429000" cy="20574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TextBox 6"/>
          <p:cNvSpPr txBox="1">
            <a:spLocks noChangeArrowheads="1"/>
          </p:cNvSpPr>
          <p:nvPr/>
        </p:nvSpPr>
        <p:spPr bwMode="auto">
          <a:xfrm>
            <a:off x="6446214" y="4793810"/>
            <a:ext cx="859343" cy="3088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latin typeface="Calibri" pitchFamily="34" charset="0"/>
              </a:rPr>
              <a:t>Products</a:t>
            </a:r>
          </a:p>
        </p:txBody>
      </p:sp>
      <p:sp>
        <p:nvSpPr>
          <p:cNvPr id="76" name="TextBox 23"/>
          <p:cNvSpPr txBox="1">
            <a:spLocks noChangeArrowheads="1"/>
          </p:cNvSpPr>
          <p:nvPr/>
        </p:nvSpPr>
        <p:spPr bwMode="auto">
          <a:xfrm>
            <a:off x="6488500" y="4530301"/>
            <a:ext cx="774773" cy="369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Calibri" pitchFamily="34" charset="0"/>
              </a:rPr>
              <a:t>Water</a:t>
            </a:r>
          </a:p>
        </p:txBody>
      </p:sp>
      <p:sp>
        <p:nvSpPr>
          <p:cNvPr id="78" name="TextBox 18"/>
          <p:cNvSpPr txBox="1">
            <a:spLocks noChangeArrowheads="1"/>
          </p:cNvSpPr>
          <p:nvPr/>
        </p:nvSpPr>
        <p:spPr bwMode="auto">
          <a:xfrm>
            <a:off x="6065146" y="2232875"/>
            <a:ext cx="1621480" cy="3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a:latin typeface="Calibri" pitchFamily="34" charset="0"/>
              </a:rPr>
              <a:t>Carbon Dioxide</a:t>
            </a:r>
          </a:p>
        </p:txBody>
      </p:sp>
      <p:pic>
        <p:nvPicPr>
          <p:cNvPr id="79" name="Product energy typ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64670" y="5071993"/>
            <a:ext cx="606431" cy="609357"/>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roduct energy typ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03516" y="5655948"/>
            <a:ext cx="606431" cy="609357"/>
          </a:xfrm>
          <a:prstGeom prst="rect">
            <a:avLst/>
          </a:prstGeom>
          <a:noFill/>
          <a:extLst>
            <a:ext uri="{909E8E84-426E-40dd-AFC4-6F175D3DCCD1}">
              <a14:hiddenFill xmlns="" xmlns:a14="http://schemas.microsoft.com/office/drawing/2010/main">
                <a:solidFill>
                  <a:srgbClr val="FFFFFF"/>
                </a:solidFill>
              </a14:hiddenFill>
            </a:ext>
          </a:extLst>
        </p:spPr>
      </p:pic>
      <p:sp>
        <p:nvSpPr>
          <p:cNvPr id="95" name="Rounded Rectangle 94"/>
          <p:cNvSpPr/>
          <p:nvPr/>
        </p:nvSpPr>
        <p:spPr bwMode="auto">
          <a:xfrm>
            <a:off x="455698" y="455699"/>
            <a:ext cx="3429001" cy="5715000"/>
          </a:xfrm>
          <a:prstGeom prst="round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TextBox 5"/>
          <p:cNvSpPr txBox="1">
            <a:spLocks noChangeArrowheads="1"/>
          </p:cNvSpPr>
          <p:nvPr/>
        </p:nvSpPr>
        <p:spPr bwMode="auto">
          <a:xfrm>
            <a:off x="1720533" y="6153249"/>
            <a:ext cx="939621" cy="308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latin typeface="Calibri" pitchFamily="34" charset="0"/>
              </a:rPr>
              <a:t>Reactants</a:t>
            </a:r>
          </a:p>
        </p:txBody>
      </p:sp>
      <p:sp>
        <p:nvSpPr>
          <p:cNvPr id="108" name="TextBox 10"/>
          <p:cNvSpPr txBox="1">
            <a:spLocks noChangeArrowheads="1"/>
          </p:cNvSpPr>
          <p:nvPr/>
        </p:nvSpPr>
        <p:spPr bwMode="auto">
          <a:xfrm>
            <a:off x="1546484" y="5571337"/>
            <a:ext cx="12877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Calibri" pitchFamily="34" charset="0"/>
              </a:rPr>
              <a:t>Octane</a:t>
            </a:r>
            <a:br>
              <a:rPr lang="en-US" dirty="0">
                <a:latin typeface="Calibri" pitchFamily="34" charset="0"/>
              </a:rPr>
            </a:br>
            <a:r>
              <a:rPr lang="en-US" dirty="0">
                <a:latin typeface="Calibri" pitchFamily="34" charset="0"/>
              </a:rPr>
              <a:t>and Oxygen</a:t>
            </a:r>
          </a:p>
        </p:txBody>
      </p:sp>
      <p:sp>
        <p:nvSpPr>
          <p:cNvPr id="117" name="Slide Number Placeholder 6"/>
          <p:cNvSpPr>
            <a:spLocks noGrp="1"/>
          </p:cNvSpPr>
          <p:nvPr>
            <p:ph type="sldNum" sz="quarter" idx="12"/>
          </p:nvPr>
        </p:nvSpPr>
        <p:spPr bwMode="auto">
          <a:noFill/>
          <a:ln>
            <a:miter lim="800000"/>
            <a:headEnd/>
            <a:tailEnd/>
          </a:ln>
        </p:spPr>
        <p:txBody>
          <a:bodyPr/>
          <a:lstStyle/>
          <a:p>
            <a:fld id="{27890FA9-870A-2749-A6CC-44FEF073A283}" type="slidenum">
              <a:rPr lang="en-US" smtClean="0"/>
              <a:pPr/>
              <a:t>7</a:t>
            </a:fld>
            <a:endParaRPr lang="en-US"/>
          </a:p>
        </p:txBody>
      </p:sp>
      <p:sp>
        <p:nvSpPr>
          <p:cNvPr id="21" name="AutoShape 2" hidden="1"/>
          <p:cNvSpPr>
            <a:spLocks noChangeArrowheads="1"/>
          </p:cNvSpPr>
          <p:nvPr/>
        </p:nvSpPr>
        <p:spPr bwMode="auto">
          <a:xfrm>
            <a:off x="3162399" y="1671259"/>
            <a:ext cx="2743200" cy="4059936"/>
          </a:xfrm>
          <a:prstGeom prst="rightArrow">
            <a:avLst>
              <a:gd name="adj1" fmla="val 65889"/>
              <a:gd name="adj2" fmla="val 38319"/>
            </a:avLst>
          </a:prstGeom>
          <a:solidFill>
            <a:schemeClr val="bg1"/>
          </a:solidFill>
          <a:ln w="76200">
            <a:solidFill>
              <a:srgbClr val="00FF00"/>
            </a:solidFill>
            <a:round/>
            <a:headEnd/>
            <a:tailEnd/>
          </a:ln>
        </p:spPr>
        <p:txBody>
          <a:bodyPr lIns="62042" tIns="31021" rIns="62042" bIns="31021"/>
          <a:lstStyle/>
          <a:p>
            <a:endParaRPr lang="en-US">
              <a:solidFill>
                <a:srgbClr val="000000"/>
              </a:solidFill>
              <a:latin typeface="Calibri" pitchFamily="34" charset="0"/>
            </a:endParaRPr>
          </a:p>
        </p:txBody>
      </p:sp>
      <p:sp>
        <p:nvSpPr>
          <p:cNvPr id="100" name="TextBox 8" hidden="1"/>
          <p:cNvSpPr txBox="1">
            <a:spLocks noChangeArrowheads="1"/>
          </p:cNvSpPr>
          <p:nvPr/>
        </p:nvSpPr>
        <p:spPr bwMode="auto">
          <a:xfrm>
            <a:off x="3326368" y="4670039"/>
            <a:ext cx="1526064" cy="308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FF00"/>
                </a:solidFill>
                <a:latin typeface="Calibri" pitchFamily="34" charset="0"/>
              </a:rPr>
              <a:t>Chemical change</a:t>
            </a:r>
          </a:p>
        </p:txBody>
      </p:sp>
      <p:sp>
        <p:nvSpPr>
          <p:cNvPr id="27" name="AutoShape 2"/>
          <p:cNvSpPr>
            <a:spLocks noChangeArrowheads="1"/>
          </p:cNvSpPr>
          <p:nvPr/>
        </p:nvSpPr>
        <p:spPr bwMode="auto">
          <a:xfrm>
            <a:off x="3962499" y="2350322"/>
            <a:ext cx="1143000" cy="1691640"/>
          </a:xfrm>
          <a:prstGeom prst="rightArrow">
            <a:avLst>
              <a:gd name="adj1" fmla="val 65889"/>
              <a:gd name="adj2" fmla="val 38319"/>
            </a:avLst>
          </a:prstGeom>
          <a:solidFill>
            <a:schemeClr val="bg1"/>
          </a:solidFill>
          <a:ln w="76200">
            <a:solidFill>
              <a:srgbClr val="00FF00"/>
            </a:solidFill>
            <a:round/>
            <a:headEnd/>
            <a:tailEnd/>
          </a:ln>
        </p:spPr>
        <p:txBody>
          <a:bodyPr lIns="62042" tIns="31021" rIns="62042" bIns="31021"/>
          <a:lstStyle/>
          <a:p>
            <a:endParaRPr lang="en-US">
              <a:solidFill>
                <a:srgbClr val="000000"/>
              </a:solidFill>
              <a:latin typeface="Calibri" pitchFamily="34" charset="0"/>
            </a:endParaRPr>
          </a:p>
        </p:txBody>
      </p:sp>
      <p:sp>
        <p:nvSpPr>
          <p:cNvPr id="28" name="TextBox 8"/>
          <p:cNvSpPr txBox="1">
            <a:spLocks noChangeArrowheads="1"/>
          </p:cNvSpPr>
          <p:nvPr/>
        </p:nvSpPr>
        <p:spPr bwMode="auto">
          <a:xfrm>
            <a:off x="4003417" y="3515468"/>
            <a:ext cx="832221" cy="185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2042" tIns="31021" rIns="62042" bIns="3102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800" dirty="0">
                <a:solidFill>
                  <a:srgbClr val="00FF00"/>
                </a:solidFill>
                <a:latin typeface="Calibri" pitchFamily="34" charset="0"/>
              </a:rPr>
              <a:t>Chemical change</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755781" y="2522255"/>
            <a:ext cx="2327588" cy="1436244"/>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Title 1"/>
          <p:cNvSpPr txBox="1">
            <a:spLocks/>
          </p:cNvSpPr>
          <p:nvPr/>
        </p:nvSpPr>
        <p:spPr>
          <a:xfrm>
            <a:off x="2916936" y="5742758"/>
            <a:ext cx="3319272" cy="548314"/>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sz="1800" dirty="0"/>
              <a:t>C</a:t>
            </a:r>
            <a:r>
              <a:rPr lang="pt-BR" sz="1800" baseline="-25000" dirty="0"/>
              <a:t>8</a:t>
            </a:r>
            <a:r>
              <a:rPr lang="pt-BR" sz="1800" dirty="0"/>
              <a:t>H</a:t>
            </a:r>
            <a:r>
              <a:rPr lang="pt-BR" sz="1800" baseline="-25000" dirty="0"/>
              <a:t>18</a:t>
            </a:r>
            <a:r>
              <a:rPr lang="pt-BR" sz="1800" dirty="0"/>
              <a:t> + 12.5 O</a:t>
            </a:r>
            <a:r>
              <a:rPr lang="pt-BR" sz="1800" baseline="-25000" dirty="0"/>
              <a:t>2</a:t>
            </a:r>
            <a:r>
              <a:rPr lang="pt-BR" sz="1800" dirty="0"/>
              <a:t> --&gt; 8 CO</a:t>
            </a:r>
            <a:r>
              <a:rPr lang="pt-BR" sz="1800" baseline="-25000" dirty="0"/>
              <a:t>2</a:t>
            </a:r>
            <a:r>
              <a:rPr lang="pt-BR" sz="1800" dirty="0"/>
              <a:t> + 9 H</a:t>
            </a:r>
            <a:r>
              <a:rPr lang="pt-BR" sz="1800" baseline="-25000" dirty="0"/>
              <a:t>2</a:t>
            </a:r>
            <a:r>
              <a:rPr lang="pt-BR" sz="1800" dirty="0"/>
              <a:t>O</a:t>
            </a:r>
            <a:endParaRPr lang="en-US" sz="1800" b="1" dirty="0">
              <a:latin typeface="Arial" charset="0"/>
              <a:cs typeface="Arial" charset="0"/>
            </a:endParaRPr>
          </a:p>
        </p:txBody>
      </p:sp>
      <p:sp>
        <p:nvSpPr>
          <p:cNvPr id="50" name="Title 1"/>
          <p:cNvSpPr txBox="1">
            <a:spLocks/>
          </p:cNvSpPr>
          <p:nvPr/>
        </p:nvSpPr>
        <p:spPr>
          <a:xfrm>
            <a:off x="3145198" y="594686"/>
            <a:ext cx="2879003" cy="496395"/>
          </a:xfrm>
          <a:prstGeom prst="rect">
            <a:avLst/>
          </a:prstGeom>
          <a:gradFill>
            <a:gsLst>
              <a:gs pos="0">
                <a:srgbClr val="4C6D65">
                  <a:alpha val="75000"/>
                </a:srgbClr>
              </a:gs>
              <a:gs pos="100000">
                <a:schemeClr val="bg1">
                  <a:lumMod val="85000"/>
                </a:schemeClr>
              </a:gs>
            </a:gsLst>
            <a:lin ang="5400000" scaled="0"/>
          </a:gradFill>
          <a:ln>
            <a:solidFill>
              <a:srgbClr val="18453B"/>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charset="0"/>
                <a:cs typeface="Arial" charset="0"/>
              </a:rPr>
              <a:t>Octane burning</a:t>
            </a:r>
          </a:p>
        </p:txBody>
      </p:sp>
      <p:pic>
        <p:nvPicPr>
          <p:cNvPr id="1027"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99396" y="4005395"/>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41809" y="1557839"/>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3" descr="C:\Documents and Settings\Craig Douglas\My Documents\for JJ\Systems &amp; Scale\molecules\oxygen labeled06.5.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378041" y="622212"/>
            <a:ext cx="457312" cy="393116"/>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90346" y="1512822"/>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34209" y="3979250"/>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90919" y="4009882"/>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69978" y="2992721"/>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06516" y="3669179"/>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30978" y="3365059"/>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59679" y="3872599"/>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20819" y="2853025"/>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23634" y="623666"/>
            <a:ext cx="1153163"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842137" y="1043987"/>
            <a:ext cx="1153163"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03277" y="1533294"/>
            <a:ext cx="1153163"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807704" y="1922665"/>
            <a:ext cx="1153163"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60012" y="563270"/>
            <a:ext cx="1153162"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06836" y="979089"/>
            <a:ext cx="1153162"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98195" y="1484076"/>
            <a:ext cx="1153162"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6" descr="C:\Documents and Settings\Craig Douglas\My Documents\for JJ\Systems &amp; Scale\molecules\carbon dioxide labeled06.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06836" y="1977370"/>
            <a:ext cx="1153162" cy="339316"/>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677769" y="3056446"/>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76316" y="3790220"/>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93429" y="4298063"/>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4" descr="C:\Documents and Settings\Craig Douglas\My Documents\for JJ\Systems &amp; Scale\molecules\water labeled06.5.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76542" y="4164645"/>
            <a:ext cx="871241" cy="406841"/>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4262" y="4271687"/>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18301" y="4704904"/>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30796" y="4674762"/>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68517" y="1576395"/>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7125" y="906456"/>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54060" y="1147240"/>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3" descr="C:\Documents and Settings\Craig Douglas\My Documents\for JJ\Systems &amp; Scale\molecules\oxygen labeled06.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32231" y="906456"/>
            <a:ext cx="457312" cy="866433"/>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Reactant energy type"/>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06339" y="5065869"/>
            <a:ext cx="946089" cy="950653"/>
          </a:xfrm>
          <a:prstGeom prst="rect">
            <a:avLst/>
          </a:prstGeom>
          <a:noFill/>
          <a:extLst>
            <a:ext uri="{909E8E84-426E-40dd-AFC4-6F175D3DCCD1}">
              <a14:hiddenFill xmlns="" xmlns:a14="http://schemas.microsoft.com/office/drawing/2010/main">
                <a:solidFill>
                  <a:srgbClr val="FFFFFF"/>
                </a:solidFill>
              </a14:hiddenFill>
            </a:ext>
          </a:extLst>
        </p:spPr>
      </p:pic>
      <p:sp>
        <p:nvSpPr>
          <p:cNvPr id="77" name="TextBox 26"/>
          <p:cNvSpPr txBox="1">
            <a:spLocks noChangeArrowheads="1"/>
          </p:cNvSpPr>
          <p:nvPr/>
        </p:nvSpPr>
        <p:spPr bwMode="auto">
          <a:xfrm>
            <a:off x="5776542" y="6124040"/>
            <a:ext cx="21986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Calibri" pitchFamily="34" charset="0"/>
              </a:rPr>
              <a:t>Heat and light energy</a:t>
            </a:r>
          </a:p>
        </p:txBody>
      </p:sp>
    </p:spTree>
    <p:extLst>
      <p:ext uri="{BB962C8B-B14F-4D97-AF65-F5344CB8AC3E}">
        <p14:creationId xmlns:p14="http://schemas.microsoft.com/office/powerpoint/2010/main" val="4267933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1"/>
                                        </p:tgtEl>
                                      </p:cBhvr>
                                    </p:animEffect>
                                    <p:set>
                                      <p:cBhvr>
                                        <p:cTn id="7"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 Explanation</a:t>
            </a:r>
          </a:p>
        </p:txBody>
      </p:sp>
      <p:sp>
        <p:nvSpPr>
          <p:cNvPr id="3" name="Content Placeholder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Develop an explanation for what happens when any organic material burns.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Matter movement: How do fuel and oxygen molecules move into the flame?</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Matter change: How are atoms in the fuel and oxygen molecules rearranged into different molecules?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Energy change: What happens to energy?</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Matter movement: How do product molecules move out of the flame?</a:t>
            </a:r>
          </a:p>
        </p:txBody>
      </p:sp>
      <p:sp>
        <p:nvSpPr>
          <p:cNvPr id="4" name="Slide Number Placeholder 3"/>
          <p:cNvSpPr>
            <a:spLocks noGrp="1"/>
          </p:cNvSpPr>
          <p:nvPr>
            <p:ph type="sldNum" sz="quarter" idx="12"/>
          </p:nvPr>
        </p:nvSpPr>
        <p:spPr/>
        <p:txBody>
          <a:bodyPr/>
          <a:lstStyle/>
          <a:p>
            <a:fld id="{D3A1C050-F6FE-0E43-A9D0-F8EEADE3D1E4}" type="slidenum">
              <a:rPr lang="en-US" smtClean="0"/>
              <a:pPr/>
              <a:t>8</a:t>
            </a:fld>
            <a:endParaRPr lang="en-US"/>
          </a:p>
        </p:txBody>
      </p:sp>
    </p:spTree>
    <p:extLst>
      <p:ext uri="{BB962C8B-B14F-4D97-AF65-F5344CB8AC3E}">
        <p14:creationId xmlns:p14="http://schemas.microsoft.com/office/powerpoint/2010/main" val="29234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A661-34C2-3842-ADF0-37618B88BEBE}"/>
              </a:ext>
            </a:extLst>
          </p:cNvPr>
          <p:cNvSpPr>
            <a:spLocks noGrp="1"/>
          </p:cNvSpPr>
          <p:nvPr>
            <p:ph type="title"/>
          </p:nvPr>
        </p:nvSpPr>
        <p:spPr/>
        <p:txBody>
          <a:bodyPr/>
          <a:lstStyle/>
          <a:p>
            <a:r>
              <a:rPr lang="en-US" dirty="0"/>
              <a:t>Learning Tracking Tool</a:t>
            </a:r>
          </a:p>
        </p:txBody>
      </p:sp>
      <p:sp>
        <p:nvSpPr>
          <p:cNvPr id="3" name="Slide Number Placeholder 2">
            <a:extLst>
              <a:ext uri="{FF2B5EF4-FFF2-40B4-BE49-F238E27FC236}">
                <a16:creationId xmlns:a16="http://schemas.microsoft.com/office/drawing/2014/main" id="{2E7E7F18-C482-8A44-B238-1362A5B0543F}"/>
              </a:ext>
            </a:extLst>
          </p:cNvPr>
          <p:cNvSpPr>
            <a:spLocks noGrp="1"/>
          </p:cNvSpPr>
          <p:nvPr>
            <p:ph type="sldNum" sz="quarter" idx="12"/>
          </p:nvPr>
        </p:nvSpPr>
        <p:spPr/>
        <p:txBody>
          <a:bodyPr/>
          <a:lstStyle/>
          <a:p>
            <a:fld id="{D3A1C050-F6FE-0E43-A9D0-F8EEADE3D1E4}" type="slidenum">
              <a:rPr lang="en-US" smtClean="0"/>
              <a:pPr/>
              <a:t>9</a:t>
            </a:fld>
            <a:endParaRPr lang="en-US"/>
          </a:p>
        </p:txBody>
      </p:sp>
      <p:pic>
        <p:nvPicPr>
          <p:cNvPr id="5" name="Picture 4">
            <a:extLst>
              <a:ext uri="{FF2B5EF4-FFF2-40B4-BE49-F238E27FC236}">
                <a16:creationId xmlns:a16="http://schemas.microsoft.com/office/drawing/2014/main" id="{84204630-6A04-3E4C-B555-9440FBDA71F9}"/>
              </a:ext>
            </a:extLst>
          </p:cNvPr>
          <p:cNvPicPr>
            <a:picLocks noChangeAspect="1"/>
          </p:cNvPicPr>
          <p:nvPr/>
        </p:nvPicPr>
        <p:blipFill>
          <a:blip r:embed="rId3"/>
          <a:srcRect/>
          <a:stretch/>
        </p:blipFill>
        <p:spPr>
          <a:xfrm>
            <a:off x="4672306" y="2340789"/>
            <a:ext cx="3972896" cy="2777262"/>
          </a:xfrm>
          <a:prstGeom prst="rect">
            <a:avLst/>
          </a:prstGeom>
          <a:ln>
            <a:solidFill>
              <a:schemeClr val="tx1"/>
            </a:solidFill>
          </a:ln>
        </p:spPr>
      </p:pic>
      <p:sp>
        <p:nvSpPr>
          <p:cNvPr id="7" name="TextBox 6">
            <a:extLst>
              <a:ext uri="{FF2B5EF4-FFF2-40B4-BE49-F238E27FC236}">
                <a16:creationId xmlns:a16="http://schemas.microsoft.com/office/drawing/2014/main" id="{599BEFAC-80B0-D34F-B127-C33E45157111}"/>
              </a:ext>
            </a:extLst>
          </p:cNvPr>
          <p:cNvSpPr txBox="1"/>
          <p:nvPr/>
        </p:nvSpPr>
        <p:spPr>
          <a:xfrm>
            <a:off x="182881" y="1449602"/>
            <a:ext cx="4283564"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a:t>For the activity “Other Examples,” discuss with your classmates what you figured out will help you to answer the unit driving question, “what happens when ethanol burns?” Record your ideas in the column “What We Figured Out.”</a:t>
            </a:r>
          </a:p>
          <a:p>
            <a:endParaRPr lang="en-US" sz="2200" dirty="0"/>
          </a:p>
          <a:p>
            <a:pPr marL="285750" indent="-285750">
              <a:buFont typeface="Arial" panose="020B0604020202020204" pitchFamily="34" charset="0"/>
              <a:buChar char="•"/>
            </a:pPr>
            <a:r>
              <a:rPr lang="en-US" sz="2200" dirty="0"/>
              <a:t>Discuss questions you now have related to the unit driving question and record them in the column “What We are Asking Now.”</a:t>
            </a:r>
          </a:p>
        </p:txBody>
      </p:sp>
    </p:spTree>
    <p:extLst>
      <p:ext uri="{BB962C8B-B14F-4D97-AF65-F5344CB8AC3E}">
        <p14:creationId xmlns:p14="http://schemas.microsoft.com/office/powerpoint/2010/main" val="2674554978"/>
      </p:ext>
    </p:extLst>
  </p:cSld>
  <p:clrMapOvr>
    <a:masterClrMapping/>
  </p:clrMapOvr>
</p:sld>
</file>

<file path=ppt/theme/theme1.xml><?xml version="1.0" encoding="utf-8"?>
<a:theme xmlns:a="http://schemas.openxmlformats.org/drawingml/2006/main" name="Template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5EACAEC64C114EA99A1E5284D54B0B" ma:contentTypeVersion="13" ma:contentTypeDescription="Create a new document." ma:contentTypeScope="" ma:versionID="888d06e1a7327c0eca90fcd536c05719">
  <xsd:schema xmlns:xsd="http://www.w3.org/2001/XMLSchema" xmlns:xs="http://www.w3.org/2001/XMLSchema" xmlns:p="http://schemas.microsoft.com/office/2006/metadata/properties" xmlns:ns2="b07244d7-9d87-4a59-9546-7a740651fd8a" xmlns:ns3="ca1d03cc-76f8-4af5-93a5-948228b22d3b" targetNamespace="http://schemas.microsoft.com/office/2006/metadata/properties" ma:root="true" ma:fieldsID="283573697d9e3f4c22376343b11c8736" ns2:_="" ns3:_="">
    <xsd:import namespace="b07244d7-9d87-4a59-9546-7a740651fd8a"/>
    <xsd:import namespace="ca1d03cc-76f8-4af5-93a5-948228b22d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244d7-9d87-4a59-9546-7a740651fd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1d03cc-76f8-4af5-93a5-948228b22d3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257134-5247-44ED-99D5-09A42C3A3015}"/>
</file>

<file path=customXml/itemProps2.xml><?xml version="1.0" encoding="utf-8"?>
<ds:datastoreItem xmlns:ds="http://schemas.openxmlformats.org/officeDocument/2006/customXml" ds:itemID="{48718010-E86E-4592-A775-ABFF5DB20D11}"/>
</file>

<file path=customXml/itemProps3.xml><?xml version="1.0" encoding="utf-8"?>
<ds:datastoreItem xmlns:ds="http://schemas.openxmlformats.org/officeDocument/2006/customXml" ds:itemID="{179D3B99-4BB2-4887-B1A8-50C9DBE8855E}"/>
</file>

<file path=docProps/app.xml><?xml version="1.0" encoding="utf-8"?>
<Properties xmlns="http://schemas.openxmlformats.org/officeDocument/2006/extended-properties" xmlns:vt="http://schemas.openxmlformats.org/officeDocument/2006/docPropsVTypes">
  <Template>Template_Presentation.potx</Template>
  <TotalTime>303</TotalTime>
  <Words>1981</Words>
  <Application>Microsoft Macintosh PowerPoint</Application>
  <PresentationFormat>On-screen Show (4:3)</PresentationFormat>
  <Paragraphs>166</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Template_Presentation</vt:lpstr>
      <vt:lpstr>Systems and Scale Unit  Activity 5.4: Other Examples of Combustion</vt:lpstr>
      <vt:lpstr>Unit Map</vt:lpstr>
      <vt:lpstr>PowerPoint Presentation</vt:lpstr>
      <vt:lpstr>Writing an explanation for how your organic material burns</vt:lpstr>
      <vt:lpstr>Burning materials </vt:lpstr>
      <vt:lpstr>PowerPoint Presentation</vt:lpstr>
      <vt:lpstr>PowerPoint Presentation</vt:lpstr>
      <vt:lpstr>Class Explanation</vt:lpstr>
      <vt:lpstr>Learning Tracking Tool</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Dauer</dc:creator>
  <cp:lastModifiedBy>morris73@msu.edu</cp:lastModifiedBy>
  <cp:revision>106</cp:revision>
  <dcterms:created xsi:type="dcterms:W3CDTF">2013-03-08T14:19:13Z</dcterms:created>
  <dcterms:modified xsi:type="dcterms:W3CDTF">2021-08-18T23:29:38Z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0x010100665EACAEC64C114EA99A1E5284D54B0B</vt:lpwstr>
  </property>
</Properties>
</file>