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3"/>
  </p:notesMasterIdLst>
  <p:handoutMasterIdLst>
    <p:handoutMasterId r:id="rId24"/>
  </p:handoutMasterIdLst>
  <p:sldIdLst>
    <p:sldId id="279" r:id="rId6"/>
    <p:sldId id="291" r:id="rId7"/>
    <p:sldId id="292" r:id="rId8"/>
    <p:sldId id="293" r:id="rId9"/>
    <p:sldId id="300" r:id="rId10"/>
    <p:sldId id="281" r:id="rId11"/>
    <p:sldId id="283" r:id="rId12"/>
    <p:sldId id="284" r:id="rId13"/>
    <p:sldId id="287" r:id="rId14"/>
    <p:sldId id="288" r:id="rId15"/>
    <p:sldId id="311" r:id="rId16"/>
    <p:sldId id="312" r:id="rId17"/>
    <p:sldId id="290" r:id="rId18"/>
    <p:sldId id="295" r:id="rId19"/>
    <p:sldId id="298" r:id="rId20"/>
    <p:sldId id="313" r:id="rId21"/>
    <p:sldId id="29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00"/>
    <a:srgbClr val="FFFBAD"/>
    <a:srgbClr val="0BDB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74C92-4235-0C48-96D8-9B2B563C06AD}" v="6" dt="2020-09-29T16:28:25.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8"/>
    <p:restoredTop sz="65775" autoAdjust="0"/>
  </p:normalViewPr>
  <p:slideViewPr>
    <p:cSldViewPr snapToGrid="0" snapToObjects="1">
      <p:cViewPr varScale="1">
        <p:scale>
          <a:sx n="79" d="100"/>
          <a:sy n="79" d="100"/>
        </p:scale>
        <p:origin x="274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8/18/21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8/18/21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check the front of the explanations tool using the PPT.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9-10 of the PPT for the Matter Change Question and repeat the process above.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208052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write paragraph explanations of the process of soda water fizzing.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11. Ask students to write paragraphs explaining the process of soda water fizzing on the second page of the 3.5 Explanations Tool for Soda Water Fizzing.</a:t>
            </a:r>
          </a:p>
          <a:p>
            <a:pPr lvl="0"/>
            <a:r>
              <a:rPr lang="en-US" sz="1200" kern="1200" dirty="0">
                <a:solidFill>
                  <a:schemeClr val="tx1"/>
                </a:solidFill>
                <a:effectLst/>
                <a:latin typeface="+mn-lt"/>
                <a:ea typeface="+mn-ea"/>
                <a:cs typeface="+mn-cs"/>
              </a:rPr>
              <a:t>Remind students that they have the information they need in their responses to the questions on the front of the Explanations Tool.</a:t>
            </a:r>
          </a:p>
          <a:p>
            <a:pPr lvl="0"/>
            <a:r>
              <a:rPr lang="en-US" sz="1200" kern="1200" dirty="0">
                <a:solidFill>
                  <a:schemeClr val="tx1"/>
                </a:solidFill>
                <a:effectLst/>
                <a:latin typeface="+mn-lt"/>
                <a:ea typeface="+mn-ea"/>
                <a:cs typeface="+mn-cs"/>
              </a:rPr>
              <a:t>Remind students that the graphic organizer on the front has the information they need to write their explanations paragraphs.</a:t>
            </a:r>
          </a:p>
        </p:txBody>
      </p:sp>
      <p:sp>
        <p:nvSpPr>
          <p:cNvPr id="4" name="Slide Number Placeholder 3"/>
          <p:cNvSpPr>
            <a:spLocks noGrp="1"/>
          </p:cNvSpPr>
          <p:nvPr>
            <p:ph type="sldNum" sz="quarter" idx="10"/>
          </p:nvPr>
        </p:nvSpPr>
        <p:spPr/>
        <p:txBody>
          <a:bodyPr/>
          <a:lstStyle/>
          <a:p>
            <a:fld id="{754EE964-B89B-4FE9-BE39-55957A3A45BE}" type="slidenum">
              <a:rPr lang="en-US" smtClean="0"/>
              <a:t>11</a:t>
            </a:fld>
            <a:endParaRPr lang="en-US"/>
          </a:p>
        </p:txBody>
      </p:sp>
    </p:spTree>
    <p:extLst>
      <p:ext uri="{BB962C8B-B14F-4D97-AF65-F5344CB8AC3E}">
        <p14:creationId xmlns:p14="http://schemas.microsoft.com/office/powerpoint/2010/main" val="219491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share explanations with each other.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12 of the 3.5 Explaining Soda Water Fizzing PPT. Divide students into pairs and have them compare explanations. </a:t>
            </a:r>
          </a:p>
        </p:txBody>
      </p:sp>
      <p:sp>
        <p:nvSpPr>
          <p:cNvPr id="4" name="Slide Number Placeholder 3"/>
          <p:cNvSpPr>
            <a:spLocks noGrp="1"/>
          </p:cNvSpPr>
          <p:nvPr>
            <p:ph type="sldNum" sz="quarter" idx="10"/>
          </p:nvPr>
        </p:nvSpPr>
        <p:spPr/>
        <p:txBody>
          <a:bodyPr/>
          <a:lstStyle/>
          <a:p>
            <a:fld id="{754EE964-B89B-4FE9-BE39-55957A3A45BE}" type="slidenum">
              <a:rPr lang="en-US" smtClean="0"/>
              <a:t>12</a:t>
            </a:fld>
            <a:endParaRPr lang="en-US"/>
          </a:p>
        </p:txBody>
      </p:sp>
    </p:spTree>
    <p:extLst>
      <p:ext uri="{BB962C8B-B14F-4D97-AF65-F5344CB8AC3E}">
        <p14:creationId xmlns:p14="http://schemas.microsoft.com/office/powerpoint/2010/main" val="272444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critique and improve their full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13 of the PPT for the full explanation. Have students check that their story includes each of the parts (matter movement, matter change and matter movement) and answers the prompt in a cohesive way. </a:t>
            </a:r>
          </a:p>
          <a:p>
            <a:pPr lvl="0"/>
            <a:r>
              <a:rPr lang="en-US" sz="1200" kern="1200" dirty="0">
                <a:solidFill>
                  <a:schemeClr val="tx1"/>
                </a:solidFill>
                <a:effectLst/>
                <a:latin typeface="+mn-lt"/>
                <a:ea typeface="+mn-ea"/>
                <a:cs typeface="+mn-cs"/>
              </a:rPr>
              <a:t>If students don’t have all three parts in their explanation, instruct them to add to their explanation using a different colored writing utensil.</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37755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how ideas have changed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14. Have students Gather together their process tools for the unit (Predictions and Planning Tool, Evidence-Based Argument Tool). Have a discussion about how their ideas have changed related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Scale?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Movement?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Carbon?</a:t>
            </a:r>
          </a:p>
          <a:p>
            <a:r>
              <a:rPr lang="en-US" sz="1200" kern="1200" dirty="0">
                <a:solidFill>
                  <a:schemeClr val="tx1"/>
                </a:solidFill>
                <a:effectLst/>
                <a:latin typeface="+mn-lt"/>
                <a:ea typeface="+mn-ea"/>
                <a:cs typeface="+mn-cs"/>
              </a:rPr>
              <a:t>Ask students what do they know about soda water now that they didn’t know before the investigation? Record responses.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164392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Three Questions to look ahead.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15 of the 3.5 Explaining Soda Water Fizzing PPT. Tell students that in this lesson they focused on two of the Three Questions: The Matter Movement Question and the Matter Change Question. For the rest of the Carbon TIME lessons, we will also be discussing the third question: The Energy Change Question.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3535183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a discussion to complete the Learning Tracking Tool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16 of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3.5 Explaining Soda Water Fizzing PPT.</a:t>
            </a:r>
          </a:p>
          <a:p>
            <a:pPr lvl="0"/>
            <a:r>
              <a:rPr lang="en-US" sz="1200" kern="1200" dirty="0">
                <a:solidFill>
                  <a:schemeClr val="tx1"/>
                </a:solidFill>
                <a:effectLst/>
                <a:latin typeface="+mn-lt"/>
                <a:ea typeface="+mn-ea"/>
                <a:cs typeface="+mn-cs"/>
              </a:rPr>
              <a:t>Have students take out their Learning Tracking Tool for Systems and Scale.</a:t>
            </a:r>
          </a:p>
          <a:p>
            <a:pPr lvl="0"/>
            <a:r>
              <a:rPr lang="en-US" sz="1200" kern="1200" dirty="0">
                <a:solidFill>
                  <a:schemeClr val="tx1"/>
                </a:solidFill>
                <a:effectLst/>
                <a:latin typeface="+mn-lt"/>
                <a:ea typeface="+mn-ea"/>
                <a:cs typeface="+mn-cs"/>
              </a:rPr>
              <a:t>Have students write the activity name "Explaining Soda Water Fizzing" and their role “Explainer” in the first column,</a:t>
            </a:r>
          </a:p>
          <a:p>
            <a:pPr lvl="0"/>
            <a:r>
              <a:rPr lang="en-US" sz="1200" kern="1200" dirty="0">
                <a:solidFill>
                  <a:schemeClr val="tx1"/>
                </a:solidFill>
                <a:effectLst/>
                <a:latin typeface="+mn-lt"/>
                <a:ea typeface="+mn-ea"/>
                <a:cs typeface="+mn-cs"/>
              </a:rPr>
              <a:t>Have a class discussion about what students did during the activity. When you come to consensus as a class, have students record the answer in the second column of the tool.</a:t>
            </a:r>
          </a:p>
          <a:p>
            <a:pPr lvl="0"/>
            <a:r>
              <a:rPr lang="en-US" sz="1200" kern="1200" dirty="0">
                <a:solidFill>
                  <a:schemeClr val="tx1"/>
                </a:solidFill>
                <a:effectLst/>
                <a:latin typeface="+mn-lt"/>
                <a:ea typeface="+mn-ea"/>
                <a:cs typeface="+mn-cs"/>
              </a:rPr>
              <a:t>Have a class discussion about what students figured out during the activity that will help them in answering the unit driving question. When you come to consensus as a class, have students record the answer in the third column of the tool.</a:t>
            </a:r>
          </a:p>
          <a:p>
            <a:pPr lvl="0"/>
            <a:r>
              <a:rPr lang="en-US" sz="1200" kern="1200" dirty="0">
                <a:solidFill>
                  <a:schemeClr val="tx1"/>
                </a:solidFill>
                <a:effectLst/>
                <a:latin typeface="+mn-lt"/>
                <a:ea typeface="+mn-ea"/>
                <a:cs typeface="+mn-cs"/>
              </a:rPr>
              <a:t>Have a class discussion about what students are wondering now that will help them move towards answering the unit driving question. Have students record the questions in the fourth column of the tool. </a:t>
            </a:r>
          </a:p>
          <a:p>
            <a:pPr lvl="0"/>
            <a:r>
              <a:rPr lang="en-US" sz="1200" kern="1200" dirty="0">
                <a:solidFill>
                  <a:schemeClr val="tx1"/>
                </a:solidFill>
                <a:effectLst/>
                <a:latin typeface="+mn-lt"/>
                <a:ea typeface="+mn-ea"/>
                <a:cs typeface="+mn-cs"/>
              </a:rPr>
              <a:t>Have students keep their Learning Tracking Tool for Systems &amp; Scale for future activities. </a:t>
            </a:r>
          </a:p>
          <a:p>
            <a:pPr lvl="0"/>
            <a:r>
              <a:rPr lang="en-US" sz="1200" kern="1200" dirty="0">
                <a:solidFill>
                  <a:schemeClr val="tx1"/>
                </a:solidFill>
                <a:effectLst/>
                <a:latin typeface="+mn-lt"/>
                <a:ea typeface="+mn-ea"/>
                <a:cs typeface="+mn-cs"/>
              </a:rPr>
              <a:t>Example Learning Tracking Tool</a:t>
            </a:r>
          </a:p>
          <a:p>
            <a:r>
              <a:rPr lang="en-US" sz="1200" b="1" kern="1200" dirty="0">
                <a:solidFill>
                  <a:schemeClr val="tx1"/>
                </a:solidFill>
                <a:effectLst/>
                <a:latin typeface="+mn-lt"/>
                <a:ea typeface="+mn-ea"/>
                <a:cs typeface="+mn-cs"/>
              </a:rPr>
              <a:t>Activity Chunk: </a:t>
            </a:r>
            <a:r>
              <a:rPr lang="en-US" sz="1200" kern="1200" dirty="0">
                <a:solidFill>
                  <a:schemeClr val="tx1"/>
                </a:solidFill>
                <a:effectLst/>
                <a:latin typeface="+mn-lt"/>
                <a:ea typeface="+mn-ea"/>
                <a:cs typeface="+mn-cs"/>
              </a:rPr>
              <a:t>Explaining Soda Water Fizzing; Explainer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Do? </a:t>
            </a:r>
            <a:r>
              <a:rPr lang="en-US" sz="1200" kern="1200" dirty="0">
                <a:solidFill>
                  <a:schemeClr val="tx1"/>
                </a:solidFill>
                <a:effectLst/>
                <a:latin typeface="+mn-lt"/>
                <a:ea typeface="+mn-ea"/>
                <a:cs typeface="+mn-cs"/>
              </a:rPr>
              <a:t>Model the chemical change that occurs as soda water fizzes using molecular model kits and use the Explanations Tool to explain what happens when soda water fizzes.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Figure Out?</a:t>
            </a:r>
            <a:r>
              <a:rPr lang="en-US" sz="1200" kern="1200" dirty="0">
                <a:solidFill>
                  <a:schemeClr val="tx1"/>
                </a:solidFill>
                <a:effectLst/>
                <a:latin typeface="+mn-lt"/>
                <a:ea typeface="+mn-ea"/>
                <a:cs typeface="+mn-cs"/>
              </a:rPr>
              <a:t> The carbonic acid in soda water decomposes into carbon dioxide and water as it fizzes. No atoms are created or destroyed during the chemical change.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Are We Asking Now?</a:t>
            </a:r>
            <a:r>
              <a:rPr lang="en-US" sz="1200" kern="1200" dirty="0">
                <a:solidFill>
                  <a:schemeClr val="tx1"/>
                </a:solidFill>
                <a:effectLst/>
                <a:latin typeface="+mn-lt"/>
                <a:ea typeface="+mn-ea"/>
                <a:cs typeface="+mn-cs"/>
              </a:rPr>
              <a:t> What happens to ethanol when it burns?</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16</a:t>
            </a:fld>
            <a:endParaRPr lang="en-US"/>
          </a:p>
        </p:txBody>
      </p:sp>
    </p:spTree>
    <p:extLst>
      <p:ext uri="{BB962C8B-B14F-4D97-AF65-F5344CB8AC3E}">
        <p14:creationId xmlns:p14="http://schemas.microsoft.com/office/powerpoint/2010/main" val="312341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slide 17 of the 3.5 Explaining Soda Water Fizzing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Conclusions: What should be included in a good explanation?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Predictions: How do you think what you learned about soda water fizzing will apply to ethanol?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a:t>
            </a:r>
            <a:r>
              <a:rPr lang="en-US" sz="1200" kern="1200">
                <a:solidFill>
                  <a:schemeClr val="tx1"/>
                </a:solidFill>
                <a:effectLst/>
                <a:latin typeface="+mn-lt"/>
                <a:ea typeface="+mn-ea"/>
                <a:cs typeface="+mn-cs"/>
              </a:rPr>
              <a:t>lead into </a:t>
            </a:r>
            <a:r>
              <a:rPr lang="en-US" sz="1200" kern="1200" dirty="0">
                <a:solidFill>
                  <a:schemeClr val="tx1"/>
                </a:solidFill>
                <a:effectLst/>
                <a:latin typeface="+mn-lt"/>
                <a:ea typeface="+mn-ea"/>
                <a:cs typeface="+mn-cs"/>
              </a:rPr>
              <a:t>the next activity.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17</a:t>
            </a:fld>
            <a:endParaRPr lang="en-US"/>
          </a:p>
        </p:txBody>
      </p:sp>
    </p:spTree>
    <p:extLst>
      <p:ext uri="{BB962C8B-B14F-4D97-AF65-F5344CB8AC3E}">
        <p14:creationId xmlns:p14="http://schemas.microsoft.com/office/powerpoint/2010/main" val="391238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3.5 Explaining Soda Water Fizzing PPT.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249002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Revisit students’ arguments about soda water.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3 of the 3.5 Explaining Soda Water Fizzing PPT.</a:t>
            </a:r>
          </a:p>
          <a:p>
            <a:pPr lvl="0"/>
            <a:r>
              <a:rPr lang="en-US" sz="1200" kern="1200" dirty="0">
                <a:solidFill>
                  <a:schemeClr val="tx1"/>
                </a:solidFill>
                <a:effectLst/>
                <a:latin typeface="+mn-lt"/>
                <a:ea typeface="+mn-ea"/>
                <a:cs typeface="+mn-cs"/>
              </a:rPr>
              <a:t>Tell students that this activity’s purpose is to develop explanations for what happens when soda water fizzes. </a:t>
            </a:r>
          </a:p>
          <a:p>
            <a:pPr lvl="0"/>
            <a:r>
              <a:rPr lang="en-US" sz="1200" kern="1200" dirty="0">
                <a:solidFill>
                  <a:schemeClr val="tx1"/>
                </a:solidFill>
                <a:effectLst/>
                <a:latin typeface="+mn-lt"/>
                <a:ea typeface="+mn-ea"/>
                <a:cs typeface="+mn-cs"/>
              </a:rPr>
              <a:t>Return each student’s copy of 3.3 Evidence-Based Arguments Tool for Soda Water Fizzing and have them review their arguments before they completed the molecular modeling activity. </a:t>
            </a:r>
          </a:p>
          <a:p>
            <a:r>
              <a:rPr lang="en-US" sz="1200" kern="1200" dirty="0">
                <a:solidFill>
                  <a:schemeClr val="tx1"/>
                </a:solidFill>
                <a:effectLst/>
                <a:latin typeface="+mn-lt"/>
                <a:ea typeface="+mn-ea"/>
                <a:cs typeface="+mn-cs"/>
              </a:rPr>
              <a:t>Ask them to think about what they know now that they didn’t know then. </a:t>
            </a:r>
          </a:p>
        </p:txBody>
      </p:sp>
      <p:sp>
        <p:nvSpPr>
          <p:cNvPr id="4" name="Slide Number Placeholder 3"/>
          <p:cNvSpPr>
            <a:spLocks noGrp="1"/>
          </p:cNvSpPr>
          <p:nvPr>
            <p:ph type="sldNum" sz="quarter" idx="10"/>
          </p:nvPr>
        </p:nvSpPr>
        <p:spPr/>
        <p:txBody>
          <a:bodyPr/>
          <a:lstStyle/>
          <a:p>
            <a:fld id="{754EE964-B89B-4FE9-BE39-55957A3A45BE}" type="slidenum">
              <a:rPr lang="en-US" smtClean="0"/>
              <a:t>3</a:t>
            </a:fld>
            <a:endParaRPr lang="en-US"/>
          </a:p>
        </p:txBody>
      </p:sp>
    </p:spTree>
    <p:extLst>
      <p:ext uri="{BB962C8B-B14F-4D97-AF65-F5344CB8AC3E}">
        <p14:creationId xmlns:p14="http://schemas.microsoft.com/office/powerpoint/2010/main" val="61485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the front of the Explanations process tool.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slide 4 of the 3.5 Explaining Soda Water Fizzing PPT. Give each student one copy of 3.5 Explanations Tool for Soda Water Fizzing.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sure students understand that they will use the information from the front of the explanations tool help them construct their explanations paragraphs on the back.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 students about 10 minutes to complete the front of the Explanations Process Tool.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 5. Then, have students compare their responses with a partner, with the goal of confirming that their responses are the same.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4EE964-B89B-4FE9-BE39-55957A3A45BE}" type="slidenum">
              <a:rPr lang="en-US" smtClean="0"/>
              <a:t>4</a:t>
            </a:fld>
            <a:endParaRPr lang="en-US"/>
          </a:p>
        </p:txBody>
      </p:sp>
    </p:spTree>
    <p:extLst>
      <p:ext uri="{BB962C8B-B14F-4D97-AF65-F5344CB8AC3E}">
        <p14:creationId xmlns:p14="http://schemas.microsoft.com/office/powerpoint/2010/main" val="61485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the front of the Explanations process tool.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slide 4 of the 3.5 Explaining Soda Water Fizzing PPT. Give each student one copy of 3.5 Explanations Tool for Soda Water Fizzing.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sure students understand that they will use the information from the front of the explanations tool help them construct their explanations paragraphs on the back.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Give students about 10 minutes to complete the front of the Explanations Process Tool.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 5. Then, have students compare their responses with a partner, with the goal of confirming that their responses are the same.</a:t>
            </a:r>
            <a:r>
              <a:rPr lang="en-US" dirty="0">
                <a:effectLst/>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4EE964-B89B-4FE9-BE39-55957A3A45BE}" type="slidenum">
              <a:rPr lang="en-US" smtClean="0"/>
              <a:t>5</a:t>
            </a:fld>
            <a:endParaRPr lang="en-US"/>
          </a:p>
        </p:txBody>
      </p:sp>
    </p:spTree>
    <p:extLst>
      <p:ext uri="{BB962C8B-B14F-4D97-AF65-F5344CB8AC3E}">
        <p14:creationId xmlns:p14="http://schemas.microsoft.com/office/powerpoint/2010/main" val="248109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check the front of the explanations tool using the PPT.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slides 6-8 of the PPT. Have students compare their answers to the Matter Movement Question with the answers on the slide. Have students use a different colored writing utensil to make any needed changes to their answers. Allow students to ask questions if they do not understand why their ideas are incorrect.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64044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check the front of the explanations tool using the PPT.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slides 6-8 of the PPT. Have students compare their answers to the Matter Movement Question with the answers on the slide. Have students use a different colored writing utensil to make any needed changes to their answers. Allow students to ask questions if they do not understand why their ideas are incorrect.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402373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check the front of the explanations tool using the PPT.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slides 6-8 of the PPT. Have students compare their answers to the Matter Movement Question with the answers on the slide. Have students use a different colored writing utensil to make any needed changes to their answers. Allow students to ask questions if they do not understand why their ideas are incorrect.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171714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check the front of the explanations tool using the PPT.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9-10 of the PPT for the Matter Change Question and repeat the process above.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1823951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pic>
        <p:nvPicPr>
          <p:cNvPr id="7" name="Picture 6" descr="Carbon TIME 4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683" y="482468"/>
            <a:ext cx="1990713" cy="1505558"/>
          </a:xfrm>
          <a:prstGeom prst="rect">
            <a:avLst/>
          </a:prstGeom>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809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657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99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786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97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09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30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92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277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93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F9FBFB-AE27-4D39-90A6-112D33A99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54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914400"/>
            <a:fld id="{30F9FBFB-AE27-4D39-90A6-112D33A99DEC}"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563555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5.xml"/><Relationship Id="rId16"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2539882"/>
          </a:xfrm>
        </p:spPr>
        <p:txBody>
          <a:bodyPr>
            <a:normAutofit fontScale="90000"/>
          </a:bodyPr>
          <a:lstStyle/>
          <a:p>
            <a:r>
              <a:rPr lang="en-US" i="1" dirty="0">
                <a:latin typeface="Arial"/>
                <a:cs typeface="Arial"/>
              </a:rPr>
              <a:t>Systems and Scale</a:t>
            </a:r>
            <a:r>
              <a:rPr lang="en-US" i="1" dirty="0">
                <a:solidFill>
                  <a:srgbClr val="FF0000"/>
                </a:solidFill>
                <a:latin typeface="Arial"/>
                <a:cs typeface="Arial"/>
              </a:rPr>
              <a:t>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a:t>
            </a:r>
            <a:r>
              <a:rPr lang="en-US" dirty="0">
                <a:solidFill>
                  <a:srgbClr val="000000"/>
                </a:solidFill>
                <a:latin typeface="Arial"/>
                <a:cs typeface="Arial"/>
              </a:rPr>
              <a:t>3.5: Explaining Soda Water Fizzing</a:t>
            </a:r>
          </a:p>
        </p:txBody>
      </p:sp>
      <p:pic>
        <p:nvPicPr>
          <p:cNvPr id="9" name="Picture 8" descr="soda03.jpg"/>
          <p:cNvPicPr/>
          <p:nvPr/>
        </p:nvPicPr>
        <p:blipFill rotWithShape="1">
          <a:blip r:embed="rId4" cstate="print">
            <a:extLst>
              <a:ext uri="{28A0092B-C50C-407E-A947-70E740481C1C}">
                <a14:useLocalDpi xmlns:a14="http://schemas.microsoft.com/office/drawing/2010/main"/>
              </a:ext>
            </a:extLst>
          </a:blip>
          <a:srcRect t="-5531" b="-9419"/>
          <a:stretch/>
        </p:blipFill>
        <p:spPr bwMode="auto">
          <a:xfrm>
            <a:off x="5758542" y="4211017"/>
            <a:ext cx="2300515" cy="2019754"/>
          </a:xfrm>
          <a:prstGeom prst="rect">
            <a:avLst/>
          </a:prstGeom>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sp>
        <p:nvSpPr>
          <p:cNvPr id="5" name="Slide Number Placeholder 4">
            <a:extLst>
              <a:ext uri="{FF2B5EF4-FFF2-40B4-BE49-F238E27FC236}">
                <a16:creationId xmlns:a16="http://schemas.microsoft.com/office/drawing/2014/main" id="{9C878309-D51F-4CE6-AF27-CBFA0F8BFA6D}"/>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35319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US" dirty="0"/>
              <a:t>Matter Change</a:t>
            </a:r>
          </a:p>
        </p:txBody>
      </p:sp>
      <p:sp>
        <p:nvSpPr>
          <p:cNvPr id="3" name="Content Placeholder 2"/>
          <p:cNvSpPr>
            <a:spLocks noGrp="1"/>
          </p:cNvSpPr>
          <p:nvPr>
            <p:ph sz="half" idx="1"/>
          </p:nvPr>
        </p:nvSpPr>
        <p:spPr/>
        <p:txBody>
          <a:bodyPr>
            <a:normAutofit/>
          </a:bodyPr>
          <a:lstStyle/>
          <a:p>
            <a:pPr marL="0" indent="0">
              <a:buNone/>
            </a:pPr>
            <a:r>
              <a:rPr lang="en-US" dirty="0"/>
              <a:t>What molecules are carbon atoms in before the chemical change?  </a:t>
            </a:r>
          </a:p>
          <a:p>
            <a:pPr marL="0" indent="0">
              <a:buNone/>
            </a:pPr>
            <a:r>
              <a:rPr lang="en-US" dirty="0"/>
              <a:t> </a:t>
            </a:r>
            <a:r>
              <a:rPr lang="en-US" b="1" i="1" dirty="0">
                <a:solidFill>
                  <a:srgbClr val="0000FF"/>
                </a:solidFill>
              </a:rPr>
              <a:t>Carbonic Acid or H</a:t>
            </a:r>
            <a:r>
              <a:rPr lang="en-US" b="1" i="1" baseline="-25000" dirty="0">
                <a:solidFill>
                  <a:srgbClr val="0000FF"/>
                </a:solidFill>
              </a:rPr>
              <a:t>2</a:t>
            </a:r>
            <a:r>
              <a:rPr lang="en-US" b="1" i="1" dirty="0">
                <a:solidFill>
                  <a:srgbClr val="0000FF"/>
                </a:solidFill>
              </a:rPr>
              <a:t>CO</a:t>
            </a:r>
            <a:r>
              <a:rPr lang="en-US" b="1" i="1" baseline="-25000" dirty="0">
                <a:solidFill>
                  <a:srgbClr val="0000FF"/>
                </a:solidFill>
              </a:rPr>
              <a:t>3</a:t>
            </a:r>
            <a:r>
              <a:rPr lang="en-US" b="1" i="1" dirty="0">
                <a:solidFill>
                  <a:srgbClr val="0000FF"/>
                </a:solidFill>
              </a:rPr>
              <a:t> </a:t>
            </a:r>
            <a:endParaRPr lang="en-US" dirty="0"/>
          </a:p>
        </p:txBody>
      </p:sp>
      <p:sp>
        <p:nvSpPr>
          <p:cNvPr id="5" name="Content Placeholder 4"/>
          <p:cNvSpPr>
            <a:spLocks noGrp="1"/>
          </p:cNvSpPr>
          <p:nvPr>
            <p:ph sz="half" idx="2"/>
          </p:nvPr>
        </p:nvSpPr>
        <p:spPr/>
        <p:txBody>
          <a:bodyPr>
            <a:normAutofit/>
          </a:bodyPr>
          <a:lstStyle/>
          <a:p>
            <a:pPr marL="0" indent="0">
              <a:buNone/>
            </a:pPr>
            <a:r>
              <a:rPr lang="en-US" dirty="0"/>
              <a:t>What molecules are    carbon atoms in after the chemical change?</a:t>
            </a:r>
          </a:p>
          <a:p>
            <a:pPr marL="0" indent="0">
              <a:buNone/>
            </a:pPr>
            <a:r>
              <a:rPr lang="en-US" dirty="0"/>
              <a:t> </a:t>
            </a:r>
            <a:r>
              <a:rPr lang="en-US" b="1" i="1" dirty="0">
                <a:solidFill>
                  <a:srgbClr val="0000FF"/>
                </a:solidFill>
              </a:rPr>
              <a:t>Carbon dioxide or CO</a:t>
            </a:r>
            <a:r>
              <a:rPr lang="en-US" b="1" i="1" baseline="-25000" dirty="0">
                <a:solidFill>
                  <a:srgbClr val="0000FF"/>
                </a:solidFill>
              </a:rPr>
              <a:t>2</a:t>
            </a:r>
            <a:r>
              <a:rPr lang="en-US" b="1" i="1" dirty="0">
                <a:solidFill>
                  <a:srgbClr val="0000FF"/>
                </a:solidFill>
              </a:rPr>
              <a:t> </a:t>
            </a:r>
            <a:endParaRPr lang="en-US" dirty="0"/>
          </a:p>
          <a:p>
            <a:pPr marL="0" indent="0">
              <a:buNone/>
            </a:pPr>
            <a:r>
              <a:rPr lang="en-US" dirty="0"/>
              <a:t> </a:t>
            </a:r>
          </a:p>
          <a:p>
            <a:pPr marL="0" indent="0">
              <a:buNone/>
            </a:pPr>
            <a:endParaRPr lang="en-US" dirty="0"/>
          </a:p>
          <a:p>
            <a:pPr marL="0" indent="0">
              <a:buNone/>
            </a:pPr>
            <a:r>
              <a:rPr lang="en-US" sz="2800" dirty="0"/>
              <a:t>What other molecules are produced? </a:t>
            </a:r>
          </a:p>
          <a:p>
            <a:pPr marL="0" indent="0">
              <a:buNone/>
            </a:pPr>
            <a:r>
              <a:rPr lang="en-US" b="1" i="1" dirty="0">
                <a:solidFill>
                  <a:srgbClr val="0000FF"/>
                </a:solidFill>
              </a:rPr>
              <a:t>Water or H</a:t>
            </a:r>
            <a:r>
              <a:rPr lang="en-US" b="1" i="1" baseline="-25000" dirty="0">
                <a:solidFill>
                  <a:srgbClr val="0000FF"/>
                </a:solidFill>
              </a:rPr>
              <a:t>2</a:t>
            </a:r>
            <a:r>
              <a:rPr lang="en-US" b="1" i="1" dirty="0">
                <a:solidFill>
                  <a:srgbClr val="0000FF"/>
                </a:solidFill>
              </a:rPr>
              <a:t>O</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10</a:t>
            </a:fld>
            <a:endParaRPr lang="en-US"/>
          </a:p>
        </p:txBody>
      </p:sp>
      <p:sp>
        <p:nvSpPr>
          <p:cNvPr id="6" name="Right Arrow 5"/>
          <p:cNvSpPr>
            <a:spLocks/>
          </p:cNvSpPr>
          <p:nvPr/>
        </p:nvSpPr>
        <p:spPr>
          <a:xfrm>
            <a:off x="3683021" y="3230437"/>
            <a:ext cx="1325177" cy="1683429"/>
          </a:xfrm>
          <a:prstGeom prst="rightArrow">
            <a:avLst/>
          </a:prstGeom>
          <a:ln>
            <a:solidFill>
              <a:srgbClr val="0000FF"/>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300"/>
              </a:spcAft>
            </a:pPr>
            <a:r>
              <a:rPr lang="en-US" sz="800" b="1"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endParaRPr lang="en-US" sz="1400" b="1" dirty="0">
              <a:effectLst/>
              <a:latin typeface="Arial"/>
              <a:ea typeface="Times New Roman"/>
              <a:cs typeface="Times New Roman"/>
            </a:endParaRPr>
          </a:p>
          <a:p>
            <a:pPr marL="0" marR="0">
              <a:spcBef>
                <a:spcPts val="0"/>
              </a:spcBef>
              <a:spcAft>
                <a:spcPts val="300"/>
              </a:spcAft>
            </a:pPr>
            <a:r>
              <a:rPr lang="en-US" sz="1400" b="1" dirty="0">
                <a:solidFill>
                  <a:srgbClr val="0000FF"/>
                </a:solidFill>
                <a:effectLst/>
                <a:latin typeface="Arial"/>
                <a:ea typeface="Times New Roman"/>
                <a:cs typeface="Times New Roman"/>
              </a:rPr>
              <a:t>Chemical Change</a:t>
            </a:r>
            <a:r>
              <a:rPr lang="en-US" sz="1000" b="1"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r>
              <a:rPr lang="en-US" sz="600"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r>
              <a:rPr lang="en-US" sz="600" dirty="0">
                <a:effectLst/>
                <a:latin typeface="Arial"/>
                <a:ea typeface="Times New Roman"/>
                <a:cs typeface="Times New Roman"/>
              </a:rPr>
              <a:t> </a:t>
            </a:r>
            <a:endParaRPr lang="en-US" sz="1100" dirty="0">
              <a:effectLst/>
              <a:latin typeface="Arial"/>
              <a:ea typeface="Times New Roman"/>
              <a:cs typeface="Times New Roman"/>
            </a:endParaRPr>
          </a:p>
          <a:p>
            <a:pPr marL="0" marR="0" algn="ctr">
              <a:spcBef>
                <a:spcPts val="0"/>
              </a:spcBef>
              <a:spcAft>
                <a:spcPts val="300"/>
              </a:spcAft>
            </a:pPr>
            <a:r>
              <a:rPr lang="en-US" sz="800" dirty="0">
                <a:effectLst/>
                <a:latin typeface="Arial"/>
                <a:ea typeface="Times New Roman"/>
                <a:cs typeface="Times New Roman"/>
              </a:rPr>
              <a:t> </a:t>
            </a:r>
            <a:endParaRPr lang="en-US" sz="1100" dirty="0">
              <a:effectLst/>
              <a:latin typeface="Arial"/>
              <a:ea typeface="Times New Roman"/>
              <a:cs typeface="Times New Roman"/>
            </a:endParaRPr>
          </a:p>
        </p:txBody>
      </p:sp>
    </p:spTree>
    <p:extLst>
      <p:ext uri="{BB962C8B-B14F-4D97-AF65-F5344CB8AC3E}">
        <p14:creationId xmlns:p14="http://schemas.microsoft.com/office/powerpoint/2010/main" val="54012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8" y="455590"/>
            <a:ext cx="8080744" cy="979511"/>
          </a:xfrm>
        </p:spPr>
        <p:txBody>
          <a:bodyPr>
            <a:noAutofit/>
          </a:bodyPr>
          <a:lstStyle/>
          <a:p>
            <a:pPr algn="ctr"/>
            <a:r>
              <a:rPr lang="en-US" sz="4400" b="0" dirty="0"/>
              <a:t>Constructing Explanations</a:t>
            </a:r>
          </a:p>
        </p:txBody>
      </p:sp>
      <p:sp>
        <p:nvSpPr>
          <p:cNvPr id="7" name="Text Placeholder 6"/>
          <p:cNvSpPr>
            <a:spLocks noGrp="1"/>
          </p:cNvSpPr>
          <p:nvPr>
            <p:ph type="body" sz="half" idx="2"/>
          </p:nvPr>
        </p:nvSpPr>
        <p:spPr/>
        <p:txBody>
          <a:bodyPr>
            <a:normAutofit/>
          </a:bodyPr>
          <a:lstStyle/>
          <a:p>
            <a:r>
              <a:rPr lang="en-US" sz="2800" dirty="0"/>
              <a:t>Write an explanation: </a:t>
            </a:r>
            <a:r>
              <a:rPr lang="en-US" sz="2800" i="1" dirty="0"/>
              <a:t>What happens to soda water when it fizzes?</a:t>
            </a:r>
            <a:endParaRPr lang="en-US" sz="2800" dirty="0"/>
          </a:p>
          <a:p>
            <a:r>
              <a:rPr lang="en-US" sz="2800" dirty="0"/>
              <a:t>Use your:</a:t>
            </a:r>
          </a:p>
          <a:p>
            <a:pPr marL="342900" indent="-342900">
              <a:buFont typeface="Arial" panose="020B0604020202020204" pitchFamily="34" charset="0"/>
              <a:buChar char="•"/>
            </a:pPr>
            <a:r>
              <a:rPr lang="en-US" sz="2400" dirty="0"/>
              <a:t>Front of the Explanations Tool</a:t>
            </a:r>
          </a:p>
          <a:p>
            <a:endParaRPr lang="en-US" sz="2800" dirty="0"/>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11</a:t>
            </a:fld>
            <a:endParaRPr lang="en-US" sz="1800" kern="0">
              <a:solidFill>
                <a:sysClr val="windowText" lastClr="000000"/>
              </a:solidFill>
            </a:endParaRPr>
          </a:p>
        </p:txBody>
      </p:sp>
      <p:pic>
        <p:nvPicPr>
          <p:cNvPr id="6" name="Picture 2">
            <a:extLst>
              <a:ext uri="{FF2B5EF4-FFF2-40B4-BE49-F238E27FC236}">
                <a16:creationId xmlns:a16="http://schemas.microsoft.com/office/drawing/2014/main" id="{31F41CA2-477F-AC4D-9F65-EEFEC0D4D1FE}"/>
              </a:ext>
            </a:extLst>
          </p:cNvPr>
          <p:cNvPicPr>
            <a:picLocks noGrp="1" noChangeAspect="1" noChangeArrowheads="1"/>
          </p:cNvPicPr>
          <p:nvPr>
            <p:ph idx="1"/>
          </p:nvPr>
        </p:nvPicPr>
        <p:blipFill>
          <a:blip r:embed="rId3"/>
          <a:srcRect/>
          <a:stretch/>
        </p:blipFill>
        <p:spPr bwMode="auto">
          <a:xfrm>
            <a:off x="3537037" y="1435100"/>
            <a:ext cx="5085965" cy="4457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313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Ideas with a Partner</a:t>
            </a:r>
          </a:p>
        </p:txBody>
      </p:sp>
      <p:sp>
        <p:nvSpPr>
          <p:cNvPr id="6" name="Content Placeholder 5"/>
          <p:cNvSpPr>
            <a:spLocks noGrp="1"/>
          </p:cNvSpPr>
          <p:nvPr>
            <p:ph idx="1"/>
          </p:nvPr>
        </p:nvSpPr>
        <p:spPr/>
        <p:txBody>
          <a:bodyPr/>
          <a:lstStyle/>
          <a:p>
            <a:r>
              <a:rPr lang="en-US" dirty="0"/>
              <a:t>Compare your explanations for the questions.</a:t>
            </a:r>
          </a:p>
          <a:p>
            <a:pPr lvl="1"/>
            <a:r>
              <a:rPr lang="en-US" dirty="0"/>
              <a:t>How are they alike?</a:t>
            </a:r>
          </a:p>
          <a:p>
            <a:pPr lvl="1"/>
            <a:r>
              <a:rPr lang="en-US" dirty="0"/>
              <a:t>How are they different?</a:t>
            </a:r>
          </a:p>
          <a:p>
            <a:r>
              <a:rPr lang="en-US" dirty="0"/>
              <a:t>Consider making revisions to your explanation based on your conversation with your partner.</a:t>
            </a:r>
          </a:p>
          <a:p>
            <a:endParaRPr lang="en-US" dirty="0"/>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12</a:t>
            </a:fld>
            <a:endParaRPr lang="en-US" sz="1800" kern="0">
              <a:solidFill>
                <a:sysClr val="windowText" lastClr="000000"/>
              </a:solidFill>
            </a:endParaRPr>
          </a:p>
        </p:txBody>
      </p:sp>
    </p:spTree>
    <p:extLst>
      <p:ext uri="{BB962C8B-B14F-4D97-AF65-F5344CB8AC3E}">
        <p14:creationId xmlns:p14="http://schemas.microsoft.com/office/powerpoint/2010/main" val="2743702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Telling the Whole Story</a:t>
            </a:r>
          </a:p>
        </p:txBody>
      </p:sp>
      <p:sp>
        <p:nvSpPr>
          <p:cNvPr id="3" name="Content Placeholder 2"/>
          <p:cNvSpPr>
            <a:spLocks noGrp="1"/>
          </p:cNvSpPr>
          <p:nvPr>
            <p:ph idx="1"/>
          </p:nvPr>
        </p:nvSpPr>
        <p:spPr/>
        <p:txBody>
          <a:bodyPr/>
          <a:lstStyle/>
          <a:p>
            <a:pPr marL="0" indent="0">
              <a:buNone/>
            </a:pPr>
            <a:r>
              <a:rPr lang="en-US" b="1" dirty="0"/>
              <a:t>Question:</a:t>
            </a:r>
            <a:r>
              <a:rPr lang="en-US" dirty="0"/>
              <a:t> What happens to soda water when it fizzes?</a:t>
            </a:r>
          </a:p>
          <a:p>
            <a:r>
              <a:rPr lang="en-US" dirty="0"/>
              <a:t>Does your story include these parts?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72166444"/>
              </p:ext>
            </p:extLst>
          </p:nvPr>
        </p:nvGraphicFramePr>
        <p:xfrm>
          <a:off x="728591" y="3826096"/>
          <a:ext cx="7738670" cy="2204067"/>
        </p:xfrm>
        <a:graphic>
          <a:graphicData uri="http://schemas.openxmlformats.org/drawingml/2006/table">
            <a:tbl>
              <a:tblPr firstRow="1" bandRow="1">
                <a:tableStyleId>{2D5ABB26-0587-4C30-8999-92F81FD0307C}</a:tableStyleId>
              </a:tblPr>
              <a:tblGrid>
                <a:gridCol w="7738670">
                  <a:extLst>
                    <a:ext uri="{9D8B030D-6E8A-4147-A177-3AD203B41FA5}">
                      <a16:colId xmlns:a16="http://schemas.microsoft.com/office/drawing/2014/main" val="20000"/>
                    </a:ext>
                  </a:extLst>
                </a:gridCol>
              </a:tblGrid>
              <a:tr h="734689">
                <a:tc>
                  <a:txBody>
                    <a:bodyPr/>
                    <a:lstStyle/>
                    <a:p>
                      <a:r>
                        <a:rPr lang="en-US" b="1" dirty="0"/>
                        <a:t>Matter movement:</a:t>
                      </a:r>
                      <a:r>
                        <a:rPr lang="en-US" baseline="0" dirty="0"/>
                        <a:t> Carbonic acid is in the soda water before it fizzes.</a:t>
                      </a:r>
                      <a:endParaRPr lang="en-US" dirty="0"/>
                    </a:p>
                  </a:txBody>
                  <a:tcPr>
                    <a:solidFill>
                      <a:schemeClr val="tx2">
                        <a:lumMod val="40000"/>
                        <a:lumOff val="60000"/>
                      </a:schemeClr>
                    </a:solidFill>
                  </a:tcPr>
                </a:tc>
                <a:extLst>
                  <a:ext uri="{0D108BD9-81ED-4DB2-BD59-A6C34878D82A}">
                    <a16:rowId xmlns:a16="http://schemas.microsoft.com/office/drawing/2014/main" val="10000"/>
                  </a:ext>
                </a:extLst>
              </a:tr>
              <a:tr h="734689">
                <a:tc>
                  <a:txBody>
                    <a:bodyPr/>
                    <a:lstStyle/>
                    <a:p>
                      <a:r>
                        <a:rPr lang="en-US" b="1" dirty="0"/>
                        <a:t>Matter</a:t>
                      </a:r>
                      <a:r>
                        <a:rPr lang="en-US" b="1" baseline="0" dirty="0"/>
                        <a:t> change:</a:t>
                      </a:r>
                      <a:r>
                        <a:rPr lang="en-US" b="0" baseline="0" dirty="0"/>
                        <a:t> Carbonic acid separates into carbon dioxide and water.</a:t>
                      </a:r>
                      <a:endParaRPr lang="en-US" b="1" dirty="0"/>
                    </a:p>
                  </a:txBody>
                  <a:tcPr>
                    <a:solidFill>
                      <a:schemeClr val="tx2">
                        <a:lumMod val="40000"/>
                        <a:lumOff val="60000"/>
                      </a:schemeClr>
                    </a:solidFill>
                  </a:tcPr>
                </a:tc>
                <a:extLst>
                  <a:ext uri="{0D108BD9-81ED-4DB2-BD59-A6C34878D82A}">
                    <a16:rowId xmlns:a16="http://schemas.microsoft.com/office/drawing/2014/main" val="10001"/>
                  </a:ext>
                </a:extLst>
              </a:tr>
              <a:tr h="734689">
                <a:tc>
                  <a:txBody>
                    <a:bodyPr/>
                    <a:lstStyle/>
                    <a:p>
                      <a:pPr lvl="0"/>
                      <a:r>
                        <a:rPr lang="en-US" b="1" dirty="0"/>
                        <a:t>Matter movement:</a:t>
                      </a:r>
                      <a:r>
                        <a:rPr lang="en-US" baseline="0" dirty="0"/>
                        <a:t> </a:t>
                      </a:r>
                      <a:r>
                        <a:rPr lang="en-US" sz="1800" b="0" i="0" kern="1200" dirty="0">
                          <a:solidFill>
                            <a:schemeClr val="tx1"/>
                          </a:solidFill>
                          <a:effectLst/>
                          <a:latin typeface="+mn-lt"/>
                          <a:ea typeface="+mn-ea"/>
                          <a:cs typeface="+mn-cs"/>
                        </a:rPr>
                        <a:t>The carbon dioxide in bubbles moves through and leaves the soda water. The water molecules remain in the soda water.  </a:t>
                      </a:r>
                    </a:p>
                  </a:txBody>
                  <a:tcPr>
                    <a:solidFill>
                      <a:srgbClr val="8EB4E3"/>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242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have your ideas changed?</a:t>
            </a:r>
          </a:p>
        </p:txBody>
      </p:sp>
      <p:sp>
        <p:nvSpPr>
          <p:cNvPr id="3" name="Content Placeholder 2"/>
          <p:cNvSpPr>
            <a:spLocks noGrp="1"/>
          </p:cNvSpPr>
          <p:nvPr>
            <p:ph idx="1"/>
          </p:nvPr>
        </p:nvSpPr>
        <p:spPr/>
        <p:txBody>
          <a:bodyPr/>
          <a:lstStyle/>
          <a:p>
            <a:r>
              <a:rPr lang="en-US" dirty="0"/>
              <a:t>Gather together your process tools for the unit (Predictions Tool, Evidence-Based Argument Tool).</a:t>
            </a:r>
          </a:p>
          <a:p>
            <a:r>
              <a:rPr lang="en-US" dirty="0"/>
              <a:t>How have your ideas changed related to:</a:t>
            </a:r>
          </a:p>
          <a:p>
            <a:pPr lvl="1"/>
            <a:r>
              <a:rPr lang="en-US" dirty="0"/>
              <a:t>Scale?</a:t>
            </a:r>
          </a:p>
          <a:p>
            <a:pPr lvl="1"/>
            <a:r>
              <a:rPr lang="en-US" dirty="0"/>
              <a:t>Movement?</a:t>
            </a:r>
          </a:p>
          <a:p>
            <a:pPr lvl="1"/>
            <a:r>
              <a:rPr lang="en-US" dirty="0"/>
              <a:t>Carbon?</a:t>
            </a:r>
          </a:p>
          <a:p>
            <a:r>
              <a:rPr lang="en-US" dirty="0"/>
              <a:t>What do you know about soda water now that you didn’t know before the investigation?</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14</a:t>
            </a:fld>
            <a:endParaRPr lang="en-US"/>
          </a:p>
        </p:txBody>
      </p:sp>
    </p:spTree>
    <p:extLst>
      <p:ext uri="{BB962C8B-B14F-4D97-AF65-F5344CB8AC3E}">
        <p14:creationId xmlns:p14="http://schemas.microsoft.com/office/powerpoint/2010/main" val="73078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Documents\for JJ\Three Questions\three 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87" y="228600"/>
            <a:ext cx="4467225" cy="530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a:solidFill>
                <a:prstClr val="black"/>
              </a:solidFill>
            </a:endParaRPr>
          </a:p>
        </p:txBody>
      </p:sp>
      <p:pic>
        <p:nvPicPr>
          <p:cNvPr id="6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899" y="1229797"/>
            <a:ext cx="4572000" cy="146291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69" y="1142353"/>
            <a:ext cx="1963430" cy="183197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28662">
            <a:off x="6034452" y="1078225"/>
            <a:ext cx="2004538" cy="213540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899" y="3072680"/>
            <a:ext cx="4572000" cy="146291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69" y="2985236"/>
            <a:ext cx="1963430" cy="183197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28662">
            <a:off x="6034452" y="2921108"/>
            <a:ext cx="2004538" cy="213540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47899" y="4963140"/>
            <a:ext cx="4572000" cy="146291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97269" y="4875696"/>
            <a:ext cx="1963430" cy="183197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rot="628662">
            <a:off x="6055237" y="4811795"/>
            <a:ext cx="2004538" cy="21349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6"/>
          <p:cNvSpPr txBox="1"/>
          <p:nvPr/>
        </p:nvSpPr>
        <p:spPr>
          <a:xfrm>
            <a:off x="6286498" y="3072679"/>
            <a:ext cx="1828800" cy="20049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300"/>
              </a:spcAft>
            </a:pPr>
            <a:r>
              <a:rPr lang="en-US" sz="1100" b="1" dirty="0">
                <a:solidFill>
                  <a:prstClr val="black"/>
                </a:solidFill>
                <a:ea typeface="Times New Roman"/>
                <a:cs typeface="Arial" pitchFamily="34" charset="0"/>
              </a:rPr>
              <a:t>Evidence We </a:t>
            </a:r>
            <a:br>
              <a:rPr lang="en-US" sz="1100" b="1" dirty="0">
                <a:solidFill>
                  <a:prstClr val="black"/>
                </a:solidFill>
                <a:ea typeface="Times New Roman"/>
                <a:cs typeface="Arial" pitchFamily="34" charset="0"/>
              </a:rPr>
            </a:br>
            <a:r>
              <a:rPr lang="en-US" sz="1100" b="1" dirty="0">
                <a:solidFill>
                  <a:prstClr val="black"/>
                </a:solidFill>
                <a:ea typeface="Times New Roman"/>
                <a:cs typeface="Arial" pitchFamily="34" charset="0"/>
              </a:rPr>
              <a:t>Can Observe</a:t>
            </a:r>
            <a:endParaRPr lang="en-US" sz="1100" dirty="0">
              <a:solidFill>
                <a:prstClr val="black"/>
              </a:solidFill>
              <a:ea typeface="Calibri"/>
              <a:cs typeface="Arial" pitchFamily="34" charset="0"/>
            </a:endParaRPr>
          </a:p>
          <a:p>
            <a:pPr defTabSz="914400">
              <a:lnSpc>
                <a:spcPct val="115000"/>
              </a:lnSpc>
              <a:spcAft>
                <a:spcPts val="300"/>
              </a:spcAft>
            </a:pPr>
            <a:r>
              <a:rPr lang="en-US" sz="800" dirty="0">
                <a:solidFill>
                  <a:prstClr val="black"/>
                </a:solidFill>
                <a:ea typeface="Times New Roman"/>
                <a:cs typeface="Arial" pitchFamily="34" charset="0"/>
              </a:rPr>
              <a:t>BTB can indicate CO</a:t>
            </a:r>
            <a:r>
              <a:rPr lang="en-US" sz="800" baseline="-25000" dirty="0">
                <a:solidFill>
                  <a:prstClr val="black"/>
                </a:solidFill>
                <a:ea typeface="Times New Roman"/>
                <a:cs typeface="Arial" pitchFamily="34" charset="0"/>
              </a:rPr>
              <a:t>2</a:t>
            </a:r>
            <a:r>
              <a:rPr lang="en-US" sz="800" dirty="0">
                <a:solidFill>
                  <a:prstClr val="black"/>
                </a:solidFill>
                <a:ea typeface="Times New Roman"/>
                <a:cs typeface="Arial" pitchFamily="34" charset="0"/>
              </a:rPr>
              <a:t> in the air.</a:t>
            </a:r>
            <a:endParaRPr lang="en-US" sz="800" dirty="0">
              <a:solidFill>
                <a:prstClr val="black"/>
              </a:solidFill>
              <a:ea typeface="Calibri"/>
              <a:cs typeface="Arial" pitchFamily="34" charset="0"/>
            </a:endParaRPr>
          </a:p>
          <a:p>
            <a:pPr defTabSz="914400">
              <a:lnSpc>
                <a:spcPct val="115000"/>
              </a:lnSpc>
            </a:pPr>
            <a:r>
              <a:rPr lang="en-US" sz="800" dirty="0">
                <a:solidFill>
                  <a:prstClr val="black"/>
                </a:solidFill>
                <a:ea typeface="Times New Roman"/>
                <a:cs typeface="Arial" pitchFamily="34" charset="0"/>
              </a:rPr>
              <a:t>Organic materials are made up of molecules containing carbon atoms:</a:t>
            </a:r>
            <a:endParaRPr lang="en-US" sz="800" dirty="0">
              <a:solidFill>
                <a:prstClr val="black"/>
              </a:solidFill>
              <a:ea typeface="Calibri"/>
              <a:cs typeface="Arial" pitchFamily="34" charset="0"/>
            </a:endParaRPr>
          </a:p>
          <a:p>
            <a:pPr marL="228600" defTabSz="914400">
              <a:lnSpc>
                <a:spcPct val="115000"/>
              </a:lnSpc>
              <a:buSzPts val="1000"/>
            </a:pPr>
            <a:r>
              <a:rPr lang="en-US" sz="800" dirty="0">
                <a:solidFill>
                  <a:prstClr val="black"/>
                </a:solidFill>
                <a:ea typeface="Times New Roman"/>
                <a:cs typeface="Arial" pitchFamily="34" charset="0"/>
              </a:rPr>
              <a:t>• fuels	• foods</a:t>
            </a:r>
            <a:endParaRPr lang="en-US" sz="800" dirty="0">
              <a:solidFill>
                <a:prstClr val="black"/>
              </a:solidFill>
              <a:ea typeface="Calibri"/>
              <a:cs typeface="Arial" pitchFamily="34" charset="0"/>
            </a:endParaRPr>
          </a:p>
          <a:p>
            <a:pPr marL="228600" defTabSz="914400">
              <a:lnSpc>
                <a:spcPct val="115000"/>
              </a:lnSpc>
              <a:buSzPts val="1000"/>
            </a:pPr>
            <a:r>
              <a:rPr lang="en-US" sz="800" dirty="0">
                <a:solidFill>
                  <a:prstClr val="black"/>
                </a:solidFill>
                <a:ea typeface="Times New Roman"/>
                <a:cs typeface="Arial" pitchFamily="34" charset="0"/>
              </a:rPr>
              <a:t>• living and dead plants and </a:t>
            </a:r>
            <a:br>
              <a:rPr lang="en-US" sz="800" dirty="0">
                <a:solidFill>
                  <a:prstClr val="black"/>
                </a:solidFill>
                <a:ea typeface="Times New Roman"/>
                <a:cs typeface="Arial" pitchFamily="34" charset="0"/>
              </a:rPr>
            </a:br>
            <a:r>
              <a:rPr lang="en-US" sz="800" dirty="0">
                <a:solidFill>
                  <a:prstClr val="black"/>
                </a:solidFill>
                <a:ea typeface="Times New Roman"/>
                <a:cs typeface="Arial" pitchFamily="34" charset="0"/>
              </a:rPr>
              <a:t>   animals</a:t>
            </a:r>
          </a:p>
          <a:p>
            <a:pPr marL="515938" indent="-60325" defTabSz="914400">
              <a:lnSpc>
                <a:spcPct val="115000"/>
              </a:lnSpc>
              <a:buSzPts val="1000"/>
              <a:buFont typeface="Arial" panose="020B0604020202020204" pitchFamily="34" charset="0"/>
              <a:buChar char="•"/>
            </a:pPr>
            <a:r>
              <a:rPr lang="en-US" sz="800" dirty="0">
                <a:solidFill>
                  <a:prstClr val="black"/>
                </a:solidFill>
                <a:ea typeface="Times New Roman"/>
                <a:cs typeface="Arial" pitchFamily="34" charset="0"/>
              </a:rPr>
              <a:t>decomposers</a:t>
            </a:r>
            <a:endParaRPr lang="en-US" sz="800" dirty="0">
              <a:solidFill>
                <a:prstClr val="black"/>
              </a:solidFill>
              <a:ea typeface="Calibri"/>
              <a:cs typeface="Arial" pitchFamily="34" charset="0"/>
            </a:endParaRPr>
          </a:p>
        </p:txBody>
      </p:sp>
      <p:sp>
        <p:nvSpPr>
          <p:cNvPr id="21" name="Text Box 31"/>
          <p:cNvSpPr txBox="1"/>
          <p:nvPr/>
        </p:nvSpPr>
        <p:spPr>
          <a:xfrm>
            <a:off x="1140894" y="4959099"/>
            <a:ext cx="1819910" cy="2277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300"/>
              </a:spcAft>
            </a:pPr>
            <a:r>
              <a:rPr lang="en-US" sz="1100" b="1" dirty="0">
                <a:solidFill>
                  <a:srgbClr val="000000"/>
                </a:solidFill>
                <a:ea typeface="Times New Roman"/>
                <a:cs typeface="Times New Roman"/>
              </a:rPr>
              <a:t>Question</a:t>
            </a:r>
            <a:endParaRPr lang="en-US" sz="1100" dirty="0">
              <a:solidFill>
                <a:prstClr val="black"/>
              </a:solidFill>
              <a:ea typeface="Calibri"/>
              <a:cs typeface="Times New Roman"/>
            </a:endParaRPr>
          </a:p>
          <a:p>
            <a:pPr algn="ctr" defTabSz="914400">
              <a:lnSpc>
                <a:spcPct val="115000"/>
              </a:lnSpc>
              <a:spcAft>
                <a:spcPts val="300"/>
              </a:spcAft>
            </a:pPr>
            <a:r>
              <a:rPr lang="en-US" sz="950" dirty="0">
                <a:solidFill>
                  <a:srgbClr val="000000"/>
                </a:solidFill>
                <a:ea typeface="Times New Roman"/>
                <a:cs typeface="Times New Roman"/>
              </a:rPr>
              <a:t>What is happening </a:t>
            </a:r>
            <a:br>
              <a:rPr lang="en-US" sz="950" dirty="0">
                <a:solidFill>
                  <a:srgbClr val="000000"/>
                </a:solidFill>
                <a:ea typeface="Times New Roman"/>
                <a:cs typeface="Times New Roman"/>
              </a:rPr>
            </a:br>
            <a:r>
              <a:rPr lang="en-US" sz="950" dirty="0">
                <a:solidFill>
                  <a:srgbClr val="000000"/>
                </a:solidFill>
                <a:ea typeface="Times New Roman"/>
                <a:cs typeface="Times New Roman"/>
              </a:rPr>
              <a:t>to energy?</a:t>
            </a:r>
            <a:endParaRPr lang="en-US" sz="950" dirty="0">
              <a:solidFill>
                <a:prstClr val="black"/>
              </a:solidFill>
              <a:ea typeface="Calibri"/>
              <a:cs typeface="Times New Roman"/>
            </a:endParaRPr>
          </a:p>
          <a:p>
            <a:pPr marL="457200" defTabSz="914400">
              <a:lnSpc>
                <a:spcPct val="115000"/>
              </a:lnSpc>
              <a:spcAft>
                <a:spcPts val="300"/>
              </a:spcAft>
            </a:pPr>
            <a:r>
              <a:rPr lang="en-US" sz="800" dirty="0">
                <a:solidFill>
                  <a:srgbClr val="000000"/>
                </a:solidFill>
                <a:ea typeface="Times New Roman"/>
                <a:cs typeface="Times New Roman"/>
              </a:rPr>
              <a:t>What forms of energy are involved?</a:t>
            </a:r>
            <a:endParaRPr lang="en-US" sz="800" dirty="0">
              <a:solidFill>
                <a:prstClr val="black"/>
              </a:solidFill>
              <a:ea typeface="Calibri"/>
              <a:cs typeface="Times New Roman"/>
            </a:endParaRPr>
          </a:p>
          <a:p>
            <a:pPr marL="228600" defTabSz="914400">
              <a:lnSpc>
                <a:spcPct val="115000"/>
              </a:lnSpc>
              <a:spcAft>
                <a:spcPts val="300"/>
              </a:spcAft>
            </a:pPr>
            <a:r>
              <a:rPr lang="en-US" sz="800" dirty="0">
                <a:solidFill>
                  <a:srgbClr val="000000"/>
                </a:solidFill>
                <a:ea typeface="Times New Roman"/>
                <a:cs typeface="Times New Roman"/>
              </a:rPr>
              <a:t>What energy transformations take place during the chemical change?</a:t>
            </a:r>
            <a:endParaRPr lang="en-US" sz="800" dirty="0">
              <a:solidFill>
                <a:prstClr val="black"/>
              </a:solidFill>
              <a:ea typeface="Calibri"/>
              <a:cs typeface="Times New Roman"/>
            </a:endParaRPr>
          </a:p>
        </p:txBody>
      </p:sp>
      <p:sp>
        <p:nvSpPr>
          <p:cNvPr id="23" name="Text Box 37"/>
          <p:cNvSpPr txBox="1"/>
          <p:nvPr/>
        </p:nvSpPr>
        <p:spPr>
          <a:xfrm>
            <a:off x="6362697" y="4890576"/>
            <a:ext cx="1752601" cy="1977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300"/>
              </a:spcAft>
            </a:pPr>
            <a:r>
              <a:rPr lang="en-US" sz="1100" b="1" dirty="0">
                <a:solidFill>
                  <a:prstClr val="black"/>
                </a:solidFill>
                <a:ea typeface="Times New Roman"/>
                <a:cs typeface="Times New Roman"/>
              </a:rPr>
              <a:t>Evidence We </a:t>
            </a:r>
            <a:br>
              <a:rPr lang="en-US" sz="1100" b="1" dirty="0">
                <a:solidFill>
                  <a:prstClr val="black"/>
                </a:solidFill>
                <a:ea typeface="Times New Roman"/>
                <a:cs typeface="Times New Roman"/>
              </a:rPr>
            </a:br>
            <a:r>
              <a:rPr lang="en-US" sz="1100" b="1" dirty="0">
                <a:solidFill>
                  <a:prstClr val="black"/>
                </a:solidFill>
                <a:ea typeface="Times New Roman"/>
                <a:cs typeface="Times New Roman"/>
              </a:rPr>
              <a:t>Can Observe</a:t>
            </a:r>
            <a:endParaRPr lang="en-US" sz="1100" dirty="0">
              <a:solidFill>
                <a:prstClr val="black"/>
              </a:solidFill>
              <a:ea typeface="Calibri"/>
              <a:cs typeface="Times New Roman"/>
            </a:endParaRPr>
          </a:p>
          <a:p>
            <a:pPr defTabSz="914400">
              <a:lnSpc>
                <a:spcPct val="115000"/>
              </a:lnSpc>
              <a:spcAft>
                <a:spcPts val="300"/>
              </a:spcAft>
            </a:pPr>
            <a:r>
              <a:rPr lang="en-US" sz="800" dirty="0">
                <a:solidFill>
                  <a:prstClr val="black"/>
                </a:solidFill>
                <a:ea typeface="Times New Roman"/>
                <a:cs typeface="Times New Roman"/>
              </a:rPr>
              <a:t>We can observe indicators of different forms of energy before and after chemical changes:</a:t>
            </a:r>
            <a:endParaRPr lang="en-US" sz="800" dirty="0">
              <a:solidFill>
                <a:prstClr val="black"/>
              </a:solidFill>
              <a:ea typeface="Calibri"/>
              <a:cs typeface="Times New Roman"/>
            </a:endParaRPr>
          </a:p>
          <a:p>
            <a:pPr defTabSz="914400">
              <a:lnSpc>
                <a:spcPct val="115000"/>
              </a:lnSpc>
              <a:spcAft>
                <a:spcPts val="300"/>
              </a:spcAft>
              <a:buSzPts val="1000"/>
            </a:pPr>
            <a:r>
              <a:rPr lang="en-US" sz="800" dirty="0">
                <a:solidFill>
                  <a:prstClr val="black"/>
                </a:solidFill>
                <a:ea typeface="Times New Roman"/>
                <a:cs typeface="Arial" pitchFamily="34" charset="0"/>
              </a:rPr>
              <a:t>• </a:t>
            </a:r>
            <a:r>
              <a:rPr lang="en-US" sz="800" dirty="0">
                <a:solidFill>
                  <a:prstClr val="black"/>
                </a:solidFill>
                <a:ea typeface="Times New Roman"/>
                <a:cs typeface="Times New Roman"/>
              </a:rPr>
              <a:t>light energy	</a:t>
            </a:r>
            <a:r>
              <a:rPr lang="en-US" sz="800" dirty="0">
                <a:solidFill>
                  <a:prstClr val="black"/>
                </a:solidFill>
                <a:ea typeface="Times New Roman"/>
                <a:cs typeface="Arial" pitchFamily="34" charset="0"/>
              </a:rPr>
              <a:t>• </a:t>
            </a:r>
            <a:r>
              <a:rPr lang="en-US" sz="800" dirty="0">
                <a:solidFill>
                  <a:prstClr val="black"/>
                </a:solidFill>
                <a:ea typeface="Times New Roman"/>
                <a:cs typeface="Times New Roman"/>
              </a:rPr>
              <a:t>heat energy</a:t>
            </a:r>
            <a:endParaRPr lang="en-US" sz="800" dirty="0">
              <a:solidFill>
                <a:prstClr val="black"/>
              </a:solidFill>
              <a:ea typeface="Calibri"/>
              <a:cs typeface="Times New Roman"/>
            </a:endParaRPr>
          </a:p>
          <a:p>
            <a:pPr marL="53975" indent="-53975" defTabSz="914400">
              <a:lnSpc>
                <a:spcPct val="115000"/>
              </a:lnSpc>
              <a:spcAft>
                <a:spcPts val="300"/>
              </a:spcAft>
              <a:buSzPts val="1000"/>
            </a:pPr>
            <a:r>
              <a:rPr lang="en-US" sz="800" dirty="0">
                <a:solidFill>
                  <a:prstClr val="black"/>
                </a:solidFill>
                <a:ea typeface="Times New Roman"/>
                <a:cs typeface="Arial" pitchFamily="34" charset="0"/>
              </a:rPr>
              <a:t>• </a:t>
            </a:r>
            <a:r>
              <a:rPr lang="en-US" sz="800" dirty="0">
                <a:solidFill>
                  <a:prstClr val="black"/>
                </a:solidFill>
                <a:ea typeface="Times New Roman"/>
                <a:cs typeface="Times New Roman"/>
              </a:rPr>
              <a:t>chemical energy stored in organic materials</a:t>
            </a:r>
            <a:endParaRPr lang="en-US" sz="800" dirty="0">
              <a:solidFill>
                <a:prstClr val="black"/>
              </a:solidFill>
              <a:ea typeface="Calibri"/>
              <a:cs typeface="Times New Roman"/>
            </a:endParaRPr>
          </a:p>
          <a:p>
            <a:pPr algn="ctr" defTabSz="914400">
              <a:lnSpc>
                <a:spcPct val="115000"/>
              </a:lnSpc>
              <a:spcAft>
                <a:spcPts val="300"/>
              </a:spcAft>
              <a:buSzPts val="1000"/>
            </a:pPr>
            <a:r>
              <a:rPr lang="en-US" sz="800" dirty="0">
                <a:solidFill>
                  <a:prstClr val="black"/>
                </a:solidFill>
                <a:ea typeface="Times New Roman"/>
                <a:cs typeface="Arial" pitchFamily="34" charset="0"/>
              </a:rPr>
              <a:t>• </a:t>
            </a:r>
            <a:r>
              <a:rPr lang="en-US" sz="800" dirty="0">
                <a:solidFill>
                  <a:prstClr val="black"/>
                </a:solidFill>
                <a:ea typeface="Times New Roman"/>
                <a:cs typeface="Times New Roman"/>
              </a:rPr>
              <a:t>motion energy</a:t>
            </a:r>
            <a:endParaRPr lang="en-US" sz="800" dirty="0">
              <a:solidFill>
                <a:prstClr val="black"/>
              </a:solidFill>
              <a:ea typeface="Calibri"/>
              <a:cs typeface="Times New Roman"/>
            </a:endParaRPr>
          </a:p>
        </p:txBody>
      </p:sp>
      <p:sp>
        <p:nvSpPr>
          <p:cNvPr id="12" name="Text Box 42"/>
          <p:cNvSpPr txBox="1"/>
          <p:nvPr/>
        </p:nvSpPr>
        <p:spPr>
          <a:xfrm>
            <a:off x="3086098" y="1447800"/>
            <a:ext cx="3133285" cy="9810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300"/>
              </a:spcAft>
            </a:pPr>
            <a:r>
              <a:rPr lang="en-US" sz="1100" b="1" dirty="0">
                <a:solidFill>
                  <a:srgbClr val="000000"/>
                </a:solidFill>
                <a:ea typeface="Times New Roman"/>
                <a:cs typeface="Arial" pitchFamily="34" charset="0"/>
              </a:rPr>
              <a:t>Rules to Follow</a:t>
            </a:r>
            <a:endParaRPr lang="en-US" sz="1100" dirty="0">
              <a:solidFill>
                <a:prstClr val="black"/>
              </a:solidFill>
              <a:ea typeface="Calibri"/>
              <a:cs typeface="Arial" pitchFamily="34" charset="0"/>
            </a:endParaRPr>
          </a:p>
          <a:p>
            <a:pPr defTabSz="914400">
              <a:lnSpc>
                <a:spcPct val="115000"/>
              </a:lnSpc>
              <a:spcAft>
                <a:spcPts val="300"/>
              </a:spcAft>
            </a:pPr>
            <a:r>
              <a:rPr lang="en-US" sz="800" dirty="0">
                <a:solidFill>
                  <a:srgbClr val="000000"/>
                </a:solidFill>
                <a:ea typeface="Times New Roman"/>
                <a:cs typeface="Arial" pitchFamily="34" charset="0"/>
              </a:rPr>
              <a:t>All materials (solids, liquids, and gases) are made of atoms that are bonded together in molecules.</a:t>
            </a:r>
            <a:endParaRPr lang="en-US" sz="800" dirty="0">
              <a:solidFill>
                <a:prstClr val="black"/>
              </a:solidFill>
              <a:ea typeface="Calibri"/>
              <a:cs typeface="Arial" pitchFamily="34" charset="0"/>
            </a:endParaRPr>
          </a:p>
          <a:p>
            <a:pPr defTabSz="914400">
              <a:lnSpc>
                <a:spcPct val="115000"/>
              </a:lnSpc>
              <a:spcAft>
                <a:spcPts val="300"/>
              </a:spcAft>
            </a:pPr>
            <a:r>
              <a:rPr lang="en-US" sz="800" b="1" dirty="0">
                <a:solidFill>
                  <a:srgbClr val="000000"/>
                </a:solidFill>
                <a:ea typeface="Times New Roman"/>
                <a:cs typeface="Arial" pitchFamily="34" charset="0"/>
              </a:rPr>
              <a:t>Scale</a:t>
            </a:r>
            <a:r>
              <a:rPr lang="en-US" sz="800" dirty="0">
                <a:solidFill>
                  <a:srgbClr val="000000"/>
                </a:solidFill>
                <a:ea typeface="Times New Roman"/>
                <a:cs typeface="Arial" pitchFamily="34" charset="0"/>
              </a:rPr>
              <a:t>: The matter movement question can be answered at the atomic-molecular, cellular, or macroscopic scale.</a:t>
            </a:r>
            <a:endParaRPr lang="en-US" sz="800" dirty="0">
              <a:solidFill>
                <a:prstClr val="black"/>
              </a:solidFill>
              <a:ea typeface="Calibri"/>
              <a:cs typeface="Arial" pitchFamily="34" charset="0"/>
            </a:endParaRPr>
          </a:p>
        </p:txBody>
      </p:sp>
      <p:sp>
        <p:nvSpPr>
          <p:cNvPr id="14" name="Text Box 8"/>
          <p:cNvSpPr txBox="1"/>
          <p:nvPr/>
        </p:nvSpPr>
        <p:spPr>
          <a:xfrm>
            <a:off x="1289051" y="1165860"/>
            <a:ext cx="1608136" cy="1590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300"/>
              </a:spcAft>
            </a:pPr>
            <a:r>
              <a:rPr lang="en-US" sz="1100" b="1" dirty="0">
                <a:solidFill>
                  <a:srgbClr val="000000"/>
                </a:solidFill>
                <a:ea typeface="Times New Roman"/>
                <a:cs typeface="Times New Roman"/>
              </a:rPr>
              <a:t>Question</a:t>
            </a:r>
            <a:endParaRPr lang="en-US" sz="1100" dirty="0">
              <a:solidFill>
                <a:prstClr val="black"/>
              </a:solidFill>
              <a:ea typeface="Calibri"/>
              <a:cs typeface="Times New Roman"/>
            </a:endParaRPr>
          </a:p>
          <a:p>
            <a:pPr algn="ctr" defTabSz="914400">
              <a:lnSpc>
                <a:spcPct val="115000"/>
              </a:lnSpc>
              <a:spcAft>
                <a:spcPts val="300"/>
              </a:spcAft>
            </a:pPr>
            <a:r>
              <a:rPr lang="en-US" sz="950" dirty="0">
                <a:solidFill>
                  <a:srgbClr val="000000"/>
                </a:solidFill>
                <a:ea typeface="Times New Roman"/>
                <a:cs typeface="Times New Roman"/>
              </a:rPr>
              <a:t>Where are molecules moving?</a:t>
            </a:r>
            <a:endParaRPr lang="en-US" sz="950" dirty="0">
              <a:solidFill>
                <a:prstClr val="black"/>
              </a:solidFill>
              <a:ea typeface="Calibri"/>
              <a:cs typeface="Times New Roman"/>
            </a:endParaRPr>
          </a:p>
          <a:p>
            <a:pPr marL="228600" defTabSz="914400">
              <a:lnSpc>
                <a:spcPct val="115000"/>
              </a:lnSpc>
              <a:spcAft>
                <a:spcPts val="300"/>
              </a:spcAft>
            </a:pPr>
            <a:r>
              <a:rPr lang="en-US" sz="800" dirty="0">
                <a:solidFill>
                  <a:srgbClr val="000000"/>
                </a:solidFill>
                <a:ea typeface="Times New Roman"/>
                <a:cs typeface="Times New Roman"/>
              </a:rPr>
              <a:t>How do molecules move to the location of the chemical change? </a:t>
            </a:r>
            <a:endParaRPr lang="en-US" sz="800" dirty="0">
              <a:solidFill>
                <a:prstClr val="black"/>
              </a:solidFill>
              <a:ea typeface="Calibri"/>
              <a:cs typeface="Times New Roman"/>
            </a:endParaRPr>
          </a:p>
          <a:p>
            <a:pPr defTabSz="914400">
              <a:lnSpc>
                <a:spcPct val="115000"/>
              </a:lnSpc>
              <a:spcAft>
                <a:spcPts val="300"/>
              </a:spcAft>
            </a:pPr>
            <a:r>
              <a:rPr lang="en-US" sz="800" dirty="0">
                <a:solidFill>
                  <a:srgbClr val="000000"/>
                </a:solidFill>
                <a:ea typeface="Times New Roman"/>
                <a:cs typeface="Times New Roman"/>
              </a:rPr>
              <a:t>How do molecules move away from the location of the chemical change?</a:t>
            </a:r>
            <a:endParaRPr lang="en-US" sz="800" dirty="0">
              <a:solidFill>
                <a:prstClr val="black"/>
              </a:solidFill>
              <a:ea typeface="Calibri"/>
              <a:cs typeface="Times New Roman"/>
            </a:endParaRPr>
          </a:p>
        </p:txBody>
      </p:sp>
      <p:sp>
        <p:nvSpPr>
          <p:cNvPr id="15" name="Text Box 9"/>
          <p:cNvSpPr txBox="1"/>
          <p:nvPr/>
        </p:nvSpPr>
        <p:spPr>
          <a:xfrm>
            <a:off x="6408417" y="1219200"/>
            <a:ext cx="1554481" cy="12665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300"/>
              </a:spcAft>
            </a:pPr>
            <a:r>
              <a:rPr lang="en-US" sz="1100" b="1" dirty="0">
                <a:solidFill>
                  <a:srgbClr val="000000"/>
                </a:solidFill>
                <a:ea typeface="Times New Roman"/>
                <a:cs typeface="Arial" pitchFamily="34" charset="0"/>
              </a:rPr>
              <a:t>Evidence We </a:t>
            </a:r>
            <a:br>
              <a:rPr lang="en-US" sz="1100" b="1" dirty="0">
                <a:solidFill>
                  <a:srgbClr val="000000"/>
                </a:solidFill>
                <a:ea typeface="Times New Roman"/>
                <a:cs typeface="Arial" pitchFamily="34" charset="0"/>
              </a:rPr>
            </a:br>
            <a:r>
              <a:rPr lang="en-US" sz="1100" b="1" dirty="0">
                <a:solidFill>
                  <a:srgbClr val="000000"/>
                </a:solidFill>
                <a:ea typeface="Times New Roman"/>
                <a:cs typeface="Arial" pitchFamily="34" charset="0"/>
              </a:rPr>
              <a:t>Can Observe</a:t>
            </a:r>
            <a:endParaRPr lang="en-US" sz="1100" dirty="0">
              <a:solidFill>
                <a:prstClr val="black"/>
              </a:solidFill>
              <a:ea typeface="Calibri"/>
              <a:cs typeface="Arial" pitchFamily="34" charset="0"/>
            </a:endParaRPr>
          </a:p>
          <a:p>
            <a:pPr defTabSz="914400">
              <a:lnSpc>
                <a:spcPct val="115000"/>
              </a:lnSpc>
              <a:spcAft>
                <a:spcPts val="300"/>
              </a:spcAft>
            </a:pPr>
            <a:r>
              <a:rPr lang="en-US" sz="800" dirty="0">
                <a:solidFill>
                  <a:srgbClr val="000000"/>
                </a:solidFill>
                <a:ea typeface="Times New Roman"/>
                <a:cs typeface="Arial" pitchFamily="34" charset="0"/>
              </a:rPr>
              <a:t>Moving solids, liquids, and gases are made of moving molecules.</a:t>
            </a:r>
            <a:endParaRPr lang="en-US" sz="800" dirty="0">
              <a:solidFill>
                <a:prstClr val="black"/>
              </a:solidFill>
              <a:ea typeface="Calibri"/>
              <a:cs typeface="Arial" pitchFamily="34" charset="0"/>
            </a:endParaRPr>
          </a:p>
          <a:p>
            <a:pPr defTabSz="914400">
              <a:lnSpc>
                <a:spcPct val="115000"/>
              </a:lnSpc>
              <a:spcAft>
                <a:spcPts val="300"/>
              </a:spcAft>
            </a:pPr>
            <a:r>
              <a:rPr lang="en-US" sz="800" dirty="0">
                <a:solidFill>
                  <a:srgbClr val="000000"/>
                </a:solidFill>
                <a:ea typeface="Times New Roman"/>
                <a:cs typeface="Arial" pitchFamily="34" charset="0"/>
              </a:rPr>
              <a:t>A change in mass shows that molecules are moving</a:t>
            </a:r>
            <a:r>
              <a:rPr lang="en-US" sz="1000" dirty="0">
                <a:solidFill>
                  <a:srgbClr val="000000"/>
                </a:solidFill>
                <a:ea typeface="Times New Roman"/>
                <a:cs typeface="Arial" pitchFamily="34" charset="0"/>
              </a:rPr>
              <a:t>.</a:t>
            </a:r>
            <a:endParaRPr lang="en-US" sz="1100" dirty="0">
              <a:solidFill>
                <a:prstClr val="black"/>
              </a:solidFill>
              <a:ea typeface="Calibri"/>
              <a:cs typeface="Arial" pitchFamily="34" charset="0"/>
            </a:endParaRPr>
          </a:p>
        </p:txBody>
      </p:sp>
      <p:pic>
        <p:nvPicPr>
          <p:cNvPr id="1049"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55644" y="1116647"/>
            <a:ext cx="1288967" cy="35624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42325" y="1828800"/>
            <a:ext cx="233180" cy="23641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09144" y="2278182"/>
            <a:ext cx="233181" cy="23641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9051" y="5256684"/>
            <a:ext cx="234487" cy="23774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3256973" y="2973809"/>
            <a:ext cx="1288287" cy="35624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3255984" y="4849343"/>
            <a:ext cx="1288287" cy="3562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4"/>
          <p:cNvSpPr txBox="1"/>
          <p:nvPr/>
        </p:nvSpPr>
        <p:spPr>
          <a:xfrm>
            <a:off x="1174749" y="2994978"/>
            <a:ext cx="1705610" cy="1629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300"/>
              </a:spcAft>
            </a:pPr>
            <a:r>
              <a:rPr lang="en-US" sz="1100" b="1" dirty="0">
                <a:solidFill>
                  <a:srgbClr val="000000"/>
                </a:solidFill>
                <a:ea typeface="Times New Roman"/>
                <a:cs typeface="Arial" pitchFamily="34" charset="0"/>
              </a:rPr>
              <a:t>Question</a:t>
            </a:r>
            <a:endParaRPr lang="en-US" sz="1100" dirty="0">
              <a:solidFill>
                <a:prstClr val="black"/>
              </a:solidFill>
              <a:ea typeface="Calibri"/>
              <a:cs typeface="Arial" pitchFamily="34" charset="0"/>
            </a:endParaRPr>
          </a:p>
          <a:p>
            <a:pPr algn="ctr" defTabSz="914400">
              <a:lnSpc>
                <a:spcPct val="115000"/>
              </a:lnSpc>
              <a:spcAft>
                <a:spcPts val="300"/>
              </a:spcAft>
            </a:pPr>
            <a:r>
              <a:rPr lang="en-US" sz="950" dirty="0">
                <a:solidFill>
                  <a:srgbClr val="000000"/>
                </a:solidFill>
                <a:ea typeface="Times New Roman"/>
                <a:cs typeface="Arial" pitchFamily="34" charset="0"/>
              </a:rPr>
              <a:t>How are atoms in molecules being rearranged into </a:t>
            </a:r>
            <a:br>
              <a:rPr lang="en-US" sz="950" dirty="0">
                <a:solidFill>
                  <a:srgbClr val="000000"/>
                </a:solidFill>
                <a:ea typeface="Times New Roman"/>
                <a:cs typeface="Arial" pitchFamily="34" charset="0"/>
              </a:rPr>
            </a:br>
            <a:r>
              <a:rPr lang="en-US" sz="950" dirty="0">
                <a:solidFill>
                  <a:srgbClr val="000000"/>
                </a:solidFill>
                <a:ea typeface="Times New Roman"/>
                <a:cs typeface="Arial" pitchFamily="34" charset="0"/>
              </a:rPr>
              <a:t>different molecules?</a:t>
            </a:r>
            <a:endParaRPr lang="en-US" sz="950" dirty="0">
              <a:solidFill>
                <a:prstClr val="black"/>
              </a:solidFill>
              <a:ea typeface="Calibri"/>
              <a:cs typeface="Arial" pitchFamily="34" charset="0"/>
            </a:endParaRPr>
          </a:p>
          <a:p>
            <a:pPr marL="228600" indent="228600" defTabSz="914400">
              <a:lnSpc>
                <a:spcPct val="115000"/>
              </a:lnSpc>
              <a:spcAft>
                <a:spcPts val="300"/>
              </a:spcAft>
            </a:pPr>
            <a:r>
              <a:rPr lang="en-US" sz="800" dirty="0">
                <a:solidFill>
                  <a:srgbClr val="000000"/>
                </a:solidFill>
                <a:ea typeface="Times New Roman"/>
                <a:cs typeface="Arial" pitchFamily="34" charset="0"/>
              </a:rPr>
              <a:t>What molecules are carbon atoms in before and after the chemical change?</a:t>
            </a:r>
            <a:endParaRPr lang="en-US" sz="800" dirty="0">
              <a:solidFill>
                <a:prstClr val="black"/>
              </a:solidFill>
              <a:ea typeface="Calibri"/>
              <a:cs typeface="Arial" pitchFamily="34" charset="0"/>
            </a:endParaRPr>
          </a:p>
          <a:p>
            <a:pPr defTabSz="914400">
              <a:lnSpc>
                <a:spcPct val="115000"/>
              </a:lnSpc>
              <a:spcAft>
                <a:spcPts val="300"/>
              </a:spcAft>
            </a:pPr>
            <a:r>
              <a:rPr lang="en-US" sz="800" dirty="0">
                <a:solidFill>
                  <a:srgbClr val="000000"/>
                </a:solidFill>
                <a:ea typeface="Times New Roman"/>
                <a:cs typeface="Arial" pitchFamily="34" charset="0"/>
              </a:rPr>
              <a:t>What other molecules are involved?</a:t>
            </a:r>
            <a:endParaRPr lang="en-US" sz="800" dirty="0">
              <a:solidFill>
                <a:prstClr val="black"/>
              </a:solidFill>
              <a:ea typeface="Calibri"/>
              <a:cs typeface="Arial" pitchFamily="34" charset="0"/>
            </a:endParaRPr>
          </a:p>
        </p:txBody>
      </p:sp>
      <p:pic>
        <p:nvPicPr>
          <p:cNvPr id="1048" name="Picture 2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60912" y="3301278"/>
            <a:ext cx="234488" cy="23774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0"/>
          <p:cNvSpPr txBox="1"/>
          <p:nvPr/>
        </p:nvSpPr>
        <p:spPr>
          <a:xfrm>
            <a:off x="3060699" y="3245144"/>
            <a:ext cx="3158685" cy="12904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300"/>
              </a:spcAft>
            </a:pPr>
            <a:r>
              <a:rPr lang="en-US" sz="1100" b="1" dirty="0">
                <a:solidFill>
                  <a:prstClr val="black"/>
                </a:solidFill>
                <a:ea typeface="Times New Roman"/>
                <a:cs typeface="Arial" pitchFamily="34" charset="0"/>
              </a:rPr>
              <a:t>Rules to Follow</a:t>
            </a:r>
            <a:endParaRPr lang="en-US" sz="1100" dirty="0">
              <a:solidFill>
                <a:prstClr val="black"/>
              </a:solidFill>
              <a:ea typeface="Calibri"/>
              <a:cs typeface="Arial" pitchFamily="34" charset="0"/>
            </a:endParaRPr>
          </a:p>
          <a:p>
            <a:pPr defTabSz="914400">
              <a:lnSpc>
                <a:spcPct val="115000"/>
              </a:lnSpc>
              <a:spcAft>
                <a:spcPts val="300"/>
              </a:spcAft>
            </a:pPr>
            <a:r>
              <a:rPr lang="en-US" sz="800" b="1" dirty="0">
                <a:solidFill>
                  <a:prstClr val="black"/>
                </a:solidFill>
                <a:ea typeface="Times New Roman"/>
                <a:cs typeface="Arial" pitchFamily="34" charset="0"/>
              </a:rPr>
              <a:t>Atoms last forever</a:t>
            </a:r>
            <a:r>
              <a:rPr lang="en-US" sz="800" dirty="0">
                <a:solidFill>
                  <a:prstClr val="black"/>
                </a:solidFill>
                <a:ea typeface="Times New Roman"/>
                <a:cs typeface="Arial" pitchFamily="34" charset="0"/>
              </a:rPr>
              <a:t> in combustion and living systems.</a:t>
            </a:r>
            <a:endParaRPr lang="en-US" sz="800" dirty="0">
              <a:solidFill>
                <a:prstClr val="black"/>
              </a:solidFill>
              <a:ea typeface="Calibri"/>
              <a:cs typeface="Arial" pitchFamily="34" charset="0"/>
            </a:endParaRPr>
          </a:p>
          <a:p>
            <a:pPr defTabSz="914400">
              <a:lnSpc>
                <a:spcPct val="115000"/>
              </a:lnSpc>
              <a:spcAft>
                <a:spcPts val="300"/>
              </a:spcAft>
            </a:pPr>
            <a:r>
              <a:rPr lang="en-US" sz="800" b="1" dirty="0">
                <a:solidFill>
                  <a:prstClr val="black"/>
                </a:solidFill>
                <a:ea typeface="Times New Roman"/>
                <a:cs typeface="Arial" pitchFamily="34" charset="0"/>
              </a:rPr>
              <a:t>Atoms can be rearranged </a:t>
            </a:r>
            <a:r>
              <a:rPr lang="en-US" sz="800" dirty="0">
                <a:solidFill>
                  <a:prstClr val="black"/>
                </a:solidFill>
                <a:ea typeface="Times New Roman"/>
                <a:cs typeface="Arial" pitchFamily="34" charset="0"/>
              </a:rPr>
              <a:t>to make new molecules, but not created or destroyed.</a:t>
            </a:r>
            <a:endParaRPr lang="en-US" sz="800" dirty="0">
              <a:solidFill>
                <a:prstClr val="black"/>
              </a:solidFill>
              <a:ea typeface="Calibri"/>
              <a:cs typeface="Arial" pitchFamily="34" charset="0"/>
            </a:endParaRPr>
          </a:p>
          <a:p>
            <a:pPr defTabSz="914400">
              <a:lnSpc>
                <a:spcPct val="115000"/>
              </a:lnSpc>
              <a:spcAft>
                <a:spcPts val="300"/>
              </a:spcAft>
            </a:pPr>
            <a:r>
              <a:rPr lang="en-US" sz="800" dirty="0">
                <a:solidFill>
                  <a:prstClr val="black"/>
                </a:solidFill>
                <a:ea typeface="Times New Roman"/>
                <a:cs typeface="Arial" pitchFamily="34" charset="0"/>
              </a:rPr>
              <a:t>Carbon atoms are bound to other atoms in molecules.</a:t>
            </a:r>
            <a:endParaRPr lang="en-US" sz="800" dirty="0">
              <a:solidFill>
                <a:prstClr val="black"/>
              </a:solidFill>
              <a:ea typeface="Calibri"/>
              <a:cs typeface="Arial" pitchFamily="34" charset="0"/>
            </a:endParaRPr>
          </a:p>
          <a:p>
            <a:pPr defTabSz="914400">
              <a:lnSpc>
                <a:spcPct val="115000"/>
              </a:lnSpc>
              <a:spcAft>
                <a:spcPts val="300"/>
              </a:spcAft>
            </a:pPr>
            <a:r>
              <a:rPr lang="en-US" sz="800" b="1" dirty="0">
                <a:solidFill>
                  <a:prstClr val="black"/>
                </a:solidFill>
                <a:ea typeface="Times New Roman"/>
                <a:cs typeface="Arial" pitchFamily="34" charset="0"/>
              </a:rPr>
              <a:t>Scale</a:t>
            </a:r>
            <a:r>
              <a:rPr lang="en-US" sz="800" dirty="0">
                <a:solidFill>
                  <a:prstClr val="black"/>
                </a:solidFill>
                <a:ea typeface="Times New Roman"/>
                <a:cs typeface="Arial" pitchFamily="34" charset="0"/>
              </a:rPr>
              <a:t>: The matter change question is always answered at the atomic-molecular scale.</a:t>
            </a:r>
            <a:endParaRPr lang="en-US" sz="800" dirty="0">
              <a:solidFill>
                <a:prstClr val="black"/>
              </a:solidFill>
              <a:ea typeface="Calibri"/>
              <a:cs typeface="Arial" pitchFamily="34" charset="0"/>
            </a:endParaRPr>
          </a:p>
        </p:txBody>
      </p:sp>
      <p:sp>
        <p:nvSpPr>
          <p:cNvPr id="22" name="Text Box 32"/>
          <p:cNvSpPr txBox="1"/>
          <p:nvPr/>
        </p:nvSpPr>
        <p:spPr>
          <a:xfrm>
            <a:off x="3086099" y="5123347"/>
            <a:ext cx="3200399" cy="13027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a:lnSpc>
                <a:spcPct val="115000"/>
              </a:lnSpc>
              <a:spcAft>
                <a:spcPts val="300"/>
              </a:spcAft>
            </a:pPr>
            <a:r>
              <a:rPr lang="en-US" sz="1100" b="1" dirty="0">
                <a:solidFill>
                  <a:prstClr val="black"/>
                </a:solidFill>
                <a:ea typeface="Times New Roman"/>
                <a:cs typeface="Arial" pitchFamily="34" charset="0"/>
              </a:rPr>
              <a:t>Rules to Follow</a:t>
            </a:r>
            <a:endParaRPr lang="en-US" sz="1100" dirty="0">
              <a:solidFill>
                <a:prstClr val="black"/>
              </a:solidFill>
              <a:ea typeface="Calibri"/>
              <a:cs typeface="Arial" pitchFamily="34" charset="0"/>
            </a:endParaRPr>
          </a:p>
          <a:p>
            <a:pPr defTabSz="914400">
              <a:lnSpc>
                <a:spcPct val="115000"/>
              </a:lnSpc>
              <a:spcAft>
                <a:spcPts val="300"/>
              </a:spcAft>
            </a:pPr>
            <a:r>
              <a:rPr lang="en-US" sz="800" b="1" dirty="0">
                <a:solidFill>
                  <a:prstClr val="black"/>
                </a:solidFill>
                <a:ea typeface="Times New Roman"/>
                <a:cs typeface="Arial" pitchFamily="34" charset="0"/>
              </a:rPr>
              <a:t>Energy lasts forever</a:t>
            </a:r>
            <a:r>
              <a:rPr lang="en-US" sz="800" dirty="0">
                <a:solidFill>
                  <a:prstClr val="black"/>
                </a:solidFill>
                <a:ea typeface="Times New Roman"/>
                <a:cs typeface="Arial" pitchFamily="34" charset="0"/>
              </a:rPr>
              <a:t> in combustion and living systems.</a:t>
            </a:r>
            <a:endParaRPr lang="en-US" sz="800" dirty="0">
              <a:solidFill>
                <a:prstClr val="black"/>
              </a:solidFill>
              <a:ea typeface="Calibri"/>
              <a:cs typeface="Arial" pitchFamily="34" charset="0"/>
            </a:endParaRPr>
          </a:p>
          <a:p>
            <a:pPr defTabSz="914400">
              <a:lnSpc>
                <a:spcPct val="115000"/>
              </a:lnSpc>
              <a:spcAft>
                <a:spcPts val="300"/>
              </a:spcAft>
            </a:pPr>
            <a:r>
              <a:rPr lang="en-US" sz="800" b="1" dirty="0">
                <a:solidFill>
                  <a:prstClr val="black"/>
                </a:solidFill>
                <a:ea typeface="Times New Roman"/>
                <a:cs typeface="Arial" pitchFamily="34" charset="0"/>
              </a:rPr>
              <a:t>Energy can be transformed</a:t>
            </a:r>
            <a:r>
              <a:rPr lang="en-US" sz="800" dirty="0">
                <a:solidFill>
                  <a:prstClr val="black"/>
                </a:solidFill>
                <a:ea typeface="Times New Roman"/>
                <a:cs typeface="Arial" pitchFamily="34" charset="0"/>
              </a:rPr>
              <a:t>, but not created or destroyed. </a:t>
            </a:r>
            <a:endParaRPr lang="en-US" sz="800" dirty="0">
              <a:solidFill>
                <a:prstClr val="black"/>
              </a:solidFill>
              <a:ea typeface="Calibri"/>
              <a:cs typeface="Arial" pitchFamily="34" charset="0"/>
            </a:endParaRPr>
          </a:p>
          <a:p>
            <a:pPr defTabSz="914400">
              <a:lnSpc>
                <a:spcPct val="115000"/>
              </a:lnSpc>
              <a:spcAft>
                <a:spcPts val="300"/>
              </a:spcAft>
            </a:pPr>
            <a:r>
              <a:rPr lang="en-US" sz="800" dirty="0">
                <a:solidFill>
                  <a:prstClr val="black"/>
                </a:solidFill>
                <a:ea typeface="Times New Roman"/>
                <a:cs typeface="Arial" pitchFamily="34" charset="0"/>
              </a:rPr>
              <a:t>C-C and C-H bonds have more stored chemical energy than C-O and H-O bonds.</a:t>
            </a:r>
            <a:endParaRPr lang="en-US" sz="800" dirty="0">
              <a:solidFill>
                <a:prstClr val="black"/>
              </a:solidFill>
              <a:ea typeface="Calibri"/>
              <a:cs typeface="Arial" pitchFamily="34" charset="0"/>
            </a:endParaRPr>
          </a:p>
          <a:p>
            <a:pPr defTabSz="914400">
              <a:lnSpc>
                <a:spcPct val="115000"/>
              </a:lnSpc>
              <a:spcAft>
                <a:spcPts val="300"/>
              </a:spcAft>
            </a:pPr>
            <a:r>
              <a:rPr lang="en-US" sz="800" b="1" dirty="0">
                <a:solidFill>
                  <a:prstClr val="black"/>
                </a:solidFill>
                <a:ea typeface="Times New Roman"/>
                <a:cs typeface="Arial" pitchFamily="34" charset="0"/>
              </a:rPr>
              <a:t>Scale</a:t>
            </a:r>
            <a:r>
              <a:rPr lang="en-US" sz="800" dirty="0">
                <a:solidFill>
                  <a:prstClr val="black"/>
                </a:solidFill>
                <a:ea typeface="Times New Roman"/>
                <a:cs typeface="Arial" pitchFamily="34" charset="0"/>
              </a:rPr>
              <a:t>: The energy change question can be answered at the atomic-molecular, cellular, or macroscopic scales.</a:t>
            </a:r>
            <a:endParaRPr lang="en-US" sz="800" dirty="0">
              <a:solidFill>
                <a:prstClr val="black"/>
              </a:solidFill>
              <a:ea typeface="Calibri"/>
              <a:cs typeface="Arial" pitchFamily="34" charset="0"/>
            </a:endParaRPr>
          </a:p>
        </p:txBody>
      </p:sp>
      <p:sp>
        <p:nvSpPr>
          <p:cNvPr id="2" name="Rounded Rectangle 1"/>
          <p:cNvSpPr/>
          <p:nvPr/>
        </p:nvSpPr>
        <p:spPr>
          <a:xfrm>
            <a:off x="945931" y="4833577"/>
            <a:ext cx="7291256" cy="185832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1362603-D004-4062-BDF7-A5479F0298EC}"/>
              </a:ext>
            </a:extLst>
          </p:cNvPr>
          <p:cNvSpPr>
            <a:spLocks noGrp="1"/>
          </p:cNvSpPr>
          <p:nvPr>
            <p:ph type="sldNum" sz="quarter" idx="12"/>
          </p:nvPr>
        </p:nvSpPr>
        <p:spPr/>
        <p:txBody>
          <a:bodyPr/>
          <a:lstStyle/>
          <a:p>
            <a:fld id="{30F9FBFB-AE27-4D39-90A6-112D33A99DE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00993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A661-34C2-3842-ADF0-37618B88BEBE}"/>
              </a:ext>
            </a:extLst>
          </p:cNvPr>
          <p:cNvSpPr>
            <a:spLocks noGrp="1"/>
          </p:cNvSpPr>
          <p:nvPr>
            <p:ph type="title"/>
          </p:nvPr>
        </p:nvSpPr>
        <p:spPr/>
        <p:txBody>
          <a:bodyPr/>
          <a:lstStyle/>
          <a:p>
            <a:r>
              <a:rPr lang="en-US" dirty="0"/>
              <a:t>Learning Tracking Tool</a:t>
            </a:r>
          </a:p>
        </p:txBody>
      </p:sp>
      <p:sp>
        <p:nvSpPr>
          <p:cNvPr id="3" name="Slide Number Placeholder 2">
            <a:extLst>
              <a:ext uri="{FF2B5EF4-FFF2-40B4-BE49-F238E27FC236}">
                <a16:creationId xmlns:a16="http://schemas.microsoft.com/office/drawing/2014/main" id="{2E7E7F18-C482-8A44-B238-1362A5B0543F}"/>
              </a:ext>
            </a:extLst>
          </p:cNvPr>
          <p:cNvSpPr>
            <a:spLocks noGrp="1"/>
          </p:cNvSpPr>
          <p:nvPr>
            <p:ph type="sldNum" sz="quarter" idx="12"/>
          </p:nvPr>
        </p:nvSpPr>
        <p:spPr/>
        <p:txBody>
          <a:bodyPr/>
          <a:lstStyle/>
          <a:p>
            <a:fld id="{D3A1C050-F6FE-0E43-A9D0-F8EEADE3D1E4}" type="slidenum">
              <a:rPr lang="en-US" smtClean="0"/>
              <a:pPr/>
              <a:t>16</a:t>
            </a:fld>
            <a:endParaRPr lang="en-US"/>
          </a:p>
        </p:txBody>
      </p:sp>
      <p:pic>
        <p:nvPicPr>
          <p:cNvPr id="5" name="Picture 4">
            <a:extLst>
              <a:ext uri="{FF2B5EF4-FFF2-40B4-BE49-F238E27FC236}">
                <a16:creationId xmlns:a16="http://schemas.microsoft.com/office/drawing/2014/main" id="{84204630-6A04-3E4C-B555-9440FBDA71F9}"/>
              </a:ext>
            </a:extLst>
          </p:cNvPr>
          <p:cNvPicPr>
            <a:picLocks noChangeAspect="1"/>
          </p:cNvPicPr>
          <p:nvPr/>
        </p:nvPicPr>
        <p:blipFill>
          <a:blip r:embed="rId3"/>
          <a:srcRect/>
          <a:stretch/>
        </p:blipFill>
        <p:spPr>
          <a:xfrm>
            <a:off x="4672306" y="2340789"/>
            <a:ext cx="3972896" cy="2777262"/>
          </a:xfrm>
          <a:prstGeom prst="rect">
            <a:avLst/>
          </a:prstGeom>
          <a:ln>
            <a:solidFill>
              <a:schemeClr val="tx1"/>
            </a:solidFill>
          </a:ln>
        </p:spPr>
      </p:pic>
      <p:sp>
        <p:nvSpPr>
          <p:cNvPr id="7" name="TextBox 6">
            <a:extLst>
              <a:ext uri="{FF2B5EF4-FFF2-40B4-BE49-F238E27FC236}">
                <a16:creationId xmlns:a16="http://schemas.microsoft.com/office/drawing/2014/main" id="{599BEFAC-80B0-D34F-B127-C33E45157111}"/>
              </a:ext>
            </a:extLst>
          </p:cNvPr>
          <p:cNvSpPr txBox="1"/>
          <p:nvPr/>
        </p:nvSpPr>
        <p:spPr>
          <a:xfrm>
            <a:off x="182881" y="1449602"/>
            <a:ext cx="4283564" cy="5663089"/>
          </a:xfrm>
          <a:prstGeom prst="rect">
            <a:avLst/>
          </a:prstGeom>
          <a:noFill/>
        </p:spPr>
        <p:txBody>
          <a:bodyPr wrap="square" rtlCol="0">
            <a:spAutoFit/>
          </a:bodyPr>
          <a:lstStyle/>
          <a:p>
            <a:pPr marL="285750" indent="-285750">
              <a:buFont typeface="Arial" panose="020B0604020202020204" pitchFamily="34" charset="0"/>
              <a:buChar char="•"/>
            </a:pPr>
            <a:r>
              <a:rPr lang="en-US" sz="2000" dirty="0"/>
              <a:t>For the activity “Molecular Models for Soda Water Fizzing” discuss with your classmates what you figured out will help you to answer the unit driving question, “what happens when ethanol burns?”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Record what you did in the column “What Did We Do?”</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Record your ideas in the column “What Did We Figure Out?”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Discuss questions you now have related to the unit driving question and record them in the column “What We are Asking Now.”</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160073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What should be included in a good explanation?</a:t>
            </a:r>
            <a:endParaRPr lang="en-US" sz="3200" dirty="0"/>
          </a:p>
          <a:p>
            <a:r>
              <a:rPr lang="en-US" dirty="0"/>
              <a:t>Predictions</a:t>
            </a:r>
          </a:p>
          <a:p>
            <a:pPr lvl="1"/>
            <a:r>
              <a:rPr lang="en-US" dirty="0"/>
              <a:t>How do you think what you learned about soda water fizzing will apply to ethanol?</a:t>
            </a:r>
            <a:endParaRPr lang="en-US" sz="3200" dirty="0"/>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17</a:t>
            </a:fld>
            <a:endParaRPr lang="en-US"/>
          </a:p>
        </p:txBody>
      </p:sp>
    </p:spTree>
    <p:extLst>
      <p:ext uri="{BB962C8B-B14F-4D97-AF65-F5344CB8AC3E}">
        <p14:creationId xmlns:p14="http://schemas.microsoft.com/office/powerpoint/2010/main" val="248815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Unit Map</a:t>
            </a:r>
            <a:endParaRPr lang="en-US" dirty="0"/>
          </a:p>
        </p:txBody>
      </p:sp>
      <p:sp>
        <p:nvSpPr>
          <p:cNvPr id="3" name="Slide Number Placeholder 2"/>
          <p:cNvSpPr>
            <a:spLocks noGrp="1"/>
          </p:cNvSpPr>
          <p:nvPr>
            <p:ph type="sldNum" sz="quarter" idx="12"/>
          </p:nvPr>
        </p:nvSpPr>
        <p:spPr/>
        <p:txBody>
          <a:bodyPr/>
          <a:lstStyle/>
          <a:p>
            <a:fld id="{D3A1C050-F6FE-0E43-A9D0-F8EEADE3D1E4}" type="slidenum">
              <a:rPr lang="en-US" smtClean="0"/>
              <a:pPr/>
              <a:t>2</a:t>
            </a:fld>
            <a:endParaRPr lang="en-US"/>
          </a:p>
        </p:txBody>
      </p:sp>
      <p:pic>
        <p:nvPicPr>
          <p:cNvPr id="8" name="Content Placeholder 8">
            <a:extLst>
              <a:ext uri="{FF2B5EF4-FFF2-40B4-BE49-F238E27FC236}">
                <a16:creationId xmlns:a16="http://schemas.microsoft.com/office/drawing/2014/main" id="{AE2C9720-12EE-BF43-9687-47F6C7DFAD20}"/>
              </a:ext>
            </a:extLst>
          </p:cNvPr>
          <p:cNvPicPr>
            <a:picLocks noGrp="1" noChangeAspect="1"/>
          </p:cNvPicPr>
          <p:nvPr>
            <p:ph idx="1"/>
          </p:nvPr>
        </p:nvPicPr>
        <p:blipFill>
          <a:blip r:embed="rId3"/>
          <a:srcRect/>
          <a:stretch/>
        </p:blipFill>
        <p:spPr>
          <a:xfrm>
            <a:off x="457200" y="1690148"/>
            <a:ext cx="8229600" cy="4536567"/>
          </a:xfrm>
        </p:spPr>
      </p:pic>
      <p:sp>
        <p:nvSpPr>
          <p:cNvPr id="7" name="Oval Callout 6"/>
          <p:cNvSpPr>
            <a:spLocks noChangeArrowheads="1"/>
          </p:cNvSpPr>
          <p:nvPr/>
        </p:nvSpPr>
        <p:spPr bwMode="auto">
          <a:xfrm>
            <a:off x="2620689" y="1079752"/>
            <a:ext cx="924560" cy="924560"/>
          </a:xfrm>
          <a:prstGeom prst="wedgeEllipseCallout">
            <a:avLst>
              <a:gd name="adj1" fmla="val 70399"/>
              <a:gd name="adj2" fmla="val 109982"/>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Tree>
    <p:extLst>
      <p:ext uri="{BB962C8B-B14F-4D97-AF65-F5344CB8AC3E}">
        <p14:creationId xmlns:p14="http://schemas.microsoft.com/office/powerpoint/2010/main" val="54584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8" y="549074"/>
            <a:ext cx="8080744" cy="1218537"/>
          </a:xfrm>
        </p:spPr>
        <p:txBody>
          <a:bodyPr>
            <a:noAutofit/>
          </a:bodyPr>
          <a:lstStyle/>
          <a:p>
            <a:pPr algn="ctr"/>
            <a:r>
              <a:rPr lang="en-US" sz="4400" b="0" dirty="0"/>
              <a:t>Revisit your evidenced-based arguments and modeling</a:t>
            </a:r>
          </a:p>
        </p:txBody>
      </p:sp>
      <p:sp>
        <p:nvSpPr>
          <p:cNvPr id="7" name="Text Placeholder 6"/>
          <p:cNvSpPr>
            <a:spLocks noGrp="1"/>
          </p:cNvSpPr>
          <p:nvPr>
            <p:ph type="body" sz="half" idx="2"/>
          </p:nvPr>
        </p:nvSpPr>
        <p:spPr>
          <a:xfrm>
            <a:off x="457200" y="2037774"/>
            <a:ext cx="3008313" cy="3656445"/>
          </a:xfrm>
        </p:spPr>
        <p:txBody>
          <a:bodyPr>
            <a:normAutofit/>
          </a:bodyPr>
          <a:lstStyle/>
          <a:p>
            <a:r>
              <a:rPr lang="en-US" sz="2800" dirty="0"/>
              <a:t>Think about what you know now that you didn’t know before. What have you learned?</a:t>
            </a:r>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3</a:t>
            </a:fld>
            <a:endParaRPr lang="en-US" sz="1800" kern="0">
              <a:solidFill>
                <a:sysClr val="windowText" lastClr="000000"/>
              </a:solidFill>
            </a:endParaRPr>
          </a:p>
        </p:txBody>
      </p:sp>
      <p:pic>
        <p:nvPicPr>
          <p:cNvPr id="4" name="Picture 2"/>
          <p:cNvPicPr>
            <a:picLocks noGrp="1" noChangeAspect="1" noChangeArrowheads="1"/>
          </p:cNvPicPr>
          <p:nvPr>
            <p:ph idx="1"/>
          </p:nvPr>
        </p:nvPicPr>
        <p:blipFill>
          <a:blip r:embed="rId3"/>
          <a:srcRect/>
          <a:stretch/>
        </p:blipFill>
        <p:spPr bwMode="auto">
          <a:xfrm>
            <a:off x="3465513" y="2037774"/>
            <a:ext cx="5335593" cy="32526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855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8" y="455590"/>
            <a:ext cx="8080744" cy="979511"/>
          </a:xfrm>
        </p:spPr>
        <p:txBody>
          <a:bodyPr>
            <a:noAutofit/>
          </a:bodyPr>
          <a:lstStyle/>
          <a:p>
            <a:pPr algn="ctr"/>
            <a:r>
              <a:rPr lang="en-US" sz="4400" b="0" dirty="0"/>
              <a:t>Completing the Front of Your Explanations Tool</a:t>
            </a:r>
          </a:p>
        </p:txBody>
      </p:sp>
      <p:sp>
        <p:nvSpPr>
          <p:cNvPr id="7" name="Text Placeholder 6"/>
          <p:cNvSpPr>
            <a:spLocks noGrp="1"/>
          </p:cNvSpPr>
          <p:nvPr>
            <p:ph type="body" sz="half" idx="2"/>
          </p:nvPr>
        </p:nvSpPr>
        <p:spPr/>
        <p:txBody>
          <a:bodyPr>
            <a:normAutofit lnSpcReduction="10000"/>
          </a:bodyPr>
          <a:lstStyle/>
          <a:p>
            <a:r>
              <a:rPr lang="en-US" sz="2800" dirty="0"/>
              <a:t>Consider the following as you complete the front:</a:t>
            </a:r>
          </a:p>
          <a:p>
            <a:pPr marL="457200" indent="-457200">
              <a:buFont typeface="Arial" panose="020B0604020202020204" pitchFamily="34" charset="0"/>
              <a:buChar char="•"/>
            </a:pPr>
            <a:r>
              <a:rPr lang="en-US" sz="2800" dirty="0"/>
              <a:t>Evidence from the investigation</a:t>
            </a:r>
          </a:p>
          <a:p>
            <a:pPr marL="457200" indent="-457200">
              <a:buFont typeface="Arial" panose="020B0604020202020204" pitchFamily="34" charset="0"/>
              <a:buChar char="•"/>
            </a:pPr>
            <a:r>
              <a:rPr lang="en-US" sz="2800" dirty="0"/>
              <a:t>What you learned from the molecular modeling activity</a:t>
            </a:r>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4</a:t>
            </a:fld>
            <a:endParaRPr lang="en-US" sz="1800" kern="0">
              <a:solidFill>
                <a:sysClr val="windowText" lastClr="000000"/>
              </a:solidFill>
            </a:endParaRPr>
          </a:p>
        </p:txBody>
      </p:sp>
      <p:pic>
        <p:nvPicPr>
          <p:cNvPr id="1026" name="Picture 2"/>
          <p:cNvPicPr>
            <a:picLocks noGrp="1" noChangeAspect="1" noChangeArrowheads="1"/>
          </p:cNvPicPr>
          <p:nvPr>
            <p:ph idx="1"/>
          </p:nvPr>
        </p:nvPicPr>
        <p:blipFill>
          <a:blip r:embed="rId3"/>
          <a:srcRect/>
          <a:stretch/>
        </p:blipFill>
        <p:spPr bwMode="auto">
          <a:xfrm>
            <a:off x="3852653" y="1435100"/>
            <a:ext cx="4620752" cy="40499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855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Ideas with the Class</a:t>
            </a:r>
          </a:p>
        </p:txBody>
      </p:sp>
      <p:sp>
        <p:nvSpPr>
          <p:cNvPr id="6" name="Content Placeholder 5"/>
          <p:cNvSpPr>
            <a:spLocks noGrp="1"/>
          </p:cNvSpPr>
          <p:nvPr>
            <p:ph idx="1"/>
          </p:nvPr>
        </p:nvSpPr>
        <p:spPr/>
        <p:txBody>
          <a:bodyPr/>
          <a:lstStyle/>
          <a:p>
            <a:r>
              <a:rPr lang="en-US" dirty="0"/>
              <a:t>Compare your arrows and responses for each of the questions.</a:t>
            </a:r>
          </a:p>
          <a:p>
            <a:pPr lvl="1"/>
            <a:r>
              <a:rPr lang="en-US" dirty="0"/>
              <a:t>How are they alike?</a:t>
            </a:r>
          </a:p>
          <a:p>
            <a:pPr lvl="1"/>
            <a:r>
              <a:rPr lang="en-US" dirty="0"/>
              <a:t>How are they different?</a:t>
            </a:r>
          </a:p>
          <a:p>
            <a:r>
              <a:rPr lang="en-US" dirty="0"/>
              <a:t>Revise your arrows and responses based on your conversations with the class.</a:t>
            </a:r>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5</a:t>
            </a:fld>
            <a:endParaRPr lang="en-US" sz="1800" kern="0">
              <a:solidFill>
                <a:sysClr val="windowText" lastClr="000000"/>
              </a:solidFill>
            </a:endParaRPr>
          </a:p>
        </p:txBody>
      </p:sp>
    </p:spTree>
    <p:extLst>
      <p:ext uri="{BB962C8B-B14F-4D97-AF65-F5344CB8AC3E}">
        <p14:creationId xmlns:p14="http://schemas.microsoft.com/office/powerpoint/2010/main" val="394360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oda03.jpg"/>
          <p:cNvPicPr/>
          <p:nvPr/>
        </p:nvPicPr>
        <p:blipFill rotWithShape="1">
          <a:blip r:embed="rId3" cstate="print">
            <a:extLst>
              <a:ext uri="{28A0092B-C50C-407E-A947-70E740481C1C}">
                <a14:useLocalDpi xmlns:a14="http://schemas.microsoft.com/office/drawing/2010/main"/>
              </a:ext>
            </a:extLst>
          </a:blip>
          <a:srcRect t="-5531" b="-9419"/>
          <a:stretch/>
        </p:blipFill>
        <p:spPr bwMode="auto">
          <a:xfrm>
            <a:off x="1296270" y="2635694"/>
            <a:ext cx="3056274" cy="2905570"/>
          </a:xfrm>
          <a:prstGeom prst="rect">
            <a:avLst/>
          </a:prstGeom>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sp>
        <p:nvSpPr>
          <p:cNvPr id="2" name="Title 1"/>
          <p:cNvSpPr>
            <a:spLocks noGrp="1"/>
          </p:cNvSpPr>
          <p:nvPr>
            <p:ph type="title"/>
          </p:nvPr>
        </p:nvSpPr>
        <p:spPr>
          <a:solidFill>
            <a:schemeClr val="tx2">
              <a:lumMod val="40000"/>
              <a:lumOff val="60000"/>
            </a:schemeClr>
          </a:solidFill>
        </p:spPr>
        <p:txBody>
          <a:bodyPr/>
          <a:lstStyle/>
          <a:p>
            <a:r>
              <a:rPr lang="en-US" dirty="0"/>
              <a:t>Matter Movement</a:t>
            </a:r>
          </a:p>
        </p:txBody>
      </p:sp>
      <p:sp>
        <p:nvSpPr>
          <p:cNvPr id="3" name="Content Placeholder 2"/>
          <p:cNvSpPr>
            <a:spLocks noGrp="1"/>
          </p:cNvSpPr>
          <p:nvPr>
            <p:ph idx="1"/>
          </p:nvPr>
        </p:nvSpPr>
        <p:spPr>
          <a:xfrm>
            <a:off x="5503719" y="1757393"/>
            <a:ext cx="3183080" cy="4654181"/>
          </a:xfrm>
        </p:spPr>
        <p:txBody>
          <a:bodyPr>
            <a:normAutofit/>
          </a:bodyPr>
          <a:lstStyle/>
          <a:p>
            <a:pPr marL="0" indent="0">
              <a:buNone/>
            </a:pPr>
            <a:r>
              <a:rPr lang="en-US" dirty="0"/>
              <a:t>Do you have:</a:t>
            </a:r>
          </a:p>
          <a:p>
            <a:r>
              <a:rPr lang="en-US" dirty="0"/>
              <a:t>A label showing Carbonic acid in the Soda Water</a:t>
            </a:r>
          </a:p>
        </p:txBody>
      </p:sp>
      <p:sp>
        <p:nvSpPr>
          <p:cNvPr id="4" name="Slide Number Placeholder 3"/>
          <p:cNvSpPr>
            <a:spLocks noGrp="1"/>
          </p:cNvSpPr>
          <p:nvPr>
            <p:ph type="sldNum" sz="quarter" idx="12"/>
          </p:nvPr>
        </p:nvSpPr>
        <p:spPr/>
        <p:txBody>
          <a:bodyPr/>
          <a:lstStyle/>
          <a:p>
            <a:fld id="{D3A1C050-F6FE-0E43-A9D0-F8EEADE3D1E4}" type="slidenum">
              <a:rPr lang="en-US" smtClean="0"/>
              <a:pPr/>
              <a:t>6</a:t>
            </a:fld>
            <a:endParaRPr lang="en-US"/>
          </a:p>
        </p:txBody>
      </p:sp>
      <p:sp>
        <p:nvSpPr>
          <p:cNvPr id="9" name="TextBox 8"/>
          <p:cNvSpPr txBox="1"/>
          <p:nvPr/>
        </p:nvSpPr>
        <p:spPr>
          <a:xfrm>
            <a:off x="2417164" y="4793389"/>
            <a:ext cx="867903" cy="369332"/>
          </a:xfrm>
          <a:prstGeom prst="rect">
            <a:avLst/>
          </a:prstGeom>
          <a:solidFill>
            <a:schemeClr val="bg1"/>
          </a:solidFill>
          <a:ln>
            <a:solidFill>
              <a:schemeClr val="tx1"/>
            </a:solidFill>
          </a:ln>
        </p:spPr>
        <p:txBody>
          <a:bodyPr wrap="square" rtlCol="0">
            <a:spAutoFit/>
          </a:bodyPr>
          <a:lstStyle/>
          <a:p>
            <a:r>
              <a:rPr lang="en-US" dirty="0"/>
              <a:t>H</a:t>
            </a:r>
            <a:r>
              <a:rPr lang="en-US" baseline="-25000" dirty="0"/>
              <a:t>2</a:t>
            </a:r>
            <a:r>
              <a:rPr lang="en-US" dirty="0"/>
              <a:t>CO</a:t>
            </a:r>
            <a:r>
              <a:rPr lang="en-US" baseline="-25000" dirty="0"/>
              <a:t>3</a:t>
            </a:r>
          </a:p>
        </p:txBody>
      </p:sp>
    </p:spTree>
    <p:extLst>
      <p:ext uri="{BB962C8B-B14F-4D97-AF65-F5344CB8AC3E}">
        <p14:creationId xmlns:p14="http://schemas.microsoft.com/office/powerpoint/2010/main" val="397649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US" dirty="0"/>
              <a:t>Matter Movement</a:t>
            </a:r>
          </a:p>
        </p:txBody>
      </p:sp>
      <p:sp>
        <p:nvSpPr>
          <p:cNvPr id="3" name="Content Placeholder 2"/>
          <p:cNvSpPr>
            <a:spLocks noGrp="1"/>
          </p:cNvSpPr>
          <p:nvPr>
            <p:ph idx="1"/>
          </p:nvPr>
        </p:nvSpPr>
        <p:spPr>
          <a:xfrm>
            <a:off x="5063067" y="1757393"/>
            <a:ext cx="3623732" cy="4654181"/>
          </a:xfrm>
        </p:spPr>
        <p:txBody>
          <a:bodyPr>
            <a:normAutofit lnSpcReduction="10000"/>
          </a:bodyPr>
          <a:lstStyle/>
          <a:p>
            <a:pPr marL="0" indent="0">
              <a:buNone/>
            </a:pPr>
            <a:r>
              <a:rPr lang="en-US" dirty="0"/>
              <a:t>Do you have:</a:t>
            </a:r>
          </a:p>
          <a:p>
            <a:r>
              <a:rPr lang="en-US" dirty="0"/>
              <a:t>An arrow showing carbon dioxide or CO</a:t>
            </a:r>
            <a:r>
              <a:rPr lang="en-US" baseline="-25000" dirty="0"/>
              <a:t>2</a:t>
            </a:r>
            <a:r>
              <a:rPr lang="en-US" dirty="0"/>
              <a:t> moving through the soda water in the bubbles and a label showing water or H</a:t>
            </a:r>
            <a:r>
              <a:rPr lang="en-US" baseline="-25000" dirty="0"/>
              <a:t>2</a:t>
            </a:r>
            <a:r>
              <a:rPr lang="en-US" dirty="0"/>
              <a:t>O in the soda water</a:t>
            </a:r>
          </a:p>
        </p:txBody>
      </p:sp>
      <p:sp>
        <p:nvSpPr>
          <p:cNvPr id="4" name="Slide Number Placeholder 3"/>
          <p:cNvSpPr>
            <a:spLocks noGrp="1"/>
          </p:cNvSpPr>
          <p:nvPr>
            <p:ph type="sldNum" sz="quarter" idx="12"/>
          </p:nvPr>
        </p:nvSpPr>
        <p:spPr/>
        <p:txBody>
          <a:bodyPr/>
          <a:lstStyle/>
          <a:p>
            <a:fld id="{D3A1C050-F6FE-0E43-A9D0-F8EEADE3D1E4}" type="slidenum">
              <a:rPr lang="en-US" smtClean="0"/>
              <a:pPr/>
              <a:t>7</a:t>
            </a:fld>
            <a:endParaRPr lang="en-US"/>
          </a:p>
        </p:txBody>
      </p:sp>
      <p:pic>
        <p:nvPicPr>
          <p:cNvPr id="23" name="Picture 22" descr="soda03.jpg"/>
          <p:cNvPicPr/>
          <p:nvPr/>
        </p:nvPicPr>
        <p:blipFill rotWithShape="1">
          <a:blip r:embed="rId3" cstate="print">
            <a:extLst>
              <a:ext uri="{28A0092B-C50C-407E-A947-70E740481C1C}">
                <a14:useLocalDpi xmlns:a14="http://schemas.microsoft.com/office/drawing/2010/main"/>
              </a:ext>
            </a:extLst>
          </a:blip>
          <a:srcRect t="-5531" b="-9419"/>
          <a:stretch/>
        </p:blipFill>
        <p:spPr bwMode="auto">
          <a:xfrm>
            <a:off x="1296270" y="2635694"/>
            <a:ext cx="3056274" cy="2905570"/>
          </a:xfrm>
          <a:prstGeom prst="rect">
            <a:avLst/>
          </a:prstGeom>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sp>
        <p:nvSpPr>
          <p:cNvPr id="24" name="TextBox 23"/>
          <p:cNvSpPr txBox="1"/>
          <p:nvPr/>
        </p:nvSpPr>
        <p:spPr>
          <a:xfrm>
            <a:off x="2959030" y="4424059"/>
            <a:ext cx="536878" cy="369332"/>
          </a:xfrm>
          <a:prstGeom prst="rect">
            <a:avLst/>
          </a:prstGeom>
          <a:solidFill>
            <a:schemeClr val="bg1"/>
          </a:solidFill>
          <a:ln>
            <a:solidFill>
              <a:schemeClr val="tx1"/>
            </a:solidFill>
          </a:ln>
        </p:spPr>
        <p:txBody>
          <a:bodyPr wrap="none" rtlCol="0">
            <a:spAutoFit/>
          </a:bodyPr>
          <a:lstStyle/>
          <a:p>
            <a:r>
              <a:rPr lang="en-US" dirty="0"/>
              <a:t>CO</a:t>
            </a:r>
            <a:r>
              <a:rPr lang="en-US" baseline="-25000" dirty="0"/>
              <a:t>2</a:t>
            </a:r>
          </a:p>
        </p:txBody>
      </p:sp>
      <p:sp>
        <p:nvSpPr>
          <p:cNvPr id="25" name="TextBox 24"/>
          <p:cNvSpPr txBox="1"/>
          <p:nvPr/>
        </p:nvSpPr>
        <p:spPr>
          <a:xfrm>
            <a:off x="1857395" y="4446657"/>
            <a:ext cx="559769" cy="369332"/>
          </a:xfrm>
          <a:prstGeom prst="rect">
            <a:avLst/>
          </a:prstGeom>
          <a:solidFill>
            <a:schemeClr val="bg1"/>
          </a:solidFill>
          <a:ln>
            <a:solidFill>
              <a:schemeClr val="tx1"/>
            </a:solidFill>
          </a:ln>
        </p:spPr>
        <p:txBody>
          <a:bodyPr wrap="none" rtlCol="0">
            <a:spAutoFit/>
          </a:bodyPr>
          <a:lstStyle/>
          <a:p>
            <a:r>
              <a:rPr lang="en-US" dirty="0"/>
              <a:t>H</a:t>
            </a:r>
            <a:r>
              <a:rPr lang="en-US" baseline="-25000" dirty="0"/>
              <a:t>2</a:t>
            </a:r>
            <a:r>
              <a:rPr lang="en-US" dirty="0"/>
              <a:t>O</a:t>
            </a:r>
            <a:endParaRPr lang="en-US" baseline="-25000" dirty="0"/>
          </a:p>
        </p:txBody>
      </p:sp>
      <p:cxnSp>
        <p:nvCxnSpPr>
          <p:cNvPr id="26" name="Curved Connector 25"/>
          <p:cNvCxnSpPr>
            <a:stCxn id="24" idx="3"/>
          </p:cNvCxnSpPr>
          <p:nvPr/>
        </p:nvCxnSpPr>
        <p:spPr>
          <a:xfrm flipH="1" flipV="1">
            <a:off x="2959031" y="3858769"/>
            <a:ext cx="536877" cy="749956"/>
          </a:xfrm>
          <a:prstGeom prst="curvedConnector4">
            <a:avLst>
              <a:gd name="adj1" fmla="val -42580"/>
              <a:gd name="adj2" fmla="val 62312"/>
            </a:avLst>
          </a:prstGeom>
          <a:ln w="381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417164" y="5139322"/>
            <a:ext cx="817103" cy="369332"/>
          </a:xfrm>
          <a:prstGeom prst="rect">
            <a:avLst/>
          </a:prstGeom>
          <a:solidFill>
            <a:schemeClr val="bg1"/>
          </a:solidFill>
          <a:ln>
            <a:solidFill>
              <a:schemeClr val="tx1"/>
            </a:solidFill>
          </a:ln>
        </p:spPr>
        <p:txBody>
          <a:bodyPr wrap="square" rtlCol="0">
            <a:spAutoFit/>
          </a:bodyPr>
          <a:lstStyle/>
          <a:p>
            <a:r>
              <a:rPr lang="en-US" dirty="0"/>
              <a:t>H</a:t>
            </a:r>
            <a:r>
              <a:rPr lang="en-US" baseline="-25000" dirty="0"/>
              <a:t>2</a:t>
            </a:r>
            <a:r>
              <a:rPr lang="en-US" dirty="0"/>
              <a:t>CO</a:t>
            </a:r>
            <a:r>
              <a:rPr lang="en-US" baseline="-25000" dirty="0"/>
              <a:t>3</a:t>
            </a:r>
          </a:p>
        </p:txBody>
      </p:sp>
    </p:spTree>
    <p:extLst>
      <p:ext uri="{BB962C8B-B14F-4D97-AF65-F5344CB8AC3E}">
        <p14:creationId xmlns:p14="http://schemas.microsoft.com/office/powerpoint/2010/main" val="310719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US" dirty="0"/>
              <a:t>Matter Movement</a:t>
            </a:r>
          </a:p>
        </p:txBody>
      </p:sp>
      <p:sp>
        <p:nvSpPr>
          <p:cNvPr id="3" name="Content Placeholder 2"/>
          <p:cNvSpPr>
            <a:spLocks noGrp="1"/>
          </p:cNvSpPr>
          <p:nvPr>
            <p:ph idx="1"/>
          </p:nvPr>
        </p:nvSpPr>
        <p:spPr>
          <a:xfrm>
            <a:off x="5503719" y="1757393"/>
            <a:ext cx="3183080" cy="4654181"/>
          </a:xfrm>
        </p:spPr>
        <p:txBody>
          <a:bodyPr>
            <a:normAutofit/>
          </a:bodyPr>
          <a:lstStyle/>
          <a:p>
            <a:pPr marL="0" indent="0">
              <a:buNone/>
            </a:pPr>
            <a:r>
              <a:rPr lang="en-US" dirty="0"/>
              <a:t>Do you have:</a:t>
            </a:r>
          </a:p>
          <a:p>
            <a:r>
              <a:rPr lang="en-US" dirty="0"/>
              <a:t>An arrow showing carbon dioxide or CO</a:t>
            </a:r>
            <a:r>
              <a:rPr lang="en-US" baseline="-25000" dirty="0"/>
              <a:t>2</a:t>
            </a:r>
            <a:r>
              <a:rPr lang="en-US" dirty="0"/>
              <a:t> leaving the soda water</a:t>
            </a:r>
          </a:p>
        </p:txBody>
      </p:sp>
      <p:sp>
        <p:nvSpPr>
          <p:cNvPr id="4" name="Slide Number Placeholder 3"/>
          <p:cNvSpPr>
            <a:spLocks noGrp="1"/>
          </p:cNvSpPr>
          <p:nvPr>
            <p:ph type="sldNum" sz="quarter" idx="12"/>
          </p:nvPr>
        </p:nvSpPr>
        <p:spPr/>
        <p:txBody>
          <a:bodyPr/>
          <a:lstStyle/>
          <a:p>
            <a:fld id="{D3A1C050-F6FE-0E43-A9D0-F8EEADE3D1E4}" type="slidenum">
              <a:rPr lang="en-US" smtClean="0"/>
              <a:pPr/>
              <a:t>8</a:t>
            </a:fld>
            <a:endParaRPr lang="en-US"/>
          </a:p>
        </p:txBody>
      </p:sp>
      <p:pic>
        <p:nvPicPr>
          <p:cNvPr id="10" name="Picture 9" descr="soda03.jpg"/>
          <p:cNvPicPr/>
          <p:nvPr/>
        </p:nvPicPr>
        <p:blipFill rotWithShape="1">
          <a:blip r:embed="rId3" cstate="print">
            <a:extLst>
              <a:ext uri="{28A0092B-C50C-407E-A947-70E740481C1C}">
                <a14:useLocalDpi xmlns:a14="http://schemas.microsoft.com/office/drawing/2010/main"/>
              </a:ext>
            </a:extLst>
          </a:blip>
          <a:srcRect t="-5531" b="-9419"/>
          <a:stretch/>
        </p:blipFill>
        <p:spPr bwMode="auto">
          <a:xfrm>
            <a:off x="1296270" y="2635694"/>
            <a:ext cx="3056274" cy="2905570"/>
          </a:xfrm>
          <a:prstGeom prst="rect">
            <a:avLst/>
          </a:prstGeom>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sp>
        <p:nvSpPr>
          <p:cNvPr id="11" name="TextBox 10"/>
          <p:cNvSpPr txBox="1"/>
          <p:nvPr/>
        </p:nvSpPr>
        <p:spPr>
          <a:xfrm>
            <a:off x="2959030" y="4424059"/>
            <a:ext cx="536878" cy="369332"/>
          </a:xfrm>
          <a:prstGeom prst="rect">
            <a:avLst/>
          </a:prstGeom>
          <a:solidFill>
            <a:schemeClr val="bg1"/>
          </a:solidFill>
          <a:ln>
            <a:solidFill>
              <a:schemeClr val="tx1"/>
            </a:solidFill>
          </a:ln>
        </p:spPr>
        <p:txBody>
          <a:bodyPr wrap="none" rtlCol="0">
            <a:spAutoFit/>
          </a:bodyPr>
          <a:lstStyle/>
          <a:p>
            <a:r>
              <a:rPr lang="en-US" dirty="0"/>
              <a:t>CO</a:t>
            </a:r>
            <a:r>
              <a:rPr lang="en-US" baseline="-25000" dirty="0"/>
              <a:t>2</a:t>
            </a:r>
          </a:p>
        </p:txBody>
      </p:sp>
      <p:sp>
        <p:nvSpPr>
          <p:cNvPr id="12" name="TextBox 11"/>
          <p:cNvSpPr txBox="1"/>
          <p:nvPr/>
        </p:nvSpPr>
        <p:spPr>
          <a:xfrm>
            <a:off x="1975929" y="4418850"/>
            <a:ext cx="559769" cy="369332"/>
          </a:xfrm>
          <a:prstGeom prst="rect">
            <a:avLst/>
          </a:prstGeom>
          <a:solidFill>
            <a:schemeClr val="bg1"/>
          </a:solidFill>
          <a:ln>
            <a:solidFill>
              <a:schemeClr val="tx1"/>
            </a:solidFill>
          </a:ln>
        </p:spPr>
        <p:txBody>
          <a:bodyPr wrap="none" rtlCol="0">
            <a:spAutoFit/>
          </a:bodyPr>
          <a:lstStyle/>
          <a:p>
            <a:r>
              <a:rPr lang="en-US" dirty="0"/>
              <a:t>H</a:t>
            </a:r>
            <a:r>
              <a:rPr lang="en-US" baseline="-25000" dirty="0"/>
              <a:t>2</a:t>
            </a:r>
            <a:r>
              <a:rPr lang="en-US" dirty="0"/>
              <a:t>O</a:t>
            </a:r>
            <a:endParaRPr lang="en-US" baseline="-25000" dirty="0"/>
          </a:p>
        </p:txBody>
      </p:sp>
      <p:cxnSp>
        <p:nvCxnSpPr>
          <p:cNvPr id="13" name="Curved Connector 12"/>
          <p:cNvCxnSpPr>
            <a:stCxn id="11" idx="3"/>
          </p:cNvCxnSpPr>
          <p:nvPr/>
        </p:nvCxnSpPr>
        <p:spPr>
          <a:xfrm flipH="1" flipV="1">
            <a:off x="2959031" y="3858769"/>
            <a:ext cx="536877" cy="749956"/>
          </a:xfrm>
          <a:prstGeom prst="curvedConnector4">
            <a:avLst>
              <a:gd name="adj1" fmla="val -42580"/>
              <a:gd name="adj2" fmla="val 62312"/>
            </a:avLst>
          </a:prstGeom>
          <a:ln w="381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rot="5400000" flipH="1" flipV="1">
            <a:off x="2438331" y="2533587"/>
            <a:ext cx="1917699" cy="876300"/>
          </a:xfrm>
          <a:prstGeom prst="curvedConnector3">
            <a:avLst>
              <a:gd name="adj1" fmla="val 50000"/>
            </a:avLst>
          </a:prstGeom>
          <a:ln w="381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961931" y="2266362"/>
            <a:ext cx="536878" cy="369332"/>
          </a:xfrm>
          <a:prstGeom prst="rect">
            <a:avLst/>
          </a:prstGeom>
          <a:solidFill>
            <a:schemeClr val="bg1"/>
          </a:solidFill>
          <a:ln>
            <a:solidFill>
              <a:schemeClr val="tx1"/>
            </a:solidFill>
          </a:ln>
        </p:spPr>
        <p:txBody>
          <a:bodyPr wrap="none" rtlCol="0">
            <a:spAutoFit/>
          </a:bodyPr>
          <a:lstStyle/>
          <a:p>
            <a:r>
              <a:rPr lang="en-US" dirty="0"/>
              <a:t>CO</a:t>
            </a:r>
            <a:r>
              <a:rPr lang="en-US" baseline="-25000" dirty="0"/>
              <a:t>2</a:t>
            </a:r>
          </a:p>
        </p:txBody>
      </p:sp>
      <p:sp>
        <p:nvSpPr>
          <p:cNvPr id="15" name="TextBox 14"/>
          <p:cNvSpPr txBox="1"/>
          <p:nvPr/>
        </p:nvSpPr>
        <p:spPr>
          <a:xfrm>
            <a:off x="2417163" y="4978057"/>
            <a:ext cx="850969" cy="369332"/>
          </a:xfrm>
          <a:prstGeom prst="rect">
            <a:avLst/>
          </a:prstGeom>
          <a:solidFill>
            <a:schemeClr val="bg1"/>
          </a:solidFill>
          <a:ln>
            <a:solidFill>
              <a:schemeClr val="tx1"/>
            </a:solidFill>
          </a:ln>
        </p:spPr>
        <p:txBody>
          <a:bodyPr wrap="square" rtlCol="0">
            <a:spAutoFit/>
          </a:bodyPr>
          <a:lstStyle/>
          <a:p>
            <a:r>
              <a:rPr lang="en-US" dirty="0"/>
              <a:t>H</a:t>
            </a:r>
            <a:r>
              <a:rPr lang="en-US" baseline="-25000" dirty="0"/>
              <a:t>2</a:t>
            </a:r>
            <a:r>
              <a:rPr lang="en-US" dirty="0"/>
              <a:t>CO</a:t>
            </a:r>
            <a:r>
              <a:rPr lang="en-US" baseline="-25000" dirty="0"/>
              <a:t>3</a:t>
            </a:r>
          </a:p>
        </p:txBody>
      </p:sp>
    </p:spTree>
    <p:extLst>
      <p:ext uri="{BB962C8B-B14F-4D97-AF65-F5344CB8AC3E}">
        <p14:creationId xmlns:p14="http://schemas.microsoft.com/office/powerpoint/2010/main" val="27436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US" dirty="0"/>
              <a:t>Matter Change</a:t>
            </a:r>
          </a:p>
        </p:txBody>
      </p:sp>
      <p:sp>
        <p:nvSpPr>
          <p:cNvPr id="3" name="Content Placeholder 2"/>
          <p:cNvSpPr>
            <a:spLocks noGrp="1"/>
          </p:cNvSpPr>
          <p:nvPr>
            <p:ph idx="1"/>
          </p:nvPr>
        </p:nvSpPr>
        <p:spPr/>
        <p:txBody>
          <a:bodyPr/>
          <a:lstStyle/>
          <a:p>
            <a:pPr marL="0" indent="0">
              <a:buNone/>
            </a:pPr>
            <a:r>
              <a:rPr lang="en-US" dirty="0"/>
              <a:t>Write the chemical equation for the change that happens when soda water fizzes: </a:t>
            </a:r>
          </a:p>
          <a:p>
            <a:pPr marL="0" indent="0">
              <a:buNone/>
            </a:pPr>
            <a:r>
              <a:rPr lang="en-US" b="1" i="1" dirty="0">
                <a:solidFill>
                  <a:srgbClr val="0000FF"/>
                </a:solidFill>
              </a:rPr>
              <a:t>H</a:t>
            </a:r>
            <a:r>
              <a:rPr lang="en-US" b="1" i="1" baseline="-25000" dirty="0">
                <a:solidFill>
                  <a:srgbClr val="0000FF"/>
                </a:solidFill>
              </a:rPr>
              <a:t>2</a:t>
            </a:r>
            <a:r>
              <a:rPr lang="en-US" b="1" i="1" dirty="0">
                <a:solidFill>
                  <a:srgbClr val="0000FF"/>
                </a:solidFill>
              </a:rPr>
              <a:t>CO</a:t>
            </a:r>
            <a:r>
              <a:rPr lang="en-US" b="1" i="1" baseline="-25000" dirty="0">
                <a:solidFill>
                  <a:srgbClr val="0000FF"/>
                </a:solidFill>
              </a:rPr>
              <a:t>3</a:t>
            </a:r>
            <a:r>
              <a:rPr lang="en-US" b="1" i="1" dirty="0">
                <a:solidFill>
                  <a:srgbClr val="0000FF"/>
                </a:solidFill>
                <a:sym typeface="Wingdings"/>
              </a:rPr>
              <a:t> CO</a:t>
            </a:r>
            <a:r>
              <a:rPr lang="en-US" b="1" i="1" baseline="-25000" dirty="0">
                <a:solidFill>
                  <a:srgbClr val="0000FF"/>
                </a:solidFill>
                <a:sym typeface="Wingdings"/>
              </a:rPr>
              <a:t>2</a:t>
            </a:r>
            <a:r>
              <a:rPr lang="en-US" b="1" i="1" dirty="0">
                <a:solidFill>
                  <a:srgbClr val="0000FF"/>
                </a:solidFill>
                <a:sym typeface="Wingdings"/>
              </a:rPr>
              <a:t> + H</a:t>
            </a:r>
            <a:r>
              <a:rPr lang="en-US" b="1" i="1" baseline="-25000" dirty="0">
                <a:solidFill>
                  <a:srgbClr val="0000FF"/>
                </a:solidFill>
                <a:sym typeface="Wingdings"/>
              </a:rPr>
              <a:t>2</a:t>
            </a:r>
            <a:r>
              <a:rPr lang="en-US" b="1" i="1" dirty="0">
                <a:solidFill>
                  <a:srgbClr val="0000FF"/>
                </a:solidFill>
                <a:sym typeface="Wingdings"/>
              </a:rPr>
              <a:t>O</a:t>
            </a:r>
            <a:endParaRPr lang="en-US" b="1" i="1" dirty="0">
              <a:solidFill>
                <a:srgbClr val="0000FF"/>
              </a:solidFill>
            </a:endParaRPr>
          </a:p>
        </p:txBody>
      </p:sp>
      <p:sp>
        <p:nvSpPr>
          <p:cNvPr id="4" name="Slide Number Placeholder 3"/>
          <p:cNvSpPr>
            <a:spLocks noGrp="1"/>
          </p:cNvSpPr>
          <p:nvPr>
            <p:ph type="sldNum" sz="quarter" idx="12"/>
          </p:nvPr>
        </p:nvSpPr>
        <p:spPr/>
        <p:txBody>
          <a:bodyPr/>
          <a:lstStyle/>
          <a:p>
            <a:fld id="{D3A1C050-F6FE-0E43-A9D0-F8EEADE3D1E4}" type="slidenum">
              <a:rPr lang="en-US" smtClean="0"/>
              <a:pPr/>
              <a:t>9</a:t>
            </a:fld>
            <a:endParaRPr lang="en-US"/>
          </a:p>
        </p:txBody>
      </p:sp>
    </p:spTree>
    <p:extLst>
      <p:ext uri="{BB962C8B-B14F-4D97-AF65-F5344CB8AC3E}">
        <p14:creationId xmlns:p14="http://schemas.microsoft.com/office/powerpoint/2010/main" val="4191325626"/>
      </p:ext>
    </p:extLst>
  </p:cSld>
  <p:clrMapOvr>
    <a:masterClrMapping/>
  </p:clrMapOvr>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480A8C-393E-4CA9-B3D7-15473578D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7244d7-9d87-4a59-9546-7a740651fd8a"/>
    <ds:schemaRef ds:uri="ca1d03cc-76f8-4af5-93a5-948228b22d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CCDC1C-34FA-4403-AE39-5745542E08EF}">
  <ds:schemaRefs>
    <ds:schemaRef ds:uri="http://schemas.microsoft.com/office/2006/metadata/properties"/>
    <ds:schemaRef ds:uri="http://schemas.microsoft.com/office/2006/documentManagement/types"/>
    <ds:schemaRef ds:uri="http://purl.org/dc/elements/1.1/"/>
    <ds:schemaRef ds:uri="http://purl.org/dc/terms/"/>
    <ds:schemaRef ds:uri="b07244d7-9d87-4a59-9546-7a740651fd8a"/>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9D0F2DA-8AC5-459E-95CB-60EE4FCA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Presentation.potm</Template>
  <TotalTime>418</TotalTime>
  <Words>2384</Words>
  <Application>Microsoft Macintosh PowerPoint</Application>
  <PresentationFormat>On-screen Show (4:3)</PresentationFormat>
  <Paragraphs>224</Paragraphs>
  <Slides>17</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Presentation</vt:lpstr>
      <vt:lpstr>Office Theme</vt:lpstr>
      <vt:lpstr>Systems and Scale Unit  Activity 3.5: Explaining Soda Water Fizzing</vt:lpstr>
      <vt:lpstr>Unit Map</vt:lpstr>
      <vt:lpstr>Revisit your evidenced-based arguments and modeling</vt:lpstr>
      <vt:lpstr>Completing the Front of Your Explanations Tool</vt:lpstr>
      <vt:lpstr>Comparing Ideas with the Class</vt:lpstr>
      <vt:lpstr>Matter Movement</vt:lpstr>
      <vt:lpstr>Matter Movement</vt:lpstr>
      <vt:lpstr>Matter Movement</vt:lpstr>
      <vt:lpstr>Matter Change</vt:lpstr>
      <vt:lpstr>Matter Change</vt:lpstr>
      <vt:lpstr>Constructing Explanations</vt:lpstr>
      <vt:lpstr>Comparing Ideas with a Partner</vt:lpstr>
      <vt:lpstr>Telling the Whole Story</vt:lpstr>
      <vt:lpstr>How have your ideas changed?</vt:lpstr>
      <vt:lpstr>PowerPoint Presentation</vt:lpstr>
      <vt:lpstr>Learning Tracking Tool</vt:lpstr>
      <vt:lpstr>Exit Ticket</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morris73@msu.edu</cp:lastModifiedBy>
  <cp:revision>148</cp:revision>
  <dcterms:created xsi:type="dcterms:W3CDTF">2013-03-08T14:19:13Z</dcterms:created>
  <dcterms:modified xsi:type="dcterms:W3CDTF">2021-08-19T00:02:46Z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