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79" r:id="rId2"/>
    <p:sldId id="294" r:id="rId3"/>
    <p:sldId id="282" r:id="rId4"/>
    <p:sldId id="283" r:id="rId5"/>
    <p:sldId id="292" r:id="rId6"/>
    <p:sldId id="293" r:id="rId7"/>
    <p:sldId id="284" r:id="rId8"/>
    <p:sldId id="285" r:id="rId9"/>
    <p:sldId id="286" r:id="rId10"/>
    <p:sldId id="287" r:id="rId11"/>
    <p:sldId id="288" r:id="rId12"/>
    <p:sldId id="291" r:id="rId13"/>
    <p:sldId id="29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5073" autoAdjust="0"/>
  </p:normalViewPr>
  <p:slideViewPr>
    <p:cSldViewPr snapToGrid="0" snapToObjects="1">
      <p:cViewPr varScale="1">
        <p:scale>
          <a:sx n="120" d="100"/>
          <a:sy n="120" d="100"/>
        </p:scale>
        <p:origin x="99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5/16/19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5/16/19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compare their class’s data with data from another class.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slides 10 of the PPT to view data from Ms. </a:t>
            </a:r>
            <a:r>
              <a:rPr lang="en-US" sz="1200" kern="1200" dirty="0" err="1">
                <a:solidFill>
                  <a:schemeClr val="tx1"/>
                </a:solidFill>
                <a:effectLst/>
                <a:latin typeface="+mn-lt"/>
                <a:ea typeface="+mn-ea"/>
                <a:cs typeface="+mn-cs"/>
              </a:rPr>
              <a:t>Hach’s</a:t>
            </a:r>
            <a:r>
              <a:rPr lang="en-US" sz="1200" kern="1200" dirty="0">
                <a:solidFill>
                  <a:schemeClr val="tx1"/>
                </a:solidFill>
                <a:effectLst/>
                <a:latin typeface="+mn-lt"/>
                <a:ea typeface="+mn-ea"/>
                <a:cs typeface="+mn-cs"/>
              </a:rPr>
              <a:t> class. Ask students to compare the patterns they observed with the patterns from Ms. </a:t>
            </a:r>
            <a:r>
              <a:rPr lang="en-US" sz="1200" kern="1200" dirty="0" err="1">
                <a:solidFill>
                  <a:schemeClr val="tx1"/>
                </a:solidFill>
                <a:effectLst/>
                <a:latin typeface="+mn-lt"/>
                <a:ea typeface="+mn-ea"/>
                <a:cs typeface="+mn-cs"/>
              </a:rPr>
              <a:t>Hach’s</a:t>
            </a:r>
            <a:r>
              <a:rPr lang="en-US" sz="1200" kern="1200" dirty="0">
                <a:solidFill>
                  <a:schemeClr val="tx1"/>
                </a:solidFill>
                <a:effectLst/>
                <a:latin typeface="+mn-lt"/>
                <a:ea typeface="+mn-ea"/>
                <a:cs typeface="+mn-cs"/>
              </a:rPr>
              <a:t> class. What similarities or differences do they notice?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10</a:t>
            </a:fld>
            <a:endParaRPr lang="en-US"/>
          </a:p>
        </p:txBody>
      </p:sp>
    </p:spTree>
    <p:extLst>
      <p:ext uri="{BB962C8B-B14F-4D97-AF65-F5344CB8AC3E}">
        <p14:creationId xmlns:p14="http://schemas.microsoft.com/office/powerpoint/2010/main" val="25795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a:t>
            </a:r>
            <a:r>
              <a:rPr lang="en-US" sz="1200" kern="1200" baseline="0" dirty="0">
                <a:solidFill>
                  <a:schemeClr val="tx1"/>
                </a:solidFill>
                <a:effectLst/>
                <a:latin typeface="+mn-lt"/>
                <a:ea typeface="+mn-ea"/>
                <a:cs typeface="+mn-cs"/>
              </a:rPr>
              <a:t> Michigan State University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compare their class’s BTB color with data from another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11 of the PPT to view BTB from Ms. </a:t>
            </a:r>
            <a:r>
              <a:rPr lang="en-US" sz="1200" kern="1200" dirty="0" err="1">
                <a:solidFill>
                  <a:schemeClr val="tx1"/>
                </a:solidFill>
                <a:effectLst/>
                <a:latin typeface="+mn-lt"/>
                <a:ea typeface="+mn-ea"/>
                <a:cs typeface="+mn-cs"/>
              </a:rPr>
              <a:t>Hach’s</a:t>
            </a:r>
            <a:r>
              <a:rPr lang="en-US" sz="1200" kern="1200" dirty="0">
                <a:solidFill>
                  <a:schemeClr val="tx1"/>
                </a:solidFill>
                <a:effectLst/>
                <a:latin typeface="+mn-lt"/>
                <a:ea typeface="+mn-ea"/>
                <a:cs typeface="+mn-cs"/>
              </a:rPr>
              <a:t> class. Ask students to compare the colors they observed with the colors from Ms. </a:t>
            </a:r>
            <a:r>
              <a:rPr lang="en-US" sz="1200" kern="1200" dirty="0" err="1">
                <a:solidFill>
                  <a:schemeClr val="tx1"/>
                </a:solidFill>
                <a:effectLst/>
                <a:latin typeface="+mn-lt"/>
                <a:ea typeface="+mn-ea"/>
                <a:cs typeface="+mn-cs"/>
              </a:rPr>
              <a:t>Hach’s</a:t>
            </a:r>
            <a:r>
              <a:rPr lang="en-US" sz="1200" kern="1200" dirty="0">
                <a:solidFill>
                  <a:schemeClr val="tx1"/>
                </a:solidFill>
                <a:effectLst/>
                <a:latin typeface="+mn-lt"/>
                <a:ea typeface="+mn-ea"/>
                <a:cs typeface="+mn-cs"/>
              </a:rPr>
              <a:t> class. What similarities or differences do they notice?</a:t>
            </a:r>
          </a:p>
        </p:txBody>
      </p:sp>
      <p:sp>
        <p:nvSpPr>
          <p:cNvPr id="4" name="Slide Number Placeholder 3"/>
          <p:cNvSpPr>
            <a:spLocks noGrp="1"/>
          </p:cNvSpPr>
          <p:nvPr>
            <p:ph type="sldNum" sz="quarter" idx="10"/>
          </p:nvPr>
        </p:nvSpPr>
        <p:spPr/>
        <p:txBody>
          <a:bodyPr/>
          <a:lstStyle/>
          <a:p>
            <a:fld id="{946B7EDE-1D34-AF43-A72F-F106018D4F39}" type="slidenum">
              <a:rPr lang="en-US" smtClean="0"/>
              <a:pPr/>
              <a:t>11</a:t>
            </a:fld>
            <a:endParaRPr lang="en-US"/>
          </a:p>
        </p:txBody>
      </p:sp>
    </p:spTree>
    <p:extLst>
      <p:ext uri="{BB962C8B-B14F-4D97-AF65-F5344CB8AC3E}">
        <p14:creationId xmlns:p14="http://schemas.microsoft.com/office/powerpoint/2010/main" val="171572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Revisit predictions from the previous activity.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a:t>
            </a:r>
            <a:r>
              <a:rPr lang="en-US" sz="1200" kern="1200">
                <a:solidFill>
                  <a:schemeClr val="tx1"/>
                </a:solidFill>
                <a:effectLst/>
                <a:latin typeface="+mn-lt"/>
                <a:ea typeface="+mn-ea"/>
                <a:cs typeface="+mn-cs"/>
              </a:rPr>
              <a:t>slide 12 </a:t>
            </a:r>
            <a:r>
              <a:rPr lang="en-US" sz="1200" kern="1200" dirty="0">
                <a:solidFill>
                  <a:schemeClr val="tx1"/>
                </a:solidFill>
                <a:effectLst/>
                <a:latin typeface="+mn-lt"/>
                <a:ea typeface="+mn-ea"/>
                <a:cs typeface="+mn-cs"/>
              </a:rPr>
              <a:t>to revisit students’ predictions from Activity 3.1.</a:t>
            </a:r>
          </a:p>
          <a:p>
            <a:pPr lvl="0"/>
            <a:r>
              <a:rPr lang="en-US" sz="1200" kern="1200" dirty="0">
                <a:solidFill>
                  <a:schemeClr val="tx1"/>
                </a:solidFill>
                <a:effectLst/>
                <a:latin typeface="+mn-lt"/>
                <a:ea typeface="+mn-ea"/>
                <a:cs typeface="+mn-cs"/>
              </a:rPr>
              <a:t>Have them compare the predictions they made with the results of the investigation. </a:t>
            </a:r>
          </a:p>
          <a:p>
            <a:pPr lvl="0"/>
            <a:r>
              <a:rPr lang="en-US" sz="1200" kern="1200" dirty="0">
                <a:solidFill>
                  <a:schemeClr val="tx1"/>
                </a:solidFill>
                <a:effectLst/>
                <a:latin typeface="+mn-lt"/>
                <a:ea typeface="+mn-ea"/>
                <a:cs typeface="+mn-cs"/>
              </a:rPr>
              <a:t>Which predictions were correct? Which predictions were incorrect? What questions do they still need to answer?</a:t>
            </a:r>
          </a:p>
          <a:p>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12</a:t>
            </a:fld>
            <a:endParaRPr lang="en-US"/>
          </a:p>
        </p:txBody>
      </p:sp>
    </p:spTree>
    <p:extLst>
      <p:ext uri="{BB962C8B-B14F-4D97-AF65-F5344CB8AC3E}">
        <p14:creationId xmlns:p14="http://schemas.microsoft.com/office/powerpoint/2010/main" val="124226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complete an exit ticket.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13 of the 3.2 Observing Soda Water </a:t>
            </a:r>
            <a:r>
              <a:rPr lang="en-US" sz="1200" kern="1200">
                <a:solidFill>
                  <a:schemeClr val="tx1"/>
                </a:solidFill>
                <a:effectLst/>
                <a:latin typeface="+mn-lt"/>
                <a:ea typeface="+mn-ea"/>
                <a:cs typeface="+mn-cs"/>
              </a:rPr>
              <a:t>PPT.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Conclusions: What did you observe during the investigation?</a:t>
            </a:r>
          </a:p>
          <a:p>
            <a:pPr lvl="0"/>
            <a:r>
              <a:rPr lang="en-US" sz="1200" kern="1200" dirty="0">
                <a:solidFill>
                  <a:schemeClr val="tx1"/>
                </a:solidFill>
                <a:effectLst/>
                <a:latin typeface="+mn-lt"/>
                <a:ea typeface="+mn-ea"/>
                <a:cs typeface="+mn-cs"/>
              </a:rPr>
              <a:t>Predictions: What do you think is one conclusion you can make from investigation?</a:t>
            </a:r>
          </a:p>
          <a:p>
            <a:pPr lvl="0"/>
            <a:r>
              <a:rPr lang="en-US" sz="1200" kern="1200" dirty="0">
                <a:solidFill>
                  <a:schemeClr val="tx1"/>
                </a:solidFill>
                <a:effectLst/>
                <a:latin typeface="+mn-lt"/>
                <a:ea typeface="+mn-ea"/>
                <a:cs typeface="+mn-cs"/>
              </a:rPr>
              <a:t>On a sheet of paper or a sticky note, have students individually answer the exit ticket questions. Depending on time, you may have students answer both questions, assign students to answer a particular question, or let students choose one question to answer. Collect and review the answers.</a:t>
            </a:r>
          </a:p>
          <a:p>
            <a:r>
              <a:rPr lang="en-US" sz="1200" kern="1200" dirty="0">
                <a:solidFill>
                  <a:schemeClr val="tx1"/>
                </a:solidFill>
                <a:effectLst/>
                <a:latin typeface="+mn-lt"/>
                <a:ea typeface="+mn-ea"/>
                <a:cs typeface="+mn-cs"/>
              </a:rPr>
              <a:t>The conclusions question will provide you with information about what your students are taking away from the activity. Student answers to the conclusions question can be used on the Driving Question Board (if you are using one). The predictions question allows students to begin thinking about the next activity and allows you to assess their current ideas as you prepare for the next activity. Student answers to the predictions question can be used as a lead in to the next activity.</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6B7EDE-1D34-AF43-A72F-F106018D4F39}" type="slidenum">
              <a:rPr lang="en-US" smtClean="0"/>
              <a:pPr/>
              <a:t>13</a:t>
            </a:fld>
            <a:endParaRPr lang="en-US"/>
          </a:p>
        </p:txBody>
      </p:sp>
    </p:spTree>
    <p:extLst>
      <p:ext uri="{BB962C8B-B14F-4D97-AF65-F5344CB8AC3E}">
        <p14:creationId xmlns:p14="http://schemas.microsoft.com/office/powerpoint/2010/main" val="7839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2 of the 3.2 Observing Soda Water Fizzing PPT.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2</a:t>
            </a:fld>
            <a:endParaRPr lang="en-US"/>
          </a:p>
        </p:txBody>
      </p:sp>
    </p:spTree>
    <p:extLst>
      <p:ext uri="{BB962C8B-B14F-4D97-AF65-F5344CB8AC3E}">
        <p14:creationId xmlns:p14="http://schemas.microsoft.com/office/powerpoint/2010/main" val="381687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Photo Credit: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set up the investigation.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Display slide 3 of the PPT. Divide students into groups of four.</a:t>
            </a:r>
          </a:p>
          <a:p>
            <a:pPr lvl="0"/>
            <a:r>
              <a:rPr lang="en-US" sz="1200" kern="1200" dirty="0">
                <a:solidFill>
                  <a:schemeClr val="tx1"/>
                </a:solidFill>
                <a:effectLst/>
                <a:latin typeface="+mn-lt"/>
                <a:ea typeface="+mn-ea"/>
                <a:cs typeface="+mn-cs"/>
              </a:rPr>
              <a:t>Pass out one copy of 3.2 Observing Soda Water Fizzing Worksheet to each student. Walk through the steps in Part A of the worksheet that overview how to set up and conduct the investigation.</a:t>
            </a:r>
          </a:p>
        </p:txBody>
      </p:sp>
      <p:sp>
        <p:nvSpPr>
          <p:cNvPr id="4" name="Slide Number Placeholder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245860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FableVision</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conduct the investigation.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4 while students are conducting the investigation. The students will need to wait 20 minutes to see color change in the BTB.</a:t>
            </a:r>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28455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a:solidFill>
                  <a:schemeClr val="tx1"/>
                </a:solidFill>
                <a:effectLst/>
                <a:latin typeface="+mn-lt"/>
                <a:ea typeface="+mn-ea"/>
                <a:cs typeface="+mn-cs"/>
              </a:rPr>
              <a:t>Have students discuss their predictions about the Matter Movement Question as a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waiting for the soda water to lose some fizz, display slide 5 of the PPT. Ask students to retrieve their completed tools from the previous activity: 3.1 Predictions Tool for Soda Water Fizzing. </a:t>
            </a:r>
          </a:p>
          <a:p>
            <a:pPr lvl="0"/>
            <a:r>
              <a:rPr lang="en-US" sz="1200" kern="1200" dirty="0">
                <a:solidFill>
                  <a:schemeClr val="tx1"/>
                </a:solidFill>
                <a:effectLst/>
                <a:latin typeface="+mn-lt"/>
                <a:ea typeface="+mn-ea"/>
                <a:cs typeface="+mn-cs"/>
              </a:rPr>
              <a:t>Ask pairs of students to share their ideas for the Matter Movement Question. Ask students what they expect to see in the investigation and what that might mean.</a:t>
            </a:r>
          </a:p>
          <a:p>
            <a:pPr lvl="0"/>
            <a:r>
              <a:rPr lang="en-US" sz="1200" kern="1200" dirty="0">
                <a:solidFill>
                  <a:schemeClr val="tx1"/>
                </a:solidFill>
                <a:effectLst/>
                <a:latin typeface="+mn-lt"/>
                <a:ea typeface="+mn-ea"/>
                <a:cs typeface="+mn-cs"/>
              </a:rPr>
              <a:t>Record students’ ideas on the slide.</a:t>
            </a:r>
          </a:p>
          <a:p>
            <a:pPr lvl="0"/>
            <a:r>
              <a:rPr lang="en-US" sz="1200" kern="1200" dirty="0">
                <a:solidFill>
                  <a:schemeClr val="tx1"/>
                </a:solidFill>
                <a:effectLst/>
                <a:latin typeface="+mn-lt"/>
                <a:ea typeface="+mn-ea"/>
                <a:cs typeface="+mn-cs"/>
              </a:rPr>
              <a:t>Help the students look for similarities and differences in the predictions in the class. Try to get a range of ideas on the slide.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6B7EDE-1D34-AF43-A72F-F106018D4F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26833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a:solidFill>
                  <a:schemeClr val="tx1"/>
                </a:solidFill>
                <a:effectLst/>
                <a:latin typeface="+mn-lt"/>
                <a:ea typeface="+mn-ea"/>
                <a:cs typeface="+mn-cs"/>
              </a:rPr>
              <a:t>Have students discuss their predictions about the Matter Change Question as a class.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continuing to wait for the soda water to lose more fizz, display slide 6 of the PPT and ask pairs of students to share their ideas for the Matter Change Question. </a:t>
            </a:r>
          </a:p>
          <a:p>
            <a:pPr lvl="0"/>
            <a:r>
              <a:rPr lang="en-US" sz="1200" kern="1200" dirty="0">
                <a:solidFill>
                  <a:schemeClr val="tx1"/>
                </a:solidFill>
                <a:effectLst/>
                <a:latin typeface="+mn-lt"/>
                <a:ea typeface="+mn-ea"/>
                <a:cs typeface="+mn-cs"/>
              </a:rPr>
              <a:t>Lead a discussion by asking students what they expect to see in the investigation and what that might mean.</a:t>
            </a:r>
          </a:p>
          <a:p>
            <a:pPr lvl="0"/>
            <a:r>
              <a:rPr lang="en-US" sz="1200" kern="1200">
                <a:solidFill>
                  <a:schemeClr val="tx1"/>
                </a:solidFill>
                <a:effectLst/>
                <a:latin typeface="+mn-lt"/>
                <a:ea typeface="+mn-ea"/>
                <a:cs typeface="+mn-cs"/>
              </a:rPr>
              <a:t>Record </a:t>
            </a:r>
            <a:r>
              <a:rPr lang="en-US" sz="1200" kern="1200" dirty="0">
                <a:solidFill>
                  <a:schemeClr val="tx1"/>
                </a:solidFill>
                <a:effectLst/>
                <a:latin typeface="+mn-lt"/>
                <a:ea typeface="+mn-ea"/>
                <a:cs typeface="+mn-cs"/>
              </a:rPr>
              <a:t>students’ ideas on the slide.</a:t>
            </a:r>
          </a:p>
          <a:p>
            <a:pPr lvl="0"/>
            <a:r>
              <a:rPr lang="en-US" sz="1200" kern="1200" dirty="0">
                <a:solidFill>
                  <a:schemeClr val="tx1"/>
                </a:solidFill>
                <a:effectLst/>
                <a:latin typeface="+mn-lt"/>
                <a:ea typeface="+mn-ea"/>
                <a:cs typeface="+mn-cs"/>
              </a:rPr>
              <a:t>Help the students look for similarities and differences in the predictions in the class. Try to get a range of ideas on the slide.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6B7EDE-1D34-AF43-A72F-F106018D4F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650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record data and observations.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7 of the PPT. Have students record their group’s data and observations about the mass change and BTB color on their worksheet. </a:t>
            </a:r>
          </a:p>
          <a:p>
            <a:pPr lvl="0"/>
            <a:r>
              <a:rPr lang="en-US" sz="1200" kern="1200" dirty="0">
                <a:solidFill>
                  <a:schemeClr val="tx1"/>
                </a:solidFill>
                <a:effectLst/>
                <a:latin typeface="+mn-lt"/>
                <a:ea typeface="+mn-ea"/>
                <a:cs typeface="+mn-cs"/>
              </a:rPr>
              <a:t>Next, have students select a recorder to input their group’s results on the 3.2 Soda Water Fizzing Class Results 11 x 17 Poster, or in the 3.2 Soda Water Fizzing Class Results Spreadsheet. </a:t>
            </a:r>
          </a:p>
          <a:p>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7</a:t>
            </a:fld>
            <a:endParaRPr lang="en-US"/>
          </a:p>
        </p:txBody>
      </p:sp>
    </p:spTree>
    <p:extLst>
      <p:ext uri="{BB962C8B-B14F-4D97-AF65-F5344CB8AC3E}">
        <p14:creationId xmlns:p14="http://schemas.microsoft.com/office/powerpoint/2010/main" val="239862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FableVision</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students’ groups compare and identify patterns in BTB Color.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8 of the PPT.</a:t>
            </a:r>
          </a:p>
          <a:p>
            <a:pPr lvl="0"/>
            <a:r>
              <a:rPr lang="en-US" sz="1200" kern="1200" dirty="0">
                <a:solidFill>
                  <a:schemeClr val="tx1"/>
                </a:solidFill>
                <a:effectLst/>
                <a:latin typeface="+mn-lt"/>
                <a:ea typeface="+mn-ea"/>
                <a:cs typeface="+mn-cs"/>
              </a:rPr>
              <a:t>Lead a discussion to help students compare results across groups and identify patterns in the data. Have students discuss how BTB has a gradient of colors depending on how much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absorbed. </a:t>
            </a:r>
          </a:p>
          <a:p>
            <a:pPr lvl="0"/>
            <a:r>
              <a:rPr lang="en-US" sz="1200" kern="1200" dirty="0">
                <a:solidFill>
                  <a:schemeClr val="tx1"/>
                </a:solidFill>
                <a:effectLst/>
                <a:latin typeface="+mn-lt"/>
                <a:ea typeface="+mn-ea"/>
                <a:cs typeface="+mn-cs"/>
              </a:rPr>
              <a:t>Optionally, have them use the BTB Color Handout to interpret the color of the BTB.</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48727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 Have students’ groups discuss patterns in class results.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students slide 9 to discuss patterns that students see in the class results. </a:t>
            </a:r>
          </a:p>
          <a:p>
            <a:pPr lvl="0"/>
            <a:r>
              <a:rPr lang="en-US" sz="1200" kern="1200" dirty="0">
                <a:solidFill>
                  <a:schemeClr val="tx1"/>
                </a:solidFill>
                <a:effectLst/>
                <a:latin typeface="+mn-lt"/>
                <a:ea typeface="+mn-ea"/>
                <a:cs typeface="+mn-cs"/>
              </a:rPr>
              <a:t>Ask students to identify patterns in the data for both the mass change and also the BTB color change, and discuss any outliers or unexplained data points.</a:t>
            </a:r>
          </a:p>
          <a:p>
            <a:pPr lvl="0"/>
            <a:r>
              <a:rPr lang="en-US" sz="1200" kern="1200" dirty="0">
                <a:solidFill>
                  <a:schemeClr val="tx1"/>
                </a:solidFill>
                <a:effectLst/>
                <a:latin typeface="+mn-lt"/>
                <a:ea typeface="+mn-ea"/>
                <a:cs typeface="+mn-cs"/>
              </a:rPr>
              <a:t>If you input data into the spreadsheet, the software will construct a graph of the students’ data. Use the graph to elicit more interpretation of their observations.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2824058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pic>
        <p:nvPicPr>
          <p:cNvPr id="7" name="Picture 6" descr="Carbon TIME 4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683" y="482468"/>
            <a:ext cx="1990713" cy="1505558"/>
          </a:xfrm>
          <a:prstGeom prst="rect">
            <a:avLst/>
          </a:prstGeom>
        </p:spPr>
      </p:pic>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1385385"/>
            <a:ext cx="8229600" cy="2539882"/>
          </a:xfrm>
        </p:spPr>
        <p:txBody>
          <a:bodyPr>
            <a:normAutofit fontScale="90000"/>
          </a:bodyPr>
          <a:lstStyle/>
          <a:p>
            <a:r>
              <a:rPr lang="en-US" i="1" dirty="0">
                <a:solidFill>
                  <a:srgbClr val="000000"/>
                </a:solidFill>
                <a:latin typeface="Arial"/>
                <a:cs typeface="Arial"/>
              </a:rPr>
              <a:t>Systems and Scale </a:t>
            </a:r>
            <a:r>
              <a:rPr lang="en-US" dirty="0">
                <a:solidFill>
                  <a:srgbClr val="000000"/>
                </a:solidFill>
                <a:latin typeface="Arial"/>
                <a:cs typeface="Arial"/>
              </a:rPr>
              <a:t>Unit</a:t>
            </a:r>
            <a:br>
              <a:rPr lang="en-US" dirty="0">
                <a:solidFill>
                  <a:srgbClr val="000000"/>
                </a:solidFill>
                <a:latin typeface="Arial"/>
                <a:cs typeface="Arial"/>
              </a:rPr>
            </a:br>
            <a:br>
              <a:rPr lang="en-US" dirty="0">
                <a:solidFill>
                  <a:srgbClr val="000000"/>
                </a:solidFill>
                <a:latin typeface="Arial"/>
                <a:cs typeface="Arial"/>
              </a:rPr>
            </a:br>
            <a:r>
              <a:rPr lang="en-US" dirty="0">
                <a:solidFill>
                  <a:srgbClr val="000000"/>
                </a:solidFill>
                <a:latin typeface="Arial"/>
                <a:cs typeface="Arial"/>
              </a:rPr>
              <a:t>Activity 3.2 Observing Soda Water Fizzing</a:t>
            </a:r>
          </a:p>
        </p:txBody>
      </p:sp>
      <p:pic>
        <p:nvPicPr>
          <p:cNvPr id="9" name="Content Placeholder 4" descr="soda03.jpg"/>
          <p:cNvPicPr>
            <a:picLocks noChangeAspect="1"/>
          </p:cNvPicPr>
          <p:nvPr/>
        </p:nvPicPr>
        <p:blipFill>
          <a:blip r:embed="rId4" cstate="print">
            <a:extLst>
              <a:ext uri="{28A0092B-C50C-407E-A947-70E740481C1C}">
                <a14:useLocalDpi xmlns:a14="http://schemas.microsoft.com/office/drawing/2010/main"/>
              </a:ext>
            </a:extLst>
          </a:blip>
          <a:srcRect t="-24712" b="-24712"/>
          <a:stretch>
            <a:fillRect/>
          </a:stretch>
        </p:blipFill>
        <p:spPr>
          <a:xfrm>
            <a:off x="3390155" y="4158799"/>
            <a:ext cx="2408547" cy="2699201"/>
          </a:xfrm>
          <a:prstGeom prst="rect">
            <a:avLst/>
          </a:prstGeom>
        </p:spPr>
      </p:pic>
      <p:sp>
        <p:nvSpPr>
          <p:cNvPr id="5" name="Slide Number Placeholder 4">
            <a:extLst>
              <a:ext uri="{FF2B5EF4-FFF2-40B4-BE49-F238E27FC236}">
                <a16:creationId xmlns:a16="http://schemas.microsoft.com/office/drawing/2014/main" id="{87D1D143-B2C7-46E7-81D8-E28842049379}"/>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35319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for Ms. </a:t>
            </a:r>
            <a:r>
              <a:rPr lang="en-US" dirty="0" err="1"/>
              <a:t>Hach’s</a:t>
            </a:r>
            <a:r>
              <a:rPr lang="en-US" dirty="0"/>
              <a:t> Class</a:t>
            </a:r>
          </a:p>
        </p:txBody>
      </p:sp>
      <p:sp>
        <p:nvSpPr>
          <p:cNvPr id="3" name="Content Placeholder 2"/>
          <p:cNvSpPr>
            <a:spLocks noGrp="1"/>
          </p:cNvSpPr>
          <p:nvPr>
            <p:ph idx="1"/>
          </p:nvPr>
        </p:nvSpPr>
        <p:spPr>
          <a:xfrm>
            <a:off x="457200" y="5525727"/>
            <a:ext cx="8229600" cy="885847"/>
          </a:xfrm>
        </p:spPr>
        <p:txBody>
          <a:bodyPr>
            <a:normAutofit fontScale="92500" lnSpcReduction="20000"/>
          </a:bodyPr>
          <a:lstStyle/>
          <a:p>
            <a:pPr marL="0" indent="0">
              <a:buNone/>
            </a:pPr>
            <a:r>
              <a:rPr lang="en-US" dirty="0"/>
              <a:t>How do your results compare with the results for Ms. </a:t>
            </a:r>
            <a:r>
              <a:rPr lang="en-US" dirty="0" err="1"/>
              <a:t>Hach’s</a:t>
            </a:r>
            <a:r>
              <a:rPr lang="en-US" dirty="0"/>
              <a:t> class?</a:t>
            </a:r>
          </a:p>
        </p:txBody>
      </p:sp>
      <p:sp>
        <p:nvSpPr>
          <p:cNvPr id="4" name="Slide Number Placeholder 3"/>
          <p:cNvSpPr>
            <a:spLocks noGrp="1"/>
          </p:cNvSpPr>
          <p:nvPr>
            <p:ph type="sldNum" sz="quarter" idx="12"/>
          </p:nvPr>
        </p:nvSpPr>
        <p:spPr/>
        <p:txBody>
          <a:bodyPr/>
          <a:lstStyle/>
          <a:p>
            <a:fld id="{D3A1C050-F6FE-0E43-A9D0-F8EEADE3D1E4}" type="slidenum">
              <a:rPr lang="en-US" smtClean="0"/>
              <a:pPr/>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150634822"/>
              </p:ext>
            </p:extLst>
          </p:nvPr>
        </p:nvGraphicFramePr>
        <p:xfrm>
          <a:off x="457199" y="1393771"/>
          <a:ext cx="8229600" cy="4031176"/>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644693">
                <a:tc>
                  <a:txBody>
                    <a:bodyPr/>
                    <a:lstStyle/>
                    <a:p>
                      <a:pPr algn="l" fontAlgn="b"/>
                      <a:r>
                        <a:rPr lang="en-US" sz="2400" u="none" strike="noStrike">
                          <a:effectLst/>
                        </a:rPr>
                        <a:t>Group Name</a:t>
                      </a:r>
                      <a:endParaRPr lang="en-US" sz="2400" b="1" i="0" u="none" strike="noStrike">
                        <a:solidFill>
                          <a:srgbClr val="000000"/>
                        </a:solidFill>
                        <a:effectLst/>
                        <a:latin typeface="Calibri"/>
                      </a:endParaRPr>
                    </a:p>
                  </a:txBody>
                  <a:tcPr marL="12700" marR="12700" marT="12700" marB="0" anchor="b"/>
                </a:tc>
                <a:tc>
                  <a:txBody>
                    <a:bodyPr/>
                    <a:lstStyle/>
                    <a:p>
                      <a:pPr algn="l" fontAlgn="b"/>
                      <a:r>
                        <a:rPr lang="en-US" sz="2400" u="none" strike="noStrike" dirty="0">
                          <a:effectLst/>
                        </a:rPr>
                        <a:t>Initial mass of soda water (g)</a:t>
                      </a:r>
                      <a:endParaRPr lang="en-US" sz="2400" b="1" i="0" u="none" strike="noStrike" dirty="0">
                        <a:solidFill>
                          <a:srgbClr val="000000"/>
                        </a:solidFill>
                        <a:effectLst/>
                        <a:latin typeface="Calibri"/>
                      </a:endParaRPr>
                    </a:p>
                  </a:txBody>
                  <a:tcPr marL="12700" marR="12700" marT="12700" marB="0" anchor="b"/>
                </a:tc>
                <a:tc>
                  <a:txBody>
                    <a:bodyPr/>
                    <a:lstStyle/>
                    <a:p>
                      <a:pPr algn="l" fontAlgn="b"/>
                      <a:r>
                        <a:rPr lang="en-US" sz="2400" u="none" strike="noStrike">
                          <a:effectLst/>
                        </a:rPr>
                        <a:t>Final mass of soda water (g)</a:t>
                      </a:r>
                      <a:endParaRPr lang="en-US" sz="2400" b="1" i="0" u="none" strike="noStrike">
                        <a:solidFill>
                          <a:srgbClr val="000000"/>
                        </a:solidFill>
                        <a:effectLst/>
                        <a:latin typeface="Calibri"/>
                      </a:endParaRPr>
                    </a:p>
                  </a:txBody>
                  <a:tcPr marL="12700" marR="12700" marT="12700" marB="0" anchor="b"/>
                </a:tc>
                <a:tc>
                  <a:txBody>
                    <a:bodyPr/>
                    <a:lstStyle/>
                    <a:p>
                      <a:pPr algn="l" fontAlgn="b"/>
                      <a:r>
                        <a:rPr lang="en-US" sz="2400" u="none" strike="noStrike" dirty="0">
                          <a:effectLst/>
                        </a:rPr>
                        <a:t>Change in mass of soda water (g)</a:t>
                      </a:r>
                      <a:endParaRPr lang="en-US" sz="2400" b="1" i="0" u="none" strike="noStrike" dirty="0">
                        <a:solidFill>
                          <a:srgbClr val="000000"/>
                        </a:solidFill>
                        <a:effectLst/>
                        <a:latin typeface="Calibri"/>
                      </a:endParaRPr>
                    </a:p>
                  </a:txBody>
                  <a:tcPr marL="12700" marR="12700" marT="12700" marB="0" anchor="b">
                    <a:solidFill>
                      <a:schemeClr val="accent5">
                        <a:lumMod val="60000"/>
                        <a:lumOff val="40000"/>
                      </a:schemeClr>
                    </a:solidFill>
                  </a:tcPr>
                </a:tc>
                <a:tc>
                  <a:txBody>
                    <a:bodyPr/>
                    <a:lstStyle/>
                    <a:p>
                      <a:pPr algn="l" fontAlgn="b"/>
                      <a:r>
                        <a:rPr lang="en-US" sz="2400" b="1" i="0" u="none" strike="noStrike">
                          <a:solidFill>
                            <a:srgbClr val="000000"/>
                          </a:solidFill>
                          <a:effectLst/>
                          <a:latin typeface="Calibri"/>
                        </a:rPr>
                        <a:t>start BTB color</a:t>
                      </a:r>
                    </a:p>
                  </a:txBody>
                  <a:tcPr marL="12700" marR="12700" marT="12700" marB="0" anchor="b"/>
                </a:tc>
                <a:tc>
                  <a:txBody>
                    <a:bodyPr/>
                    <a:lstStyle/>
                    <a:p>
                      <a:pPr algn="l" fontAlgn="b"/>
                      <a:r>
                        <a:rPr lang="en-US" sz="2400" b="1" i="0" u="none" strike="noStrike">
                          <a:solidFill>
                            <a:srgbClr val="000000"/>
                          </a:solidFill>
                          <a:effectLst/>
                          <a:latin typeface="Calibri"/>
                        </a:rPr>
                        <a:t>end BTB color</a:t>
                      </a:r>
                    </a:p>
                  </a:txBody>
                  <a:tcPr marL="12700" marR="12700" marT="12700" marB="0" anchor="b"/>
                </a:tc>
                <a:extLst>
                  <a:ext uri="{0D108BD9-81ED-4DB2-BD59-A6C34878D82A}">
                    <a16:rowId xmlns:a16="http://schemas.microsoft.com/office/drawing/2014/main" val="10000"/>
                  </a:ext>
                </a:extLst>
              </a:tr>
              <a:tr h="425906">
                <a:tc>
                  <a:txBody>
                    <a:bodyPr/>
                    <a:lstStyle/>
                    <a:p>
                      <a:pPr algn="ctr" fontAlgn="ctr"/>
                      <a:r>
                        <a:rPr lang="en-US" sz="2400" u="none" strike="noStrike">
                          <a:effectLst/>
                        </a:rPr>
                        <a:t>1</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30.64</a:t>
                      </a:r>
                      <a:endParaRPr lang="en-US" sz="2400" b="0" i="0" u="none" strike="noStrike" dirty="0">
                        <a:solidFill>
                          <a:srgbClr val="000000"/>
                        </a:solidFill>
                        <a:effectLst/>
                        <a:latin typeface="Calibri"/>
                      </a:endParaRPr>
                    </a:p>
                  </a:txBody>
                  <a:tcPr marL="12700" marR="12700" marT="12700" marB="0" anchor="ctr"/>
                </a:tc>
                <a:tc>
                  <a:txBody>
                    <a:bodyPr/>
                    <a:lstStyle/>
                    <a:p>
                      <a:pPr algn="ctr" fontAlgn="ctr"/>
                      <a:r>
                        <a:rPr lang="en-US" sz="2400" u="none" strike="noStrike">
                          <a:effectLst/>
                        </a:rPr>
                        <a:t>30.55</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-0.09</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1"/>
                  </a:ext>
                </a:extLst>
              </a:tr>
              <a:tr h="425906">
                <a:tc>
                  <a:txBody>
                    <a:bodyPr/>
                    <a:lstStyle/>
                    <a:p>
                      <a:pPr algn="ctr" fontAlgn="ctr"/>
                      <a:r>
                        <a:rPr lang="en-US" sz="2400" u="none" strike="noStrike">
                          <a:effectLst/>
                        </a:rPr>
                        <a:t>2</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50.22</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50.13</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-0.09</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2"/>
                  </a:ext>
                </a:extLst>
              </a:tr>
              <a:tr h="425906">
                <a:tc>
                  <a:txBody>
                    <a:bodyPr/>
                    <a:lstStyle/>
                    <a:p>
                      <a:pPr algn="ctr" fontAlgn="ctr"/>
                      <a:r>
                        <a:rPr lang="en-US" sz="2400" u="none" strike="noStrike">
                          <a:effectLst/>
                        </a:rPr>
                        <a:t>3</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43.40</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43.30</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-0.10</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3"/>
                  </a:ext>
                </a:extLst>
              </a:tr>
              <a:tr h="425906">
                <a:tc>
                  <a:txBody>
                    <a:bodyPr/>
                    <a:lstStyle/>
                    <a:p>
                      <a:pPr algn="ctr" fontAlgn="ctr"/>
                      <a:r>
                        <a:rPr lang="en-US" sz="2400" u="none" strike="noStrike">
                          <a:effectLst/>
                        </a:rPr>
                        <a:t>4</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32.61</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32.47</a:t>
                      </a:r>
                      <a:endParaRPr lang="en-US" sz="2400" b="0" i="0" u="none" strike="noStrike" dirty="0">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-0.14</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4"/>
                  </a:ext>
                </a:extLst>
              </a:tr>
              <a:tr h="425906">
                <a:tc>
                  <a:txBody>
                    <a:bodyPr/>
                    <a:lstStyle/>
                    <a:p>
                      <a:pPr algn="ctr" fontAlgn="ctr"/>
                      <a:r>
                        <a:rPr lang="en-US" sz="2400" u="none" strike="noStrike">
                          <a:effectLst/>
                        </a:rPr>
                        <a:t>5</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43.26</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43.19</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-0.07</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5"/>
                  </a:ext>
                </a:extLst>
              </a:tr>
              <a:tr h="425906">
                <a:tc>
                  <a:txBody>
                    <a:bodyPr/>
                    <a:lstStyle/>
                    <a:p>
                      <a:pPr algn="ctr" fontAlgn="ctr"/>
                      <a:r>
                        <a:rPr lang="en-US" sz="2400" u="none" strike="noStrike">
                          <a:effectLst/>
                        </a:rPr>
                        <a:t>6</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34.11</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a:effectLst/>
                        </a:rPr>
                        <a:t>34.03</a:t>
                      </a:r>
                      <a:endParaRPr lang="en-US" sz="2400" b="0" i="0" u="none" strike="noStrike">
                        <a:solidFill>
                          <a:srgbClr val="000000"/>
                        </a:solidFill>
                        <a:effectLst/>
                        <a:latin typeface="Calibri"/>
                      </a:endParaRPr>
                    </a:p>
                  </a:txBody>
                  <a:tcPr marL="12700" marR="12700" marT="12700" marB="0" anchor="ctr"/>
                </a:tc>
                <a:tc>
                  <a:txBody>
                    <a:bodyPr/>
                    <a:lstStyle/>
                    <a:p>
                      <a:pPr algn="ctr" fontAlgn="ctr"/>
                      <a:r>
                        <a:rPr lang="en-US" sz="2400" u="none" strike="noStrike" dirty="0">
                          <a:effectLst/>
                        </a:rPr>
                        <a:t>-0.08</a:t>
                      </a:r>
                      <a:endParaRPr lang="en-US" sz="2400" b="0" i="0" u="none" strike="noStrike" dirty="0">
                        <a:solidFill>
                          <a:srgbClr val="000000"/>
                        </a:solidFill>
                        <a:effectLst/>
                        <a:latin typeface="Calibri"/>
                      </a:endParaRPr>
                    </a:p>
                  </a:txBody>
                  <a:tcPr marL="12700" marR="12700" marT="12700" marB="0" anchor="ctr">
                    <a:solidFill>
                      <a:schemeClr val="accent5">
                        <a:lumMod val="20000"/>
                        <a:lumOff val="80000"/>
                      </a:schemeClr>
                    </a:solidFill>
                  </a:tcPr>
                </a:tc>
                <a:tc>
                  <a:txBody>
                    <a:bodyPr/>
                    <a:lstStyle/>
                    <a:p>
                      <a:pPr algn="ctr" fontAlgn="ctr"/>
                      <a:r>
                        <a:rPr lang="en-US" sz="2400" b="0" i="0" u="none" strike="noStrike">
                          <a:solidFill>
                            <a:srgbClr val="000000"/>
                          </a:solidFill>
                          <a:effectLst/>
                          <a:latin typeface="Calibri"/>
                        </a:rPr>
                        <a:t>blue</a:t>
                      </a:r>
                    </a:p>
                  </a:txBody>
                  <a:tcPr marL="12700" marR="12700" marT="12700" marB="0" anchor="ctr"/>
                </a:tc>
                <a:tc>
                  <a:txBody>
                    <a:bodyPr/>
                    <a:lstStyle/>
                    <a:p>
                      <a:pPr algn="ctr" fontAlgn="ctr"/>
                      <a:r>
                        <a:rPr lang="en-US" sz="2400" b="0" i="0" u="none" strike="noStrike" dirty="0">
                          <a:solidFill>
                            <a:srgbClr val="000000"/>
                          </a:solidFill>
                          <a:effectLst/>
                          <a:latin typeface="Calibri"/>
                        </a:rPr>
                        <a:t>yellow</a:t>
                      </a:r>
                    </a:p>
                  </a:txBody>
                  <a:tcPr marL="12700" marR="12700" marT="1270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9243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for Ms. </a:t>
            </a:r>
            <a:r>
              <a:rPr lang="en-US" dirty="0" err="1"/>
              <a:t>Hach’s</a:t>
            </a:r>
            <a:r>
              <a:rPr lang="en-US" dirty="0"/>
              <a:t> Class</a:t>
            </a:r>
          </a:p>
        </p:txBody>
      </p:sp>
      <p:pic>
        <p:nvPicPr>
          <p:cNvPr id="12290" name="Picture 2" descr="Photo"/>
          <p:cNvPicPr>
            <a:picLocks noChangeAspect="1" noChangeArrowheads="1"/>
          </p:cNvPicPr>
          <p:nvPr/>
        </p:nvPicPr>
        <p:blipFill>
          <a:blip r:embed="rId3"/>
          <a:srcRect/>
          <a:stretch>
            <a:fillRect/>
          </a:stretch>
        </p:blipFill>
        <p:spPr bwMode="auto">
          <a:xfrm>
            <a:off x="2164629" y="1925259"/>
            <a:ext cx="4494949" cy="2996634"/>
          </a:xfrm>
          <a:prstGeom prst="rect">
            <a:avLst/>
          </a:prstGeom>
          <a:noFill/>
        </p:spPr>
      </p:pic>
      <p:sp>
        <p:nvSpPr>
          <p:cNvPr id="4" name="Slide Number Placeholder 3"/>
          <p:cNvSpPr>
            <a:spLocks noGrp="1"/>
          </p:cNvSpPr>
          <p:nvPr>
            <p:ph type="sldNum" sz="quarter" idx="12"/>
          </p:nvPr>
        </p:nvSpPr>
        <p:spPr/>
        <p:txBody>
          <a:bodyPr/>
          <a:lstStyle/>
          <a:p>
            <a:fld id="{D3A1C050-F6FE-0E43-A9D0-F8EEADE3D1E4}" type="slidenum">
              <a:rPr lang="en-US" smtClean="0"/>
              <a:pPr/>
              <a:t>11</a:t>
            </a:fld>
            <a:endParaRPr lang="en-US"/>
          </a:p>
        </p:txBody>
      </p:sp>
      <p:sp>
        <p:nvSpPr>
          <p:cNvPr id="7" name="Content Placeholder 2"/>
          <p:cNvSpPr>
            <a:spLocks noGrp="1"/>
          </p:cNvSpPr>
          <p:nvPr>
            <p:ph idx="1"/>
          </p:nvPr>
        </p:nvSpPr>
        <p:spPr>
          <a:xfrm>
            <a:off x="457200" y="5525727"/>
            <a:ext cx="8229600" cy="885847"/>
          </a:xfrm>
        </p:spPr>
        <p:txBody>
          <a:bodyPr>
            <a:normAutofit fontScale="92500" lnSpcReduction="20000"/>
          </a:bodyPr>
          <a:lstStyle/>
          <a:p>
            <a:pPr marL="0" indent="0">
              <a:buNone/>
            </a:pPr>
            <a:r>
              <a:rPr lang="en-US" dirty="0"/>
              <a:t>How do your results compare with the results for Ms. </a:t>
            </a:r>
            <a:r>
              <a:rPr lang="en-US" dirty="0" err="1"/>
              <a:t>Hach’s</a:t>
            </a:r>
            <a:r>
              <a:rPr lang="en-US" dirty="0"/>
              <a:t> class?</a:t>
            </a:r>
          </a:p>
        </p:txBody>
      </p:sp>
    </p:spTree>
    <p:extLst>
      <p:ext uri="{BB962C8B-B14F-4D97-AF65-F5344CB8AC3E}">
        <p14:creationId xmlns:p14="http://schemas.microsoft.com/office/powerpoint/2010/main" val="17431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 Your Predictions</a:t>
            </a:r>
          </a:p>
        </p:txBody>
      </p:sp>
      <p:sp>
        <p:nvSpPr>
          <p:cNvPr id="6" name="Content Placeholder 5"/>
          <p:cNvSpPr>
            <a:spLocks noGrp="1"/>
          </p:cNvSpPr>
          <p:nvPr>
            <p:ph idx="1"/>
          </p:nvPr>
        </p:nvSpPr>
        <p:spPr/>
        <p:txBody>
          <a:bodyPr/>
          <a:lstStyle/>
          <a:p>
            <a:r>
              <a:rPr lang="en-US" dirty="0"/>
              <a:t>What did we see? What does it mean?</a:t>
            </a:r>
          </a:p>
          <a:p>
            <a:r>
              <a:rPr lang="en-US" dirty="0"/>
              <a:t>Which predictions were correct?</a:t>
            </a:r>
          </a:p>
          <a:p>
            <a:r>
              <a:rPr lang="en-US" dirty="0"/>
              <a:t>Which predictions were incorrect?</a:t>
            </a:r>
          </a:p>
          <a:p>
            <a:r>
              <a:rPr lang="en-US" dirty="0"/>
              <a:t>What questions do you still need to answer?</a:t>
            </a:r>
          </a:p>
        </p:txBody>
      </p:sp>
      <p:sp>
        <p:nvSpPr>
          <p:cNvPr id="5" name="Slide Number Placeholder 4"/>
          <p:cNvSpPr>
            <a:spLocks noGrp="1"/>
          </p:cNvSpPr>
          <p:nvPr>
            <p:ph type="sldNum" sz="quarter" idx="12"/>
          </p:nvPr>
        </p:nvSpPr>
        <p:spPr/>
        <p:txBody>
          <a:bodyPr/>
          <a:lstStyle/>
          <a:p>
            <a:fld id="{D3A1C050-F6FE-0E43-A9D0-F8EEADE3D1E4}" type="slidenum">
              <a:rPr lang="en-US" smtClean="0"/>
              <a:pPr/>
              <a:t>12</a:t>
            </a:fld>
            <a:endParaRPr lang="en-US"/>
          </a:p>
        </p:txBody>
      </p:sp>
    </p:spTree>
    <p:extLst>
      <p:ext uri="{BB962C8B-B14F-4D97-AF65-F5344CB8AC3E}">
        <p14:creationId xmlns:p14="http://schemas.microsoft.com/office/powerpoint/2010/main" val="191700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8331-F9EF-6A42-ABE3-35AC71C60E9A}"/>
              </a:ext>
            </a:extLst>
          </p:cNvPr>
          <p:cNvSpPr>
            <a:spLocks noGrp="1"/>
          </p:cNvSpPr>
          <p:nvPr>
            <p:ph type="title"/>
          </p:nvPr>
        </p:nvSpPr>
        <p:spPr/>
        <p:txBody>
          <a:bodyPr/>
          <a:lstStyle/>
          <a:p>
            <a:r>
              <a:rPr lang="en-US" dirty="0"/>
              <a:t>Exit Ticket</a:t>
            </a:r>
          </a:p>
        </p:txBody>
      </p:sp>
      <p:sp>
        <p:nvSpPr>
          <p:cNvPr id="3" name="Content Placeholder 2">
            <a:extLst>
              <a:ext uri="{FF2B5EF4-FFF2-40B4-BE49-F238E27FC236}">
                <a16:creationId xmlns:a16="http://schemas.microsoft.com/office/drawing/2014/main" id="{7D9069A4-238A-F74D-9636-4EADC03771FB}"/>
              </a:ext>
            </a:extLst>
          </p:cNvPr>
          <p:cNvSpPr>
            <a:spLocks noGrp="1"/>
          </p:cNvSpPr>
          <p:nvPr>
            <p:ph idx="1"/>
          </p:nvPr>
        </p:nvSpPr>
        <p:spPr/>
        <p:txBody>
          <a:bodyPr/>
          <a:lstStyle/>
          <a:p>
            <a:r>
              <a:rPr lang="en-US" dirty="0"/>
              <a:t>Conclusions</a:t>
            </a:r>
          </a:p>
          <a:p>
            <a:pPr lvl="1"/>
            <a:r>
              <a:rPr lang="en-US" dirty="0"/>
              <a:t>What did you observe during the investigation?</a:t>
            </a:r>
            <a:endParaRPr lang="en-US" sz="3200" dirty="0"/>
          </a:p>
          <a:p>
            <a:pPr lvl="0"/>
            <a:r>
              <a:rPr lang="en-US" dirty="0"/>
              <a:t>Predictions</a:t>
            </a:r>
          </a:p>
          <a:p>
            <a:pPr lvl="1"/>
            <a:r>
              <a:rPr lang="en-US" dirty="0"/>
              <a:t>What do you think is one conclusion you can make from the investigation?</a:t>
            </a:r>
            <a:endParaRPr lang="en-US" sz="3200" dirty="0"/>
          </a:p>
        </p:txBody>
      </p:sp>
      <p:sp>
        <p:nvSpPr>
          <p:cNvPr id="4" name="Slide Number Placeholder 3">
            <a:extLst>
              <a:ext uri="{FF2B5EF4-FFF2-40B4-BE49-F238E27FC236}">
                <a16:creationId xmlns:a16="http://schemas.microsoft.com/office/drawing/2014/main" id="{88671A43-0D0D-324B-9149-7B81DF8D5110}"/>
              </a:ext>
            </a:extLst>
          </p:cNvPr>
          <p:cNvSpPr>
            <a:spLocks noGrp="1"/>
          </p:cNvSpPr>
          <p:nvPr>
            <p:ph type="sldNum" sz="quarter" idx="12"/>
          </p:nvPr>
        </p:nvSpPr>
        <p:spPr/>
        <p:txBody>
          <a:bodyPr/>
          <a:lstStyle/>
          <a:p>
            <a:fld id="{C82A8714-C4A1-614E-B309-DB23F8B4D841}" type="slidenum">
              <a:rPr lang="en-US" smtClean="0"/>
              <a:t>13</a:t>
            </a:fld>
            <a:endParaRPr lang="en-US"/>
          </a:p>
        </p:txBody>
      </p:sp>
    </p:spTree>
    <p:extLst>
      <p:ext uri="{BB962C8B-B14F-4D97-AF65-F5344CB8AC3E}">
        <p14:creationId xmlns:p14="http://schemas.microsoft.com/office/powerpoint/2010/main" val="417254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Unit map</a:t>
            </a:r>
          </a:p>
        </p:txBody>
      </p:sp>
      <p:sp>
        <p:nvSpPr>
          <p:cNvPr id="3" name="Slide Number Placeholder 2"/>
          <p:cNvSpPr>
            <a:spLocks noGrp="1"/>
          </p:cNvSpPr>
          <p:nvPr>
            <p:ph type="sldNum" sz="quarter" idx="12"/>
          </p:nvPr>
        </p:nvSpPr>
        <p:spPr/>
        <p:txBody>
          <a:bodyPr/>
          <a:lstStyle/>
          <a:p>
            <a:fld id="{D3A1C050-F6FE-0E43-A9D0-F8EEADE3D1E4}" type="slidenum">
              <a:rPr lang="en-US" smtClean="0"/>
              <a:pPr/>
              <a:t>2</a:t>
            </a:fld>
            <a:endParaRPr lang="en-US"/>
          </a:p>
        </p:txBody>
      </p:sp>
      <p:pic>
        <p:nvPicPr>
          <p:cNvPr id="8" name="Content Placeholder 7">
            <a:extLst>
              <a:ext uri="{FF2B5EF4-FFF2-40B4-BE49-F238E27FC236}">
                <a16:creationId xmlns:a16="http://schemas.microsoft.com/office/drawing/2014/main" id="{73CE3FD8-1D58-694C-BCAC-67883AF638FD}"/>
              </a:ext>
            </a:extLst>
          </p:cNvPr>
          <p:cNvPicPr>
            <a:picLocks noGrp="1" noChangeAspect="1"/>
          </p:cNvPicPr>
          <p:nvPr>
            <p:ph idx="1"/>
          </p:nvPr>
        </p:nvPicPr>
        <p:blipFill>
          <a:blip r:embed="rId3"/>
          <a:stretch>
            <a:fillRect/>
          </a:stretch>
        </p:blipFill>
        <p:spPr>
          <a:xfrm>
            <a:off x="457200" y="1764148"/>
            <a:ext cx="8229600" cy="4388566"/>
          </a:xfrm>
        </p:spPr>
      </p:pic>
      <p:pic>
        <p:nvPicPr>
          <p:cNvPr id="5" name="Picture 4">
            <a:extLst>
              <a:ext uri="{FF2B5EF4-FFF2-40B4-BE49-F238E27FC236}">
                <a16:creationId xmlns:a16="http://schemas.microsoft.com/office/drawing/2014/main" id="{899740BB-DAE9-FC44-8FC5-2CEC1F55AC00}"/>
              </a:ext>
            </a:extLst>
          </p:cNvPr>
          <p:cNvPicPr>
            <a:picLocks noChangeAspect="1"/>
          </p:cNvPicPr>
          <p:nvPr/>
        </p:nvPicPr>
        <p:blipFill>
          <a:blip r:embed="rId4"/>
          <a:stretch>
            <a:fillRect/>
          </a:stretch>
        </p:blipFill>
        <p:spPr>
          <a:xfrm>
            <a:off x="0" y="881670"/>
            <a:ext cx="9144000" cy="5094659"/>
          </a:xfrm>
          <a:prstGeom prst="rect">
            <a:avLst/>
          </a:prstGeom>
        </p:spPr>
      </p:pic>
      <p:sp>
        <p:nvSpPr>
          <p:cNvPr id="7" name="Oval Callout 6"/>
          <p:cNvSpPr>
            <a:spLocks noChangeArrowheads="1"/>
          </p:cNvSpPr>
          <p:nvPr/>
        </p:nvSpPr>
        <p:spPr bwMode="auto">
          <a:xfrm>
            <a:off x="866318" y="1449602"/>
            <a:ext cx="924560" cy="924560"/>
          </a:xfrm>
          <a:prstGeom prst="wedgeEllipseCallout">
            <a:avLst>
              <a:gd name="adj1" fmla="val 150900"/>
              <a:gd name="adj2" fmla="val -3870"/>
            </a:avLst>
          </a:prstGeom>
          <a:solidFill>
            <a:schemeClr val="tx1">
              <a:lumMod val="65000"/>
              <a:lumOff val="35000"/>
            </a:schemeClr>
          </a:solidFill>
          <a:ln w="9525">
            <a:solidFill>
              <a:schemeClr val="tx1">
                <a:lumMod val="50000"/>
                <a:lumOff val="50000"/>
              </a:schemeClr>
            </a:solidFill>
            <a:miter lim="800000"/>
            <a:headEnd/>
            <a:tailEnd/>
          </a:ln>
          <a:effectLst>
            <a:outerShdw dist="23000" dir="5400000" rotWithShape="0">
              <a:srgbClr val="808080">
                <a:alpha val="34998"/>
              </a:srgbClr>
            </a:outerShdw>
          </a:effectLst>
        </p:spPr>
        <p:txBody>
          <a:bodyPr rot="0" vert="horz" wrap="square" lIns="91440" tIns="45720" rIns="91440" bIns="45720" anchor="ctr" anchorCtr="0" upright="1">
            <a:noAutofit/>
          </a:bodyPr>
          <a:lstStyle/>
          <a:p>
            <a:pPr marL="0" marR="0" algn="ctr">
              <a:spcBef>
                <a:spcPts val="0"/>
              </a:spcBef>
              <a:spcAft>
                <a:spcPts val="600"/>
              </a:spcAft>
            </a:pPr>
            <a:r>
              <a:rPr lang="en-US" sz="1100">
                <a:solidFill>
                  <a:srgbClr val="FFFFFF"/>
                </a:solidFill>
                <a:effectLst/>
                <a:latin typeface="Arial"/>
                <a:ea typeface="Times New Roman"/>
              </a:rPr>
              <a:t>You are here</a:t>
            </a:r>
            <a:endParaRPr lang="en-US" sz="1100">
              <a:effectLst/>
              <a:latin typeface="Arial"/>
              <a:ea typeface="Times New Roman"/>
            </a:endParaRPr>
          </a:p>
        </p:txBody>
      </p:sp>
    </p:spTree>
    <p:extLst>
      <p:ext uri="{BB962C8B-B14F-4D97-AF65-F5344CB8AC3E}">
        <p14:creationId xmlns:p14="http://schemas.microsoft.com/office/powerpoint/2010/main" val="219168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for the Investigation</a:t>
            </a:r>
          </a:p>
        </p:txBody>
      </p:sp>
      <p:sp>
        <p:nvSpPr>
          <p:cNvPr id="3" name="Content Placeholder 2"/>
          <p:cNvSpPr>
            <a:spLocks noGrp="1"/>
          </p:cNvSpPr>
          <p:nvPr>
            <p:ph sz="half" idx="1"/>
          </p:nvPr>
        </p:nvSpPr>
        <p:spPr>
          <a:xfrm>
            <a:off x="457200" y="1600200"/>
            <a:ext cx="7977386" cy="1300583"/>
          </a:xfrm>
        </p:spPr>
        <p:txBody>
          <a:bodyPr/>
          <a:lstStyle/>
          <a:p>
            <a:r>
              <a:rPr lang="en-US" dirty="0"/>
              <a:t>How will you measure mass changes?</a:t>
            </a:r>
          </a:p>
          <a:p>
            <a:r>
              <a:rPr lang="en-US" dirty="0"/>
              <a:t>How will you observe changes in the color of BTB?</a:t>
            </a:r>
          </a:p>
        </p:txBody>
      </p:sp>
      <p:sp>
        <p:nvSpPr>
          <p:cNvPr id="5" name="Slide Number Placeholder 4"/>
          <p:cNvSpPr>
            <a:spLocks noGrp="1"/>
          </p:cNvSpPr>
          <p:nvPr>
            <p:ph type="sldNum" sz="quarter" idx="12"/>
          </p:nvPr>
        </p:nvSpPr>
        <p:spPr/>
        <p:txBody>
          <a:bodyPr/>
          <a:lstStyle/>
          <a:p>
            <a:fld id="{D3A1C050-F6FE-0E43-A9D0-F8EEADE3D1E4}" type="slidenum">
              <a:rPr lang="en-US" smtClean="0"/>
              <a:pPr/>
              <a:t>3</a:t>
            </a:fld>
            <a:endParaRPr lang="en-US"/>
          </a:p>
        </p:txBody>
      </p:sp>
      <p:pic>
        <p:nvPicPr>
          <p:cNvPr id="6" name="Picture 5" descr="ETHANOL_FINALCOMP (0;01;14;2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56" y="2900783"/>
            <a:ext cx="6255390" cy="3518657"/>
          </a:xfrm>
          <a:prstGeom prst="rect">
            <a:avLst/>
          </a:prstGeom>
        </p:spPr>
      </p:pic>
    </p:spTree>
    <p:extLst>
      <p:ext uri="{BB962C8B-B14F-4D97-AF65-F5344CB8AC3E}">
        <p14:creationId xmlns:p14="http://schemas.microsoft.com/office/powerpoint/2010/main" val="396610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do the investigation!</a:t>
            </a:r>
          </a:p>
        </p:txBody>
      </p:sp>
      <p:sp>
        <p:nvSpPr>
          <p:cNvPr id="3" name="Subtitle 2"/>
          <p:cNvSpPr>
            <a:spLocks noGrp="1"/>
          </p:cNvSpPr>
          <p:nvPr>
            <p:ph sz="half" idx="1"/>
          </p:nvPr>
        </p:nvSpPr>
        <p:spPr/>
        <p:txBody>
          <a:bodyPr/>
          <a:lstStyle/>
          <a:p>
            <a:r>
              <a:rPr lang="en-US" dirty="0">
                <a:solidFill>
                  <a:srgbClr val="000000"/>
                </a:solidFill>
              </a:rPr>
              <a:t>Follow the steps in Part A of your worksheet.</a:t>
            </a:r>
          </a:p>
          <a:p>
            <a:r>
              <a:rPr lang="en-US" dirty="0">
                <a:solidFill>
                  <a:srgbClr val="000000"/>
                </a:solidFill>
              </a:rPr>
              <a:t>Wait at least 20 minutes to observe your results.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4</a:t>
            </a:fld>
            <a:endParaRPr lang="en-US"/>
          </a:p>
        </p:txBody>
      </p:sp>
      <p:pic>
        <p:nvPicPr>
          <p:cNvPr id="8" name="Picture 7" descr="ETHANOL_FINALCOMP (0;03;30;04).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24" y="1600200"/>
            <a:ext cx="3522752" cy="1981548"/>
          </a:xfrm>
          <a:prstGeom prst="rect">
            <a:avLst/>
          </a:prstGeom>
        </p:spPr>
      </p:pic>
      <p:pic>
        <p:nvPicPr>
          <p:cNvPr id="9" name="Picture 8" descr="ETHANOL_FINALCOMP (0;03;54;0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824" y="3909195"/>
            <a:ext cx="3522752" cy="1981548"/>
          </a:xfrm>
          <a:prstGeom prst="rect">
            <a:avLst/>
          </a:prstGeom>
        </p:spPr>
      </p:pic>
    </p:spTree>
    <p:extLst>
      <p:ext uri="{BB962C8B-B14F-4D97-AF65-F5344CB8AC3E}">
        <p14:creationId xmlns:p14="http://schemas.microsoft.com/office/powerpoint/2010/main" val="154532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60000"/>
              <a:lumOff val="40000"/>
            </a:schemeClr>
          </a:solidFill>
        </p:spPr>
        <p:txBody>
          <a:bodyPr>
            <a:normAutofit fontScale="90000"/>
          </a:bodyPr>
          <a:lstStyle/>
          <a:p>
            <a:r>
              <a:rPr lang="en-US" dirty="0"/>
              <a:t>What Are Your Ideas about the Matter Movement Question?</a:t>
            </a:r>
          </a:p>
        </p:txBody>
      </p:sp>
      <p:sp>
        <p:nvSpPr>
          <p:cNvPr id="31749"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C3AF16-7B17-AB44-8DC6-35B1D1372D3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5" name="Content Placeholder 2"/>
          <p:cNvGraphicFramePr>
            <a:graphicFrameLocks noGrp="1"/>
          </p:cNvGraphicFramePr>
          <p:nvPr>
            <p:ph idx="1"/>
            <p:extLst/>
          </p:nvPr>
        </p:nvGraphicFramePr>
        <p:xfrm>
          <a:off x="457200" y="1504950"/>
          <a:ext cx="8229600" cy="138176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marL="0" indent="0" algn="ctr">
                        <a:buNone/>
                      </a:pPr>
                      <a:r>
                        <a:rPr lang="en-US" sz="1800" dirty="0"/>
                        <a:t>What do you think we will see? (macroscopic scale)</a:t>
                      </a:r>
                    </a:p>
                  </a:txBody>
                  <a:tcPr/>
                </a:tc>
                <a:tc>
                  <a:txBody>
                    <a:bodyPr/>
                    <a:lstStyle/>
                    <a:p>
                      <a:pPr marL="0" indent="0" algn="ctr">
                        <a:buNone/>
                      </a:pPr>
                      <a:r>
                        <a:rPr lang="en-US" sz="1800" dirty="0"/>
                        <a:t>What might it mean? (atomic-molecular scale)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What should we be paying attention to?</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267368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60000"/>
              <a:lumOff val="40000"/>
            </a:schemeClr>
          </a:solidFill>
        </p:spPr>
        <p:txBody>
          <a:bodyPr rtlCol="0">
            <a:normAutofit fontScale="90000"/>
          </a:bodyPr>
          <a:lstStyle/>
          <a:p>
            <a:pPr eaLnBrk="1" fontAlgn="auto" hangingPunct="1">
              <a:spcAft>
                <a:spcPts val="0"/>
              </a:spcAft>
              <a:defRPr/>
            </a:pPr>
            <a:r>
              <a:rPr lang="en-US" dirty="0">
                <a:ea typeface="+mj-ea"/>
                <a:cs typeface="+mj-cs"/>
              </a:rPr>
              <a:t>What Are Your Ideas about the Matter Change Question?</a:t>
            </a:r>
          </a:p>
        </p:txBody>
      </p:sp>
      <p:graphicFrame>
        <p:nvGraphicFramePr>
          <p:cNvPr id="3" name="Content Placeholder 2"/>
          <p:cNvGraphicFramePr>
            <a:graphicFrameLocks noGrp="1"/>
          </p:cNvGraphicFramePr>
          <p:nvPr>
            <p:ph idx="1"/>
            <p:extLst/>
          </p:nvPr>
        </p:nvGraphicFramePr>
        <p:xfrm>
          <a:off x="457200" y="1504950"/>
          <a:ext cx="8229600" cy="138176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marL="0" indent="0" algn="ctr">
                        <a:buNone/>
                      </a:pPr>
                      <a:r>
                        <a:rPr lang="en-US" sz="1800" dirty="0"/>
                        <a:t>What do you think we will see? (macroscopic scale)</a:t>
                      </a:r>
                    </a:p>
                  </a:txBody>
                  <a:tcPr/>
                </a:tc>
                <a:tc>
                  <a:txBody>
                    <a:bodyPr/>
                    <a:lstStyle/>
                    <a:p>
                      <a:pPr marL="0" indent="0" algn="ctr">
                        <a:buNone/>
                      </a:pPr>
                      <a:r>
                        <a:rPr lang="en-US" sz="1800" dirty="0"/>
                        <a:t>What might it mean? (atomic-molecular scale)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What should we be paying attention to?</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32773" name="Slide Number Placeholder 4"/>
          <p:cNvSpPr>
            <a:spLocks noGrp="1"/>
          </p:cNvSpPr>
          <p:nvPr>
            <p:ph type="sldNum" sz="quarter" idx="12"/>
          </p:nvPr>
        </p:nvSpPr>
        <p:spPr bwMode="auto">
          <a:noFill/>
          <a:ln>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724CA7-C261-BC42-9763-CFE3670B230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13157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Class Results for Soda Water</a:t>
            </a: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3159582312"/>
              </p:ext>
            </p:extLst>
          </p:nvPr>
        </p:nvGraphicFramePr>
        <p:xfrm>
          <a:off x="457200" y="1449600"/>
          <a:ext cx="8229600" cy="4961975"/>
        </p:xfrm>
        <a:graphic>
          <a:graphicData uri="http://schemas.openxmlformats.org/drawingml/2006/table">
            <a:tbl>
              <a:tblPr firstRow="1" bandRow="1">
                <a:tableStyleId>{5940675A-B579-460E-94D1-54222C63F5DA}</a:tableStyleId>
              </a:tblPr>
              <a:tblGrid>
                <a:gridCol w="1115568">
                  <a:extLst>
                    <a:ext uri="{9D8B030D-6E8A-4147-A177-3AD203B41FA5}">
                      <a16:colId xmlns:a16="http://schemas.microsoft.com/office/drawing/2014/main" val="85201414"/>
                    </a:ext>
                  </a:extLst>
                </a:gridCol>
                <a:gridCol w="841248">
                  <a:extLst>
                    <a:ext uri="{9D8B030D-6E8A-4147-A177-3AD203B41FA5}">
                      <a16:colId xmlns:a16="http://schemas.microsoft.com/office/drawing/2014/main" val="2833180101"/>
                    </a:ext>
                  </a:extLst>
                </a:gridCol>
                <a:gridCol w="786384">
                  <a:extLst>
                    <a:ext uri="{9D8B030D-6E8A-4147-A177-3AD203B41FA5}">
                      <a16:colId xmlns:a16="http://schemas.microsoft.com/office/drawing/2014/main" val="1419318133"/>
                    </a:ext>
                  </a:extLst>
                </a:gridCol>
                <a:gridCol w="914400">
                  <a:extLst>
                    <a:ext uri="{9D8B030D-6E8A-4147-A177-3AD203B41FA5}">
                      <a16:colId xmlns:a16="http://schemas.microsoft.com/office/drawing/2014/main" val="535203294"/>
                    </a:ext>
                  </a:extLst>
                </a:gridCol>
                <a:gridCol w="914400">
                  <a:extLst>
                    <a:ext uri="{9D8B030D-6E8A-4147-A177-3AD203B41FA5}">
                      <a16:colId xmlns:a16="http://schemas.microsoft.com/office/drawing/2014/main" val="93894277"/>
                    </a:ext>
                  </a:extLst>
                </a:gridCol>
                <a:gridCol w="914400">
                  <a:extLst>
                    <a:ext uri="{9D8B030D-6E8A-4147-A177-3AD203B41FA5}">
                      <a16:colId xmlns:a16="http://schemas.microsoft.com/office/drawing/2014/main" val="2447705616"/>
                    </a:ext>
                  </a:extLst>
                </a:gridCol>
                <a:gridCol w="914400">
                  <a:extLst>
                    <a:ext uri="{9D8B030D-6E8A-4147-A177-3AD203B41FA5}">
                      <a16:colId xmlns:a16="http://schemas.microsoft.com/office/drawing/2014/main" val="1759963008"/>
                    </a:ext>
                  </a:extLst>
                </a:gridCol>
                <a:gridCol w="914400">
                  <a:extLst>
                    <a:ext uri="{9D8B030D-6E8A-4147-A177-3AD203B41FA5}">
                      <a16:colId xmlns:a16="http://schemas.microsoft.com/office/drawing/2014/main" val="3840045365"/>
                    </a:ext>
                  </a:extLst>
                </a:gridCol>
                <a:gridCol w="914400">
                  <a:extLst>
                    <a:ext uri="{9D8B030D-6E8A-4147-A177-3AD203B41FA5}">
                      <a16:colId xmlns:a16="http://schemas.microsoft.com/office/drawing/2014/main" val="887712110"/>
                    </a:ext>
                  </a:extLst>
                </a:gridCol>
              </a:tblGrid>
              <a:tr h="992395">
                <a:tc>
                  <a:txBody>
                    <a:bodyPr/>
                    <a:lstStyle/>
                    <a:p>
                      <a:r>
                        <a:rPr lang="en-US" dirty="0"/>
                        <a:t>Group</a:t>
                      </a:r>
                      <a:endParaRPr lang="en-US" i="1" dirty="0"/>
                    </a:p>
                  </a:txBody>
                  <a:tcPr/>
                </a:tc>
                <a:tc>
                  <a:txBody>
                    <a:bodyPr/>
                    <a:lstStyle/>
                    <a:p>
                      <a:r>
                        <a:rPr lang="en-US" dirty="0"/>
                        <a:t>Start Time</a:t>
                      </a:r>
                      <a:endParaRPr lang="en-US" i="1" dirty="0"/>
                    </a:p>
                  </a:txBody>
                  <a:tcPr/>
                </a:tc>
                <a:tc>
                  <a:txBody>
                    <a:bodyPr/>
                    <a:lstStyle/>
                    <a:p>
                      <a:r>
                        <a:rPr lang="en-US" dirty="0"/>
                        <a:t>End Time</a:t>
                      </a:r>
                      <a:endParaRPr lang="en-US" i="1" dirty="0"/>
                    </a:p>
                  </a:txBody>
                  <a:tcPr/>
                </a:tc>
                <a:tc>
                  <a:txBody>
                    <a:bodyPr/>
                    <a:lstStyle/>
                    <a:p>
                      <a:r>
                        <a:rPr lang="en-US" dirty="0"/>
                        <a:t>Initial Mass</a:t>
                      </a:r>
                      <a:endParaRPr lang="en-US" i="1" dirty="0"/>
                    </a:p>
                  </a:txBody>
                  <a:tcPr/>
                </a:tc>
                <a:tc>
                  <a:txBody>
                    <a:bodyPr/>
                    <a:lstStyle/>
                    <a:p>
                      <a:r>
                        <a:rPr lang="en-US" dirty="0"/>
                        <a:t>Final Mass</a:t>
                      </a:r>
                      <a:endParaRPr lang="en-US" i="1" dirty="0"/>
                    </a:p>
                  </a:txBody>
                  <a:tcPr/>
                </a:tc>
                <a:tc>
                  <a:txBody>
                    <a:bodyPr/>
                    <a:lstStyle/>
                    <a:p>
                      <a:r>
                        <a:rPr lang="en-US" dirty="0"/>
                        <a:t>Change in Mass</a:t>
                      </a:r>
                      <a:endParaRPr lang="en-US" i="1" dirty="0"/>
                    </a:p>
                  </a:txBody>
                  <a:tcPr/>
                </a:tc>
                <a:tc>
                  <a:txBody>
                    <a:bodyPr/>
                    <a:lstStyle/>
                    <a:p>
                      <a:r>
                        <a:rPr lang="en-US" dirty="0"/>
                        <a:t>BTB before</a:t>
                      </a:r>
                      <a:endParaRPr lang="en-US" i="1" dirty="0"/>
                    </a:p>
                  </a:txBody>
                  <a:tcPr/>
                </a:tc>
                <a:tc>
                  <a:txBody>
                    <a:bodyPr/>
                    <a:lstStyle/>
                    <a:p>
                      <a:r>
                        <a:rPr lang="en-US" dirty="0"/>
                        <a:t>BTB after</a:t>
                      </a:r>
                      <a:endParaRPr lang="en-US" i="1" dirty="0"/>
                    </a:p>
                  </a:txBody>
                  <a:tcPr/>
                </a:tc>
                <a:tc>
                  <a:txBody>
                    <a:bodyPr/>
                    <a:lstStyle/>
                    <a:p>
                      <a:r>
                        <a:rPr lang="en-US" dirty="0"/>
                        <a:t>Notes</a:t>
                      </a:r>
                      <a:endParaRPr lang="en-US" i="1" dirty="0"/>
                    </a:p>
                  </a:txBody>
                  <a:tcPr/>
                </a:tc>
                <a:extLst>
                  <a:ext uri="{0D108BD9-81ED-4DB2-BD59-A6C34878D82A}">
                    <a16:rowId xmlns:a16="http://schemas.microsoft.com/office/drawing/2014/main" val="1825271554"/>
                  </a:ext>
                </a:extLst>
              </a:tr>
              <a:tr h="992395">
                <a:tc>
                  <a:txBody>
                    <a:bodyPr/>
                    <a:lstStyle/>
                    <a:p>
                      <a:pPr algn="ctr"/>
                      <a:r>
                        <a:rPr lang="en-US" dirty="0"/>
                        <a:t>1</a:t>
                      </a:r>
                      <a:endParaRPr lang="en-US" b="1"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3404591"/>
                  </a:ext>
                </a:extLst>
              </a:tr>
              <a:tr h="992395">
                <a:tc>
                  <a:txBody>
                    <a:bodyPr/>
                    <a:lstStyle/>
                    <a:p>
                      <a:pPr algn="ctr"/>
                      <a:r>
                        <a:rPr lang="en-US" dirty="0"/>
                        <a:t>2</a:t>
                      </a:r>
                      <a:endParaRPr lang="en-US" b="1"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01442542"/>
                  </a:ext>
                </a:extLst>
              </a:tr>
              <a:tr h="992395">
                <a:tc>
                  <a:txBody>
                    <a:bodyPr/>
                    <a:lstStyle/>
                    <a:p>
                      <a:pPr algn="ctr"/>
                      <a:r>
                        <a:rPr lang="en-US" dirty="0"/>
                        <a:t>3</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08199354"/>
                  </a:ext>
                </a:extLst>
              </a:tr>
              <a:tr h="992395">
                <a:tc>
                  <a:txBody>
                    <a:bodyPr/>
                    <a:lstStyle/>
                    <a:p>
                      <a:pPr algn="ctr"/>
                      <a:r>
                        <a:rPr lang="en-US" dirty="0"/>
                        <a:t>Average</a:t>
                      </a:r>
                      <a:endParaRPr lang="en-US" b="1"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94591255"/>
                  </a:ext>
                </a:extLst>
              </a:tr>
            </a:tbl>
          </a:graphicData>
        </a:graphic>
      </p:graphicFrame>
      <p:sp>
        <p:nvSpPr>
          <p:cNvPr id="2" name="Slide Number Placeholder 1">
            <a:extLst>
              <a:ext uri="{FF2B5EF4-FFF2-40B4-BE49-F238E27FC236}">
                <a16:creationId xmlns:a16="http://schemas.microsoft.com/office/drawing/2014/main" id="{B0CF8FEC-2AD9-4E9E-A855-E0703197D1A4}"/>
              </a:ext>
            </a:extLst>
          </p:cNvPr>
          <p:cNvSpPr>
            <a:spLocks noGrp="1"/>
          </p:cNvSpPr>
          <p:nvPr>
            <p:ph type="sldNum" sz="quarter" idx="12"/>
          </p:nvPr>
        </p:nvSpPr>
        <p:spPr/>
        <p:txBody>
          <a:bodyPr/>
          <a:lstStyle/>
          <a:p>
            <a:fld id="{D3A1C050-F6FE-0E43-A9D0-F8EEADE3D1E4}" type="slidenum">
              <a:rPr lang="en-US" smtClean="0"/>
              <a:pPr/>
              <a:t>7</a:t>
            </a:fld>
            <a:endParaRPr lang="en-US"/>
          </a:p>
        </p:txBody>
      </p:sp>
    </p:spTree>
    <p:extLst>
      <p:ext uri="{BB962C8B-B14F-4D97-AF65-F5344CB8AC3E}">
        <p14:creationId xmlns:p14="http://schemas.microsoft.com/office/powerpoint/2010/main" val="44067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BTB Colors</a:t>
            </a:r>
          </a:p>
        </p:txBody>
      </p:sp>
      <p:sp>
        <p:nvSpPr>
          <p:cNvPr id="3" name="Slide Number Placeholder 2"/>
          <p:cNvSpPr>
            <a:spLocks noGrp="1"/>
          </p:cNvSpPr>
          <p:nvPr>
            <p:ph type="sldNum" sz="quarter" idx="12"/>
          </p:nvPr>
        </p:nvSpPr>
        <p:spPr/>
        <p:txBody>
          <a:bodyPr/>
          <a:lstStyle/>
          <a:p>
            <a:fld id="{D3A1C050-F6FE-0E43-A9D0-F8EEADE3D1E4}" type="slidenum">
              <a:rPr lang="en-US" smtClean="0"/>
              <a:pPr/>
              <a:t>8</a:t>
            </a:fld>
            <a:endParaRPr lang="en-US"/>
          </a:p>
        </p:txBody>
      </p:sp>
      <p:pic>
        <p:nvPicPr>
          <p:cNvPr id="6" name="Picture 5" descr="ETHANOL_FINALCOMP (0;01;44;1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61" y="1659776"/>
            <a:ext cx="8042644" cy="4523987"/>
          </a:xfrm>
          <a:prstGeom prst="rect">
            <a:avLst/>
          </a:prstGeom>
        </p:spPr>
      </p:pic>
    </p:spTree>
    <p:extLst>
      <p:ext uri="{BB962C8B-B14F-4D97-AF65-F5344CB8AC3E}">
        <p14:creationId xmlns:p14="http://schemas.microsoft.com/office/powerpoint/2010/main" val="66810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Group Results</a:t>
            </a:r>
          </a:p>
        </p:txBody>
      </p:sp>
      <p:sp>
        <p:nvSpPr>
          <p:cNvPr id="3" name="Content Placeholder 2"/>
          <p:cNvSpPr>
            <a:spLocks noGrp="1"/>
          </p:cNvSpPr>
          <p:nvPr>
            <p:ph sz="half" idx="1"/>
          </p:nvPr>
        </p:nvSpPr>
        <p:spPr/>
        <p:txBody>
          <a:bodyPr>
            <a:normAutofit/>
          </a:bodyPr>
          <a:lstStyle/>
          <a:p>
            <a:pPr marL="0" indent="0">
              <a:buNone/>
            </a:pPr>
            <a:r>
              <a:rPr lang="en-US" dirty="0"/>
              <a:t>Results for mass changes</a:t>
            </a:r>
          </a:p>
          <a:p>
            <a:r>
              <a:rPr lang="en-US" dirty="0"/>
              <a:t>What patterns are there in measurements made by all the groups?</a:t>
            </a:r>
          </a:p>
          <a:p>
            <a:r>
              <a:rPr lang="en-US" dirty="0"/>
              <a:t>Do the patterns match your predictions?</a:t>
            </a:r>
          </a:p>
        </p:txBody>
      </p:sp>
      <p:sp>
        <p:nvSpPr>
          <p:cNvPr id="4" name="Content Placeholder 3"/>
          <p:cNvSpPr>
            <a:spLocks noGrp="1"/>
          </p:cNvSpPr>
          <p:nvPr>
            <p:ph sz="half" idx="2"/>
          </p:nvPr>
        </p:nvSpPr>
        <p:spPr/>
        <p:txBody>
          <a:bodyPr>
            <a:normAutofit/>
          </a:bodyPr>
          <a:lstStyle/>
          <a:p>
            <a:pPr marL="0" indent="0">
              <a:buNone/>
            </a:pPr>
            <a:r>
              <a:rPr lang="en-US" dirty="0"/>
              <a:t>Results for BTB changes</a:t>
            </a:r>
          </a:p>
          <a:p>
            <a:r>
              <a:rPr lang="en-US" dirty="0"/>
              <a:t>What patterns are there in observations made by all the groups?</a:t>
            </a:r>
          </a:p>
          <a:p>
            <a:r>
              <a:rPr lang="en-US" dirty="0"/>
              <a:t>Do the patterns match your predictions?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9</a:t>
            </a:fld>
            <a:endParaRPr lang="en-US"/>
          </a:p>
        </p:txBody>
      </p:sp>
    </p:spTree>
    <p:extLst>
      <p:ext uri="{BB962C8B-B14F-4D97-AF65-F5344CB8AC3E}">
        <p14:creationId xmlns:p14="http://schemas.microsoft.com/office/powerpoint/2010/main" val="3349140177"/>
      </p:ext>
    </p:extLst>
  </p:cSld>
  <p:clrMapOvr>
    <a:masterClrMapping/>
  </p:clrMapOvr>
</p:sld>
</file>

<file path=ppt/theme/theme1.xml><?xml version="1.0" encoding="utf-8"?>
<a:theme xmlns:a="http://schemas.openxmlformats.org/drawingml/2006/main" name="Templat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Template_Presentation.potx</Template>
  <TotalTime>333</TotalTime>
  <Words>1300</Words>
  <Application>Microsoft Macintosh PowerPoint</Application>
  <PresentationFormat>On-screen Show (4:3)</PresentationFormat>
  <Paragraphs>177</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Template_Presentation</vt:lpstr>
      <vt:lpstr>Systems and Scale Unit  Activity 3.2 Observing Soda Water Fizzing</vt:lpstr>
      <vt:lpstr>Unit map</vt:lpstr>
      <vt:lpstr>Materials for the Investigation</vt:lpstr>
      <vt:lpstr>Let’s do the investigation!</vt:lpstr>
      <vt:lpstr>What Are Your Ideas about the Matter Movement Question?</vt:lpstr>
      <vt:lpstr>What Are Your Ideas about the Matter Change Question?</vt:lpstr>
      <vt:lpstr>Class Results for Soda Water</vt:lpstr>
      <vt:lpstr>Possible BTB Colors</vt:lpstr>
      <vt:lpstr>Comparing Group Results</vt:lpstr>
      <vt:lpstr>Results for Ms. Hach’s Class</vt:lpstr>
      <vt:lpstr>Results for Ms. Hach’s Class</vt:lpstr>
      <vt:lpstr>Revisit Your Predictions</vt:lpstr>
      <vt:lpstr>Exit Ticket</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Walus, Alexandria</cp:lastModifiedBy>
  <cp:revision>102</cp:revision>
  <dcterms:created xsi:type="dcterms:W3CDTF">2013-03-08T14:19:13Z</dcterms:created>
  <dcterms:modified xsi:type="dcterms:W3CDTF">2019-05-16T13:48:17Z</dcterms:modified>
</cp:coreProperties>
</file>