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79" r:id="rId5"/>
    <p:sldId id="286" r:id="rId6"/>
    <p:sldId id="282" r:id="rId7"/>
    <p:sldId id="283" r:id="rId8"/>
    <p:sldId id="285" r:id="rId9"/>
    <p:sldId id="284" r:id="rId10"/>
    <p:sldId id="301" r:id="rId11"/>
    <p:sldId id="302" r:id="rId12"/>
    <p:sldId id="300" r:id="rId13"/>
    <p:sldId id="29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9C44A-273C-204F-BBA7-22F983171919}" v="2" dt="2020-09-29T16:05:07.186"/>
    <p1510:client id="{F9BC7751-465A-014A-8835-DB45D5ED9437}" v="4" dt="2020-09-29T16:00:09.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40441" autoAdjust="0"/>
  </p:normalViewPr>
  <p:slideViewPr>
    <p:cSldViewPr snapToGrid="0" snapToObjects="1">
      <p:cViewPr varScale="1">
        <p:scale>
          <a:sx n="33" d="100"/>
          <a:sy n="33" d="100"/>
        </p:scale>
        <p:origin x="3176"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2DF50D-21D7-7F4E-8017-195F3FC74AC2}" type="datetimeFigureOut">
              <a:rPr lang="en-US" smtClean="0"/>
              <a:pPr/>
              <a:t>8/18/21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C0993-5D4C-D840-8BBD-4837800D5D2B}" type="slidenum">
              <a:rPr lang="en-US" smtClean="0"/>
              <a:pPr/>
              <a:t>‹#›</a:t>
            </a:fld>
            <a:endParaRPr lang="en-US"/>
          </a:p>
        </p:txBody>
      </p:sp>
    </p:spTree>
    <p:extLst>
      <p:ext uri="{BB962C8B-B14F-4D97-AF65-F5344CB8AC3E}">
        <p14:creationId xmlns:p14="http://schemas.microsoft.com/office/powerpoint/2010/main" val="42224868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348E9A-9C9B-F845-9A60-0AEE82910B40}" type="datetimeFigureOut">
              <a:rPr lang="en-US" smtClean="0"/>
              <a:pPr/>
              <a:t>8/18/21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B7EDE-1D34-AF43-A72F-F106018D4F39}" type="slidenum">
              <a:rPr lang="en-US" smtClean="0"/>
              <a:pPr/>
              <a:t>‹#›</a:t>
            </a:fld>
            <a:endParaRPr lang="en-US"/>
          </a:p>
        </p:txBody>
      </p:sp>
    </p:spTree>
    <p:extLst>
      <p:ext uri="{BB962C8B-B14F-4D97-AF65-F5344CB8AC3E}">
        <p14:creationId xmlns:p14="http://schemas.microsoft.com/office/powerpoint/2010/main" val="2922836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Craig</a:t>
            </a:r>
            <a:r>
              <a:rPr lang="en-US" baseline="0" dirty="0"/>
              <a:t> Douglas, Michigan State University</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a:t>
            </a:fld>
            <a:endParaRPr lang="en-US"/>
          </a:p>
        </p:txBody>
      </p:sp>
    </p:spTree>
    <p:extLst>
      <p:ext uri="{BB962C8B-B14F-4D97-AF65-F5344CB8AC3E}">
        <p14:creationId xmlns:p14="http://schemas.microsoft.com/office/powerpoint/2010/main" val="29399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Have students complete an exit ticket.</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Show slide 10 of the 2.5 Investigation Tools PPT.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sheet of paper or a sticky note, have students individually answer the exit ticket questions. Depending on time, you may have students answer both questions, assign students to answer a particular question, or let students choose one question to answer. Collect and review the answers.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conclusions question will provide you with information about what your students are taking away from the activity. Student answers to the conclusions question can be used on the Driving Question Board (if you are using one). The predictions question allows students to begin thinking about the next activity and allows you to assess their current ideas as you prepare for the next activity. Student answers to the predictions question can be used as a </a:t>
            </a:r>
            <a:r>
              <a:rPr lang="en-US" sz="1200" kern="1200">
                <a:solidFill>
                  <a:schemeClr val="tx1"/>
                </a:solidFill>
                <a:effectLst/>
                <a:latin typeface="+mn-lt"/>
                <a:ea typeface="+mn-ea"/>
                <a:cs typeface="+mn-cs"/>
              </a:rPr>
              <a:t>lead into </a:t>
            </a:r>
            <a:r>
              <a:rPr lang="en-US" sz="1200" kern="1200" dirty="0">
                <a:solidFill>
                  <a:schemeClr val="tx1"/>
                </a:solidFill>
                <a:effectLst/>
                <a:latin typeface="+mn-lt"/>
                <a:ea typeface="+mn-ea"/>
                <a:cs typeface="+mn-cs"/>
              </a:rPr>
              <a:t>the next activity.</a:t>
            </a:r>
          </a:p>
        </p:txBody>
      </p:sp>
      <p:sp>
        <p:nvSpPr>
          <p:cNvPr id="4" name="Slide Number Placeholder 3"/>
          <p:cNvSpPr>
            <a:spLocks noGrp="1"/>
          </p:cNvSpPr>
          <p:nvPr>
            <p:ph type="sldNum" sz="quarter" idx="5"/>
          </p:nvPr>
        </p:nvSpPr>
        <p:spPr/>
        <p:txBody>
          <a:bodyPr/>
          <a:lstStyle/>
          <a:p>
            <a:fld id="{946B7EDE-1D34-AF43-A72F-F106018D4F39}" type="slidenum">
              <a:rPr lang="en-US" smtClean="0"/>
              <a:pPr/>
              <a:t>10</a:t>
            </a:fld>
            <a:endParaRPr lang="en-US"/>
          </a:p>
        </p:txBody>
      </p:sp>
    </p:spTree>
    <p:extLst>
      <p:ext uri="{BB962C8B-B14F-4D97-AF65-F5344CB8AC3E}">
        <p14:creationId xmlns:p14="http://schemas.microsoft.com/office/powerpoint/2010/main" val="339695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Use the instructional model to show students where they are in the course of the unit.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2 of the 2.5 Investigation Tools PPT. </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Introduce students to the two investigation tools.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investigation tools to students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explain that since atoms are too small to see, scientists have developed special methods to investigate things about the world they can’t know from using their eyes only. Today they will explore two of these tools: a digital balance and Bromothymol Blue (BTB).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2</a:t>
            </a:fld>
            <a:endParaRPr lang="en-US"/>
          </a:p>
        </p:txBody>
      </p:sp>
    </p:spTree>
    <p:extLst>
      <p:ext uri="{BB962C8B-B14F-4D97-AF65-F5344CB8AC3E}">
        <p14:creationId xmlns:p14="http://schemas.microsoft.com/office/powerpoint/2010/main" val="381687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Have students practice using the digital balance in small groups.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students slide 3 of</a:t>
            </a:r>
            <a:r>
              <a:rPr lang="en-US" sz="1200" kern="1200" baseline="0" dirty="0">
                <a:solidFill>
                  <a:schemeClr val="tx1"/>
                </a:solidFill>
                <a:effectLst/>
                <a:latin typeface="+mn-lt"/>
                <a:ea typeface="+mn-ea"/>
                <a:cs typeface="+mn-cs"/>
              </a:rPr>
              <a:t> the PPT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Divide students into groups of four. Tell students to follow the instructions on the slide, and to determine the mass of at least four different items: a paper clip, a straw, a cup of BTB, and a pencil. </a:t>
            </a:r>
          </a:p>
          <a:p>
            <a:r>
              <a:rPr lang="en-US" sz="1200" kern="1200" dirty="0">
                <a:solidFill>
                  <a:schemeClr val="tx1"/>
                </a:solidFill>
                <a:effectLst/>
                <a:latin typeface="+mn-lt"/>
                <a:ea typeface="+mn-ea"/>
                <a:cs typeface="+mn-cs"/>
              </a:rPr>
              <a:t>Accommodation: Print out slide</a:t>
            </a:r>
            <a:r>
              <a:rPr lang="en-US" sz="1200" u="none" kern="1200" dirty="0">
                <a:solidFill>
                  <a:schemeClr val="tx1"/>
                </a:solidFill>
                <a:effectLst/>
                <a:latin typeface="+mn-lt"/>
                <a:ea typeface="+mn-ea"/>
                <a:cs typeface="+mn-cs"/>
              </a:rPr>
              <a:t> 3 </a:t>
            </a:r>
            <a:r>
              <a:rPr lang="en-US" sz="1200" kern="1200" dirty="0">
                <a:solidFill>
                  <a:schemeClr val="tx1"/>
                </a:solidFill>
                <a:effectLst/>
                <a:latin typeface="+mn-lt"/>
                <a:ea typeface="+mn-ea"/>
                <a:cs typeface="+mn-cs"/>
              </a:rPr>
              <a:t>so each group has a copy of the instructions.</a:t>
            </a:r>
          </a:p>
          <a:p>
            <a:pPr lvl="0"/>
            <a:r>
              <a:rPr lang="en-US" sz="1200" kern="1200" dirty="0">
                <a:solidFill>
                  <a:schemeClr val="tx1"/>
                </a:solidFill>
                <a:effectLst/>
                <a:latin typeface="+mn-lt"/>
                <a:ea typeface="+mn-ea"/>
                <a:cs typeface="+mn-cs"/>
              </a:rPr>
              <a:t>Tell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 to record their results on the 2.5 Class Results for Investigation Tools 11 x 17 Poster or the 2.5 Class Results for Investigation Tools Spreadsheet.</a:t>
            </a:r>
          </a:p>
          <a:p>
            <a:r>
              <a:rPr lang="en-US" sz="1200" kern="1200" dirty="0">
                <a:solidFill>
                  <a:schemeClr val="tx1"/>
                </a:solidFill>
                <a:effectLst/>
                <a:latin typeface="+mn-lt"/>
                <a:ea typeface="+mn-ea"/>
                <a:cs typeface="+mn-cs"/>
              </a:rPr>
              <a:t>Have students compare their results across groups for the digital balance.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3</a:t>
            </a:fld>
            <a:endParaRPr lang="en-US"/>
          </a:p>
        </p:txBody>
      </p:sp>
    </p:spTree>
    <p:extLst>
      <p:ext uri="{BB962C8B-B14F-4D97-AF65-F5344CB8AC3E}">
        <p14:creationId xmlns:p14="http://schemas.microsoft.com/office/powerpoint/2010/main" val="44207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Have students practice using BTB in small groups.</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Show students slide 4 of the PPT and tell one student in each group to use the soda straw to blow through BTB while the other students watch and record their observations.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each group record results on the 2.5 Class Results for Investigation 11 x 17 Poster or the 2.5 Class Results for Investigation Tools Spreadsheet.</a:t>
            </a:r>
          </a:p>
          <a:p>
            <a:r>
              <a:rPr lang="en-US" sz="1200" kern="1200" dirty="0">
                <a:solidFill>
                  <a:schemeClr val="tx1"/>
                </a:solidFill>
                <a:effectLst/>
                <a:latin typeface="+mn-lt"/>
                <a:ea typeface="+mn-ea"/>
                <a:cs typeface="+mn-cs"/>
              </a:rPr>
              <a:t>Have students compare their results across groups for the BTB using the (optional) BTB Color Handout as a reference guide.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4</a:t>
            </a:fld>
            <a:endParaRPr lang="en-US"/>
          </a:p>
        </p:txBody>
      </p:sp>
    </p:spTree>
    <p:extLst>
      <p:ext uri="{BB962C8B-B14F-4D97-AF65-F5344CB8AC3E}">
        <p14:creationId xmlns:p14="http://schemas.microsoft.com/office/powerpoint/2010/main" val="36393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Show students slide 5 to help students compare results of mass and color from different groups. Have them answer the questions on the slide. Have students compare and discuss the results from different groups, look for patterns, and identify possible sources of error. This activity will be the first time they do this, and you can judge the sophistication of their thinking. </a:t>
            </a:r>
          </a:p>
          <a:p>
            <a:endParaRPr lang="en-US" dirty="0">
              <a:effectLst/>
            </a:endParaRPr>
          </a:p>
          <a:p>
            <a:r>
              <a:rPr lang="en-US" dirty="0">
                <a:effectLst/>
              </a:rPr>
              <a:t>If students are discussing…</a:t>
            </a:r>
          </a:p>
          <a:p>
            <a:pPr lvl="0"/>
            <a:r>
              <a:rPr lang="en-US" dirty="0">
                <a:effectLst/>
              </a:rPr>
              <a:t>…how the last digit on the balance (.01 g) is sensitive to slight movements and wind currents, and therefore it may not be reliable, then students are discussing levels of </a:t>
            </a:r>
            <a:r>
              <a:rPr lang="en-US" b="1" dirty="0">
                <a:effectLst/>
              </a:rPr>
              <a:t>precision</a:t>
            </a:r>
            <a:r>
              <a:rPr lang="en-US" dirty="0">
                <a:effectLst/>
              </a:rPr>
              <a:t>.</a:t>
            </a:r>
          </a:p>
          <a:p>
            <a:pPr lvl="0"/>
            <a:r>
              <a:rPr lang="en-US" dirty="0">
                <a:effectLst/>
              </a:rPr>
              <a:t>…the differences between the objects that are similar for all groups (paper clip and straw) and the objects that vary from one group to another (pencil and cup of BTB), then the students are discussing real </a:t>
            </a:r>
            <a:r>
              <a:rPr lang="en-US" b="1" dirty="0">
                <a:effectLst/>
              </a:rPr>
              <a:t>variation</a:t>
            </a:r>
            <a:r>
              <a:rPr lang="en-US" dirty="0">
                <a:effectLst/>
              </a:rPr>
              <a:t> </a:t>
            </a:r>
            <a:r>
              <a:rPr lang="en-US" b="1" dirty="0">
                <a:effectLst/>
              </a:rPr>
              <a:t>in objects</a:t>
            </a:r>
            <a:r>
              <a:rPr lang="en-US" dirty="0">
                <a:effectLst/>
              </a:rPr>
              <a:t>.</a:t>
            </a:r>
          </a:p>
          <a:p>
            <a:pPr lvl="0"/>
            <a:r>
              <a:rPr lang="en-US" dirty="0">
                <a:effectLst/>
              </a:rPr>
              <a:t>…that the balances themselves may be inconsistent, then they are discussing </a:t>
            </a:r>
            <a:r>
              <a:rPr lang="en-US" b="1" dirty="0">
                <a:effectLst/>
              </a:rPr>
              <a:t>variation among balances</a:t>
            </a:r>
            <a:r>
              <a:rPr lang="en-US" dirty="0">
                <a:effectLst/>
              </a:rPr>
              <a:t>. One way to check this is to mass the same object on different balances.</a:t>
            </a:r>
          </a:p>
          <a:p>
            <a:pPr lvl="0"/>
            <a:r>
              <a:rPr lang="en-US" dirty="0">
                <a:effectLst/>
              </a:rPr>
              <a:t>…variations in BTB color depending on how long and how hard different students blew through the solution, then they are discussing </a:t>
            </a:r>
            <a:r>
              <a:rPr lang="en-US" b="1" dirty="0">
                <a:effectLst/>
              </a:rPr>
              <a:t>time dependence</a:t>
            </a:r>
            <a:r>
              <a:rPr lang="en-US" dirty="0">
                <a:effectLst/>
              </a:rPr>
              <a:t>.</a:t>
            </a:r>
          </a:p>
          <a:p>
            <a:pPr lvl="0"/>
            <a:endParaRPr lang="en-US" dirty="0">
              <a:effectLst/>
            </a:endParaRPr>
          </a:p>
          <a:p>
            <a:pPr lvl="0"/>
            <a:r>
              <a:rPr lang="en-US" sz="1200" kern="1200" dirty="0">
                <a:solidFill>
                  <a:schemeClr val="tx1"/>
                </a:solidFill>
                <a:effectLst/>
                <a:latin typeface="+mn-lt"/>
                <a:ea typeface="+mn-ea"/>
                <a:cs typeface="+mn-cs"/>
              </a:rPr>
              <a:t>Accommodation: Create a slide with the discussion points and descriptions mentioned above to help facilitate the discussion about error.</a:t>
            </a:r>
            <a:r>
              <a:rPr lang="en-US" dirty="0">
                <a:effectLst/>
              </a:rPr>
              <a:t> </a:t>
            </a:r>
          </a:p>
          <a:p>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5</a:t>
            </a:fld>
            <a:endParaRPr lang="en-US"/>
          </a:p>
        </p:txBody>
      </p:sp>
    </p:spTree>
    <p:extLst>
      <p:ext uri="{BB962C8B-B14F-4D97-AF65-F5344CB8AC3E}">
        <p14:creationId xmlns:p14="http://schemas.microsoft.com/office/powerpoint/2010/main" val="380890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Discuss key conclusions about digital balances and BTB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 key conclusions about using digital balances and BTB for investigations:</a:t>
            </a:r>
          </a:p>
          <a:p>
            <a:pPr lvl="0"/>
            <a:r>
              <a:rPr lang="en-US" sz="1200" kern="1200" dirty="0">
                <a:solidFill>
                  <a:schemeClr val="tx1"/>
                </a:solidFill>
                <a:effectLst/>
                <a:latin typeface="+mn-lt"/>
                <a:ea typeface="+mn-ea"/>
                <a:cs typeface="+mn-cs"/>
              </a:rPr>
              <a:t>Digital balances measure mass very accurately.  The last decimal place (.01 g) shows tiny differences that can be affected even by air currents.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Slide 6 and the optional BTB Color Handout to remind students that BTB detects concentrations of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the air.  They can keep the handout to use in future investigations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6</a:t>
            </a:fld>
            <a:endParaRPr lang="en-US"/>
          </a:p>
        </p:txBody>
      </p:sp>
    </p:spTree>
    <p:extLst>
      <p:ext uri="{BB962C8B-B14F-4D97-AF65-F5344CB8AC3E}">
        <p14:creationId xmlns:p14="http://schemas.microsoft.com/office/powerpoint/2010/main" val="2542640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 matter movement question as it relates to a digital balance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7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2.5 Investigation Tools PPT. Discuss with students how a digital balance can be used to measure matter moving into or out of a system. Highlight that the mass of the system can be measured before and after a change happens in a system. Discuss the two possible conclusions students can draw from their observations:</a:t>
            </a:r>
          </a:p>
          <a:p>
            <a:pPr lvl="0"/>
            <a:r>
              <a:rPr lang="en-US" sz="1200" kern="1200" dirty="0">
                <a:solidFill>
                  <a:schemeClr val="tx1"/>
                </a:solidFill>
                <a:effectLst/>
                <a:latin typeface="+mn-lt"/>
                <a:ea typeface="+mn-ea"/>
                <a:cs typeface="+mn-cs"/>
              </a:rPr>
              <a:t>If the mass of the system increases, then matter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have moved into the system (remember the facts about atoms)</a:t>
            </a:r>
          </a:p>
          <a:p>
            <a:r>
              <a:rPr lang="en-US" sz="1200" kern="1200" dirty="0">
                <a:solidFill>
                  <a:schemeClr val="tx1"/>
                </a:solidFill>
                <a:effectLst/>
                <a:latin typeface="+mn-lt"/>
                <a:ea typeface="+mn-ea"/>
                <a:cs typeface="+mn-cs"/>
              </a:rPr>
              <a:t>If the mass of the system decreases, then matter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have moved out of the system.</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7</a:t>
            </a:fld>
            <a:endParaRPr lang="en-US"/>
          </a:p>
        </p:txBody>
      </p:sp>
    </p:spTree>
    <p:extLst>
      <p:ext uri="{BB962C8B-B14F-4D97-AF65-F5344CB8AC3E}">
        <p14:creationId xmlns:p14="http://schemas.microsoft.com/office/powerpoint/2010/main" val="5049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 matter change question as it relates to BTB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8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2.5 Investigation Tools PPT. Discuss with students how BTB can be used to measure matter change in a system. Highlight that the BTB in a closed container can be observed before and after a change happens in the system.  Discuss the two possible conclusions students can draw from their observations:</a:t>
            </a:r>
          </a:p>
          <a:p>
            <a:pPr lvl="0"/>
            <a:r>
              <a:rPr lang="en-US" sz="1200" kern="1200" dirty="0">
                <a:solidFill>
                  <a:schemeClr val="tx1"/>
                </a:solidFill>
                <a:effectLst/>
                <a:latin typeface="+mn-lt"/>
                <a:ea typeface="+mn-ea"/>
                <a:cs typeface="+mn-cs"/>
              </a:rPr>
              <a:t>If the BTB changes from blue to yellow, then a chemical change may be producing CO</a:t>
            </a:r>
            <a:r>
              <a:rPr lang="en-US" sz="1200" kern="1200" baseline="-250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BTB changes from yellow to blue, then a chemical change may be using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as a reactant.</a:t>
            </a:r>
            <a:r>
              <a:rPr lang="en-US" dirty="0">
                <a:effectLst/>
              </a:rPr>
              <a:t> </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8</a:t>
            </a:fld>
            <a:endParaRPr lang="en-US"/>
          </a:p>
        </p:txBody>
      </p:sp>
    </p:spTree>
    <p:extLst>
      <p:ext uri="{BB962C8B-B14F-4D97-AF65-F5344CB8AC3E}">
        <p14:creationId xmlns:p14="http://schemas.microsoft.com/office/powerpoint/2010/main" val="380827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a discussion to complete the Learning Tracking Tool for this activity.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9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2.5 Investigation Tools PPT.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students take out their Learning Tracking Tool.</a:t>
            </a:r>
          </a:p>
          <a:p>
            <a:pPr lvl="0"/>
            <a:r>
              <a:rPr lang="en-US" sz="1200" kern="1200" dirty="0">
                <a:solidFill>
                  <a:schemeClr val="tx1"/>
                </a:solidFill>
                <a:effectLst/>
                <a:latin typeface="+mn-lt"/>
                <a:ea typeface="+mn-ea"/>
                <a:cs typeface="+mn-cs"/>
              </a:rPr>
              <a:t>Have students write the activity name in the first column, "Zooming Into Air."</a:t>
            </a:r>
          </a:p>
          <a:p>
            <a:pPr lvl="0"/>
            <a:r>
              <a:rPr lang="en-US" sz="1200" kern="1200" dirty="0">
                <a:solidFill>
                  <a:schemeClr val="tx1"/>
                </a:solidFill>
                <a:effectLst/>
                <a:latin typeface="+mn-lt"/>
                <a:ea typeface="+mn-ea"/>
                <a:cs typeface="+mn-cs"/>
              </a:rPr>
              <a:t>Have a class discussion about what students did during the activity. When you come to consensus as a class, have students record the answer in the second column of the tool.</a:t>
            </a:r>
          </a:p>
          <a:p>
            <a:pPr lvl="0"/>
            <a:r>
              <a:rPr lang="en-US" sz="1200" kern="1200" dirty="0">
                <a:solidFill>
                  <a:schemeClr val="tx1"/>
                </a:solidFill>
                <a:effectLst/>
                <a:latin typeface="+mn-lt"/>
                <a:ea typeface="+mn-ea"/>
                <a:cs typeface="+mn-cs"/>
              </a:rPr>
              <a:t>Have a class discussion about what students figured out during the activity that will help them in answering the unit driving question. When you come to consensus as a class, have students record the answer in the third column of the tool.</a:t>
            </a:r>
          </a:p>
          <a:p>
            <a:pPr lvl="0"/>
            <a:r>
              <a:rPr lang="en-US" sz="1200" kern="1200" dirty="0">
                <a:solidFill>
                  <a:schemeClr val="tx1"/>
                </a:solidFill>
                <a:effectLst/>
                <a:latin typeface="+mn-lt"/>
                <a:ea typeface="+mn-ea"/>
                <a:cs typeface="+mn-cs"/>
              </a:rPr>
              <a:t>Have a class discussion about what students are wondering now that will help them move towards answering the unit driving question. Have students record the questions in the fourth column of the tool. </a:t>
            </a:r>
          </a:p>
          <a:p>
            <a:pPr lvl="0"/>
            <a:r>
              <a:rPr lang="en-US" sz="1200" kern="1200" dirty="0">
                <a:solidFill>
                  <a:schemeClr val="tx1"/>
                </a:solidFill>
                <a:effectLst/>
                <a:latin typeface="+mn-lt"/>
                <a:ea typeface="+mn-ea"/>
                <a:cs typeface="+mn-cs"/>
              </a:rPr>
              <a:t>Have students keep their Learning Tracking Tool for Systems &amp; Scale for future activities. </a:t>
            </a:r>
          </a:p>
          <a:p>
            <a:pPr lvl="0"/>
            <a:r>
              <a:rPr lang="en-US" sz="1200" kern="1200" dirty="0">
                <a:solidFill>
                  <a:schemeClr val="tx1"/>
                </a:solidFill>
                <a:effectLst/>
                <a:latin typeface="+mn-lt"/>
                <a:ea typeface="+mn-ea"/>
                <a:cs typeface="+mn-cs"/>
              </a:rPr>
              <a:t>Example Learning Tracking Tool</a:t>
            </a:r>
          </a:p>
          <a:p>
            <a:pPr lvl="0"/>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Zooming Into Air</a:t>
            </a:r>
            <a:endParaRPr lang="en-US" dirty="0">
              <a:effectLst/>
            </a:endParaRPr>
          </a:p>
          <a:p>
            <a:r>
              <a:rPr lang="en-US" b="1" dirty="0">
                <a:effectLst/>
              </a:rPr>
              <a:t>What Did We Do</a:t>
            </a:r>
            <a:r>
              <a:rPr lang="en-US" dirty="0">
                <a:effectLst/>
              </a:rPr>
              <a:t>: </a:t>
            </a:r>
            <a:r>
              <a:rPr lang="en-US" sz="1200" kern="1200" dirty="0">
                <a:solidFill>
                  <a:schemeClr val="tx1"/>
                </a:solidFill>
                <a:effectLst/>
                <a:latin typeface="+mn-lt"/>
                <a:ea typeface="+mn-ea"/>
                <a:cs typeface="+mn-cs"/>
              </a:rPr>
              <a:t>"Zoom into" air and explore how the world can be studied at multiple scales, including the atomic-molecular scale.</a:t>
            </a:r>
            <a:endParaRPr lang="en-US" dirty="0">
              <a:effectLst/>
            </a:endParaRPr>
          </a:p>
          <a:p>
            <a:r>
              <a:rPr lang="en-US" sz="1200" b="1" kern="1200" dirty="0">
                <a:solidFill>
                  <a:schemeClr val="tx1"/>
                </a:solidFill>
                <a:effectLst/>
                <a:latin typeface="+mn-lt"/>
                <a:ea typeface="+mn-ea"/>
                <a:cs typeface="+mn-cs"/>
              </a:rPr>
              <a:t>What We Figured Out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We can learn about the world at different scales. </a:t>
            </a:r>
          </a:p>
          <a:p>
            <a:r>
              <a:rPr lang="en-US" sz="1200" kern="1200" dirty="0">
                <a:solidFill>
                  <a:schemeClr val="tx1"/>
                </a:solidFill>
                <a:effectLst/>
                <a:latin typeface="+mn-lt"/>
                <a:ea typeface="+mn-ea"/>
                <a:cs typeface="+mn-cs"/>
              </a:rPr>
              <a:t>Three facts about atoms are: 1) Atoms last forever, 2) Atoms make up the mass of all materials, 3) Atoms are bonded to other atoms in molecules.</a:t>
            </a:r>
            <a:r>
              <a:rPr lang="en-US" dirty="0">
                <a:effectLst/>
              </a:rPr>
              <a:t> </a:t>
            </a:r>
          </a:p>
          <a:p>
            <a:r>
              <a:rPr lang="en-US" sz="1200" kern="1200" dirty="0">
                <a:solidFill>
                  <a:schemeClr val="tx1"/>
                </a:solidFill>
                <a:effectLst/>
                <a:latin typeface="+mn-lt"/>
                <a:ea typeface="+mn-ea"/>
                <a:cs typeface="+mn-cs"/>
              </a:rPr>
              <a:t>A digital balance can be used to determine if atoms have moved, because atoms have mass. BTB can be used to detect changes in the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concentration in the air.</a:t>
            </a:r>
            <a:endParaRPr lang="en-US" dirty="0">
              <a:effectLst/>
            </a:endParaRPr>
          </a:p>
          <a:p>
            <a:r>
              <a:rPr lang="en-US" sz="1200" b="1" kern="1200" dirty="0">
                <a:solidFill>
                  <a:schemeClr val="tx1"/>
                </a:solidFill>
                <a:effectLst/>
                <a:latin typeface="+mn-lt"/>
                <a:ea typeface="+mn-ea"/>
                <a:cs typeface="+mn-cs"/>
              </a:rPr>
              <a:t>What We are Asking Now</a:t>
            </a:r>
            <a:r>
              <a:rPr lang="en-US" sz="1200" kern="1200" dirty="0">
                <a:solidFill>
                  <a:schemeClr val="tx1"/>
                </a:solidFill>
                <a:effectLst/>
                <a:latin typeface="+mn-lt"/>
                <a:ea typeface="+mn-ea"/>
                <a:cs typeface="+mn-cs"/>
              </a:rPr>
              <a:t>: How can we use atoms and molecules to explain ethanol burning?</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9</a:t>
            </a:fld>
            <a:endParaRPr lang="en-US"/>
          </a:p>
        </p:txBody>
      </p:sp>
    </p:spTree>
    <p:extLst>
      <p:ext uri="{BB962C8B-B14F-4D97-AF65-F5344CB8AC3E}">
        <p14:creationId xmlns:p14="http://schemas.microsoft.com/office/powerpoint/2010/main" val="2008312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pic>
        <p:nvPicPr>
          <p:cNvPr id="7" name="Picture 6" descr="Carbon TIME 4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6683" y="482468"/>
            <a:ext cx="1990713" cy="1505558"/>
          </a:xfrm>
          <a:prstGeom prst="rect">
            <a:avLst/>
          </a:prstGeom>
        </p:spPr>
      </p:pic>
    </p:spTree>
    <p:extLst>
      <p:ext uri="{BB962C8B-B14F-4D97-AF65-F5344CB8AC3E}">
        <p14:creationId xmlns:p14="http://schemas.microsoft.com/office/powerpoint/2010/main" val="8905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5615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3201"/>
            <a:ext cx="2057400" cy="56429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483201"/>
            <a:ext cx="6019800" cy="5642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69941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4826"/>
            <a:ext cx="8229600" cy="4906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3400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5074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31118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1247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37227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95850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8"/>
            <a:ext cx="3008313" cy="97951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55588"/>
            <a:ext cx="5111750" cy="5670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7522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5102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924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91020"/>
            <a:ext cx="8229600" cy="49067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411574"/>
            <a:ext cx="21336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2BAAFF94-8111-A348-8301-1F63C1D0CE4E}" type="slidenum">
              <a:rPr lang="en-US" smtClean="0"/>
              <a:pPr/>
              <a:t>‹#›</a:t>
            </a:fld>
            <a:endParaRPr lang="en-US" dirty="0"/>
          </a:p>
        </p:txBody>
      </p:sp>
      <p:sp>
        <p:nvSpPr>
          <p:cNvPr id="9" name="Footer Placeholder 5"/>
          <p:cNvSpPr>
            <a:spLocks noGrp="1"/>
          </p:cNvSpPr>
          <p:nvPr>
            <p:ph type="ftr" sz="quarter" idx="3"/>
          </p:nvPr>
        </p:nvSpPr>
        <p:spPr>
          <a:xfrm>
            <a:off x="457200" y="6400800"/>
            <a:ext cx="5989674" cy="365125"/>
          </a:xfrm>
          <a:prstGeom prst="rect">
            <a:avLst/>
          </a:prstGeom>
        </p:spPr>
        <p:txBody>
          <a:bodyPr/>
          <a:lstStyle/>
          <a:p>
            <a:endParaRPr lang="en-US" dirty="0"/>
          </a:p>
        </p:txBody>
      </p:sp>
    </p:spTree>
    <p:extLst>
      <p:ext uri="{BB962C8B-B14F-4D97-AF65-F5344CB8AC3E}">
        <p14:creationId xmlns:p14="http://schemas.microsoft.com/office/powerpoint/2010/main" val="791356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ea typeface="ＭＳ Ｐゴシック" charset="-128"/>
              <a:cs typeface="ＭＳ Ｐゴシック" charset="-128"/>
            </a:endParaRPr>
          </a:p>
        </p:txBody>
      </p:sp>
      <p:sp>
        <p:nvSpPr>
          <p:cNvPr id="7" name="Subtitle 2"/>
          <p:cNvSpPr txBox="1">
            <a:spLocks/>
          </p:cNvSpPr>
          <p:nvPr/>
        </p:nvSpPr>
        <p:spPr>
          <a:xfrm>
            <a:off x="1371600" y="3886200"/>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rgbClr val="000000"/>
              </a:solidFill>
              <a:ea typeface="ＭＳ Ｐゴシック" charset="-128"/>
              <a:cs typeface="ＭＳ Ｐゴシック" charset="-128"/>
            </a:endParaRPr>
          </a:p>
        </p:txBody>
      </p:sp>
      <p:grpSp>
        <p:nvGrpSpPr>
          <p:cNvPr id="3" name="Group 2"/>
          <p:cNvGrpSpPr/>
          <p:nvPr/>
        </p:nvGrpSpPr>
        <p:grpSpPr>
          <a:xfrm>
            <a:off x="178036" y="294321"/>
            <a:ext cx="5954172" cy="684705"/>
            <a:chOff x="178036" y="294321"/>
            <a:chExt cx="5954172" cy="684705"/>
          </a:xfrm>
        </p:grpSpPr>
        <p:sp>
          <p:nvSpPr>
            <p:cNvPr id="6" name="TextBox 5"/>
            <p:cNvSpPr txBox="1"/>
            <p:nvPr/>
          </p:nvSpPr>
          <p:spPr>
            <a:xfrm>
              <a:off x="3003051" y="332695"/>
              <a:ext cx="3129157" cy="646331"/>
            </a:xfrm>
            <a:prstGeom prst="rect">
              <a:avLst/>
            </a:prstGeom>
            <a:noFill/>
          </p:spPr>
          <p:txBody>
            <a:bodyPr wrap="none" rtlCol="0">
              <a:spAutoFit/>
            </a:bodyPr>
            <a:lstStyle/>
            <a:p>
              <a:r>
                <a:rPr lang="en-US" sz="1200" i="1" dirty="0"/>
                <a:t>Carbon: Transformations in Matter and Energy</a:t>
              </a:r>
            </a:p>
            <a:p>
              <a:r>
                <a:rPr lang="en-US" sz="1200" i="1" dirty="0"/>
                <a:t>Environmental Literacy Project</a:t>
              </a:r>
              <a:br>
                <a:rPr lang="en-US" sz="1200" i="1" dirty="0"/>
              </a:br>
              <a:r>
                <a:rPr lang="en-US" sz="1200" i="1" dirty="0"/>
                <a:t>Michigan State University</a:t>
              </a:r>
              <a:r>
                <a:rPr lang="en-US" sz="1200" dirty="0">
                  <a:effectLst/>
                </a:rPr>
                <a:t> </a:t>
              </a:r>
              <a:endParaRPr lang="en-US" sz="1600" dirty="0"/>
            </a:p>
          </p:txBody>
        </p:sp>
        <p:pic>
          <p:nvPicPr>
            <p:cNvPr id="2" name="Picture 1" descr="Carbon TIME 1 line 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36" y="294321"/>
              <a:ext cx="2831104" cy="643007"/>
            </a:xfrm>
            <a:prstGeom prst="rect">
              <a:avLst/>
            </a:prstGeom>
          </p:spPr>
        </p:pic>
      </p:grpSp>
      <p:sp>
        <p:nvSpPr>
          <p:cNvPr id="12" name="Title 11"/>
          <p:cNvSpPr>
            <a:spLocks noGrp="1"/>
          </p:cNvSpPr>
          <p:nvPr>
            <p:ph type="title"/>
          </p:nvPr>
        </p:nvSpPr>
        <p:spPr>
          <a:xfrm>
            <a:off x="457200" y="1385385"/>
            <a:ext cx="8229600" cy="2539882"/>
          </a:xfrm>
        </p:spPr>
        <p:txBody>
          <a:bodyPr>
            <a:normAutofit/>
          </a:bodyPr>
          <a:lstStyle/>
          <a:p>
            <a:r>
              <a:rPr lang="en-US" i="1" dirty="0">
                <a:latin typeface="Arial"/>
                <a:cs typeface="Arial"/>
              </a:rPr>
              <a:t>Systems and Scale </a:t>
            </a:r>
            <a:r>
              <a:rPr lang="en-US" dirty="0">
                <a:latin typeface="Arial"/>
                <a:cs typeface="Arial"/>
              </a:rPr>
              <a:t>Unit</a:t>
            </a:r>
            <a:br>
              <a:rPr lang="en-US" dirty="0">
                <a:latin typeface="Arial"/>
                <a:cs typeface="Arial"/>
              </a:rPr>
            </a:br>
            <a:br>
              <a:rPr lang="en-US" dirty="0">
                <a:latin typeface="Arial"/>
                <a:cs typeface="Arial"/>
              </a:rPr>
            </a:br>
            <a:r>
              <a:rPr lang="en-US" dirty="0">
                <a:latin typeface="Arial"/>
                <a:cs typeface="Arial"/>
              </a:rPr>
              <a:t>Activity 2.5 Investigation Tools</a:t>
            </a:r>
          </a:p>
        </p:txBody>
      </p:sp>
      <p:pic>
        <p:nvPicPr>
          <p:cNvPr id="9" name="Picture 8" descr="ETHANOL_FINALCOMP (0;01;44;1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723" y="4169462"/>
            <a:ext cx="3827747" cy="2153108"/>
          </a:xfrm>
          <a:prstGeom prst="rect">
            <a:avLst/>
          </a:prstGeom>
        </p:spPr>
      </p:pic>
      <p:sp>
        <p:nvSpPr>
          <p:cNvPr id="5" name="Slide Number Placeholder 4">
            <a:extLst>
              <a:ext uri="{FF2B5EF4-FFF2-40B4-BE49-F238E27FC236}">
                <a16:creationId xmlns:a16="http://schemas.microsoft.com/office/drawing/2014/main" id="{051B960E-B6B6-4AC6-89C6-E31D023DBADF}"/>
              </a:ext>
            </a:extLst>
          </p:cNvPr>
          <p:cNvSpPr>
            <a:spLocks noGrp="1"/>
          </p:cNvSpPr>
          <p:nvPr>
            <p:ph type="sldNum" sz="quarter" idx="12"/>
          </p:nvPr>
        </p:nvSpPr>
        <p:spPr/>
        <p:txBody>
          <a:bodyPr/>
          <a:lstStyle/>
          <a:p>
            <a:fld id="{D3A1C050-F6FE-0E43-A9D0-F8EEADE3D1E4}" type="slidenum">
              <a:rPr lang="en-US" smtClean="0"/>
              <a:pPr/>
              <a:t>1</a:t>
            </a:fld>
            <a:endParaRPr lang="en-US"/>
          </a:p>
        </p:txBody>
      </p:sp>
    </p:spTree>
    <p:extLst>
      <p:ext uri="{BB962C8B-B14F-4D97-AF65-F5344CB8AC3E}">
        <p14:creationId xmlns:p14="http://schemas.microsoft.com/office/powerpoint/2010/main" val="35319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8331-F9EF-6A42-ABE3-35AC71C60E9A}"/>
              </a:ext>
            </a:extLst>
          </p:cNvPr>
          <p:cNvSpPr>
            <a:spLocks noGrp="1"/>
          </p:cNvSpPr>
          <p:nvPr>
            <p:ph type="title"/>
          </p:nvPr>
        </p:nvSpPr>
        <p:spPr/>
        <p:txBody>
          <a:bodyPr/>
          <a:lstStyle/>
          <a:p>
            <a:r>
              <a:rPr lang="en-US" dirty="0"/>
              <a:t>Exit Ticket</a:t>
            </a:r>
          </a:p>
        </p:txBody>
      </p:sp>
      <p:sp>
        <p:nvSpPr>
          <p:cNvPr id="3" name="Content Placeholder 2">
            <a:extLst>
              <a:ext uri="{FF2B5EF4-FFF2-40B4-BE49-F238E27FC236}">
                <a16:creationId xmlns:a16="http://schemas.microsoft.com/office/drawing/2014/main" id="{7D9069A4-238A-F74D-9636-4EADC03771FB}"/>
              </a:ext>
            </a:extLst>
          </p:cNvPr>
          <p:cNvSpPr>
            <a:spLocks noGrp="1"/>
          </p:cNvSpPr>
          <p:nvPr>
            <p:ph idx="1"/>
          </p:nvPr>
        </p:nvSpPr>
        <p:spPr/>
        <p:txBody>
          <a:bodyPr/>
          <a:lstStyle/>
          <a:p>
            <a:r>
              <a:rPr lang="en-US" dirty="0"/>
              <a:t>Conclusions</a:t>
            </a:r>
          </a:p>
          <a:p>
            <a:pPr lvl="1"/>
            <a:r>
              <a:rPr lang="en-US" dirty="0"/>
              <a:t>What information can a digital balance and BTB provide?</a:t>
            </a:r>
            <a:endParaRPr lang="en-US" sz="3200" dirty="0"/>
          </a:p>
          <a:p>
            <a:pPr lvl="0"/>
            <a:r>
              <a:rPr lang="en-US" dirty="0"/>
              <a:t>Predictions</a:t>
            </a:r>
          </a:p>
          <a:p>
            <a:pPr lvl="1"/>
            <a:r>
              <a:rPr lang="en-US" dirty="0"/>
              <a:t>How do you think you could use a digital balance and BTB to figure out what happens when ethanol burns?</a:t>
            </a:r>
            <a:endParaRPr lang="en-US" sz="3200" dirty="0"/>
          </a:p>
          <a:p>
            <a:pPr lvl="1"/>
            <a:endParaRPr lang="en-US" dirty="0"/>
          </a:p>
        </p:txBody>
      </p:sp>
      <p:sp>
        <p:nvSpPr>
          <p:cNvPr id="4" name="Slide Number Placeholder 3">
            <a:extLst>
              <a:ext uri="{FF2B5EF4-FFF2-40B4-BE49-F238E27FC236}">
                <a16:creationId xmlns:a16="http://schemas.microsoft.com/office/drawing/2014/main" id="{88671A43-0D0D-324B-9149-7B81DF8D5110}"/>
              </a:ext>
            </a:extLst>
          </p:cNvPr>
          <p:cNvSpPr>
            <a:spLocks noGrp="1"/>
          </p:cNvSpPr>
          <p:nvPr>
            <p:ph type="sldNum" sz="quarter" idx="12"/>
          </p:nvPr>
        </p:nvSpPr>
        <p:spPr/>
        <p:txBody>
          <a:bodyPr/>
          <a:lstStyle/>
          <a:p>
            <a:fld id="{C82A8714-C4A1-614E-B309-DB23F8B4D841}" type="slidenum">
              <a:rPr lang="en-US" smtClean="0"/>
              <a:t>10</a:t>
            </a:fld>
            <a:endParaRPr lang="en-US"/>
          </a:p>
        </p:txBody>
      </p:sp>
    </p:spTree>
    <p:extLst>
      <p:ext uri="{BB962C8B-B14F-4D97-AF65-F5344CB8AC3E}">
        <p14:creationId xmlns:p14="http://schemas.microsoft.com/office/powerpoint/2010/main" val="347620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Unit Map</a:t>
            </a:r>
            <a:endParaRPr lang="en-US" dirty="0"/>
          </a:p>
        </p:txBody>
      </p:sp>
      <p:sp>
        <p:nvSpPr>
          <p:cNvPr id="3" name="Slide Number Placeholder 2"/>
          <p:cNvSpPr>
            <a:spLocks noGrp="1"/>
          </p:cNvSpPr>
          <p:nvPr>
            <p:ph type="sldNum" sz="quarter" idx="12"/>
          </p:nvPr>
        </p:nvSpPr>
        <p:spPr/>
        <p:txBody>
          <a:bodyPr/>
          <a:lstStyle/>
          <a:p>
            <a:fld id="{D3A1C050-F6FE-0E43-A9D0-F8EEADE3D1E4}" type="slidenum">
              <a:rPr lang="en-US" smtClean="0"/>
              <a:pPr/>
              <a:t>2</a:t>
            </a:fld>
            <a:endParaRPr lang="en-US"/>
          </a:p>
        </p:txBody>
      </p:sp>
      <p:pic>
        <p:nvPicPr>
          <p:cNvPr id="9" name="Content Placeholder 8">
            <a:extLst>
              <a:ext uri="{FF2B5EF4-FFF2-40B4-BE49-F238E27FC236}">
                <a16:creationId xmlns:a16="http://schemas.microsoft.com/office/drawing/2014/main" id="{B4CFB220-5F64-3545-A0B2-12A5F1E90B75}"/>
              </a:ext>
            </a:extLst>
          </p:cNvPr>
          <p:cNvPicPr>
            <a:picLocks noGrp="1" noChangeAspect="1"/>
          </p:cNvPicPr>
          <p:nvPr>
            <p:ph idx="1"/>
          </p:nvPr>
        </p:nvPicPr>
        <p:blipFill>
          <a:blip r:embed="rId3"/>
          <a:srcRect/>
          <a:stretch/>
        </p:blipFill>
        <p:spPr>
          <a:xfrm>
            <a:off x="457200" y="1690148"/>
            <a:ext cx="8229600" cy="4536567"/>
          </a:xfrm>
        </p:spPr>
      </p:pic>
      <p:sp>
        <p:nvSpPr>
          <p:cNvPr id="7" name="Oval Callout 6"/>
          <p:cNvSpPr>
            <a:spLocks noChangeArrowheads="1"/>
          </p:cNvSpPr>
          <p:nvPr/>
        </p:nvSpPr>
        <p:spPr bwMode="auto">
          <a:xfrm>
            <a:off x="457200" y="1079752"/>
            <a:ext cx="924560" cy="924560"/>
          </a:xfrm>
          <a:prstGeom prst="wedgeEllipseCallout">
            <a:avLst>
              <a:gd name="adj1" fmla="val 60325"/>
              <a:gd name="adj2" fmla="val 183973"/>
            </a:avLst>
          </a:prstGeom>
          <a:solidFill>
            <a:schemeClr val="tx1">
              <a:lumMod val="65000"/>
              <a:lumOff val="35000"/>
            </a:schemeClr>
          </a:solidFill>
          <a:ln w="9525">
            <a:solidFill>
              <a:schemeClr val="tx1">
                <a:lumMod val="50000"/>
                <a:lumOff val="50000"/>
              </a:schemeClr>
            </a:solidFill>
            <a:miter lim="800000"/>
            <a:headEnd/>
            <a:tailEnd/>
          </a:ln>
          <a:effectLst>
            <a:outerShdw dist="23000" dir="5400000" rotWithShape="0">
              <a:srgbClr val="808080">
                <a:alpha val="34998"/>
              </a:srgbClr>
            </a:outerShdw>
          </a:effectLst>
        </p:spPr>
        <p:txBody>
          <a:bodyPr rot="0" vert="horz" wrap="square" lIns="91440" tIns="45720" rIns="91440" bIns="45720" anchor="ctr" anchorCtr="0" upright="1">
            <a:noAutofit/>
          </a:bodyPr>
          <a:lstStyle/>
          <a:p>
            <a:pPr marL="0" marR="0" algn="ctr">
              <a:spcBef>
                <a:spcPts val="0"/>
              </a:spcBef>
              <a:spcAft>
                <a:spcPts val="600"/>
              </a:spcAft>
            </a:pPr>
            <a:r>
              <a:rPr lang="en-US" sz="1100" dirty="0">
                <a:solidFill>
                  <a:srgbClr val="FFFFFF"/>
                </a:solidFill>
                <a:effectLst/>
                <a:latin typeface="Arial"/>
                <a:ea typeface="Times New Roman"/>
              </a:rPr>
              <a:t>You are here</a:t>
            </a:r>
            <a:endParaRPr lang="en-US" sz="1100" dirty="0">
              <a:effectLst/>
              <a:latin typeface="Arial"/>
              <a:ea typeface="Times New Roman"/>
            </a:endParaRPr>
          </a:p>
        </p:txBody>
      </p:sp>
    </p:spTree>
    <p:extLst>
      <p:ext uri="{BB962C8B-B14F-4D97-AF65-F5344CB8AC3E}">
        <p14:creationId xmlns:p14="http://schemas.microsoft.com/office/powerpoint/2010/main" val="150492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590"/>
            <a:ext cx="8229600" cy="992402"/>
          </a:xfrm>
        </p:spPr>
        <p:txBody>
          <a:bodyPr>
            <a:normAutofit/>
          </a:bodyPr>
          <a:lstStyle/>
          <a:p>
            <a:r>
              <a:rPr lang="en-US" dirty="0"/>
              <a:t>Investigation Tool: Digital Balance</a:t>
            </a:r>
          </a:p>
        </p:txBody>
      </p:sp>
      <p:sp>
        <p:nvSpPr>
          <p:cNvPr id="3" name="Content Placeholder 2"/>
          <p:cNvSpPr>
            <a:spLocks noGrp="1"/>
          </p:cNvSpPr>
          <p:nvPr>
            <p:ph sz="half" idx="1"/>
          </p:nvPr>
        </p:nvSpPr>
        <p:spPr>
          <a:xfrm>
            <a:off x="643056" y="1832550"/>
            <a:ext cx="4038600" cy="4525963"/>
          </a:xfrm>
        </p:spPr>
        <p:txBody>
          <a:bodyPr>
            <a:normAutofit/>
          </a:bodyPr>
          <a:lstStyle/>
          <a:p>
            <a:pPr marL="0" indent="0">
              <a:buNone/>
            </a:pPr>
            <a:r>
              <a:rPr lang="en-US" dirty="0"/>
              <a:t>Determine the mass of:</a:t>
            </a:r>
          </a:p>
          <a:p>
            <a:r>
              <a:rPr lang="en-US" dirty="0"/>
              <a:t>A large paper clip</a:t>
            </a:r>
          </a:p>
          <a:p>
            <a:r>
              <a:rPr lang="en-US" dirty="0"/>
              <a:t>A straw</a:t>
            </a:r>
          </a:p>
          <a:p>
            <a:r>
              <a:rPr lang="en-US" dirty="0"/>
              <a:t>Your cup of BTB solution</a:t>
            </a:r>
          </a:p>
          <a:p>
            <a:r>
              <a:rPr lang="en-US" dirty="0"/>
              <a:t>A pencil</a:t>
            </a:r>
          </a:p>
          <a:p>
            <a:pPr marL="0" indent="0">
              <a:buNone/>
            </a:pPr>
            <a:r>
              <a:rPr lang="en-US" dirty="0"/>
              <a:t>Each member of your group should weigh one object. </a:t>
            </a:r>
          </a:p>
        </p:txBody>
      </p:sp>
      <p:sp>
        <p:nvSpPr>
          <p:cNvPr id="4" name="Slide Number Placeholder 3"/>
          <p:cNvSpPr>
            <a:spLocks noGrp="1"/>
          </p:cNvSpPr>
          <p:nvPr>
            <p:ph type="sldNum" sz="quarter" idx="12"/>
          </p:nvPr>
        </p:nvSpPr>
        <p:spPr/>
        <p:txBody>
          <a:bodyPr/>
          <a:lstStyle/>
          <a:p>
            <a:fld id="{D3A1C050-F6FE-0E43-A9D0-F8EEADE3D1E4}" type="slidenum">
              <a:rPr lang="en-US" smtClean="0"/>
              <a:pPr/>
              <a:t>3</a:t>
            </a:fld>
            <a:endParaRPr lang="en-US"/>
          </a:p>
        </p:txBody>
      </p:sp>
      <p:pic>
        <p:nvPicPr>
          <p:cNvPr id="7" name="Picture 6" descr="ETHANOL_FINALCOMP (0;02;06;01).tif"/>
          <p:cNvPicPr>
            <a:picLocks noChangeAspect="1"/>
          </p:cNvPicPr>
          <p:nvPr/>
        </p:nvPicPr>
        <p:blipFill rotWithShape="1">
          <a:blip r:embed="rId3">
            <a:extLst>
              <a:ext uri="{28A0092B-C50C-407E-A947-70E740481C1C}">
                <a14:useLocalDpi xmlns:a14="http://schemas.microsoft.com/office/drawing/2010/main" val="0"/>
              </a:ext>
            </a:extLst>
          </a:blip>
          <a:srcRect l="25049"/>
          <a:stretch/>
        </p:blipFill>
        <p:spPr>
          <a:xfrm>
            <a:off x="4307077" y="1988937"/>
            <a:ext cx="4240297" cy="3182294"/>
          </a:xfrm>
          <a:prstGeom prst="rect">
            <a:avLst/>
          </a:prstGeom>
        </p:spPr>
      </p:pic>
    </p:spTree>
    <p:extLst>
      <p:ext uri="{BB962C8B-B14F-4D97-AF65-F5344CB8AC3E}">
        <p14:creationId xmlns:p14="http://schemas.microsoft.com/office/powerpoint/2010/main" val="532669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 Tool: BTB</a:t>
            </a:r>
          </a:p>
        </p:txBody>
      </p:sp>
      <p:sp>
        <p:nvSpPr>
          <p:cNvPr id="3" name="Content Placeholder 2"/>
          <p:cNvSpPr>
            <a:spLocks noGrp="1"/>
          </p:cNvSpPr>
          <p:nvPr>
            <p:ph sz="half" idx="1"/>
          </p:nvPr>
        </p:nvSpPr>
        <p:spPr>
          <a:xfrm>
            <a:off x="627568" y="1366690"/>
            <a:ext cx="5201732" cy="5161110"/>
          </a:xfrm>
        </p:spPr>
        <p:txBody>
          <a:bodyPr>
            <a:normAutofit/>
          </a:bodyPr>
          <a:lstStyle/>
          <a:p>
            <a:pPr marL="0" indent="0">
              <a:buNone/>
            </a:pPr>
            <a:r>
              <a:rPr lang="en-US" dirty="0"/>
              <a:t>What does your breath do to BTB solution?</a:t>
            </a:r>
          </a:p>
          <a:p>
            <a:r>
              <a:rPr lang="en-US" dirty="0"/>
              <a:t>Use the soda straw to blow gently through the BTB solution.</a:t>
            </a:r>
          </a:p>
          <a:p>
            <a:r>
              <a:rPr lang="en-US" dirty="0"/>
              <a:t>What change do you see?</a:t>
            </a:r>
          </a:p>
          <a:p>
            <a:r>
              <a:rPr lang="en-US" dirty="0"/>
              <a:t>What substance in your breath might be causing this change?</a:t>
            </a:r>
          </a:p>
          <a:p>
            <a:pPr marL="0" indent="0">
              <a:buNone/>
            </a:pPr>
            <a:endParaRPr lang="en-US" dirty="0"/>
          </a:p>
        </p:txBody>
      </p:sp>
      <p:sp>
        <p:nvSpPr>
          <p:cNvPr id="4" name="Slide Number Placeholder 3"/>
          <p:cNvSpPr>
            <a:spLocks noGrp="1"/>
          </p:cNvSpPr>
          <p:nvPr>
            <p:ph type="sldNum" sz="quarter" idx="12"/>
          </p:nvPr>
        </p:nvSpPr>
        <p:spPr/>
        <p:txBody>
          <a:bodyPr/>
          <a:lstStyle/>
          <a:p>
            <a:fld id="{D3A1C050-F6FE-0E43-A9D0-F8EEADE3D1E4}" type="slidenum">
              <a:rPr lang="en-US" smtClean="0"/>
              <a:pPr/>
              <a:t>4</a:t>
            </a:fld>
            <a:endParaRPr lang="en-US"/>
          </a:p>
        </p:txBody>
      </p:sp>
      <p:pic>
        <p:nvPicPr>
          <p:cNvPr id="6" name="Picture 5" descr="Macintosh HD:Users:hannahmiller:Dropbox:2 CTIME2 General:2.2 Curriculum Development:2.2.2 Media and Images:3 From FableVision:Stills from Videos:ETHANOL_FINALCOMP (0;01;35;02).tif"/>
          <p:cNvPicPr/>
          <p:nvPr/>
        </p:nvPicPr>
        <p:blipFill rotWithShape="1">
          <a:blip r:embed="rId3">
            <a:extLst>
              <a:ext uri="{28A0092B-C50C-407E-A947-70E740481C1C}">
                <a14:useLocalDpi xmlns:a14="http://schemas.microsoft.com/office/drawing/2010/main" val="0"/>
              </a:ext>
            </a:extLst>
          </a:blip>
          <a:srcRect l="23183" r="27959"/>
          <a:stretch/>
        </p:blipFill>
        <p:spPr bwMode="auto">
          <a:xfrm>
            <a:off x="5999668" y="1714501"/>
            <a:ext cx="2251092" cy="2931774"/>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27301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Group Results</a:t>
            </a:r>
          </a:p>
        </p:txBody>
      </p:sp>
      <p:sp>
        <p:nvSpPr>
          <p:cNvPr id="3" name="Content Placeholder 2"/>
          <p:cNvSpPr>
            <a:spLocks noGrp="1"/>
          </p:cNvSpPr>
          <p:nvPr>
            <p:ph sz="half" idx="1"/>
          </p:nvPr>
        </p:nvSpPr>
        <p:spPr>
          <a:xfrm>
            <a:off x="735984" y="1600200"/>
            <a:ext cx="4038600" cy="4525963"/>
          </a:xfrm>
        </p:spPr>
        <p:txBody>
          <a:bodyPr>
            <a:normAutofit fontScale="92500" lnSpcReduction="10000"/>
          </a:bodyPr>
          <a:lstStyle/>
          <a:p>
            <a:pPr marL="0" indent="0">
              <a:buNone/>
            </a:pPr>
            <a:r>
              <a:rPr lang="en-US" dirty="0"/>
              <a:t>What mass did each group find for each item?</a:t>
            </a:r>
          </a:p>
          <a:p>
            <a:r>
              <a:rPr lang="en-US" dirty="0"/>
              <a:t>A large paper clip</a:t>
            </a:r>
          </a:p>
          <a:p>
            <a:r>
              <a:rPr lang="en-US" dirty="0"/>
              <a:t>An empty Petri dish</a:t>
            </a:r>
          </a:p>
          <a:p>
            <a:r>
              <a:rPr lang="en-US" dirty="0"/>
              <a:t>Your cup of BTB solution</a:t>
            </a:r>
          </a:p>
          <a:p>
            <a:r>
              <a:rPr lang="en-US" dirty="0"/>
              <a:t>A pencil</a:t>
            </a:r>
          </a:p>
          <a:p>
            <a:pPr marL="0" indent="0">
              <a:buNone/>
            </a:pPr>
            <a:r>
              <a:rPr lang="en-US" dirty="0"/>
              <a:t>How different are your results?</a:t>
            </a:r>
          </a:p>
          <a:p>
            <a:pPr marL="0" indent="0">
              <a:buNone/>
            </a:pPr>
            <a:r>
              <a:rPr lang="en-US" dirty="0"/>
              <a:t>Why do you think they are different?</a:t>
            </a:r>
          </a:p>
        </p:txBody>
      </p:sp>
      <p:sp>
        <p:nvSpPr>
          <p:cNvPr id="4" name="Content Placeholder 3"/>
          <p:cNvSpPr>
            <a:spLocks noGrp="1"/>
          </p:cNvSpPr>
          <p:nvPr>
            <p:ph sz="half" idx="2"/>
          </p:nvPr>
        </p:nvSpPr>
        <p:spPr>
          <a:xfrm>
            <a:off x="4539784" y="1600200"/>
            <a:ext cx="4038600" cy="4525963"/>
          </a:xfrm>
        </p:spPr>
        <p:txBody>
          <a:bodyPr>
            <a:normAutofit/>
          </a:bodyPr>
          <a:lstStyle/>
          <a:p>
            <a:r>
              <a:rPr lang="en-US" dirty="0"/>
              <a:t>What changes did you see in the BTB solution?</a:t>
            </a:r>
          </a:p>
          <a:p>
            <a:r>
              <a:rPr lang="en-US" dirty="0"/>
              <a:t>How were the group results alike or different?</a:t>
            </a:r>
          </a:p>
          <a:p>
            <a:r>
              <a:rPr lang="en-US" dirty="0"/>
              <a:t>What substance in your breath might be causing this change?</a:t>
            </a:r>
          </a:p>
        </p:txBody>
      </p:sp>
      <p:sp>
        <p:nvSpPr>
          <p:cNvPr id="5" name="Slide Number Placeholder 4"/>
          <p:cNvSpPr>
            <a:spLocks noGrp="1"/>
          </p:cNvSpPr>
          <p:nvPr>
            <p:ph type="sldNum" sz="quarter" idx="12"/>
          </p:nvPr>
        </p:nvSpPr>
        <p:spPr/>
        <p:txBody>
          <a:bodyPr/>
          <a:lstStyle/>
          <a:p>
            <a:fld id="{D3A1C050-F6FE-0E43-A9D0-F8EEADE3D1E4}" type="slidenum">
              <a:rPr lang="en-US" smtClean="0"/>
              <a:pPr/>
              <a:t>5</a:t>
            </a:fld>
            <a:endParaRPr lang="en-US"/>
          </a:p>
        </p:txBody>
      </p:sp>
    </p:spTree>
    <p:extLst>
      <p:ext uri="{BB962C8B-B14F-4D97-AF65-F5344CB8AC3E}">
        <p14:creationId xmlns:p14="http://schemas.microsoft.com/office/powerpoint/2010/main" val="592436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BTB Colors</a:t>
            </a:r>
          </a:p>
        </p:txBody>
      </p:sp>
      <p:sp>
        <p:nvSpPr>
          <p:cNvPr id="3" name="Slide Number Placeholder 2"/>
          <p:cNvSpPr>
            <a:spLocks noGrp="1"/>
          </p:cNvSpPr>
          <p:nvPr>
            <p:ph type="sldNum" sz="quarter" idx="12"/>
          </p:nvPr>
        </p:nvSpPr>
        <p:spPr/>
        <p:txBody>
          <a:bodyPr/>
          <a:lstStyle/>
          <a:p>
            <a:fld id="{D3A1C050-F6FE-0E43-A9D0-F8EEADE3D1E4}" type="slidenum">
              <a:rPr lang="en-US" smtClean="0"/>
              <a:pPr/>
              <a:t>6</a:t>
            </a:fld>
            <a:endParaRPr lang="en-US"/>
          </a:p>
        </p:txBody>
      </p:sp>
      <p:pic>
        <p:nvPicPr>
          <p:cNvPr id="5" name="Picture 4" descr="ETHANOL_FINALCOMP (0;01;44;1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04826"/>
            <a:ext cx="8177198" cy="4599674"/>
          </a:xfrm>
          <a:prstGeom prst="rect">
            <a:avLst/>
          </a:prstGeom>
        </p:spPr>
      </p:pic>
    </p:spTree>
    <p:extLst>
      <p:ext uri="{BB962C8B-B14F-4D97-AF65-F5344CB8AC3E}">
        <p14:creationId xmlns:p14="http://schemas.microsoft.com/office/powerpoint/2010/main" val="203732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294157"/>
            <a:ext cx="5328138" cy="1815997"/>
          </a:xfrm>
        </p:spPr>
        <p:txBody>
          <a:bodyPr>
            <a:normAutofit fontScale="90000"/>
          </a:bodyPr>
          <a:lstStyle/>
          <a:p>
            <a:r>
              <a:rPr lang="en-US" dirty="0"/>
              <a:t>Digital balance: a tool to measure matter movement</a:t>
            </a:r>
          </a:p>
        </p:txBody>
      </p:sp>
      <p:sp>
        <p:nvSpPr>
          <p:cNvPr id="3" name="Content Placeholder 2"/>
          <p:cNvSpPr>
            <a:spLocks noGrp="1"/>
          </p:cNvSpPr>
          <p:nvPr>
            <p:ph sz="half" idx="1"/>
          </p:nvPr>
        </p:nvSpPr>
        <p:spPr>
          <a:xfrm>
            <a:off x="643055" y="2283799"/>
            <a:ext cx="7985129" cy="4074714"/>
          </a:xfrm>
        </p:spPr>
        <p:txBody>
          <a:bodyPr>
            <a:normAutofit lnSpcReduction="10000"/>
          </a:bodyPr>
          <a:lstStyle/>
          <a:p>
            <a:pPr marL="0" indent="0">
              <a:buNone/>
            </a:pPr>
            <a:r>
              <a:rPr lang="en-US" dirty="0"/>
              <a:t>How can you use a digital balance to measure </a:t>
            </a:r>
            <a:r>
              <a:rPr lang="en-US" i="1" dirty="0"/>
              <a:t>matter moving into or out of a system?</a:t>
            </a:r>
          </a:p>
          <a:p>
            <a:pPr marL="514350" indent="-514350">
              <a:buFont typeface="+mj-lt"/>
              <a:buAutoNum type="arabicPeriod"/>
            </a:pPr>
            <a:r>
              <a:rPr lang="en-US" dirty="0"/>
              <a:t>Measure the mass of the system </a:t>
            </a:r>
            <a:r>
              <a:rPr lang="en-US" i="1" dirty="0"/>
              <a:t>before</a:t>
            </a:r>
            <a:r>
              <a:rPr lang="en-US" dirty="0"/>
              <a:t> and </a:t>
            </a:r>
            <a:r>
              <a:rPr lang="en-US" i="1" dirty="0"/>
              <a:t>after</a:t>
            </a:r>
            <a:r>
              <a:rPr lang="en-US" dirty="0"/>
              <a:t> a change happens in the system.</a:t>
            </a:r>
          </a:p>
          <a:p>
            <a:pPr marL="514350" indent="-514350">
              <a:buFont typeface="+mj-lt"/>
              <a:buAutoNum type="arabicPeriod"/>
            </a:pPr>
            <a:r>
              <a:rPr lang="en-US" dirty="0"/>
              <a:t>Possible conclusions:</a:t>
            </a:r>
          </a:p>
          <a:p>
            <a:pPr marL="914400" lvl="1" indent="-514350">
              <a:buFont typeface="+mj-lt"/>
              <a:buAutoNum type="alphaLcPeriod"/>
            </a:pPr>
            <a:r>
              <a:rPr lang="en-US" dirty="0"/>
              <a:t>If the mass of the system increases, then matter </a:t>
            </a:r>
            <a:r>
              <a:rPr lang="en-US" i="1" dirty="0"/>
              <a:t>must</a:t>
            </a:r>
            <a:r>
              <a:rPr lang="en-US" dirty="0"/>
              <a:t> have moved into the system (remember the facts about atoms)</a:t>
            </a:r>
          </a:p>
          <a:p>
            <a:pPr marL="914400" lvl="1" indent="-514350">
              <a:buFont typeface="+mj-lt"/>
              <a:buAutoNum type="alphaLcPeriod"/>
            </a:pPr>
            <a:r>
              <a:rPr lang="en-US" dirty="0"/>
              <a:t>If the mass of the system decreases, then matter </a:t>
            </a:r>
            <a:r>
              <a:rPr lang="en-US" i="1" dirty="0"/>
              <a:t>must</a:t>
            </a:r>
            <a:r>
              <a:rPr lang="en-US" dirty="0"/>
              <a:t> have moved out of the system.</a:t>
            </a:r>
          </a:p>
        </p:txBody>
      </p:sp>
      <p:sp>
        <p:nvSpPr>
          <p:cNvPr id="4" name="Slide Number Placeholder 3"/>
          <p:cNvSpPr>
            <a:spLocks noGrp="1"/>
          </p:cNvSpPr>
          <p:nvPr>
            <p:ph type="sldNum" sz="quarter" idx="12"/>
          </p:nvPr>
        </p:nvSpPr>
        <p:spPr/>
        <p:txBody>
          <a:bodyPr/>
          <a:lstStyle/>
          <a:p>
            <a:fld id="{D3A1C050-F6FE-0E43-A9D0-F8EEADE3D1E4}" type="slidenum">
              <a:rPr lang="en-US" smtClean="0"/>
              <a:pPr/>
              <a:t>7</a:t>
            </a:fld>
            <a:endParaRPr lang="en-US"/>
          </a:p>
        </p:txBody>
      </p:sp>
      <p:pic>
        <p:nvPicPr>
          <p:cNvPr id="7" name="Picture 6" descr="ETHANOL_FINALCOMP (0;02;06;01).tif"/>
          <p:cNvPicPr>
            <a:picLocks noChangeAspect="1"/>
          </p:cNvPicPr>
          <p:nvPr/>
        </p:nvPicPr>
        <p:blipFill rotWithShape="1">
          <a:blip r:embed="rId3">
            <a:extLst>
              <a:ext uri="{28A0092B-C50C-407E-A947-70E740481C1C}">
                <a14:useLocalDpi xmlns:a14="http://schemas.microsoft.com/office/drawing/2010/main" val="0"/>
              </a:ext>
            </a:extLst>
          </a:blip>
          <a:srcRect l="25049"/>
          <a:stretch/>
        </p:blipFill>
        <p:spPr>
          <a:xfrm>
            <a:off x="5977056" y="294157"/>
            <a:ext cx="2651129" cy="1989642"/>
          </a:xfrm>
          <a:prstGeom prst="rect">
            <a:avLst/>
          </a:prstGeom>
        </p:spPr>
      </p:pic>
    </p:spTree>
    <p:extLst>
      <p:ext uri="{BB962C8B-B14F-4D97-AF65-F5344CB8AC3E}">
        <p14:creationId xmlns:p14="http://schemas.microsoft.com/office/powerpoint/2010/main" val="17609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294157"/>
            <a:ext cx="5328138" cy="1815997"/>
          </a:xfrm>
        </p:spPr>
        <p:txBody>
          <a:bodyPr>
            <a:normAutofit/>
          </a:bodyPr>
          <a:lstStyle/>
          <a:p>
            <a:r>
              <a:rPr lang="en-US" dirty="0"/>
              <a:t>BTB: a tool to detect matter change</a:t>
            </a:r>
          </a:p>
        </p:txBody>
      </p:sp>
      <p:sp>
        <p:nvSpPr>
          <p:cNvPr id="3" name="Content Placeholder 2"/>
          <p:cNvSpPr>
            <a:spLocks noGrp="1"/>
          </p:cNvSpPr>
          <p:nvPr>
            <p:ph sz="half" idx="1"/>
          </p:nvPr>
        </p:nvSpPr>
        <p:spPr>
          <a:xfrm>
            <a:off x="643055" y="2283799"/>
            <a:ext cx="7985129" cy="4074714"/>
          </a:xfrm>
        </p:spPr>
        <p:txBody>
          <a:bodyPr>
            <a:normAutofit lnSpcReduction="10000"/>
          </a:bodyPr>
          <a:lstStyle/>
          <a:p>
            <a:pPr marL="0" indent="0">
              <a:buNone/>
            </a:pPr>
            <a:r>
              <a:rPr lang="en-US" dirty="0"/>
              <a:t>How can you use BTB to detect a </a:t>
            </a:r>
            <a:r>
              <a:rPr lang="en-US" i="1" dirty="0"/>
              <a:t>matter change in a system?</a:t>
            </a:r>
          </a:p>
          <a:p>
            <a:pPr marL="514350" indent="-514350">
              <a:buFont typeface="+mj-lt"/>
              <a:buAutoNum type="arabicPeriod"/>
            </a:pPr>
            <a:r>
              <a:rPr lang="en-US" dirty="0"/>
              <a:t>Put BTB in a closed container with the system, then observe the color </a:t>
            </a:r>
            <a:r>
              <a:rPr lang="en-US" i="1" dirty="0"/>
              <a:t>before</a:t>
            </a:r>
            <a:r>
              <a:rPr lang="en-US" dirty="0"/>
              <a:t> and </a:t>
            </a:r>
            <a:r>
              <a:rPr lang="en-US" i="1" dirty="0"/>
              <a:t>after</a:t>
            </a:r>
            <a:r>
              <a:rPr lang="en-US" dirty="0"/>
              <a:t> a change happens in the system.</a:t>
            </a:r>
          </a:p>
          <a:p>
            <a:pPr marL="514350" indent="-514350">
              <a:buFont typeface="+mj-lt"/>
              <a:buAutoNum type="arabicPeriod"/>
            </a:pPr>
            <a:r>
              <a:rPr lang="en-US" dirty="0"/>
              <a:t>Possible conclusions:</a:t>
            </a:r>
          </a:p>
          <a:p>
            <a:pPr marL="914400" lvl="1" indent="-514350">
              <a:buFont typeface="+mj-lt"/>
              <a:buAutoNum type="alphaLcPeriod"/>
            </a:pPr>
            <a:r>
              <a:rPr lang="en-US" dirty="0"/>
              <a:t>If the BTB changes from blue to yellow, then a chemical change may be producing CO</a:t>
            </a:r>
            <a:r>
              <a:rPr lang="en-US" baseline="-25000" dirty="0"/>
              <a:t>2</a:t>
            </a:r>
          </a:p>
          <a:p>
            <a:pPr marL="914400" lvl="1" indent="-514350">
              <a:buFont typeface="+mj-lt"/>
              <a:buAutoNum type="alphaLcPeriod"/>
            </a:pPr>
            <a:r>
              <a:rPr lang="en-US" dirty="0"/>
              <a:t>If the BTB changes from yellow to blue, then a chemical change may be using CO</a:t>
            </a:r>
            <a:r>
              <a:rPr lang="en-US" baseline="-25000" dirty="0"/>
              <a:t>2</a:t>
            </a:r>
            <a:r>
              <a:rPr lang="en-US" dirty="0"/>
              <a:t> as a reactant.</a:t>
            </a:r>
            <a:endParaRPr lang="en-US" baseline="-25000" dirty="0"/>
          </a:p>
        </p:txBody>
      </p:sp>
      <p:sp>
        <p:nvSpPr>
          <p:cNvPr id="4" name="Slide Number Placeholder 3"/>
          <p:cNvSpPr>
            <a:spLocks noGrp="1"/>
          </p:cNvSpPr>
          <p:nvPr>
            <p:ph type="sldNum" sz="quarter" idx="12"/>
          </p:nvPr>
        </p:nvSpPr>
        <p:spPr/>
        <p:txBody>
          <a:bodyPr/>
          <a:lstStyle/>
          <a:p>
            <a:fld id="{D3A1C050-F6FE-0E43-A9D0-F8EEADE3D1E4}" type="slidenum">
              <a:rPr lang="en-US" smtClean="0"/>
              <a:pPr/>
              <a:t>8</a:t>
            </a:fld>
            <a:endParaRPr lang="en-US"/>
          </a:p>
        </p:txBody>
      </p:sp>
      <p:pic>
        <p:nvPicPr>
          <p:cNvPr id="6" name="Picture 5" descr="ETHANOL_FINALCOMP (0;01;44;11).tif">
            <a:extLst>
              <a:ext uri="{FF2B5EF4-FFF2-40B4-BE49-F238E27FC236}">
                <a16:creationId xmlns:a16="http://schemas.microsoft.com/office/drawing/2014/main" id="{80F2820C-DBDE-C744-9D46-53236675E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742" y="435904"/>
            <a:ext cx="2976442" cy="1674249"/>
          </a:xfrm>
          <a:prstGeom prst="rect">
            <a:avLst/>
          </a:prstGeom>
        </p:spPr>
      </p:pic>
    </p:spTree>
    <p:extLst>
      <p:ext uri="{BB962C8B-B14F-4D97-AF65-F5344CB8AC3E}">
        <p14:creationId xmlns:p14="http://schemas.microsoft.com/office/powerpoint/2010/main" val="302467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A661-34C2-3842-ADF0-37618B88BEBE}"/>
              </a:ext>
            </a:extLst>
          </p:cNvPr>
          <p:cNvSpPr>
            <a:spLocks noGrp="1"/>
          </p:cNvSpPr>
          <p:nvPr>
            <p:ph type="title"/>
          </p:nvPr>
        </p:nvSpPr>
        <p:spPr/>
        <p:txBody>
          <a:bodyPr/>
          <a:lstStyle/>
          <a:p>
            <a:r>
              <a:rPr lang="en-US" dirty="0"/>
              <a:t>Learning Tracking Tool</a:t>
            </a:r>
          </a:p>
        </p:txBody>
      </p:sp>
      <p:sp>
        <p:nvSpPr>
          <p:cNvPr id="3" name="Slide Number Placeholder 2">
            <a:extLst>
              <a:ext uri="{FF2B5EF4-FFF2-40B4-BE49-F238E27FC236}">
                <a16:creationId xmlns:a16="http://schemas.microsoft.com/office/drawing/2014/main" id="{2E7E7F18-C482-8A44-B238-1362A5B0543F}"/>
              </a:ext>
            </a:extLst>
          </p:cNvPr>
          <p:cNvSpPr>
            <a:spLocks noGrp="1"/>
          </p:cNvSpPr>
          <p:nvPr>
            <p:ph type="sldNum" sz="quarter" idx="12"/>
          </p:nvPr>
        </p:nvSpPr>
        <p:spPr/>
        <p:txBody>
          <a:bodyPr/>
          <a:lstStyle/>
          <a:p>
            <a:fld id="{D3A1C050-F6FE-0E43-A9D0-F8EEADE3D1E4}" type="slidenum">
              <a:rPr lang="en-US" smtClean="0"/>
              <a:pPr/>
              <a:t>9</a:t>
            </a:fld>
            <a:endParaRPr lang="en-US"/>
          </a:p>
        </p:txBody>
      </p:sp>
      <p:sp>
        <p:nvSpPr>
          <p:cNvPr id="7" name="TextBox 6">
            <a:extLst>
              <a:ext uri="{FF2B5EF4-FFF2-40B4-BE49-F238E27FC236}">
                <a16:creationId xmlns:a16="http://schemas.microsoft.com/office/drawing/2014/main" id="{599BEFAC-80B0-D34F-B127-C33E45157111}"/>
              </a:ext>
            </a:extLst>
          </p:cNvPr>
          <p:cNvSpPr txBox="1"/>
          <p:nvPr/>
        </p:nvSpPr>
        <p:spPr>
          <a:xfrm>
            <a:off x="182881" y="1449602"/>
            <a:ext cx="4283564"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For the activity chunk “Zooming Into Air” discuss with your classmates what you figured out will help you to answer the unit driving question, “what happens when ethanol burns?”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Record what you did in the column “What Did We Do?”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Record your ideas in the column “What Did We Figure Out?”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Discuss questions you now have related to the unit driving question and record them in the column “What We are Asking Now.”</a:t>
            </a:r>
          </a:p>
        </p:txBody>
      </p:sp>
      <p:pic>
        <p:nvPicPr>
          <p:cNvPr id="6" name="Picture 5">
            <a:extLst>
              <a:ext uri="{FF2B5EF4-FFF2-40B4-BE49-F238E27FC236}">
                <a16:creationId xmlns:a16="http://schemas.microsoft.com/office/drawing/2014/main" id="{85545BAE-E58E-5B4D-B98F-B04D59831E22}"/>
              </a:ext>
            </a:extLst>
          </p:cNvPr>
          <p:cNvPicPr>
            <a:picLocks noChangeAspect="1"/>
          </p:cNvPicPr>
          <p:nvPr/>
        </p:nvPicPr>
        <p:blipFill>
          <a:blip r:embed="rId3"/>
          <a:srcRect/>
          <a:stretch/>
        </p:blipFill>
        <p:spPr>
          <a:xfrm>
            <a:off x="4672306" y="2340789"/>
            <a:ext cx="3972896" cy="2777262"/>
          </a:xfrm>
          <a:prstGeom prst="rect">
            <a:avLst/>
          </a:prstGeom>
          <a:ln>
            <a:solidFill>
              <a:schemeClr val="tx1"/>
            </a:solidFill>
          </a:ln>
        </p:spPr>
      </p:pic>
    </p:spTree>
    <p:extLst>
      <p:ext uri="{BB962C8B-B14F-4D97-AF65-F5344CB8AC3E}">
        <p14:creationId xmlns:p14="http://schemas.microsoft.com/office/powerpoint/2010/main" val="511519309"/>
      </p:ext>
    </p:extLst>
  </p:cSld>
  <p:clrMapOvr>
    <a:masterClrMapping/>
  </p:clrMapOvr>
</p:sld>
</file>

<file path=ppt/theme/theme1.xml><?xml version="1.0" encoding="utf-8"?>
<a:theme xmlns:a="http://schemas.openxmlformats.org/drawingml/2006/main" name="Template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5EACAEC64C114EA99A1E5284D54B0B" ma:contentTypeVersion="13" ma:contentTypeDescription="Create a new document." ma:contentTypeScope="" ma:versionID="888d06e1a7327c0eca90fcd536c05719">
  <xsd:schema xmlns:xsd="http://www.w3.org/2001/XMLSchema" xmlns:xs="http://www.w3.org/2001/XMLSchema" xmlns:p="http://schemas.microsoft.com/office/2006/metadata/properties" xmlns:ns2="b07244d7-9d87-4a59-9546-7a740651fd8a" xmlns:ns3="ca1d03cc-76f8-4af5-93a5-948228b22d3b" targetNamespace="http://schemas.microsoft.com/office/2006/metadata/properties" ma:root="true" ma:fieldsID="283573697d9e3f4c22376343b11c8736" ns2:_="" ns3:_="">
    <xsd:import namespace="b07244d7-9d87-4a59-9546-7a740651fd8a"/>
    <xsd:import namespace="ca1d03cc-76f8-4af5-93a5-948228b22d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244d7-9d87-4a59-9546-7a740651fd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1d03cc-76f8-4af5-93a5-948228b22d3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4562C5-48E5-46FC-A3C1-A80C27482348}">
  <ds:schemaRefs>
    <ds:schemaRef ds:uri="http://purl.org/dc/elements/1.1/"/>
    <ds:schemaRef ds:uri="http://www.w3.org/XML/1998/namespace"/>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b07244d7-9d87-4a59-9546-7a740651fd8a"/>
    <ds:schemaRef ds:uri="http://purl.org/dc/dcmitype/"/>
  </ds:schemaRefs>
</ds:datastoreItem>
</file>

<file path=customXml/itemProps2.xml><?xml version="1.0" encoding="utf-8"?>
<ds:datastoreItem xmlns:ds="http://schemas.openxmlformats.org/officeDocument/2006/customXml" ds:itemID="{6033EE15-E34A-4084-B6F1-AB7A4D1BA5E2}">
  <ds:schemaRefs>
    <ds:schemaRef ds:uri="http://schemas.microsoft.com/sharepoint/v3/contenttype/forms"/>
  </ds:schemaRefs>
</ds:datastoreItem>
</file>

<file path=customXml/itemProps3.xml><?xml version="1.0" encoding="utf-8"?>
<ds:datastoreItem xmlns:ds="http://schemas.openxmlformats.org/officeDocument/2006/customXml" ds:itemID="{CEA7BD49-B58C-46C7-83CA-14D62892F7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7244d7-9d87-4a59-9546-7a740651fd8a"/>
    <ds:schemaRef ds:uri="ca1d03cc-76f8-4af5-93a5-948228b22d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Template_Presentation.potx</Template>
  <TotalTime>3366</TotalTime>
  <Words>1832</Words>
  <Application>Microsoft Macintosh PowerPoint</Application>
  <PresentationFormat>On-screen Show (4:3)</PresentationFormat>
  <Paragraphs>147</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Template_Presentation</vt:lpstr>
      <vt:lpstr>Systems and Scale Unit  Activity 2.5 Investigation Tools</vt:lpstr>
      <vt:lpstr>Unit Map</vt:lpstr>
      <vt:lpstr>Investigation Tool: Digital Balance</vt:lpstr>
      <vt:lpstr>Investigation Tool: BTB</vt:lpstr>
      <vt:lpstr>Comparing Group Results</vt:lpstr>
      <vt:lpstr>Possible BTB Colors</vt:lpstr>
      <vt:lpstr>Digital balance: a tool to measure matter movement</vt:lpstr>
      <vt:lpstr>BTB: a tool to detect matter change</vt:lpstr>
      <vt:lpstr>Learning Tracking Tool</vt:lpstr>
      <vt:lpstr>Exit Ticket</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Dauer</dc:creator>
  <cp:lastModifiedBy>morris73@msu.edu</cp:lastModifiedBy>
  <cp:revision>111</cp:revision>
  <dcterms:created xsi:type="dcterms:W3CDTF">2013-03-08T14:19:13Z</dcterms:created>
  <dcterms:modified xsi:type="dcterms:W3CDTF">2021-08-18T23:48:42Z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0x010100665EACAEC64C114EA99A1E5284D54B0B</vt:lpwstr>
  </property>
</Properties>
</file>