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312" r:id="rId3"/>
    <p:sldId id="344" r:id="rId4"/>
    <p:sldId id="264" r:id="rId5"/>
    <p:sldId id="352" r:id="rId6"/>
    <p:sldId id="263" r:id="rId7"/>
    <p:sldId id="314" r:id="rId8"/>
    <p:sldId id="367" r:id="rId9"/>
    <p:sldId id="282" r:id="rId10"/>
    <p:sldId id="364" r:id="rId11"/>
    <p:sldId id="285" r:id="rId12"/>
    <p:sldId id="291" r:id="rId13"/>
    <p:sldId id="368" r:id="rId14"/>
    <p:sldId id="369" r:id="rId15"/>
    <p:sldId id="371" r:id="rId16"/>
    <p:sldId id="370" r:id="rId17"/>
    <p:sldId id="372" r:id="rId18"/>
    <p:sldId id="373" r:id="rId19"/>
    <p:sldId id="278" r:id="rId20"/>
    <p:sldId id="345" r:id="rId21"/>
    <p:sldId id="339" r:id="rId22"/>
    <p:sldId id="324" r:id="rId23"/>
    <p:sldId id="33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e" initials="" lastIdx="2" clrIdx="0"/>
  <p:cmAuthor id="1" name="Joyce Parker" initials="JP" lastIdx="3"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76" autoAdjust="0"/>
    <p:restoredTop sz="71095" autoAdjust="0"/>
  </p:normalViewPr>
  <p:slideViewPr>
    <p:cSldViewPr snapToGrid="0" snapToObjects="1">
      <p:cViewPr varScale="1">
        <p:scale>
          <a:sx n="61" d="100"/>
          <a:sy n="61" d="100"/>
        </p:scale>
        <p:origin x="1456" y="200"/>
      </p:cViewPr>
      <p:guideLst>
        <p:guide orient="horz" pos="2160"/>
        <p:guide pos="2880"/>
      </p:guideLst>
    </p:cSldViewPr>
  </p:slideViewPr>
  <p:outlineViewPr>
    <p:cViewPr>
      <p:scale>
        <a:sx n="33" d="100"/>
        <a:sy n="33" d="100"/>
      </p:scale>
      <p:origin x="0" y="456"/>
    </p:cViewPr>
  </p:outlineViewPr>
  <p:notesTextViewPr>
    <p:cViewPr>
      <p:scale>
        <a:sx n="105" d="100"/>
        <a:sy n="105" d="100"/>
      </p:scale>
      <p:origin x="0" y="0"/>
    </p:cViewPr>
  </p:notesTextViewPr>
  <p:sorterViewPr>
    <p:cViewPr>
      <p:scale>
        <a:sx n="130" d="100"/>
        <a:sy n="130" d="100"/>
      </p:scale>
      <p:origin x="0" y="0"/>
    </p:cViewPr>
  </p:sorterViewPr>
  <p:notesViewPr>
    <p:cSldViewPr snapToGrid="0" snapToObjects="1">
      <p:cViewPr varScale="1">
        <p:scale>
          <a:sx n="72" d="100"/>
          <a:sy n="72" d="100"/>
        </p:scale>
        <p:origin x="1080"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461E347-F713-47E0-8B92-A332EA3D43FA}"/>
  </pc:docChgLst>
  <pc:docChgLst>
    <pc:chgData clId="Web-{E41F96DD-C19D-4226-AD8D-3032B879A553}"/>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7-04-04T19:57:42.918" idx="1">
    <p:pos x="5470" y="1005"/>
    <p:text>Lower levels, including different notions of what pools and fluxes are and how they relate.</p:text>
    <p:extLst>
      <p:ext uri="{C676402C-5697-4E1C-873F-D02D1690AC5C}">
        <p15:threadingInfo xmlns:p15="http://schemas.microsoft.com/office/powerpoint/2012/main" timeZoneBias="-240"/>
      </p:ext>
    </p:extLst>
  </p:cm>
  <p:cm authorId="1" dt="2017-04-04T19:58:24.872" idx="2">
    <p:pos x="5566" y="1101"/>
    <p:text>Level 4 illustrated by quantitative carbon cycle and energy flow diagrams.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4-04T20:04:31.767" idx="3">
    <p:pos x="10" y="10"/>
    <p:text>Is there some way to show that all of the legs are based on student learning research?</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2CA48D-2644-DC47-ABBE-E2794D8F1BF7}" type="datetimeFigureOut">
              <a:rPr lang="en-US" smtClean="0"/>
              <a:t>4/4/19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493A8B-7EE8-ED4F-8F1B-960B0101C99E}" type="slidenum">
              <a:rPr lang="en-US" smtClean="0"/>
              <a:t>‹#›</a:t>
            </a:fld>
            <a:endParaRPr lang="en-US"/>
          </a:p>
        </p:txBody>
      </p:sp>
    </p:spTree>
    <p:extLst>
      <p:ext uri="{BB962C8B-B14F-4D97-AF65-F5344CB8AC3E}">
        <p14:creationId xmlns:p14="http://schemas.microsoft.com/office/powerpoint/2010/main" val="36941675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Welcome to our session on achieving three-dimensional learning in diverse classrooms.	</a:t>
            </a:r>
          </a:p>
        </p:txBody>
      </p:sp>
      <p:sp>
        <p:nvSpPr>
          <p:cNvPr id="4" name="Slide Number Placeholder 3"/>
          <p:cNvSpPr>
            <a:spLocks noGrp="1"/>
          </p:cNvSpPr>
          <p:nvPr>
            <p:ph type="sldNum" sz="quarter" idx="10"/>
          </p:nvPr>
        </p:nvSpPr>
        <p:spPr/>
        <p:txBody>
          <a:bodyPr/>
          <a:lstStyle/>
          <a:p>
            <a:fld id="{53493A8B-7EE8-ED4F-8F1B-960B0101C99E}" type="slidenum">
              <a:rPr lang="en-US" smtClean="0"/>
              <a:t>1</a:t>
            </a:fld>
            <a:endParaRPr lang="en-US"/>
          </a:p>
        </p:txBody>
      </p:sp>
    </p:spTree>
    <p:extLst>
      <p:ext uri="{BB962C8B-B14F-4D97-AF65-F5344CB8AC3E}">
        <p14:creationId xmlns:p14="http://schemas.microsoft.com/office/powerpoint/2010/main" val="1439684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Here’s the general plan for the session</a:t>
            </a:r>
          </a:p>
          <a:p>
            <a:r>
              <a:rPr lang="en-US" dirty="0"/>
              <a:t>SLIDE</a:t>
            </a:r>
          </a:p>
        </p:txBody>
      </p:sp>
      <p:sp>
        <p:nvSpPr>
          <p:cNvPr id="4" name="Slide Number Placeholder 3"/>
          <p:cNvSpPr>
            <a:spLocks noGrp="1"/>
          </p:cNvSpPr>
          <p:nvPr>
            <p:ph type="sldNum" sz="quarter" idx="10"/>
          </p:nvPr>
        </p:nvSpPr>
        <p:spPr/>
        <p:txBody>
          <a:bodyPr/>
          <a:lstStyle/>
          <a:p>
            <a:fld id="{53493A8B-7EE8-ED4F-8F1B-960B0101C99E}" type="slidenum">
              <a:rPr lang="en-US" smtClean="0"/>
              <a:t>10</a:t>
            </a:fld>
            <a:endParaRPr lang="en-US"/>
          </a:p>
        </p:txBody>
      </p:sp>
    </p:spTree>
    <p:extLst>
      <p:ext uri="{BB962C8B-B14F-4D97-AF65-F5344CB8AC3E}">
        <p14:creationId xmlns:p14="http://schemas.microsoft.com/office/powerpoint/2010/main" val="694204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4 papers in the session.  Names of our presenters are in bold.</a:t>
            </a:r>
          </a:p>
          <a:p>
            <a:r>
              <a:rPr lang="en-US" dirty="0"/>
              <a:t>I will talk about each paper in a minute.</a:t>
            </a:r>
          </a:p>
        </p:txBody>
      </p:sp>
      <p:sp>
        <p:nvSpPr>
          <p:cNvPr id="4" name="Slide Number Placeholder 3"/>
          <p:cNvSpPr>
            <a:spLocks noGrp="1"/>
          </p:cNvSpPr>
          <p:nvPr>
            <p:ph type="sldNum" sz="quarter" idx="10"/>
          </p:nvPr>
        </p:nvSpPr>
        <p:spPr/>
        <p:txBody>
          <a:bodyPr/>
          <a:lstStyle/>
          <a:p>
            <a:fld id="{53493A8B-7EE8-ED4F-8F1B-960B0101C99E}" type="slidenum">
              <a:rPr lang="en-US" smtClean="0"/>
              <a:t>11</a:t>
            </a:fld>
            <a:endParaRPr lang="en-US"/>
          </a:p>
        </p:txBody>
      </p:sp>
    </p:spTree>
    <p:extLst>
      <p:ext uri="{BB962C8B-B14F-4D97-AF65-F5344CB8AC3E}">
        <p14:creationId xmlns:p14="http://schemas.microsoft.com/office/powerpoint/2010/main" val="52574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r>
              <a:rPr lang="en-US" baseline="0" dirty="0"/>
              <a:t>e have collected data on all 3 legs of the stool, and we’re reporting on a subset of those data in these papers.</a:t>
            </a:r>
          </a:p>
          <a:p>
            <a:r>
              <a:rPr lang="en-US" dirty="0"/>
              <a:t>I won’t go into the details on this table.  It shows that we have several different datasets in two broad categories</a:t>
            </a:r>
          </a:p>
          <a:p>
            <a:pPr marL="228600" indent="-228600">
              <a:buFont typeface="+mj-lt"/>
              <a:buAutoNum type="arabicPeriod"/>
            </a:pPr>
            <a:r>
              <a:rPr lang="en-US" dirty="0"/>
              <a:t>Data that we collected in every one of about 900 classrooms taught by 150+ teachers over a 4-year period, including student pretests and posttests, teacher surveys, and teacher interviews with a subset of 70 teachers.</a:t>
            </a:r>
          </a:p>
          <a:p>
            <a:pPr marL="228600" indent="-228600">
              <a:buFont typeface="+mj-lt"/>
              <a:buAutoNum type="arabicPeriod"/>
            </a:pPr>
            <a:r>
              <a:rPr lang="en-US" dirty="0"/>
              <a:t>Data we collected in 17 case study classrooms over 2 years, including classroom videos, examples of student work, and interviews with teachers and focus students.  </a:t>
            </a:r>
          </a:p>
        </p:txBody>
      </p:sp>
      <p:sp>
        <p:nvSpPr>
          <p:cNvPr id="4" name="Slide Number Placeholder 3"/>
          <p:cNvSpPr>
            <a:spLocks noGrp="1"/>
          </p:cNvSpPr>
          <p:nvPr>
            <p:ph type="sldNum" sz="quarter" idx="10"/>
          </p:nvPr>
        </p:nvSpPr>
        <p:spPr/>
        <p:txBody>
          <a:bodyPr/>
          <a:lstStyle/>
          <a:p>
            <a:fld id="{53493A8B-7EE8-ED4F-8F1B-960B0101C99E}" type="slidenum">
              <a:rPr lang="en-US" smtClean="0"/>
              <a:t>12</a:t>
            </a:fld>
            <a:endParaRPr lang="en-US"/>
          </a:p>
        </p:txBody>
      </p:sp>
    </p:spTree>
    <p:extLst>
      <p:ext uri="{BB962C8B-B14F-4D97-AF65-F5344CB8AC3E}">
        <p14:creationId xmlns:p14="http://schemas.microsoft.com/office/powerpoint/2010/main" val="252411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1, presented by Jay Thomas and Shruti </a:t>
            </a:r>
            <a:r>
              <a:rPr lang="en-US" dirty="0" err="1"/>
              <a:t>Bathia</a:t>
            </a:r>
            <a:r>
              <a:rPr lang="en-US" dirty="0"/>
              <a:t>, focuses on the student test data.</a:t>
            </a:r>
          </a:p>
          <a:p>
            <a:r>
              <a:rPr lang="en-US" dirty="0"/>
              <a:t>ANIMATION &amp; SLIDE</a:t>
            </a:r>
          </a:p>
        </p:txBody>
      </p:sp>
      <p:sp>
        <p:nvSpPr>
          <p:cNvPr id="4" name="Slide Number Placeholder 3"/>
          <p:cNvSpPr>
            <a:spLocks noGrp="1"/>
          </p:cNvSpPr>
          <p:nvPr>
            <p:ph type="sldNum" sz="quarter" idx="10"/>
          </p:nvPr>
        </p:nvSpPr>
        <p:spPr/>
        <p:txBody>
          <a:bodyPr/>
          <a:lstStyle/>
          <a:p>
            <a:fld id="{53493A8B-7EE8-ED4F-8F1B-960B0101C99E}" type="slidenum">
              <a:rPr lang="en-US" smtClean="0"/>
              <a:t>13</a:t>
            </a:fld>
            <a:endParaRPr lang="en-US"/>
          </a:p>
        </p:txBody>
      </p:sp>
    </p:spTree>
    <p:extLst>
      <p:ext uri="{BB962C8B-B14F-4D97-AF65-F5344CB8AC3E}">
        <p14:creationId xmlns:p14="http://schemas.microsoft.com/office/powerpoint/2010/main" val="1742936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2, presented by </a:t>
            </a:r>
            <a:r>
              <a:rPr lang="en-US" dirty="0" err="1"/>
              <a:t>Qinyun</a:t>
            </a:r>
            <a:r>
              <a:rPr lang="en-US" dirty="0"/>
              <a:t> Lin, also focuses on student test data, with a little bit about teacher survey data</a:t>
            </a:r>
          </a:p>
          <a:p>
            <a:r>
              <a:rPr lang="en-US" dirty="0"/>
              <a:t>ANIMATION AND SLIDE</a:t>
            </a:r>
          </a:p>
        </p:txBody>
      </p:sp>
      <p:sp>
        <p:nvSpPr>
          <p:cNvPr id="4" name="Slide Number Placeholder 3"/>
          <p:cNvSpPr>
            <a:spLocks noGrp="1"/>
          </p:cNvSpPr>
          <p:nvPr>
            <p:ph type="sldNum" sz="quarter" idx="10"/>
          </p:nvPr>
        </p:nvSpPr>
        <p:spPr/>
        <p:txBody>
          <a:bodyPr/>
          <a:lstStyle/>
          <a:p>
            <a:fld id="{53493A8B-7EE8-ED4F-8F1B-960B0101C99E}" type="slidenum">
              <a:rPr lang="en-US" smtClean="0"/>
              <a:t>14</a:t>
            </a:fld>
            <a:endParaRPr lang="en-US"/>
          </a:p>
        </p:txBody>
      </p:sp>
    </p:spTree>
    <p:extLst>
      <p:ext uri="{BB962C8B-B14F-4D97-AF65-F5344CB8AC3E}">
        <p14:creationId xmlns:p14="http://schemas.microsoft.com/office/powerpoint/2010/main" val="2184257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Paper 3, presented by Beth </a:t>
            </a:r>
            <a:r>
              <a:rPr lang="en-US" dirty="0" err="1"/>
              <a:t>Covitt</a:t>
            </a:r>
            <a:r>
              <a:rPr lang="en-US" dirty="0"/>
              <a:t>, we shift over to the case study data, focusing mostly on classroom videos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ANIMATION AND SLIDE</a:t>
            </a:r>
          </a:p>
          <a:p>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15</a:t>
            </a:fld>
            <a:endParaRPr lang="en-US"/>
          </a:p>
        </p:txBody>
      </p:sp>
    </p:spTree>
    <p:extLst>
      <p:ext uri="{BB962C8B-B14F-4D97-AF65-F5344CB8AC3E}">
        <p14:creationId xmlns:p14="http://schemas.microsoft.com/office/powerpoint/2010/main" val="2181920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4, presented by Christie Morrison Thomas, focuses on teacher interview data, though Christie’s presentation today will mostly delve into interviews with a couple of case study teachers.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ANIMATION AND SLIDE</a:t>
            </a:r>
          </a:p>
          <a:p>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16</a:t>
            </a:fld>
            <a:endParaRPr lang="en-US"/>
          </a:p>
        </p:txBody>
      </p:sp>
    </p:spTree>
    <p:extLst>
      <p:ext uri="{BB962C8B-B14F-4D97-AF65-F5344CB8AC3E}">
        <p14:creationId xmlns:p14="http://schemas.microsoft.com/office/powerpoint/2010/main" val="3002036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i</a:t>
            </a:r>
            <a:r>
              <a:rPr lang="en-US" dirty="0"/>
              <a:t> want to thank contributors to this research who could not be with us today.</a:t>
            </a:r>
          </a:p>
        </p:txBody>
      </p:sp>
      <p:sp>
        <p:nvSpPr>
          <p:cNvPr id="4" name="Slide Number Placeholder 3"/>
          <p:cNvSpPr>
            <a:spLocks noGrp="1"/>
          </p:cNvSpPr>
          <p:nvPr>
            <p:ph type="sldNum" sz="quarter" idx="10"/>
          </p:nvPr>
        </p:nvSpPr>
        <p:spPr/>
        <p:txBody>
          <a:bodyPr/>
          <a:lstStyle/>
          <a:p>
            <a:fld id="{53493A8B-7EE8-ED4F-8F1B-960B0101C99E}" type="slidenum">
              <a:rPr lang="en-US" smtClean="0"/>
              <a:t>17</a:t>
            </a:fld>
            <a:endParaRPr lang="en-US"/>
          </a:p>
        </p:txBody>
      </p:sp>
    </p:spTree>
    <p:extLst>
      <p:ext uri="{BB962C8B-B14F-4D97-AF65-F5344CB8AC3E}">
        <p14:creationId xmlns:p14="http://schemas.microsoft.com/office/powerpoint/2010/main" val="466266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 thanks to the National Science Foundation for funding </a:t>
            </a:r>
            <a:r>
              <a:rPr lang="en-US"/>
              <a:t>this research.</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18</a:t>
            </a:fld>
            <a:endParaRPr lang="en-US"/>
          </a:p>
        </p:txBody>
      </p:sp>
    </p:spTree>
    <p:extLst>
      <p:ext uri="{BB962C8B-B14F-4D97-AF65-F5344CB8AC3E}">
        <p14:creationId xmlns:p14="http://schemas.microsoft.com/office/powerpoint/2010/main" val="4266954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a:t>We have our own interpretation of 3D learning </a:t>
            </a:r>
          </a:p>
          <a:p>
            <a:pPr marL="228600" indent="-228600">
              <a:buFont typeface="+mj-lt"/>
              <a:buAutoNum type="arabicPeriod"/>
            </a:pPr>
            <a:r>
              <a:rPr lang="en-US" baseline="0" dirty="0"/>
              <a:t>The orange triangle represents the structure of scientific knowledge, which corresponds to the disciplinary core ideas (DCIs).  The triangle has a wide base and narrows as you move upward which represents how many observations are used to identify patterns which are then explained by a few key scientific models/theories.</a:t>
            </a:r>
          </a:p>
          <a:p>
            <a:pPr marL="228600" indent="-228600">
              <a:buFont typeface="+mj-lt"/>
              <a:buAutoNum type="arabicPeriod"/>
            </a:pPr>
            <a:r>
              <a:rPr lang="en-US" baseline="0" dirty="0"/>
              <a:t>The arrows represent the science and engineering practices (SEPs). We group them into inquiry practices (up the triangle), application practices (down the triangle) and general tool practices</a:t>
            </a:r>
          </a:p>
          <a:p>
            <a:pPr marL="228600" indent="-228600">
              <a:buFont typeface="+mj-lt"/>
              <a:buAutoNum type="arabicPeriod"/>
            </a:pPr>
            <a:r>
              <a:rPr lang="en-US" baseline="0" dirty="0"/>
              <a:t>The green line around the triangle represents the crosscutting (CCCs) that bound and constrain scientific ideas and practices.  </a:t>
            </a:r>
          </a:p>
          <a:p>
            <a:pPr marL="228600" indent="-228600">
              <a:buFont typeface="+mj-lt"/>
              <a:buAutoNum type="arabicPeriod"/>
            </a:pPr>
            <a:r>
              <a:rPr lang="en-US" baseline="0" dirty="0"/>
              <a:t>This representation of the three dimensions is the link between the NGSS 3 dimensions and the Carbon TIME instructional model, which I’ll discuss in just a minute.</a:t>
            </a:r>
          </a:p>
        </p:txBody>
      </p:sp>
      <p:sp>
        <p:nvSpPr>
          <p:cNvPr id="4" name="Slide Number Placeholder 3"/>
          <p:cNvSpPr>
            <a:spLocks noGrp="1"/>
          </p:cNvSpPr>
          <p:nvPr>
            <p:ph type="sldNum" sz="quarter" idx="10"/>
          </p:nvPr>
        </p:nvSpPr>
        <p:spPr/>
        <p:txBody>
          <a:bodyPr/>
          <a:lstStyle/>
          <a:p>
            <a:fld id="{525D04E7-74E6-9C4F-B66A-CF422AFD1AD4}" type="slidenum">
              <a:rPr lang="en-US" smtClean="0"/>
              <a:t>19</a:t>
            </a:fld>
            <a:endParaRPr lang="en-US"/>
          </a:p>
        </p:txBody>
      </p:sp>
    </p:spTree>
    <p:extLst>
      <p:ext uri="{BB962C8B-B14F-4D97-AF65-F5344CB8AC3E}">
        <p14:creationId xmlns:p14="http://schemas.microsoft.com/office/powerpoint/2010/main" val="186400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a:buNone/>
              <a:tabLst/>
              <a:defRPr/>
            </a:pPr>
            <a:r>
              <a:rPr lang="en-US" dirty="0">
                <a:solidFill>
                  <a:schemeClr val="tx1"/>
                </a:solidFill>
              </a:rPr>
              <a:t>I’m</a:t>
            </a:r>
            <a:r>
              <a:rPr lang="en-US" baseline="0" dirty="0">
                <a:solidFill>
                  <a:schemeClr val="tx1"/>
                </a:solidFill>
              </a:rPr>
              <a:t> assuming that this will be a familiar figure to most of you in the audience.  We’ll just say that the work we do is aligned with the general goal of 3D science learning, and with the notion that </a:t>
            </a:r>
            <a:r>
              <a:rPr lang="en-US" sz="1200" dirty="0"/>
              <a:t>Learning to </a:t>
            </a:r>
            <a:r>
              <a:rPr lang="en-US" sz="1200" b="1" dirty="0"/>
              <a:t>explain phenomena and solve problems </a:t>
            </a:r>
            <a:r>
              <a:rPr lang="en-US" sz="1200" dirty="0"/>
              <a:t>is the central reason students engage in the three dimensions of the NGSS</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82662305-CF14-A74E-9464-0519D3BD0078}" type="slidenum">
              <a:rPr lang="en-US" smtClean="0"/>
              <a:t>2</a:t>
            </a:fld>
            <a:endParaRPr lang="en-US"/>
          </a:p>
        </p:txBody>
      </p:sp>
    </p:spTree>
    <p:extLst>
      <p:ext uri="{BB962C8B-B14F-4D97-AF65-F5344CB8AC3E}">
        <p14:creationId xmlns:p14="http://schemas.microsoft.com/office/powerpoint/2010/main" val="1213867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493A8B-7EE8-ED4F-8F1B-960B0101C99E}" type="slidenum">
              <a:rPr lang="en-US" smtClean="0"/>
              <a:t>20</a:t>
            </a:fld>
            <a:endParaRPr lang="en-US"/>
          </a:p>
        </p:txBody>
      </p:sp>
    </p:spTree>
    <p:extLst>
      <p:ext uri="{BB962C8B-B14F-4D97-AF65-F5344CB8AC3E}">
        <p14:creationId xmlns:p14="http://schemas.microsoft.com/office/powerpoint/2010/main" val="4272863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of the units are organized around an instructional model that is built around our triangle representing 3D learning.</a:t>
            </a:r>
          </a:p>
          <a:p>
            <a:r>
              <a:rPr lang="en-US" baseline="0" dirty="0"/>
              <a:t>They start with a driving question which students discuss and elaborate on.  (For example: What happens when alcohol burns?  How do you think a plant grows?)</a:t>
            </a:r>
          </a:p>
          <a:p>
            <a:r>
              <a:rPr lang="en-US" baseline="0" dirty="0"/>
              <a:t>They then move to an investigation that provides partial answers to the driving question but still leaves some questions unanswered.</a:t>
            </a:r>
          </a:p>
          <a:p>
            <a:r>
              <a:rPr lang="en-US" baseline="0" dirty="0"/>
              <a:t>They then move to a cognitive apprenticeship sequence where they master scientific model-based explanations and use the models to explain other phenomena.</a:t>
            </a:r>
          </a:p>
          <a:p>
            <a:r>
              <a:rPr lang="en-US" baseline="0" dirty="0"/>
              <a:t>BUT THERE IS A KEY PROBLEM: Students don’t know how to play these roles.</a:t>
            </a:r>
          </a:p>
          <a:p>
            <a:r>
              <a:rPr lang="en-US" baseline="0" dirty="0"/>
              <a:t>It takes teaching that is both responsive and rigorous to scaffold students successfully—a huge demand on teachers.</a:t>
            </a:r>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21</a:t>
            </a:fld>
            <a:endParaRPr lang="en-US"/>
          </a:p>
        </p:txBody>
      </p:sp>
    </p:spTree>
    <p:extLst>
      <p:ext uri="{BB962C8B-B14F-4D97-AF65-F5344CB8AC3E}">
        <p14:creationId xmlns:p14="http://schemas.microsoft.com/office/powerpoint/2010/main" val="695832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participation in these practices is scaffolded in each unit by a sequence of what we call process tools and discourse routines around each tool.  Beth </a:t>
            </a:r>
            <a:r>
              <a:rPr lang="en-US" dirty="0" err="1"/>
              <a:t>Covitt</a:t>
            </a:r>
            <a:r>
              <a:rPr lang="en-US" dirty="0"/>
              <a:t> will talk about these more in her presentation.  </a:t>
            </a:r>
          </a:p>
        </p:txBody>
      </p:sp>
      <p:sp>
        <p:nvSpPr>
          <p:cNvPr id="4" name="Slide Number Placeholder 3"/>
          <p:cNvSpPr>
            <a:spLocks noGrp="1"/>
          </p:cNvSpPr>
          <p:nvPr>
            <p:ph type="sldNum" sz="quarter" idx="10"/>
          </p:nvPr>
        </p:nvSpPr>
        <p:spPr/>
        <p:txBody>
          <a:bodyPr/>
          <a:lstStyle/>
          <a:p>
            <a:fld id="{6DB7D55E-643B-0942-A066-BAB781635AC2}" type="slidenum">
              <a:rPr lang="en-US" smtClean="0"/>
              <a:t>22</a:t>
            </a:fld>
            <a:endParaRPr lang="en-US" dirty="0"/>
          </a:p>
        </p:txBody>
      </p:sp>
    </p:spTree>
    <p:extLst>
      <p:ext uri="{BB962C8B-B14F-4D97-AF65-F5344CB8AC3E}">
        <p14:creationId xmlns:p14="http://schemas.microsoft.com/office/powerpoint/2010/main" val="3276702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23</a:t>
            </a:fld>
            <a:endParaRPr lang="en-US"/>
          </a:p>
        </p:txBody>
      </p:sp>
    </p:spTree>
    <p:extLst>
      <p:ext uri="{BB962C8B-B14F-4D97-AF65-F5344CB8AC3E}">
        <p14:creationId xmlns:p14="http://schemas.microsoft.com/office/powerpoint/2010/main" val="293401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a:t>
            </a:r>
          </a:p>
        </p:txBody>
      </p:sp>
      <p:sp>
        <p:nvSpPr>
          <p:cNvPr id="4" name="Slide Number Placeholder 3"/>
          <p:cNvSpPr>
            <a:spLocks noGrp="1"/>
          </p:cNvSpPr>
          <p:nvPr>
            <p:ph type="sldNum" sz="quarter" idx="5"/>
          </p:nvPr>
        </p:nvSpPr>
        <p:spPr/>
        <p:txBody>
          <a:bodyPr/>
          <a:lstStyle/>
          <a:p>
            <a:fld id="{53493A8B-7EE8-ED4F-8F1B-960B0101C99E}" type="slidenum">
              <a:rPr lang="en-US" smtClean="0"/>
              <a:t>3</a:t>
            </a:fld>
            <a:endParaRPr lang="en-US"/>
          </a:p>
        </p:txBody>
      </p:sp>
    </p:spTree>
    <p:extLst>
      <p:ext uri="{BB962C8B-B14F-4D97-AF65-F5344CB8AC3E}">
        <p14:creationId xmlns:p14="http://schemas.microsoft.com/office/powerpoint/2010/main" val="2931774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a:xfrm>
            <a:off x="1143000" y="685800"/>
            <a:ext cx="4572000" cy="3429000"/>
          </a:xfrm>
          <a:ln/>
        </p:spPr>
      </p:sp>
      <p:sp>
        <p:nvSpPr>
          <p:cNvPr id="972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 We will be talking today about our response to this challenge: a project called</a:t>
            </a:r>
            <a:r>
              <a:rPr lang="en-US" i="1" dirty="0">
                <a:latin typeface="Arial" charset="0"/>
                <a:ea typeface="ＭＳ Ｐゴシック" charset="0"/>
                <a:cs typeface="ＭＳ Ｐゴシック" charset="0"/>
              </a:rPr>
              <a:t> Carbon: Transformations in Matter and Energy, </a:t>
            </a:r>
            <a:r>
              <a:rPr lang="en-US" i="0" dirty="0">
                <a:latin typeface="Arial" charset="0"/>
                <a:ea typeface="ＭＳ Ｐゴシック" charset="0"/>
                <a:cs typeface="ＭＳ Ｐゴシック" charset="0"/>
              </a:rPr>
              <a:t>or</a:t>
            </a:r>
            <a:r>
              <a:rPr lang="en-US" i="1" dirty="0">
                <a:latin typeface="Arial" charset="0"/>
                <a:ea typeface="ＭＳ Ｐゴシック" charset="0"/>
                <a:cs typeface="ＭＳ Ｐゴシック" charset="0"/>
              </a:rPr>
              <a:t> Carbon TIME.</a:t>
            </a:r>
          </a:p>
          <a:p>
            <a:r>
              <a:rPr lang="en-US" dirty="0">
                <a:latin typeface="Arial" charset="0"/>
                <a:ea typeface="ＭＳ Ｐゴシック" charset="0"/>
                <a:cs typeface="ＭＳ Ｐゴシック" charset="0"/>
              </a:rPr>
              <a:t>The overarching</a:t>
            </a:r>
            <a:r>
              <a:rPr lang="en-US" baseline="0" dirty="0">
                <a:latin typeface="Arial" charset="0"/>
                <a:ea typeface="ＭＳ Ｐゴシック" charset="0"/>
                <a:cs typeface="ＭＳ Ｐゴシック" charset="0"/>
              </a:rPr>
              <a:t> science education goal that guides our work is environmental science literacy, which focuses on a subset of the Disciplinary Core Ideas in NGSS, but perhaps a more expansive view of practice.  I’ll make three points about environmental science literacy.</a:t>
            </a:r>
          </a:p>
          <a:p>
            <a:r>
              <a:rPr lang="en-US" baseline="0" dirty="0">
                <a:latin typeface="Arial" charset="0"/>
                <a:ea typeface="ＭＳ Ｐゴシック" charset="0"/>
                <a:cs typeface="ＭＳ Ｐゴシック" charset="0"/>
              </a:rPr>
              <a:t>SLIDE</a:t>
            </a:r>
            <a:endParaRPr lang="en-US" dirty="0">
              <a:latin typeface="Arial" charset="0"/>
              <a:ea typeface="ＭＳ Ｐゴシック" charset="0"/>
              <a:cs typeface="ＭＳ Ｐゴシック" charset="0"/>
            </a:endParaRP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DE4BE1-47AA-4146-BC01-FE57B9A73C68}" type="slidenum">
              <a:rPr lang="en-US" sz="1200"/>
              <a:pPr eaLnBrk="1" hangingPunct="1"/>
              <a:t>4</a:t>
            </a:fld>
            <a:endParaRPr lang="en-US" sz="1200"/>
          </a:p>
        </p:txBody>
      </p:sp>
    </p:spTree>
    <p:extLst>
      <p:ext uri="{BB962C8B-B14F-4D97-AF65-F5344CB8AC3E}">
        <p14:creationId xmlns:p14="http://schemas.microsoft.com/office/powerpoint/2010/main" val="43824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six units – around 3 weeks of instruction</a:t>
            </a:r>
            <a:r>
              <a:rPr lang="en-US" baseline="0" dirty="0"/>
              <a:t> each, address key ideas in life, earth, and physical science</a:t>
            </a:r>
            <a:endParaRPr lang="en-US" dirty="0"/>
          </a:p>
          <a:p>
            <a:r>
              <a:rPr lang="en-US" dirty="0"/>
              <a:t>We are specifically concerned with environmental science literacy</a:t>
            </a:r>
            <a:r>
              <a:rPr lang="en-US" baseline="0" dirty="0"/>
              <a:t> and preparation for future learning around carbon cycling at multiple scales and climate change</a:t>
            </a:r>
          </a:p>
          <a:p>
            <a:r>
              <a:rPr lang="en-US" baseline="0" dirty="0"/>
              <a:t>We have both macroscopic scale and large scale units</a:t>
            </a:r>
          </a:p>
          <a:p>
            <a:r>
              <a:rPr lang="en-US" baseline="0" dirty="0"/>
              <a:t>SLIDE</a:t>
            </a:r>
            <a:endParaRPr lang="en-US" dirty="0"/>
          </a:p>
        </p:txBody>
      </p:sp>
      <p:sp>
        <p:nvSpPr>
          <p:cNvPr id="4" name="Slide Number Placeholder 3"/>
          <p:cNvSpPr>
            <a:spLocks noGrp="1"/>
          </p:cNvSpPr>
          <p:nvPr>
            <p:ph type="sldNum" sz="quarter" idx="10"/>
          </p:nvPr>
        </p:nvSpPr>
        <p:spPr/>
        <p:txBody>
          <a:bodyPr/>
          <a:lstStyle/>
          <a:p>
            <a:fld id="{36DD63FA-E3F6-EF47-AB05-B83B5270A7E0}" type="slidenum">
              <a:rPr lang="en-US" smtClean="0"/>
              <a:t>5</a:t>
            </a:fld>
            <a:endParaRPr lang="en-US"/>
          </a:p>
        </p:txBody>
      </p:sp>
    </p:spTree>
    <p:extLst>
      <p:ext uri="{BB962C8B-B14F-4D97-AF65-F5344CB8AC3E}">
        <p14:creationId xmlns:p14="http://schemas.microsoft.com/office/powerpoint/2010/main" val="3107658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All</a:t>
            </a:r>
            <a:r>
              <a:rPr lang="en-US" baseline="0" dirty="0"/>
              <a:t> of the units are organized around an instructional model that is built around 3D learning.</a:t>
            </a:r>
          </a:p>
          <a:p>
            <a:r>
              <a:rPr lang="en-US" baseline="0" dirty="0"/>
              <a:t>They start with a driving question which students discuss and elaborate on.  </a:t>
            </a:r>
          </a:p>
          <a:p>
            <a:r>
              <a:rPr lang="en-US" baseline="0" dirty="0"/>
              <a:t>They then move to an investigation that provides partial answers to the driving question but still leaves some questions unanswered.</a:t>
            </a:r>
          </a:p>
          <a:p>
            <a:r>
              <a:rPr lang="en-US" baseline="0" dirty="0"/>
              <a:t>They then move to a cognitive apprenticeship sequence where they master scientific model-based explanations and use the models to explain other phenomena.</a:t>
            </a:r>
          </a:p>
          <a:p>
            <a:r>
              <a:rPr lang="en-US" baseline="0" dirty="0"/>
              <a:t>These roles are scaffolded in part by a series of process tools and discourse routines that Beth </a:t>
            </a:r>
            <a:r>
              <a:rPr lang="en-US" baseline="0" dirty="0" err="1"/>
              <a:t>Covitt</a:t>
            </a:r>
            <a:r>
              <a:rPr lang="en-US" baseline="0" dirty="0"/>
              <a:t> will discuss in more depth</a:t>
            </a:r>
          </a:p>
          <a:p>
            <a:r>
              <a:rPr lang="en-US" baseline="0" dirty="0"/>
              <a:t>It takes teaching that is both responsive and rigorous to scaffold students successfully—a huge demand on teachers.</a:t>
            </a:r>
            <a:endParaRPr lang="en-US" dirty="0"/>
          </a:p>
          <a:p>
            <a:pPr algn="ctr"/>
            <a:endParaRPr lang="en-US" dirty="0"/>
          </a:p>
        </p:txBody>
      </p:sp>
      <p:sp>
        <p:nvSpPr>
          <p:cNvPr id="4" name="Slide Number Placeholder 3"/>
          <p:cNvSpPr>
            <a:spLocks noGrp="1"/>
          </p:cNvSpPr>
          <p:nvPr>
            <p:ph type="sldNum" sz="quarter" idx="10"/>
          </p:nvPr>
        </p:nvSpPr>
        <p:spPr/>
        <p:txBody>
          <a:bodyPr/>
          <a:lstStyle/>
          <a:p>
            <a:fld id="{6DB7D55E-643B-0942-A066-BAB781635AC2}" type="slidenum">
              <a:rPr lang="en-US" smtClean="0"/>
              <a:t>6</a:t>
            </a:fld>
            <a:endParaRPr lang="en-US"/>
          </a:p>
        </p:txBody>
      </p:sp>
    </p:spTree>
    <p:extLst>
      <p:ext uri="{BB962C8B-B14F-4D97-AF65-F5344CB8AC3E}">
        <p14:creationId xmlns:p14="http://schemas.microsoft.com/office/powerpoint/2010/main" val="3942498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curriculum and assessments are based</a:t>
            </a:r>
            <a:r>
              <a:rPr lang="en-US" baseline="0" dirty="0"/>
              <a:t> on 3 related learning progressions.  </a:t>
            </a:r>
          </a:p>
          <a:p>
            <a:pPr marL="171450" indent="-171450">
              <a:buFont typeface="Arial" panose="020B0604020202020204" pitchFamily="34" charset="0"/>
              <a:buChar char="•"/>
            </a:pPr>
            <a:r>
              <a:rPr lang="en-US" baseline="0" dirty="0"/>
              <a:t>Macroscopic explanation focuses on explanations of macroscopic carbon-transforming processes, such as flames burning, plants growing, animals moving, and organic materials decaying.  </a:t>
            </a:r>
          </a:p>
          <a:p>
            <a:pPr marL="171450" indent="-171450">
              <a:buFont typeface="Arial" panose="020B0604020202020204" pitchFamily="34" charset="0"/>
              <a:buChar char="•"/>
            </a:pPr>
            <a:r>
              <a:rPr lang="en-US" baseline="0" dirty="0"/>
              <a:t>Macroscopic inquiry focuses on how students construct arguments from evidence and analyze data around investigations that trace matter through living systems</a:t>
            </a:r>
          </a:p>
          <a:p>
            <a:pPr marL="171450" indent="-171450">
              <a:buFont typeface="Arial" panose="020B0604020202020204" pitchFamily="34" charset="0"/>
              <a:buChar char="•"/>
            </a:pPr>
            <a:r>
              <a:rPr lang="en-US" baseline="0" dirty="0"/>
              <a:t>Large scale systems focuses on how students interpret and explain data and make predictions using pool-and-flux models at the ecosystem and global scales</a:t>
            </a:r>
          </a:p>
        </p:txBody>
      </p:sp>
      <p:sp>
        <p:nvSpPr>
          <p:cNvPr id="4" name="Slide Number Placeholder 3"/>
          <p:cNvSpPr>
            <a:spLocks noGrp="1"/>
          </p:cNvSpPr>
          <p:nvPr>
            <p:ph type="sldNum" sz="quarter" idx="10"/>
          </p:nvPr>
        </p:nvSpPr>
        <p:spPr/>
        <p:txBody>
          <a:bodyPr/>
          <a:lstStyle/>
          <a:p>
            <a:fld id="{53493A8B-7EE8-ED4F-8F1B-960B0101C99E}" type="slidenum">
              <a:rPr lang="en-US" smtClean="0"/>
              <a:t>7</a:t>
            </a:fld>
            <a:endParaRPr lang="en-US"/>
          </a:p>
        </p:txBody>
      </p:sp>
    </p:spTree>
    <p:extLst>
      <p:ext uri="{BB962C8B-B14F-4D97-AF65-F5344CB8AC3E}">
        <p14:creationId xmlns:p14="http://schemas.microsoft.com/office/powerpoint/2010/main" val="75474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design-based implementation research, or DBIR, project.  Here’s what we mean by that:</a:t>
            </a:r>
          </a:p>
          <a:p>
            <a:r>
              <a:rPr lang="en-US" dirty="0"/>
              <a:t>SLIDE </a:t>
            </a:r>
          </a:p>
        </p:txBody>
      </p:sp>
      <p:sp>
        <p:nvSpPr>
          <p:cNvPr id="4" name="Slide Number Placeholder 3"/>
          <p:cNvSpPr>
            <a:spLocks noGrp="1"/>
          </p:cNvSpPr>
          <p:nvPr>
            <p:ph type="sldNum" sz="quarter" idx="5"/>
          </p:nvPr>
        </p:nvSpPr>
        <p:spPr/>
        <p:txBody>
          <a:bodyPr/>
          <a:lstStyle/>
          <a:p>
            <a:fld id="{53493A8B-7EE8-ED4F-8F1B-960B0101C99E}" type="slidenum">
              <a:rPr lang="en-US" smtClean="0"/>
              <a:t>8</a:t>
            </a:fld>
            <a:endParaRPr lang="en-US"/>
          </a:p>
        </p:txBody>
      </p:sp>
    </p:spTree>
    <p:extLst>
      <p:ext uri="{BB962C8B-B14F-4D97-AF65-F5344CB8AC3E}">
        <p14:creationId xmlns:p14="http://schemas.microsoft.com/office/powerpoint/2010/main" val="2536762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Enacting</a:t>
            </a:r>
            <a:r>
              <a:rPr lang="en-US" baseline="0" dirty="0"/>
              <a:t> these units in ways that truly accomplish 3D learning is complex and challenging for teachers, so we see successful enactment as requiring “three legs of the stool,” each necessary but not sufficient.  </a:t>
            </a:r>
          </a:p>
          <a:p>
            <a:r>
              <a:rPr lang="en-US" baseline="0" dirty="0"/>
              <a:t>SLIDE</a:t>
            </a:r>
          </a:p>
          <a:p>
            <a:r>
              <a:rPr lang="en-US" baseline="0" dirty="0"/>
              <a:t>Our papers today address each of these components of the project.</a:t>
            </a:r>
            <a:endParaRPr lang="en-US" dirty="0"/>
          </a:p>
        </p:txBody>
      </p:sp>
      <p:sp>
        <p:nvSpPr>
          <p:cNvPr id="4" name="Slide Number Placeholder 3"/>
          <p:cNvSpPr>
            <a:spLocks noGrp="1"/>
          </p:cNvSpPr>
          <p:nvPr>
            <p:ph type="sldNum" sz="quarter" idx="10"/>
          </p:nvPr>
        </p:nvSpPr>
        <p:spPr/>
        <p:txBody>
          <a:bodyPr/>
          <a:lstStyle/>
          <a:p>
            <a:fld id="{36DD63FA-E3F6-EF47-AB05-B83B5270A7E0}" type="slidenum">
              <a:rPr lang="en-US" smtClean="0"/>
              <a:t>9</a:t>
            </a:fld>
            <a:endParaRPr lang="en-US"/>
          </a:p>
        </p:txBody>
      </p:sp>
    </p:spTree>
    <p:extLst>
      <p:ext uri="{BB962C8B-B14F-4D97-AF65-F5344CB8AC3E}">
        <p14:creationId xmlns:p14="http://schemas.microsoft.com/office/powerpoint/2010/main" val="1048698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Autofit/>
          </a:bodyPr>
          <a:lstStyle>
            <a:lvl1pPr>
              <a:defRPr sz="4800">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solidFill>
                <a:latin typeface="Arial" charset="0"/>
                <a:ea typeface="Arial" charset="0"/>
                <a:cs typeface="Arial"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B3B6665-6923-9F4D-B3EA-1EC799D10F38}" type="datetimeFigureOut">
              <a:rPr lang="en-US" smtClean="0"/>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2907361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3B6665-6923-9F4D-B3EA-1EC799D10F38}" type="datetimeFigureOut">
              <a:rPr lang="en-US" smtClean="0"/>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2284640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3B6665-6923-9F4D-B3EA-1EC799D10F38}" type="datetimeFigureOut">
              <a:rPr lang="en-US" smtClean="0"/>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2873133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800">
                <a:latin typeface="Arial" charset="0"/>
                <a:ea typeface="Arial" charset="0"/>
                <a:cs typeface="Arial" charset="0"/>
              </a:defRPr>
            </a:lvl1pPr>
            <a:lvl2pPr>
              <a:defRPr sz="2400">
                <a:latin typeface="Arial" charset="0"/>
                <a:ea typeface="Arial" charset="0"/>
                <a:cs typeface="Arial" charset="0"/>
              </a:defRPr>
            </a:lvl2pPr>
            <a:lvl3pPr>
              <a:defRPr sz="2000">
                <a:latin typeface="Arial" charset="0"/>
                <a:ea typeface="Arial" charset="0"/>
                <a:cs typeface="Arial" charset="0"/>
              </a:defRPr>
            </a:lvl3pPr>
            <a:lvl4pPr>
              <a:defRPr sz="1800">
                <a:latin typeface="Arial" charset="0"/>
                <a:ea typeface="Arial" charset="0"/>
                <a:cs typeface="Arial" charset="0"/>
              </a:defRPr>
            </a:lvl4pPr>
            <a:lvl5pPr>
              <a:defRPr sz="16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B3B6665-6923-9F4D-B3EA-1EC799D10F38}" type="datetimeFigureOut">
              <a:rPr lang="en-US" smtClean="0"/>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4184778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6665-6923-9F4D-B3EA-1EC799D10F38}" type="datetimeFigureOut">
              <a:rPr lang="en-US" smtClean="0"/>
              <a:t>4/4/19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80528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400">
                <a:latin typeface="Arial" charset="0"/>
                <a:ea typeface="Arial" charset="0"/>
                <a:cs typeface="Arial" charset="0"/>
              </a:defRPr>
            </a:lvl1pPr>
            <a:lvl2pPr>
              <a:defRPr sz="2000">
                <a:latin typeface="Arial" charset="0"/>
                <a:ea typeface="Arial" charset="0"/>
                <a:cs typeface="Arial" charset="0"/>
              </a:defRPr>
            </a:lvl2pPr>
            <a:lvl3pPr>
              <a:defRPr sz="1500">
                <a:latin typeface="Arial" charset="0"/>
                <a:ea typeface="Arial" charset="0"/>
                <a:cs typeface="Arial" charset="0"/>
              </a:defRPr>
            </a:lvl3pPr>
            <a:lvl4pPr>
              <a:defRPr sz="1350">
                <a:latin typeface="Arial" charset="0"/>
                <a:ea typeface="Arial" charset="0"/>
                <a:cs typeface="Arial" charset="0"/>
              </a:defRPr>
            </a:lvl4pPr>
            <a:lvl5pPr>
              <a:defRPr sz="1350">
                <a:latin typeface="Arial" charset="0"/>
                <a:ea typeface="Arial" charset="0"/>
                <a:cs typeface="Arial"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p:spPr>
        <p:txBody>
          <a:bodyPr/>
          <a:lstStyle>
            <a:lvl1pPr>
              <a:defRPr sz="2400">
                <a:latin typeface="Arial" charset="0"/>
                <a:ea typeface="Arial" charset="0"/>
                <a:cs typeface="Arial" charset="0"/>
              </a:defRPr>
            </a:lvl1pPr>
            <a:lvl2pPr>
              <a:defRPr sz="2000">
                <a:latin typeface="Arial" charset="0"/>
                <a:ea typeface="Arial" charset="0"/>
                <a:cs typeface="Arial" charset="0"/>
              </a:defRPr>
            </a:lvl2pPr>
            <a:lvl3pPr>
              <a:defRPr sz="1500">
                <a:latin typeface="Arial" charset="0"/>
                <a:ea typeface="Arial" charset="0"/>
                <a:cs typeface="Arial" charset="0"/>
              </a:defRPr>
            </a:lvl3pPr>
            <a:lvl4pPr>
              <a:defRPr sz="1350">
                <a:latin typeface="Arial" charset="0"/>
                <a:ea typeface="Arial" charset="0"/>
                <a:cs typeface="Arial" charset="0"/>
              </a:defRPr>
            </a:lvl4pPr>
            <a:lvl5pPr>
              <a:defRPr sz="1350">
                <a:latin typeface="Arial" charset="0"/>
                <a:ea typeface="Arial" charset="0"/>
                <a:cs typeface="Arial"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B3B6665-6923-9F4D-B3EA-1EC799D10F38}" type="datetimeFigureOut">
              <a:rPr lang="en-US" smtClean="0"/>
              <a:t>4/4/19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1199297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3B6665-6923-9F4D-B3EA-1EC799D10F38}" type="datetimeFigureOut">
              <a:rPr lang="en-US" smtClean="0"/>
              <a:t>4/4/19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1590323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3B6665-6923-9F4D-B3EA-1EC799D10F38}" type="datetimeFigureOut">
              <a:rPr lang="en-US" smtClean="0"/>
              <a:t>4/4/19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132571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6665-6923-9F4D-B3EA-1EC799D10F38}" type="datetimeFigureOut">
              <a:rPr lang="en-US" smtClean="0"/>
              <a:t>4/4/19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359225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B3B6665-6923-9F4D-B3EA-1EC799D10F38}" type="datetimeFigureOut">
              <a:rPr lang="en-US" smtClean="0"/>
              <a:t>4/4/19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1692385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B3B6665-6923-9F4D-B3EA-1EC799D10F38}" type="datetimeFigureOut">
              <a:rPr lang="en-US" smtClean="0"/>
              <a:t>4/4/19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F1718-38BA-9044-B093-AB8E71B71BDF}" type="slidenum">
              <a:rPr lang="en-US" smtClean="0"/>
              <a:t>‹#›</a:t>
            </a:fld>
            <a:endParaRPr lang="en-US"/>
          </a:p>
        </p:txBody>
      </p:sp>
    </p:spTree>
    <p:extLst>
      <p:ext uri="{BB962C8B-B14F-4D97-AF65-F5344CB8AC3E}">
        <p14:creationId xmlns:p14="http://schemas.microsoft.com/office/powerpoint/2010/main" val="135855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3B6665-6923-9F4D-B3EA-1EC799D10F38}" type="datetimeFigureOut">
              <a:rPr lang="en-US" smtClean="0"/>
              <a:t>4/4/19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EF1718-38BA-9044-B093-AB8E71B71BDF}" type="slidenum">
              <a:rPr lang="en-US" smtClean="0"/>
              <a:t>‹#›</a:t>
            </a:fld>
            <a:endParaRPr lang="en-US"/>
          </a:p>
        </p:txBody>
      </p:sp>
    </p:spTree>
    <p:extLst>
      <p:ext uri="{BB962C8B-B14F-4D97-AF65-F5344CB8AC3E}">
        <p14:creationId xmlns:p14="http://schemas.microsoft.com/office/powerpoint/2010/main" val="3808686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tiff"/></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tiff"/></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0783"/>
            <a:ext cx="7772400" cy="1470025"/>
          </a:xfrm>
        </p:spPr>
        <p:txBody>
          <a:bodyPr>
            <a:noAutofit/>
          </a:bodyPr>
          <a:lstStyle/>
          <a:p>
            <a:r>
              <a:rPr lang="en-US" sz="3600" b="1" dirty="0"/>
              <a:t>Achieving Three-dimensional Learning in Diverse Classrooms</a:t>
            </a:r>
            <a:r>
              <a:rPr lang="en-US" sz="3600" dirty="0"/>
              <a:t>  </a:t>
            </a:r>
            <a:endParaRPr lang="en-US" sz="3600" dirty="0">
              <a:latin typeface="Calibri (HEADINGS)"/>
              <a:cs typeface="Calibri (HEADINGS)"/>
            </a:endParaRPr>
          </a:p>
        </p:txBody>
      </p:sp>
      <p:sp>
        <p:nvSpPr>
          <p:cNvPr id="3" name="Content Placeholder 2"/>
          <p:cNvSpPr>
            <a:spLocks noGrp="1"/>
          </p:cNvSpPr>
          <p:nvPr>
            <p:ph type="subTitle" idx="1"/>
          </p:nvPr>
        </p:nvSpPr>
        <p:spPr>
          <a:xfrm>
            <a:off x="1371600" y="3186922"/>
            <a:ext cx="6400800" cy="1752600"/>
          </a:xfrm>
        </p:spPr>
        <p:txBody>
          <a:bodyPr>
            <a:normAutofit fontScale="92500" lnSpcReduction="20000"/>
          </a:bodyPr>
          <a:lstStyle/>
          <a:p>
            <a:r>
              <a:rPr lang="en-US" dirty="0"/>
              <a:t>Organized Paper Set</a:t>
            </a:r>
          </a:p>
          <a:p>
            <a:r>
              <a:rPr lang="en-US" dirty="0">
                <a:latin typeface="Calibri"/>
                <a:ea typeface="ＭＳ Ｐゴシック" charset="0"/>
                <a:cs typeface="Calibri"/>
              </a:rPr>
              <a:t>NARST Annual Meeting</a:t>
            </a:r>
          </a:p>
          <a:p>
            <a:pPr marL="0" indent="0">
              <a:buNone/>
            </a:pPr>
            <a:r>
              <a:rPr lang="en-US" dirty="0">
                <a:latin typeface="Calibri"/>
                <a:ea typeface="ＭＳ Ｐゴシック" charset="0"/>
                <a:cs typeface="Calibri"/>
              </a:rPr>
              <a:t>April 2, 2019</a:t>
            </a:r>
          </a:p>
          <a:p>
            <a:pPr marL="0" indent="0">
              <a:buNone/>
            </a:pPr>
            <a:r>
              <a:rPr lang="en-US" dirty="0">
                <a:latin typeface="Calibri"/>
                <a:ea typeface="ＭＳ Ｐゴシック" charset="0"/>
                <a:cs typeface="Calibri"/>
              </a:rPr>
              <a:t>Baltimore, Maryland</a:t>
            </a:r>
          </a:p>
        </p:txBody>
      </p:sp>
      <p:pic>
        <p:nvPicPr>
          <p:cNvPr id="4" name="Picture 3"/>
          <p:cNvPicPr>
            <a:picLocks noChangeAspect="1"/>
          </p:cNvPicPr>
          <p:nvPr/>
        </p:nvPicPr>
        <p:blipFill>
          <a:blip r:embed="rId3"/>
          <a:stretch>
            <a:fillRect/>
          </a:stretch>
        </p:blipFill>
        <p:spPr>
          <a:xfrm>
            <a:off x="6852442" y="448633"/>
            <a:ext cx="805658" cy="805658"/>
          </a:xfrm>
          <a:prstGeom prst="rect">
            <a:avLst/>
          </a:prstGeom>
        </p:spPr>
      </p:pic>
      <p:pic>
        <p:nvPicPr>
          <p:cNvPr id="5" name="Picture 4"/>
          <p:cNvPicPr>
            <a:picLocks noChangeAspect="1"/>
          </p:cNvPicPr>
          <p:nvPr/>
        </p:nvPicPr>
        <p:blipFill>
          <a:blip r:embed="rId4"/>
          <a:stretch>
            <a:fillRect/>
          </a:stretch>
        </p:blipFill>
        <p:spPr>
          <a:xfrm>
            <a:off x="1677139" y="448633"/>
            <a:ext cx="812108" cy="812108"/>
          </a:xfrm>
          <a:prstGeom prst="rect">
            <a:avLst/>
          </a:prstGeom>
        </p:spPr>
      </p:pic>
      <p:pic>
        <p:nvPicPr>
          <p:cNvPr id="6" name="Picture 5"/>
          <p:cNvPicPr>
            <a:picLocks noChangeAspect="1"/>
          </p:cNvPicPr>
          <p:nvPr/>
        </p:nvPicPr>
        <p:blipFill>
          <a:blip r:embed="rId5"/>
          <a:stretch>
            <a:fillRect/>
          </a:stretch>
        </p:blipFill>
        <p:spPr>
          <a:xfrm>
            <a:off x="2690810" y="5565051"/>
            <a:ext cx="665908" cy="1168259"/>
          </a:xfrm>
          <a:prstGeom prst="rect">
            <a:avLst/>
          </a:prstGeom>
        </p:spPr>
      </p:pic>
      <p:pic>
        <p:nvPicPr>
          <p:cNvPr id="11" name="Picture 10" descr="Mines_EEE_swirl_4CP_R.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684" y="6291608"/>
            <a:ext cx="3230759" cy="369389"/>
          </a:xfrm>
          <a:prstGeom prst="rect">
            <a:avLst/>
          </a:prstGeom>
        </p:spPr>
      </p:pic>
      <p:pic>
        <p:nvPicPr>
          <p:cNvPr id="8" name="Picture 7" descr="Carbon TIME 4b.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80" y="5755458"/>
            <a:ext cx="1090594" cy="824807"/>
          </a:xfrm>
          <a:prstGeom prst="rect">
            <a:avLst/>
          </a:prstGeom>
        </p:spPr>
      </p:pic>
      <p:pic>
        <p:nvPicPr>
          <p:cNvPr id="10" name="Picture 9" descr="Screen Shot 2015-04-07 at 8.58.1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754" y="6567162"/>
            <a:ext cx="2143303" cy="166148"/>
          </a:xfrm>
          <a:prstGeom prst="rect">
            <a:avLst/>
          </a:prstGeom>
        </p:spPr>
      </p:pic>
      <p:pic>
        <p:nvPicPr>
          <p:cNvPr id="12" name="Picture 11">
            <a:extLst>
              <a:ext uri="{FF2B5EF4-FFF2-40B4-BE49-F238E27FC236}">
                <a16:creationId xmlns:a16="http://schemas.microsoft.com/office/drawing/2014/main" id="{676B1299-BB58-D44C-8E16-0B987812A907}"/>
              </a:ext>
            </a:extLst>
          </p:cNvPr>
          <p:cNvPicPr>
            <a:picLocks noChangeAspect="1"/>
          </p:cNvPicPr>
          <p:nvPr/>
        </p:nvPicPr>
        <p:blipFill>
          <a:blip r:embed="rId9"/>
          <a:stretch>
            <a:fillRect/>
          </a:stretch>
        </p:blipFill>
        <p:spPr>
          <a:xfrm>
            <a:off x="4082719" y="5686787"/>
            <a:ext cx="2496312" cy="470708"/>
          </a:xfrm>
          <a:prstGeom prst="rect">
            <a:avLst/>
          </a:prstGeom>
        </p:spPr>
      </p:pic>
      <p:pic>
        <p:nvPicPr>
          <p:cNvPr id="7" name="Picture 6" descr="berkele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3812" y="5911601"/>
            <a:ext cx="772097" cy="772097"/>
          </a:xfrm>
          <a:prstGeom prst="rect">
            <a:avLst/>
          </a:prstGeom>
        </p:spPr>
      </p:pic>
      <p:pic>
        <p:nvPicPr>
          <p:cNvPr id="9" name="Picture 8" descr="act 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253" y="5911601"/>
            <a:ext cx="919958" cy="821709"/>
          </a:xfrm>
          <a:prstGeom prst="rect">
            <a:avLst/>
          </a:prstGeom>
        </p:spPr>
      </p:pic>
    </p:spTree>
    <p:extLst>
      <p:ext uri="{BB962C8B-B14F-4D97-AF65-F5344CB8AC3E}">
        <p14:creationId xmlns:p14="http://schemas.microsoft.com/office/powerpoint/2010/main" val="2320174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4634"/>
          </a:xfrm>
        </p:spPr>
        <p:txBody>
          <a:bodyPr>
            <a:normAutofit/>
          </a:bodyPr>
          <a:lstStyle/>
          <a:p>
            <a:r>
              <a:rPr lang="en-US" sz="4000" dirty="0"/>
              <a:t>Session Overview</a:t>
            </a:r>
          </a:p>
        </p:txBody>
      </p:sp>
      <p:sp>
        <p:nvSpPr>
          <p:cNvPr id="3" name="Content Placeholder 2"/>
          <p:cNvSpPr>
            <a:spLocks noGrp="1"/>
          </p:cNvSpPr>
          <p:nvPr>
            <p:ph idx="1"/>
          </p:nvPr>
        </p:nvSpPr>
        <p:spPr>
          <a:xfrm>
            <a:off x="689548" y="1109272"/>
            <a:ext cx="7585022" cy="4891478"/>
          </a:xfrm>
        </p:spPr>
        <p:txBody>
          <a:bodyPr>
            <a:normAutofit/>
          </a:bodyPr>
          <a:lstStyle/>
          <a:p>
            <a:pPr lvl="0"/>
            <a:r>
              <a:rPr lang="en-US" dirty="0"/>
              <a:t>10 minutes: Introduction: Overview and a brief introduction to each paper.  </a:t>
            </a:r>
          </a:p>
          <a:p>
            <a:pPr lvl="0"/>
            <a:r>
              <a:rPr lang="en-US" dirty="0"/>
              <a:t>60 minutes: Paper presentations and brief questions </a:t>
            </a:r>
          </a:p>
          <a:p>
            <a:pPr lvl="0"/>
            <a:r>
              <a:rPr lang="en-US" dirty="0"/>
              <a:t>20 minutes: Comments and discussion led by David </a:t>
            </a:r>
            <a:r>
              <a:rPr lang="en-US" dirty="0" err="1"/>
              <a:t>Stroupe</a:t>
            </a:r>
            <a:endParaRPr lang="en-US" sz="3200" dirty="0"/>
          </a:p>
        </p:txBody>
      </p:sp>
    </p:spTree>
    <p:extLst>
      <p:ext uri="{BB962C8B-B14F-4D97-AF65-F5344CB8AC3E}">
        <p14:creationId xmlns:p14="http://schemas.microsoft.com/office/powerpoint/2010/main" val="173826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708"/>
            <a:ext cx="8229600" cy="600313"/>
          </a:xfrm>
        </p:spPr>
        <p:txBody>
          <a:bodyPr>
            <a:normAutofit fontScale="90000"/>
          </a:bodyPr>
          <a:lstStyle/>
          <a:p>
            <a:r>
              <a:rPr lang="en-US" dirty="0"/>
              <a:t>Papers in this Session</a:t>
            </a:r>
          </a:p>
        </p:txBody>
      </p:sp>
      <p:sp>
        <p:nvSpPr>
          <p:cNvPr id="4" name="Rectangle 2">
            <a:extLst>
              <a:ext uri="{FF2B5EF4-FFF2-40B4-BE49-F238E27FC236}">
                <a16:creationId xmlns:a16="http://schemas.microsoft.com/office/drawing/2014/main" id="{ED7AAA23-4981-4D4B-81BC-B66F061024E2}"/>
              </a:ext>
            </a:extLst>
          </p:cNvPr>
          <p:cNvSpPr>
            <a:spLocks noGrp="1" noChangeArrowheads="1"/>
          </p:cNvSpPr>
          <p:nvPr>
            <p:ph idx="1"/>
          </p:nvPr>
        </p:nvSpPr>
        <p:spPr bwMode="auto">
          <a:xfrm>
            <a:off x="457200" y="840097"/>
            <a:ext cx="822960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937250" algn="r"/>
              </a:tabLst>
              <a:defRPr>
                <a:solidFill>
                  <a:schemeClr val="tx1"/>
                </a:solidFill>
                <a:latin typeface="Arial" panose="020B0604020202020204" pitchFamily="34" charset="0"/>
              </a:defRPr>
            </a:lvl1pPr>
            <a:lvl2pPr eaLnBrk="0" fontAlgn="base" hangingPunct="0">
              <a:spcBef>
                <a:spcPct val="0"/>
              </a:spcBef>
              <a:spcAft>
                <a:spcPct val="0"/>
              </a:spcAft>
              <a:tabLst>
                <a:tab pos="5937250" algn="r"/>
              </a:tabLst>
              <a:defRPr>
                <a:solidFill>
                  <a:schemeClr val="tx1"/>
                </a:solidFill>
                <a:latin typeface="Arial" panose="020B0604020202020204" pitchFamily="34" charset="0"/>
              </a:defRPr>
            </a:lvl2pPr>
            <a:lvl3pPr eaLnBrk="0" fontAlgn="base" hangingPunct="0">
              <a:spcBef>
                <a:spcPct val="0"/>
              </a:spcBef>
              <a:spcAft>
                <a:spcPct val="0"/>
              </a:spcAft>
              <a:tabLst>
                <a:tab pos="5937250" algn="r"/>
              </a:tabLst>
              <a:defRPr>
                <a:solidFill>
                  <a:schemeClr val="tx1"/>
                </a:solidFill>
                <a:latin typeface="Arial" panose="020B0604020202020204" pitchFamily="34" charset="0"/>
              </a:defRPr>
            </a:lvl3pPr>
            <a:lvl4pPr eaLnBrk="0" fontAlgn="base" hangingPunct="0">
              <a:spcBef>
                <a:spcPct val="0"/>
              </a:spcBef>
              <a:spcAft>
                <a:spcPct val="0"/>
              </a:spcAft>
              <a:tabLst>
                <a:tab pos="5937250" algn="r"/>
              </a:tabLst>
              <a:defRPr>
                <a:solidFill>
                  <a:schemeClr val="tx1"/>
                </a:solidFill>
                <a:latin typeface="Arial" panose="020B0604020202020204" pitchFamily="34" charset="0"/>
              </a:defRPr>
            </a:lvl4pPr>
            <a:lvl5pPr eaLnBrk="0" fontAlgn="base" hangingPunct="0">
              <a:spcBef>
                <a:spcPct val="0"/>
              </a:spcBef>
              <a:spcAft>
                <a:spcPct val="0"/>
              </a:spcAft>
              <a:tabLst>
                <a:tab pos="5937250" algn="r"/>
              </a:tabLst>
              <a:defRPr>
                <a:solidFill>
                  <a:schemeClr val="tx1"/>
                </a:solidFill>
                <a:latin typeface="Arial" panose="020B0604020202020204" pitchFamily="34" charset="0"/>
              </a:defRPr>
            </a:lvl5pPr>
            <a:lvl6pPr eaLnBrk="0" fontAlgn="base" hangingPunct="0">
              <a:spcBef>
                <a:spcPct val="0"/>
              </a:spcBef>
              <a:spcAft>
                <a:spcPct val="0"/>
              </a:spcAft>
              <a:tabLst>
                <a:tab pos="5937250" algn="r"/>
              </a:tabLst>
              <a:defRPr>
                <a:solidFill>
                  <a:schemeClr val="tx1"/>
                </a:solidFill>
                <a:latin typeface="Arial" panose="020B0604020202020204" pitchFamily="34" charset="0"/>
              </a:defRPr>
            </a:lvl6pPr>
            <a:lvl7pPr eaLnBrk="0" fontAlgn="base" hangingPunct="0">
              <a:spcBef>
                <a:spcPct val="0"/>
              </a:spcBef>
              <a:spcAft>
                <a:spcPct val="0"/>
              </a:spcAft>
              <a:tabLst>
                <a:tab pos="5937250" algn="r"/>
              </a:tabLst>
              <a:defRPr>
                <a:solidFill>
                  <a:schemeClr val="tx1"/>
                </a:solidFill>
                <a:latin typeface="Arial" panose="020B0604020202020204" pitchFamily="34" charset="0"/>
              </a:defRPr>
            </a:lvl7pPr>
            <a:lvl8pPr eaLnBrk="0" fontAlgn="base" hangingPunct="0">
              <a:spcBef>
                <a:spcPct val="0"/>
              </a:spcBef>
              <a:spcAft>
                <a:spcPct val="0"/>
              </a:spcAft>
              <a:tabLst>
                <a:tab pos="5937250" algn="r"/>
              </a:tabLst>
              <a:defRPr>
                <a:solidFill>
                  <a:schemeClr val="tx1"/>
                </a:solidFill>
                <a:latin typeface="Arial" panose="020B0604020202020204" pitchFamily="34" charset="0"/>
              </a:defRPr>
            </a:lvl8pPr>
            <a:lvl9pPr eaLnBrk="0" fontAlgn="base" hangingPunct="0">
              <a:spcBef>
                <a:spcPct val="0"/>
              </a:spcBef>
              <a:spcAft>
                <a:spcPct val="0"/>
              </a:spcAft>
              <a:tabLst>
                <a:tab pos="5937250" algn="r"/>
              </a:tabLs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5937250" algn="r"/>
              </a:tabLst>
            </a:pPr>
            <a:r>
              <a:rPr kumimoji="0" lang="en-US" altLang="en-US" sz="2400" b="1"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Developing Automated Scoring for Large-scale Assessments of Three-dimensional Learning</a:t>
            </a:r>
            <a:r>
              <a:rPr kumimoji="0" lang="en-US" altLang="en-US" sz="2400" b="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by </a:t>
            </a:r>
            <a:r>
              <a:rPr kumimoji="0" lang="en-US" altLang="en-US" sz="2400" b="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Jay Thomas</a:t>
            </a:r>
            <a:r>
              <a:rPr kumimoji="0" lang="en-US" altLang="en-US" sz="2400" b="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Ellen </a:t>
            </a:r>
            <a:r>
              <a:rPr kumimoji="0" lang="en-US" altLang="en-US" sz="2400" b="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Holste</a:t>
            </a:r>
            <a:r>
              <a:rPr kumimoji="0" lang="en-US" altLang="en-US" sz="2400" b="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Karen Draney, </a:t>
            </a:r>
            <a:r>
              <a:rPr kumimoji="0" lang="en-US" altLang="en-US" sz="2400" b="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Shruti </a:t>
            </a:r>
            <a:r>
              <a:rPr kumimoji="0" lang="en-US" altLang="en-US" sz="2400" b="1"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Bathia</a:t>
            </a:r>
            <a:r>
              <a:rPr kumimoji="0" lang="en-US" altLang="en-US" sz="2400" b="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and Charles W. Anderson</a:t>
            </a:r>
            <a:endParaRPr kumimoji="0" lang="en-US" altLang="en-US" sz="2400" b="0" u="none" strike="noStrike" cap="none" normalizeH="0" baseline="0" dirty="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tab pos="5937250" algn="r"/>
              </a:tabLst>
            </a:pPr>
            <a:r>
              <a:rPr kumimoji="0" lang="en-US" altLang="en-US" sz="2400" b="1"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What factors affect students’ learning through Carbon TIME?</a:t>
            </a:r>
            <a:r>
              <a:rPr kumimoji="0" lang="en-US" altLang="en-US" sz="2400" b="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By </a:t>
            </a:r>
            <a:r>
              <a:rPr kumimoji="0" lang="en-US" altLang="en-US" sz="2400" b="1"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Qinyun</a:t>
            </a:r>
            <a:r>
              <a:rPr kumimoji="0" lang="en-US" altLang="en-US" sz="2400" b="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Lin</a:t>
            </a:r>
            <a:r>
              <a:rPr kumimoji="0" lang="en-US" altLang="en-US" sz="2400" b="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Ken Frank, and Charles W. Anderson</a:t>
            </a:r>
            <a:endParaRPr kumimoji="0" lang="en-US" altLang="en-US" sz="2400" b="0" u="none" strike="noStrike" cap="none" normalizeH="0" baseline="0" dirty="0">
              <a:ln>
                <a:noFill/>
              </a:ln>
              <a:solidFill>
                <a:schemeClr val="tx1"/>
              </a:solidFill>
              <a:effectLst/>
              <a:cs typeface="Arial" panose="020B0604020202020204" pitchFamily="34" charset="0"/>
            </a:endParaRPr>
          </a:p>
          <a:p>
            <a:pPr marL="457200" indent="-457200" defTabSz="914400">
              <a:buFont typeface="+mj-lt"/>
              <a:buAutoNum type="arabicPeriod"/>
            </a:pPr>
            <a:r>
              <a:rPr lang="en-US" altLang="en-US" sz="2400" b="1" i="1" dirty="0">
                <a:ea typeface="Times New Roman" panose="02020603050405020304" pitchFamily="18" charset="0"/>
                <a:cs typeface="Arial" panose="020B0604020202020204" pitchFamily="34" charset="0"/>
              </a:rPr>
              <a:t>Relationships Among Patterns in Classroom Discourse and Student Learning Performances</a:t>
            </a:r>
            <a:r>
              <a:rPr lang="en-US" altLang="en-US" sz="2400" dirty="0">
                <a:ea typeface="Times New Roman" panose="02020603050405020304" pitchFamily="18" charset="0"/>
                <a:cs typeface="Arial" panose="020B0604020202020204" pitchFamily="34" charset="0"/>
              </a:rPr>
              <a:t>, by </a:t>
            </a:r>
            <a:r>
              <a:rPr lang="en-US" altLang="en-US" sz="2400" b="1" dirty="0">
                <a:ea typeface="Times New Roman" panose="02020603050405020304" pitchFamily="18" charset="0"/>
                <a:cs typeface="Arial" panose="020B0604020202020204" pitchFamily="34" charset="0"/>
              </a:rPr>
              <a:t>Beth A. </a:t>
            </a:r>
            <a:r>
              <a:rPr lang="en-US" altLang="en-US" sz="2400" b="1" dirty="0" err="1">
                <a:ea typeface="Times New Roman" panose="02020603050405020304" pitchFamily="18" charset="0"/>
                <a:cs typeface="Arial" panose="020B0604020202020204" pitchFamily="34" charset="0"/>
              </a:rPr>
              <a:t>Covitt</a:t>
            </a:r>
            <a:r>
              <a:rPr lang="en-US" altLang="en-US" sz="2400" dirty="0">
                <a:ea typeface="Times New Roman" panose="02020603050405020304" pitchFamily="18" charset="0"/>
                <a:cs typeface="Arial" panose="020B0604020202020204" pitchFamily="34" charset="0"/>
              </a:rPr>
              <a:t>, Christie Morrison Thomas, </a:t>
            </a:r>
            <a:r>
              <a:rPr lang="en-US" altLang="en-US" sz="2400" dirty="0" err="1">
                <a:ea typeface="Times New Roman" panose="02020603050405020304" pitchFamily="18" charset="0"/>
                <a:cs typeface="Arial" panose="020B0604020202020204" pitchFamily="34" charset="0"/>
              </a:rPr>
              <a:t>Qinyun</a:t>
            </a:r>
            <a:r>
              <a:rPr lang="en-US" altLang="en-US" sz="2400" dirty="0">
                <a:ea typeface="Times New Roman" panose="02020603050405020304" pitchFamily="18" charset="0"/>
                <a:cs typeface="Arial" panose="020B0604020202020204" pitchFamily="34" charset="0"/>
              </a:rPr>
              <a:t> Lin, Elizabeth de </a:t>
            </a:r>
            <a:r>
              <a:rPr lang="en-US" altLang="en-US" sz="2400" dirty="0" err="1">
                <a:ea typeface="Times New Roman" panose="02020603050405020304" pitchFamily="18" charset="0"/>
                <a:cs typeface="Arial" panose="020B0604020202020204" pitchFamily="34" charset="0"/>
              </a:rPr>
              <a:t>los</a:t>
            </a:r>
            <a:r>
              <a:rPr lang="en-US" altLang="en-US" sz="2400" dirty="0">
                <a:ea typeface="Times New Roman" panose="02020603050405020304" pitchFamily="18" charset="0"/>
                <a:cs typeface="Arial" panose="020B0604020202020204" pitchFamily="34" charset="0"/>
              </a:rPr>
              <a:t> Santos, &amp; Charles W. Anderson</a:t>
            </a:r>
            <a:r>
              <a:rPr lang="en-US" altLang="en-US" sz="2400" dirty="0">
                <a:cs typeface="Arial" panose="020B0604020202020204" pitchFamily="34" charset="0"/>
              </a:rPr>
              <a:t> </a:t>
            </a:r>
          </a:p>
          <a:p>
            <a:pPr marL="457200" lvl="0" indent="-457200" defTabSz="914400">
              <a:buFont typeface="+mj-lt"/>
              <a:buAutoNum type="arabicPeriod"/>
            </a:pPr>
            <a:r>
              <a:rPr kumimoji="0" lang="en-US" altLang="en-US" sz="2400" b="1"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Patterns in Carbon TIME Classrooms: Learning Gains and Local Contexts</a:t>
            </a:r>
            <a:r>
              <a:rPr kumimoji="0" lang="en-US" altLang="en-US" sz="2400" b="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by </a:t>
            </a:r>
            <a:r>
              <a:rPr kumimoji="0" lang="en-US" altLang="en-US" sz="2400" b="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Christie Morrison Thomas</a:t>
            </a:r>
            <a:r>
              <a:rPr kumimoji="0" lang="en-US" altLang="en-US" sz="2400" b="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lang="en-US" altLang="en-US" sz="2400" dirty="0" err="1">
                <a:ea typeface="Times New Roman" panose="02020603050405020304" pitchFamily="18" charset="0"/>
                <a:cs typeface="Arial" panose="020B0604020202020204" pitchFamily="34" charset="0"/>
              </a:rPr>
              <a:t>Qinyun</a:t>
            </a:r>
            <a:r>
              <a:rPr lang="en-US" altLang="en-US" sz="2400" dirty="0">
                <a:ea typeface="Times New Roman" panose="02020603050405020304" pitchFamily="18" charset="0"/>
                <a:cs typeface="Arial" panose="020B0604020202020204" pitchFamily="34" charset="0"/>
              </a:rPr>
              <a:t> Lin, Stefanie </a:t>
            </a:r>
            <a:r>
              <a:rPr kumimoji="0" lang="en-US" altLang="en-US" sz="2400" b="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Marshall, Brian Hancock, </a:t>
            </a:r>
            <a:r>
              <a:rPr kumimoji="0" lang="en-US" altLang="en-US" sz="2400" b="0" u="none" strike="noStrike" cap="none" normalizeH="0" baseline="0">
                <a:ln>
                  <a:noFill/>
                </a:ln>
                <a:solidFill>
                  <a:schemeClr val="tx1"/>
                </a:solidFill>
                <a:effectLst/>
                <a:ea typeface="Times New Roman" panose="02020603050405020304" pitchFamily="18" charset="0"/>
                <a:cs typeface="Arial" panose="020B0604020202020204" pitchFamily="34" charset="0"/>
              </a:rPr>
              <a:t>Elizabeth Tompkins, &amp; </a:t>
            </a:r>
            <a:r>
              <a:rPr kumimoji="0" lang="en-US" altLang="en-US" sz="2400" b="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Charles W. Anderson</a:t>
            </a:r>
          </a:p>
        </p:txBody>
      </p:sp>
    </p:spTree>
    <p:extLst>
      <p:ext uri="{BB962C8B-B14F-4D97-AF65-F5344CB8AC3E}">
        <p14:creationId xmlns:p14="http://schemas.microsoft.com/office/powerpoint/2010/main" val="958984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176"/>
            <a:ext cx="8229600" cy="654752"/>
          </a:xfrm>
        </p:spPr>
        <p:txBody>
          <a:bodyPr/>
          <a:lstStyle/>
          <a:p>
            <a:r>
              <a:rPr lang="en-US" dirty="0"/>
              <a:t>Data Sources for Papers</a:t>
            </a:r>
          </a:p>
        </p:txBody>
      </p:sp>
      <p:graphicFrame>
        <p:nvGraphicFramePr>
          <p:cNvPr id="6" name="Content Placeholder 5">
            <a:extLst>
              <a:ext uri="{FF2B5EF4-FFF2-40B4-BE49-F238E27FC236}">
                <a16:creationId xmlns:a16="http://schemas.microsoft.com/office/drawing/2014/main" id="{6BD4AC54-2823-844C-830E-EACD4255AC87}"/>
              </a:ext>
            </a:extLst>
          </p:cNvPr>
          <p:cNvGraphicFramePr>
            <a:graphicFrameLocks noGrp="1"/>
          </p:cNvGraphicFramePr>
          <p:nvPr>
            <p:ph idx="1"/>
            <p:extLst>
              <p:ext uri="{D42A27DB-BD31-4B8C-83A1-F6EECF244321}">
                <p14:modId xmlns:p14="http://schemas.microsoft.com/office/powerpoint/2010/main" val="249112231"/>
              </p:ext>
            </p:extLst>
          </p:nvPr>
        </p:nvGraphicFramePr>
        <p:xfrm>
          <a:off x="735496" y="834887"/>
          <a:ext cx="7951306" cy="5698543"/>
        </p:xfrm>
        <a:graphic>
          <a:graphicData uri="http://schemas.openxmlformats.org/drawingml/2006/table">
            <a:tbl>
              <a:tblPr firstRow="1" firstCol="1" bandRow="1">
                <a:tableStyleId>{5940675A-B579-460E-94D1-54222C63F5DA}</a:tableStyleId>
              </a:tblPr>
              <a:tblGrid>
                <a:gridCol w="2712073">
                  <a:extLst>
                    <a:ext uri="{9D8B030D-6E8A-4147-A177-3AD203B41FA5}">
                      <a16:colId xmlns:a16="http://schemas.microsoft.com/office/drawing/2014/main" val="3323933811"/>
                    </a:ext>
                  </a:extLst>
                </a:gridCol>
                <a:gridCol w="847523">
                  <a:extLst>
                    <a:ext uri="{9D8B030D-6E8A-4147-A177-3AD203B41FA5}">
                      <a16:colId xmlns:a16="http://schemas.microsoft.com/office/drawing/2014/main" val="1581259792"/>
                    </a:ext>
                  </a:extLst>
                </a:gridCol>
                <a:gridCol w="847523">
                  <a:extLst>
                    <a:ext uri="{9D8B030D-6E8A-4147-A177-3AD203B41FA5}">
                      <a16:colId xmlns:a16="http://schemas.microsoft.com/office/drawing/2014/main" val="91017981"/>
                    </a:ext>
                  </a:extLst>
                </a:gridCol>
                <a:gridCol w="847523">
                  <a:extLst>
                    <a:ext uri="{9D8B030D-6E8A-4147-A177-3AD203B41FA5}">
                      <a16:colId xmlns:a16="http://schemas.microsoft.com/office/drawing/2014/main" val="922312320"/>
                    </a:ext>
                  </a:extLst>
                </a:gridCol>
                <a:gridCol w="847523">
                  <a:extLst>
                    <a:ext uri="{9D8B030D-6E8A-4147-A177-3AD203B41FA5}">
                      <a16:colId xmlns:a16="http://schemas.microsoft.com/office/drawing/2014/main" val="2450933285"/>
                    </a:ext>
                  </a:extLst>
                </a:gridCol>
                <a:gridCol w="693428">
                  <a:extLst>
                    <a:ext uri="{9D8B030D-6E8A-4147-A177-3AD203B41FA5}">
                      <a16:colId xmlns:a16="http://schemas.microsoft.com/office/drawing/2014/main" val="374047100"/>
                    </a:ext>
                  </a:extLst>
                </a:gridCol>
                <a:gridCol w="1155713">
                  <a:extLst>
                    <a:ext uri="{9D8B030D-6E8A-4147-A177-3AD203B41FA5}">
                      <a16:colId xmlns:a16="http://schemas.microsoft.com/office/drawing/2014/main" val="1861225513"/>
                    </a:ext>
                  </a:extLst>
                </a:gridCol>
              </a:tblGrid>
              <a:tr h="678689">
                <a:tc>
                  <a:txBody>
                    <a:bodyPr/>
                    <a:lstStyle/>
                    <a:p>
                      <a:pPr marL="0" marR="0" algn="ctr">
                        <a:spcBef>
                          <a:spcPts val="0"/>
                        </a:spcBef>
                        <a:spcAft>
                          <a:spcPts val="0"/>
                        </a:spcAft>
                      </a:pPr>
                      <a:r>
                        <a:rPr lang="en-US" sz="1600" dirty="0">
                          <a:effectLst/>
                        </a:rPr>
                        <a:t>Data Source</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Baseline Year (2014-5)</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First Year (2015-6)</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Second Year (2016-7)</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Third Year (2017-8)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Addi-tional Data*</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Papers Using These Data</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7944632"/>
                  </a:ext>
                </a:extLst>
              </a:tr>
              <a:tr h="248852">
                <a:tc gridSpan="7">
                  <a:txBody>
                    <a:bodyPr/>
                    <a:lstStyle/>
                    <a:p>
                      <a:pPr marL="0" marR="0" algn="ctr">
                        <a:spcBef>
                          <a:spcPts val="0"/>
                        </a:spcBef>
                        <a:spcAft>
                          <a:spcPts val="0"/>
                        </a:spcAft>
                      </a:pPr>
                      <a:r>
                        <a:rPr lang="en-US" sz="1600" dirty="0">
                          <a:effectLst/>
                        </a:rPr>
                        <a:t>Full Data Set (105 participating middle and high school teachers)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0337519"/>
                  </a:ext>
                </a:extLst>
              </a:tr>
              <a:tr h="497705">
                <a:tc>
                  <a:txBody>
                    <a:bodyPr/>
                    <a:lstStyle/>
                    <a:p>
                      <a:pPr marL="0" marR="0">
                        <a:spcBef>
                          <a:spcPts val="0"/>
                        </a:spcBef>
                        <a:spcAft>
                          <a:spcPts val="0"/>
                        </a:spcAft>
                      </a:pPr>
                      <a:r>
                        <a:rPr lang="en-US" sz="1600" dirty="0">
                          <a:effectLst/>
                        </a:rPr>
                        <a:t>Student tests (~8/student during first and second years)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2920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21,058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60,878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76,783</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244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1, 2, 3, 4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04730723"/>
                  </a:ext>
                </a:extLst>
              </a:tr>
              <a:tr h="497705">
                <a:tc>
                  <a:txBody>
                    <a:bodyPr/>
                    <a:lstStyle/>
                    <a:p>
                      <a:pPr marL="0" marR="0">
                        <a:spcBef>
                          <a:spcPts val="0"/>
                        </a:spcBef>
                        <a:spcAft>
                          <a:spcPts val="0"/>
                        </a:spcAft>
                      </a:pPr>
                      <a:r>
                        <a:rPr lang="en-US" sz="1600" dirty="0">
                          <a:effectLst/>
                        </a:rPr>
                        <a:t>Teacher surveys (~3/teacher each year)</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104</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169</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294</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322</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2</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7175903"/>
                  </a:ext>
                </a:extLst>
              </a:tr>
              <a:tr h="746557">
                <a:tc>
                  <a:txBody>
                    <a:bodyPr/>
                    <a:lstStyle/>
                    <a:p>
                      <a:pPr marL="0" marR="0">
                        <a:spcBef>
                          <a:spcPts val="0"/>
                        </a:spcBef>
                        <a:spcAft>
                          <a:spcPts val="0"/>
                        </a:spcAft>
                      </a:pPr>
                      <a:r>
                        <a:rPr lang="en-US" sz="1600">
                          <a:effectLst/>
                        </a:rPr>
                        <a:t>Teacher interviews about planning and school communities</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70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3</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3844145"/>
                  </a:ext>
                </a:extLst>
              </a:tr>
              <a:tr h="248852">
                <a:tc gridSpan="7">
                  <a:txBody>
                    <a:bodyPr/>
                    <a:lstStyle/>
                    <a:p>
                      <a:pPr marL="0" marR="0" algn="ctr">
                        <a:spcBef>
                          <a:spcPts val="0"/>
                        </a:spcBef>
                        <a:spcAft>
                          <a:spcPts val="0"/>
                        </a:spcAft>
                      </a:pPr>
                      <a:r>
                        <a:rPr lang="en-US" sz="1600" dirty="0">
                          <a:effectLst/>
                        </a:rPr>
                        <a:t>Case Study Data Set (17 cases involving 14 teachers: 5 middle school, 9 high school)</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1996593"/>
                  </a:ext>
                </a:extLst>
              </a:tr>
              <a:tr h="497705">
                <a:tc>
                  <a:txBody>
                    <a:bodyPr/>
                    <a:lstStyle/>
                    <a:p>
                      <a:pPr marL="0" marR="0">
                        <a:spcBef>
                          <a:spcPts val="0"/>
                        </a:spcBef>
                        <a:spcAft>
                          <a:spcPts val="0"/>
                        </a:spcAft>
                      </a:pPr>
                      <a:r>
                        <a:rPr lang="en-US" sz="1600">
                          <a:effectLst/>
                        </a:rPr>
                        <a:t>Student interviews (~4 focus students/class)</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23</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40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107</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52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8904513"/>
                  </a:ext>
                </a:extLst>
              </a:tr>
              <a:tr h="248852">
                <a:tc>
                  <a:txBody>
                    <a:bodyPr/>
                    <a:lstStyle/>
                    <a:p>
                      <a:pPr marL="0" marR="0">
                        <a:spcBef>
                          <a:spcPts val="0"/>
                        </a:spcBef>
                        <a:spcAft>
                          <a:spcPts val="0"/>
                        </a:spcAft>
                      </a:pPr>
                      <a:r>
                        <a:rPr lang="en-US" sz="1600">
                          <a:effectLst/>
                        </a:rPr>
                        <a:t>Teacher interviews (~4/teacher)</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22</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47</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5216996"/>
                  </a:ext>
                </a:extLst>
              </a:tr>
              <a:tr h="746557">
                <a:tc>
                  <a:txBody>
                    <a:bodyPr/>
                    <a:lstStyle/>
                    <a:p>
                      <a:pPr marL="0" marR="0">
                        <a:spcBef>
                          <a:spcPts val="0"/>
                        </a:spcBef>
                        <a:spcAft>
                          <a:spcPts val="0"/>
                        </a:spcAft>
                      </a:pPr>
                      <a:r>
                        <a:rPr lang="en-US" sz="1600">
                          <a:effectLst/>
                        </a:rPr>
                        <a:t>Classroom videos (~10 lessons/teacher, 2 videos/lesson)</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56</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195</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162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94913760"/>
                  </a:ext>
                </a:extLst>
              </a:tr>
              <a:tr h="497705">
                <a:tc>
                  <a:txBody>
                    <a:bodyPr/>
                    <a:lstStyle/>
                    <a:p>
                      <a:pPr marL="0" marR="0">
                        <a:spcBef>
                          <a:spcPts val="0"/>
                        </a:spcBef>
                        <a:spcAft>
                          <a:spcPts val="0"/>
                        </a:spcAft>
                      </a:pPr>
                      <a:r>
                        <a:rPr lang="en-US" sz="1600">
                          <a:effectLst/>
                        </a:rPr>
                        <a:t>Student work (~10/focus student)</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472</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450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8807814"/>
                  </a:ext>
                </a:extLst>
              </a:tr>
              <a:tr h="497705">
                <a:tc gridSpan="7">
                  <a:txBody>
                    <a:bodyPr/>
                    <a:lstStyle/>
                    <a:p>
                      <a:pPr marL="0" marR="0">
                        <a:spcBef>
                          <a:spcPts val="0"/>
                        </a:spcBef>
                        <a:spcAft>
                          <a:spcPts val="0"/>
                        </a:spcAft>
                      </a:pPr>
                      <a:r>
                        <a:rPr lang="en-US" sz="1600" dirty="0">
                          <a:effectLst/>
                        </a:rPr>
                        <a:t>* Tests and interviews of college students; case study interviews with focus students, and classroom videos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486325"/>
                  </a:ext>
                </a:extLst>
              </a:tr>
            </a:tbl>
          </a:graphicData>
        </a:graphic>
      </p:graphicFrame>
    </p:spTree>
    <p:extLst>
      <p:ext uri="{BB962C8B-B14F-4D97-AF65-F5344CB8AC3E}">
        <p14:creationId xmlns:p14="http://schemas.microsoft.com/office/powerpoint/2010/main" val="423198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176"/>
            <a:ext cx="8229600" cy="654752"/>
          </a:xfrm>
        </p:spPr>
        <p:txBody>
          <a:bodyPr/>
          <a:lstStyle/>
          <a:p>
            <a:r>
              <a:rPr lang="en-US" dirty="0"/>
              <a:t>Paper 1: Thomas, </a:t>
            </a:r>
            <a:r>
              <a:rPr lang="en-US" dirty="0" err="1"/>
              <a:t>Bathia</a:t>
            </a:r>
            <a:r>
              <a:rPr lang="en-US" dirty="0"/>
              <a:t>, et al.</a:t>
            </a:r>
          </a:p>
        </p:txBody>
      </p:sp>
      <p:graphicFrame>
        <p:nvGraphicFramePr>
          <p:cNvPr id="6" name="Content Placeholder 5">
            <a:extLst>
              <a:ext uri="{FF2B5EF4-FFF2-40B4-BE49-F238E27FC236}">
                <a16:creationId xmlns:a16="http://schemas.microsoft.com/office/drawing/2014/main" id="{6BD4AC54-2823-844C-830E-EACD4255AC87}"/>
              </a:ext>
            </a:extLst>
          </p:cNvPr>
          <p:cNvGraphicFramePr>
            <a:graphicFrameLocks noGrp="1"/>
          </p:cNvGraphicFramePr>
          <p:nvPr>
            <p:ph idx="1"/>
            <p:extLst>
              <p:ext uri="{D42A27DB-BD31-4B8C-83A1-F6EECF244321}">
                <p14:modId xmlns:p14="http://schemas.microsoft.com/office/powerpoint/2010/main" val="3353938617"/>
              </p:ext>
            </p:extLst>
          </p:nvPr>
        </p:nvGraphicFramePr>
        <p:xfrm>
          <a:off x="735496" y="834887"/>
          <a:ext cx="7951306" cy="5698543"/>
        </p:xfrm>
        <a:graphic>
          <a:graphicData uri="http://schemas.openxmlformats.org/drawingml/2006/table">
            <a:tbl>
              <a:tblPr firstRow="1" firstCol="1" bandRow="1">
                <a:tableStyleId>{5940675A-B579-460E-94D1-54222C63F5DA}</a:tableStyleId>
              </a:tblPr>
              <a:tblGrid>
                <a:gridCol w="2712073">
                  <a:extLst>
                    <a:ext uri="{9D8B030D-6E8A-4147-A177-3AD203B41FA5}">
                      <a16:colId xmlns:a16="http://schemas.microsoft.com/office/drawing/2014/main" val="3323933811"/>
                    </a:ext>
                  </a:extLst>
                </a:gridCol>
                <a:gridCol w="847523">
                  <a:extLst>
                    <a:ext uri="{9D8B030D-6E8A-4147-A177-3AD203B41FA5}">
                      <a16:colId xmlns:a16="http://schemas.microsoft.com/office/drawing/2014/main" val="1581259792"/>
                    </a:ext>
                  </a:extLst>
                </a:gridCol>
                <a:gridCol w="847523">
                  <a:extLst>
                    <a:ext uri="{9D8B030D-6E8A-4147-A177-3AD203B41FA5}">
                      <a16:colId xmlns:a16="http://schemas.microsoft.com/office/drawing/2014/main" val="91017981"/>
                    </a:ext>
                  </a:extLst>
                </a:gridCol>
                <a:gridCol w="847523">
                  <a:extLst>
                    <a:ext uri="{9D8B030D-6E8A-4147-A177-3AD203B41FA5}">
                      <a16:colId xmlns:a16="http://schemas.microsoft.com/office/drawing/2014/main" val="922312320"/>
                    </a:ext>
                  </a:extLst>
                </a:gridCol>
                <a:gridCol w="847523">
                  <a:extLst>
                    <a:ext uri="{9D8B030D-6E8A-4147-A177-3AD203B41FA5}">
                      <a16:colId xmlns:a16="http://schemas.microsoft.com/office/drawing/2014/main" val="2450933285"/>
                    </a:ext>
                  </a:extLst>
                </a:gridCol>
                <a:gridCol w="693428">
                  <a:extLst>
                    <a:ext uri="{9D8B030D-6E8A-4147-A177-3AD203B41FA5}">
                      <a16:colId xmlns:a16="http://schemas.microsoft.com/office/drawing/2014/main" val="374047100"/>
                    </a:ext>
                  </a:extLst>
                </a:gridCol>
                <a:gridCol w="1155713">
                  <a:extLst>
                    <a:ext uri="{9D8B030D-6E8A-4147-A177-3AD203B41FA5}">
                      <a16:colId xmlns:a16="http://schemas.microsoft.com/office/drawing/2014/main" val="1861225513"/>
                    </a:ext>
                  </a:extLst>
                </a:gridCol>
              </a:tblGrid>
              <a:tr h="678689">
                <a:tc>
                  <a:txBody>
                    <a:bodyPr/>
                    <a:lstStyle/>
                    <a:p>
                      <a:pPr marL="0" marR="0" algn="ctr">
                        <a:spcBef>
                          <a:spcPts val="0"/>
                        </a:spcBef>
                        <a:spcAft>
                          <a:spcPts val="0"/>
                        </a:spcAft>
                      </a:pPr>
                      <a:r>
                        <a:rPr lang="en-US" sz="1600" dirty="0">
                          <a:effectLst/>
                        </a:rPr>
                        <a:t>Data Source</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Baseline Year (2014-5)</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First Year (2015-6)</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Second Year (2016-7)</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Third Year (2017-8)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Addi-tional Data*</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Papers Using These Data</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7944632"/>
                  </a:ext>
                </a:extLst>
              </a:tr>
              <a:tr h="248852">
                <a:tc gridSpan="7">
                  <a:txBody>
                    <a:bodyPr/>
                    <a:lstStyle/>
                    <a:p>
                      <a:pPr marL="0" marR="0" algn="ctr">
                        <a:spcBef>
                          <a:spcPts val="0"/>
                        </a:spcBef>
                        <a:spcAft>
                          <a:spcPts val="0"/>
                        </a:spcAft>
                      </a:pPr>
                      <a:r>
                        <a:rPr lang="en-US" sz="1600" dirty="0">
                          <a:effectLst/>
                        </a:rPr>
                        <a:t>Full Data Set (105 participating middle and high school teachers)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0337519"/>
                  </a:ext>
                </a:extLst>
              </a:tr>
              <a:tr h="497705">
                <a:tc>
                  <a:txBody>
                    <a:bodyPr/>
                    <a:lstStyle/>
                    <a:p>
                      <a:pPr marL="0" marR="0">
                        <a:spcBef>
                          <a:spcPts val="0"/>
                        </a:spcBef>
                        <a:spcAft>
                          <a:spcPts val="0"/>
                        </a:spcAft>
                      </a:pPr>
                      <a:r>
                        <a:rPr lang="en-US" sz="1600" dirty="0">
                          <a:effectLst/>
                        </a:rPr>
                        <a:t>Student tests (~8/student during first and second years)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2920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21,058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60,878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76,783</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244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1, 2, 3, 4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04730723"/>
                  </a:ext>
                </a:extLst>
              </a:tr>
              <a:tr h="497705">
                <a:tc>
                  <a:txBody>
                    <a:bodyPr/>
                    <a:lstStyle/>
                    <a:p>
                      <a:pPr marL="0" marR="0">
                        <a:spcBef>
                          <a:spcPts val="0"/>
                        </a:spcBef>
                        <a:spcAft>
                          <a:spcPts val="0"/>
                        </a:spcAft>
                      </a:pPr>
                      <a:r>
                        <a:rPr lang="en-US" sz="1600" dirty="0">
                          <a:effectLst/>
                        </a:rPr>
                        <a:t>Teacher surveys (~3/teacher each year)</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104</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169</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294</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322</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7175903"/>
                  </a:ext>
                </a:extLst>
              </a:tr>
              <a:tr h="746557">
                <a:tc>
                  <a:txBody>
                    <a:bodyPr/>
                    <a:lstStyle/>
                    <a:p>
                      <a:pPr marL="0" marR="0">
                        <a:spcBef>
                          <a:spcPts val="0"/>
                        </a:spcBef>
                        <a:spcAft>
                          <a:spcPts val="0"/>
                        </a:spcAft>
                      </a:pPr>
                      <a:r>
                        <a:rPr lang="en-US" sz="1600">
                          <a:effectLst/>
                        </a:rPr>
                        <a:t>Teacher interviews about planning and school communities</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70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3</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3844145"/>
                  </a:ext>
                </a:extLst>
              </a:tr>
              <a:tr h="248852">
                <a:tc gridSpan="7">
                  <a:txBody>
                    <a:bodyPr/>
                    <a:lstStyle/>
                    <a:p>
                      <a:pPr marL="0" marR="0" algn="ctr">
                        <a:spcBef>
                          <a:spcPts val="0"/>
                        </a:spcBef>
                        <a:spcAft>
                          <a:spcPts val="0"/>
                        </a:spcAft>
                      </a:pPr>
                      <a:r>
                        <a:rPr lang="en-US" sz="1600" dirty="0">
                          <a:effectLst/>
                        </a:rPr>
                        <a:t>Case Study Data Set (17 cases involving 14 teachers: 5 middle school, 9 high school)</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1996593"/>
                  </a:ext>
                </a:extLst>
              </a:tr>
              <a:tr h="497705">
                <a:tc>
                  <a:txBody>
                    <a:bodyPr/>
                    <a:lstStyle/>
                    <a:p>
                      <a:pPr marL="0" marR="0">
                        <a:spcBef>
                          <a:spcPts val="0"/>
                        </a:spcBef>
                        <a:spcAft>
                          <a:spcPts val="0"/>
                        </a:spcAft>
                      </a:pPr>
                      <a:r>
                        <a:rPr lang="en-US" sz="1600">
                          <a:effectLst/>
                        </a:rPr>
                        <a:t>Student interviews (~4 focus students/class)</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23</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40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107</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52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8904513"/>
                  </a:ext>
                </a:extLst>
              </a:tr>
              <a:tr h="248852">
                <a:tc>
                  <a:txBody>
                    <a:bodyPr/>
                    <a:lstStyle/>
                    <a:p>
                      <a:pPr marL="0" marR="0">
                        <a:spcBef>
                          <a:spcPts val="0"/>
                        </a:spcBef>
                        <a:spcAft>
                          <a:spcPts val="0"/>
                        </a:spcAft>
                      </a:pPr>
                      <a:r>
                        <a:rPr lang="en-US" sz="1600">
                          <a:effectLst/>
                        </a:rPr>
                        <a:t>Teacher interviews (~4/teacher)</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22</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47</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5216996"/>
                  </a:ext>
                </a:extLst>
              </a:tr>
              <a:tr h="746557">
                <a:tc>
                  <a:txBody>
                    <a:bodyPr/>
                    <a:lstStyle/>
                    <a:p>
                      <a:pPr marL="0" marR="0">
                        <a:spcBef>
                          <a:spcPts val="0"/>
                        </a:spcBef>
                        <a:spcAft>
                          <a:spcPts val="0"/>
                        </a:spcAft>
                      </a:pPr>
                      <a:r>
                        <a:rPr lang="en-US" sz="1600">
                          <a:effectLst/>
                        </a:rPr>
                        <a:t>Classroom videos (~10 lessons/teacher, 2 videos/lesson)</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56</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195</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162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94913760"/>
                  </a:ext>
                </a:extLst>
              </a:tr>
              <a:tr h="497705">
                <a:tc>
                  <a:txBody>
                    <a:bodyPr/>
                    <a:lstStyle/>
                    <a:p>
                      <a:pPr marL="0" marR="0">
                        <a:spcBef>
                          <a:spcPts val="0"/>
                        </a:spcBef>
                        <a:spcAft>
                          <a:spcPts val="0"/>
                        </a:spcAft>
                      </a:pPr>
                      <a:r>
                        <a:rPr lang="en-US" sz="1600">
                          <a:effectLst/>
                        </a:rPr>
                        <a:t>Student work (~10/focus student)</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472</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450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8807814"/>
                  </a:ext>
                </a:extLst>
              </a:tr>
              <a:tr h="497705">
                <a:tc gridSpan="7">
                  <a:txBody>
                    <a:bodyPr/>
                    <a:lstStyle/>
                    <a:p>
                      <a:pPr marL="0" marR="0">
                        <a:spcBef>
                          <a:spcPts val="0"/>
                        </a:spcBef>
                        <a:spcAft>
                          <a:spcPts val="0"/>
                        </a:spcAft>
                      </a:pPr>
                      <a:r>
                        <a:rPr lang="en-US" sz="1600" dirty="0">
                          <a:effectLst/>
                        </a:rPr>
                        <a:t>* Tests and interviews of college students; case study interviews with focus students, and classroom videos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486325"/>
                  </a:ext>
                </a:extLst>
              </a:tr>
            </a:tbl>
          </a:graphicData>
        </a:graphic>
      </p:graphicFrame>
      <p:sp>
        <p:nvSpPr>
          <p:cNvPr id="3" name="Rounded Rectangle 2">
            <a:extLst>
              <a:ext uri="{FF2B5EF4-FFF2-40B4-BE49-F238E27FC236}">
                <a16:creationId xmlns:a16="http://schemas.microsoft.com/office/drawing/2014/main" id="{F24F2FFB-5081-9A4C-A5C4-7639B9B7C811}"/>
              </a:ext>
            </a:extLst>
          </p:cNvPr>
          <p:cNvSpPr/>
          <p:nvPr/>
        </p:nvSpPr>
        <p:spPr>
          <a:xfrm>
            <a:off x="552450" y="1771650"/>
            <a:ext cx="7200900" cy="66675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141AFB-00F9-B240-8864-53EBCF7FDD7B}"/>
              </a:ext>
            </a:extLst>
          </p:cNvPr>
          <p:cNvSpPr txBox="1"/>
          <p:nvPr/>
        </p:nvSpPr>
        <p:spPr>
          <a:xfrm>
            <a:off x="735496" y="3048000"/>
            <a:ext cx="7951304" cy="3416320"/>
          </a:xfrm>
          <a:prstGeom prst="rect">
            <a:avLst/>
          </a:prstGeom>
          <a:solidFill>
            <a:schemeClr val="bg1"/>
          </a:solidFill>
          <a:ln w="38100">
            <a:solidFill>
              <a:srgbClr val="FF0000"/>
            </a:solidFill>
          </a:ln>
        </p:spPr>
        <p:txBody>
          <a:bodyPr wrap="square" rtlCol="0">
            <a:spAutoFit/>
          </a:bodyPr>
          <a:lstStyle/>
          <a:p>
            <a:r>
              <a:rPr lang="en-US" altLang="en-US" sz="2400" b="1" i="1" dirty="0">
                <a:ea typeface="Times New Roman" panose="02020603050405020304" pitchFamily="18" charset="0"/>
                <a:cs typeface="Arial" panose="020B0604020202020204" pitchFamily="34" charset="0"/>
              </a:rPr>
              <a:t>Developing Automated Scoring for Large-scale Assessments of Three-dimensional Learning</a:t>
            </a:r>
          </a:p>
          <a:p>
            <a:r>
              <a:rPr lang="en-US" sz="2400" dirty="0">
                <a:cs typeface="Arial" panose="020B0604020202020204" pitchFamily="34" charset="0"/>
              </a:rPr>
              <a:t>Research goal: Developing and validating student tests and a scoring system that:</a:t>
            </a:r>
          </a:p>
          <a:p>
            <a:pPr marL="342900" indent="-342900">
              <a:buFont typeface="Arial" panose="020B0604020202020204" pitchFamily="34" charset="0"/>
              <a:buChar char="•"/>
            </a:pPr>
            <a:r>
              <a:rPr lang="en-US" sz="2400" dirty="0">
                <a:cs typeface="Arial" panose="020B0604020202020204" pitchFamily="34" charset="0"/>
              </a:rPr>
              <a:t>Measure 3D learning using learning progression frameworks</a:t>
            </a:r>
          </a:p>
          <a:p>
            <a:pPr marL="342900" indent="-342900">
              <a:buFont typeface="Arial" panose="020B0604020202020204" pitchFamily="34" charset="0"/>
              <a:buChar char="•"/>
            </a:pPr>
            <a:r>
              <a:rPr lang="en-US" sz="2400" dirty="0">
                <a:cs typeface="Arial" panose="020B0604020202020204" pitchFamily="34" charset="0"/>
              </a:rPr>
              <a:t>Can be used at scale: 200,000+ student tests, 1,600,000 + student constructed responses, 5,000,000+ student forced-choice responses</a:t>
            </a:r>
            <a:endParaRPr lang="en-US" sz="2400" dirty="0"/>
          </a:p>
        </p:txBody>
      </p:sp>
    </p:spTree>
    <p:extLst>
      <p:ext uri="{BB962C8B-B14F-4D97-AF65-F5344CB8AC3E}">
        <p14:creationId xmlns:p14="http://schemas.microsoft.com/office/powerpoint/2010/main" val="153063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176"/>
            <a:ext cx="8229600" cy="654752"/>
          </a:xfrm>
        </p:spPr>
        <p:txBody>
          <a:bodyPr/>
          <a:lstStyle/>
          <a:p>
            <a:r>
              <a:rPr lang="en-US" dirty="0"/>
              <a:t>Paper 2: Lin, et al.</a:t>
            </a:r>
          </a:p>
        </p:txBody>
      </p:sp>
      <p:graphicFrame>
        <p:nvGraphicFramePr>
          <p:cNvPr id="6" name="Content Placeholder 5">
            <a:extLst>
              <a:ext uri="{FF2B5EF4-FFF2-40B4-BE49-F238E27FC236}">
                <a16:creationId xmlns:a16="http://schemas.microsoft.com/office/drawing/2014/main" id="{6BD4AC54-2823-844C-830E-EACD4255AC87}"/>
              </a:ext>
            </a:extLst>
          </p:cNvPr>
          <p:cNvGraphicFramePr>
            <a:graphicFrameLocks noGrp="1"/>
          </p:cNvGraphicFramePr>
          <p:nvPr>
            <p:ph idx="1"/>
            <p:extLst>
              <p:ext uri="{D42A27DB-BD31-4B8C-83A1-F6EECF244321}">
                <p14:modId xmlns:p14="http://schemas.microsoft.com/office/powerpoint/2010/main" val="3562075531"/>
              </p:ext>
            </p:extLst>
          </p:nvPr>
        </p:nvGraphicFramePr>
        <p:xfrm>
          <a:off x="735496" y="834887"/>
          <a:ext cx="7951306" cy="5698543"/>
        </p:xfrm>
        <a:graphic>
          <a:graphicData uri="http://schemas.openxmlformats.org/drawingml/2006/table">
            <a:tbl>
              <a:tblPr firstRow="1" firstCol="1" bandRow="1">
                <a:tableStyleId>{5940675A-B579-460E-94D1-54222C63F5DA}</a:tableStyleId>
              </a:tblPr>
              <a:tblGrid>
                <a:gridCol w="2712073">
                  <a:extLst>
                    <a:ext uri="{9D8B030D-6E8A-4147-A177-3AD203B41FA5}">
                      <a16:colId xmlns:a16="http://schemas.microsoft.com/office/drawing/2014/main" val="3323933811"/>
                    </a:ext>
                  </a:extLst>
                </a:gridCol>
                <a:gridCol w="847523">
                  <a:extLst>
                    <a:ext uri="{9D8B030D-6E8A-4147-A177-3AD203B41FA5}">
                      <a16:colId xmlns:a16="http://schemas.microsoft.com/office/drawing/2014/main" val="1581259792"/>
                    </a:ext>
                  </a:extLst>
                </a:gridCol>
                <a:gridCol w="847523">
                  <a:extLst>
                    <a:ext uri="{9D8B030D-6E8A-4147-A177-3AD203B41FA5}">
                      <a16:colId xmlns:a16="http://schemas.microsoft.com/office/drawing/2014/main" val="91017981"/>
                    </a:ext>
                  </a:extLst>
                </a:gridCol>
                <a:gridCol w="847523">
                  <a:extLst>
                    <a:ext uri="{9D8B030D-6E8A-4147-A177-3AD203B41FA5}">
                      <a16:colId xmlns:a16="http://schemas.microsoft.com/office/drawing/2014/main" val="922312320"/>
                    </a:ext>
                  </a:extLst>
                </a:gridCol>
                <a:gridCol w="847523">
                  <a:extLst>
                    <a:ext uri="{9D8B030D-6E8A-4147-A177-3AD203B41FA5}">
                      <a16:colId xmlns:a16="http://schemas.microsoft.com/office/drawing/2014/main" val="2450933285"/>
                    </a:ext>
                  </a:extLst>
                </a:gridCol>
                <a:gridCol w="693428">
                  <a:extLst>
                    <a:ext uri="{9D8B030D-6E8A-4147-A177-3AD203B41FA5}">
                      <a16:colId xmlns:a16="http://schemas.microsoft.com/office/drawing/2014/main" val="374047100"/>
                    </a:ext>
                  </a:extLst>
                </a:gridCol>
                <a:gridCol w="1155713">
                  <a:extLst>
                    <a:ext uri="{9D8B030D-6E8A-4147-A177-3AD203B41FA5}">
                      <a16:colId xmlns:a16="http://schemas.microsoft.com/office/drawing/2014/main" val="1861225513"/>
                    </a:ext>
                  </a:extLst>
                </a:gridCol>
              </a:tblGrid>
              <a:tr h="678689">
                <a:tc>
                  <a:txBody>
                    <a:bodyPr/>
                    <a:lstStyle/>
                    <a:p>
                      <a:pPr marL="0" marR="0" algn="ctr">
                        <a:spcBef>
                          <a:spcPts val="0"/>
                        </a:spcBef>
                        <a:spcAft>
                          <a:spcPts val="0"/>
                        </a:spcAft>
                      </a:pPr>
                      <a:r>
                        <a:rPr lang="en-US" sz="1600" dirty="0">
                          <a:effectLst/>
                        </a:rPr>
                        <a:t>Data Source</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Baseline Year (2014-5)</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First Year (2015-6)</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Second Year (2016-7)</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Third Year (2017-8)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Addi-tional Data*</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Papers Using These Data</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7944632"/>
                  </a:ext>
                </a:extLst>
              </a:tr>
              <a:tr h="248852">
                <a:tc gridSpan="7">
                  <a:txBody>
                    <a:bodyPr/>
                    <a:lstStyle/>
                    <a:p>
                      <a:pPr marL="0" marR="0" algn="ctr">
                        <a:spcBef>
                          <a:spcPts val="0"/>
                        </a:spcBef>
                        <a:spcAft>
                          <a:spcPts val="0"/>
                        </a:spcAft>
                      </a:pPr>
                      <a:r>
                        <a:rPr lang="en-US" sz="1600" dirty="0">
                          <a:effectLst/>
                        </a:rPr>
                        <a:t>Full Data Set (105 participating middle and high school teachers)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0337519"/>
                  </a:ext>
                </a:extLst>
              </a:tr>
              <a:tr h="497705">
                <a:tc>
                  <a:txBody>
                    <a:bodyPr/>
                    <a:lstStyle/>
                    <a:p>
                      <a:pPr marL="0" marR="0">
                        <a:spcBef>
                          <a:spcPts val="0"/>
                        </a:spcBef>
                        <a:spcAft>
                          <a:spcPts val="0"/>
                        </a:spcAft>
                      </a:pPr>
                      <a:r>
                        <a:rPr lang="en-US" sz="1600" dirty="0">
                          <a:effectLst/>
                        </a:rPr>
                        <a:t>Student tests (~8/student during first and second years)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2920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21,058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60,878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76,783</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244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1, 2, 3, 4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04730723"/>
                  </a:ext>
                </a:extLst>
              </a:tr>
              <a:tr h="497705">
                <a:tc>
                  <a:txBody>
                    <a:bodyPr/>
                    <a:lstStyle/>
                    <a:p>
                      <a:pPr marL="0" marR="0">
                        <a:spcBef>
                          <a:spcPts val="0"/>
                        </a:spcBef>
                        <a:spcAft>
                          <a:spcPts val="0"/>
                        </a:spcAft>
                      </a:pPr>
                      <a:r>
                        <a:rPr lang="en-US" sz="1600" dirty="0">
                          <a:effectLst/>
                        </a:rPr>
                        <a:t>Teacher surveys (~3/teacher each year)</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104</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169</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294</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322</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7175903"/>
                  </a:ext>
                </a:extLst>
              </a:tr>
              <a:tr h="746557">
                <a:tc>
                  <a:txBody>
                    <a:bodyPr/>
                    <a:lstStyle/>
                    <a:p>
                      <a:pPr marL="0" marR="0">
                        <a:spcBef>
                          <a:spcPts val="0"/>
                        </a:spcBef>
                        <a:spcAft>
                          <a:spcPts val="0"/>
                        </a:spcAft>
                      </a:pPr>
                      <a:r>
                        <a:rPr lang="en-US" sz="1600">
                          <a:effectLst/>
                        </a:rPr>
                        <a:t>Teacher interviews about planning and school communities</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70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3</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3844145"/>
                  </a:ext>
                </a:extLst>
              </a:tr>
              <a:tr h="248852">
                <a:tc gridSpan="7">
                  <a:txBody>
                    <a:bodyPr/>
                    <a:lstStyle/>
                    <a:p>
                      <a:pPr marL="0" marR="0" algn="ctr">
                        <a:spcBef>
                          <a:spcPts val="0"/>
                        </a:spcBef>
                        <a:spcAft>
                          <a:spcPts val="0"/>
                        </a:spcAft>
                      </a:pPr>
                      <a:r>
                        <a:rPr lang="en-US" sz="1600" dirty="0">
                          <a:effectLst/>
                        </a:rPr>
                        <a:t>Case Study Data Set (17 cases involving 14 teachers: 5 middle school, 9 high school)</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1996593"/>
                  </a:ext>
                </a:extLst>
              </a:tr>
              <a:tr h="497705">
                <a:tc>
                  <a:txBody>
                    <a:bodyPr/>
                    <a:lstStyle/>
                    <a:p>
                      <a:pPr marL="0" marR="0">
                        <a:spcBef>
                          <a:spcPts val="0"/>
                        </a:spcBef>
                        <a:spcAft>
                          <a:spcPts val="0"/>
                        </a:spcAft>
                      </a:pPr>
                      <a:r>
                        <a:rPr lang="en-US" sz="1600">
                          <a:effectLst/>
                        </a:rPr>
                        <a:t>Student interviews (~4 focus students/class)</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23</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40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107</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52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8904513"/>
                  </a:ext>
                </a:extLst>
              </a:tr>
              <a:tr h="248852">
                <a:tc>
                  <a:txBody>
                    <a:bodyPr/>
                    <a:lstStyle/>
                    <a:p>
                      <a:pPr marL="0" marR="0">
                        <a:spcBef>
                          <a:spcPts val="0"/>
                        </a:spcBef>
                        <a:spcAft>
                          <a:spcPts val="0"/>
                        </a:spcAft>
                      </a:pPr>
                      <a:r>
                        <a:rPr lang="en-US" sz="1600">
                          <a:effectLst/>
                        </a:rPr>
                        <a:t>Teacher interviews (~4/teacher)</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22</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47</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5216996"/>
                  </a:ext>
                </a:extLst>
              </a:tr>
              <a:tr h="746557">
                <a:tc>
                  <a:txBody>
                    <a:bodyPr/>
                    <a:lstStyle/>
                    <a:p>
                      <a:pPr marL="0" marR="0">
                        <a:spcBef>
                          <a:spcPts val="0"/>
                        </a:spcBef>
                        <a:spcAft>
                          <a:spcPts val="0"/>
                        </a:spcAft>
                      </a:pPr>
                      <a:r>
                        <a:rPr lang="en-US" sz="1600">
                          <a:effectLst/>
                        </a:rPr>
                        <a:t>Classroom videos (~10 lessons/teacher, 2 videos/lesson)</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56</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195</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162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94913760"/>
                  </a:ext>
                </a:extLst>
              </a:tr>
              <a:tr h="497705">
                <a:tc>
                  <a:txBody>
                    <a:bodyPr/>
                    <a:lstStyle/>
                    <a:p>
                      <a:pPr marL="0" marR="0">
                        <a:spcBef>
                          <a:spcPts val="0"/>
                        </a:spcBef>
                        <a:spcAft>
                          <a:spcPts val="0"/>
                        </a:spcAft>
                      </a:pPr>
                      <a:r>
                        <a:rPr lang="en-US" sz="1600">
                          <a:effectLst/>
                        </a:rPr>
                        <a:t>Student work (~10/focus student)</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472</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450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8807814"/>
                  </a:ext>
                </a:extLst>
              </a:tr>
              <a:tr h="497705">
                <a:tc gridSpan="7">
                  <a:txBody>
                    <a:bodyPr/>
                    <a:lstStyle/>
                    <a:p>
                      <a:pPr marL="0" marR="0">
                        <a:spcBef>
                          <a:spcPts val="0"/>
                        </a:spcBef>
                        <a:spcAft>
                          <a:spcPts val="0"/>
                        </a:spcAft>
                      </a:pPr>
                      <a:r>
                        <a:rPr lang="en-US" sz="1600" dirty="0">
                          <a:effectLst/>
                        </a:rPr>
                        <a:t>* Tests and interviews of college students; case study interviews with focus students, and classroom videos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486325"/>
                  </a:ext>
                </a:extLst>
              </a:tr>
            </a:tbl>
          </a:graphicData>
        </a:graphic>
      </p:graphicFrame>
      <p:sp>
        <p:nvSpPr>
          <p:cNvPr id="3" name="Rounded Rectangle 2">
            <a:extLst>
              <a:ext uri="{FF2B5EF4-FFF2-40B4-BE49-F238E27FC236}">
                <a16:creationId xmlns:a16="http://schemas.microsoft.com/office/drawing/2014/main" id="{F24F2FFB-5081-9A4C-A5C4-7639B9B7C811}"/>
              </a:ext>
            </a:extLst>
          </p:cNvPr>
          <p:cNvSpPr/>
          <p:nvPr/>
        </p:nvSpPr>
        <p:spPr>
          <a:xfrm>
            <a:off x="552450" y="1771650"/>
            <a:ext cx="7200900" cy="102870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141AFB-00F9-B240-8864-53EBCF7FDD7B}"/>
              </a:ext>
            </a:extLst>
          </p:cNvPr>
          <p:cNvSpPr txBox="1"/>
          <p:nvPr/>
        </p:nvSpPr>
        <p:spPr>
          <a:xfrm>
            <a:off x="735496" y="3048000"/>
            <a:ext cx="7951304" cy="2677656"/>
          </a:xfrm>
          <a:prstGeom prst="rect">
            <a:avLst/>
          </a:prstGeom>
          <a:solidFill>
            <a:schemeClr val="bg1"/>
          </a:solidFill>
          <a:ln w="38100">
            <a:solidFill>
              <a:srgbClr val="FF0000"/>
            </a:solidFill>
          </a:ln>
        </p:spPr>
        <p:txBody>
          <a:bodyPr wrap="square" rtlCol="0">
            <a:spAutoFit/>
          </a:bodyPr>
          <a:lstStyle/>
          <a:p>
            <a:r>
              <a:rPr lang="en-US" altLang="en-US" sz="2400" b="1" i="1" dirty="0">
                <a:ea typeface="Times New Roman" panose="02020603050405020304" pitchFamily="18" charset="0"/>
                <a:cs typeface="Arial" panose="020B0604020202020204" pitchFamily="34" charset="0"/>
              </a:rPr>
              <a:t>What factors affect students’ learning through Carbon TIME? </a:t>
            </a:r>
            <a:r>
              <a:rPr lang="en-US" sz="2400" dirty="0">
                <a:cs typeface="Arial" panose="020B0604020202020204" pitchFamily="34" charset="0"/>
              </a:rPr>
              <a:t>Research goal: Investigating how student learning is affected by different factors, including:</a:t>
            </a:r>
          </a:p>
          <a:p>
            <a:pPr marL="342900" indent="-342900">
              <a:buFont typeface="Arial" panose="020B0604020202020204" pitchFamily="34" charset="0"/>
              <a:buChar char="•"/>
            </a:pPr>
            <a:r>
              <a:rPr lang="en-US" sz="2400" dirty="0">
                <a:cs typeface="Arial" panose="020B0604020202020204" pitchFamily="34" charset="0"/>
              </a:rPr>
              <a:t>The </a:t>
            </a:r>
            <a:r>
              <a:rPr lang="en-US" sz="2400" i="1" dirty="0">
                <a:cs typeface="Arial" panose="020B0604020202020204" pitchFamily="34" charset="0"/>
              </a:rPr>
              <a:t>Carbon TIME </a:t>
            </a:r>
            <a:r>
              <a:rPr lang="en-US" sz="2400" dirty="0">
                <a:cs typeface="Arial" panose="020B0604020202020204" pitchFamily="34" charset="0"/>
              </a:rPr>
              <a:t>project (including curriculum, assessments, PD, networks)</a:t>
            </a:r>
          </a:p>
          <a:p>
            <a:pPr marL="342900" indent="-342900">
              <a:buFont typeface="Arial" panose="020B0604020202020204" pitchFamily="34" charset="0"/>
              <a:buChar char="•"/>
            </a:pPr>
            <a:r>
              <a:rPr lang="en-US" sz="2400" dirty="0">
                <a:cs typeface="Arial" panose="020B0604020202020204" pitchFamily="34" charset="0"/>
              </a:rPr>
              <a:t>Differences among individual teachers</a:t>
            </a:r>
          </a:p>
          <a:p>
            <a:pPr marL="342900" indent="-342900">
              <a:buFont typeface="Arial" panose="020B0604020202020204" pitchFamily="34" charset="0"/>
              <a:buChar char="•"/>
            </a:pPr>
            <a:r>
              <a:rPr lang="en-US" sz="2400" dirty="0"/>
              <a:t>School and community resources and diversity</a:t>
            </a:r>
          </a:p>
        </p:txBody>
      </p:sp>
    </p:spTree>
    <p:extLst>
      <p:ext uri="{BB962C8B-B14F-4D97-AF65-F5344CB8AC3E}">
        <p14:creationId xmlns:p14="http://schemas.microsoft.com/office/powerpoint/2010/main" val="31323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176"/>
            <a:ext cx="8229600" cy="654752"/>
          </a:xfrm>
        </p:spPr>
        <p:txBody>
          <a:bodyPr/>
          <a:lstStyle/>
          <a:p>
            <a:r>
              <a:rPr lang="en-US" dirty="0"/>
              <a:t>Paper 3: </a:t>
            </a:r>
            <a:r>
              <a:rPr lang="en-US" dirty="0" err="1"/>
              <a:t>Covitt</a:t>
            </a:r>
            <a:r>
              <a:rPr lang="en-US" dirty="0"/>
              <a:t>, et al.</a:t>
            </a:r>
          </a:p>
        </p:txBody>
      </p:sp>
      <p:graphicFrame>
        <p:nvGraphicFramePr>
          <p:cNvPr id="6" name="Content Placeholder 5">
            <a:extLst>
              <a:ext uri="{FF2B5EF4-FFF2-40B4-BE49-F238E27FC236}">
                <a16:creationId xmlns:a16="http://schemas.microsoft.com/office/drawing/2014/main" id="{6BD4AC54-2823-844C-830E-EACD4255AC87}"/>
              </a:ext>
            </a:extLst>
          </p:cNvPr>
          <p:cNvGraphicFramePr>
            <a:graphicFrameLocks noGrp="1"/>
          </p:cNvGraphicFramePr>
          <p:nvPr>
            <p:ph idx="1"/>
            <p:extLst>
              <p:ext uri="{D42A27DB-BD31-4B8C-83A1-F6EECF244321}">
                <p14:modId xmlns:p14="http://schemas.microsoft.com/office/powerpoint/2010/main" val="951375339"/>
              </p:ext>
            </p:extLst>
          </p:nvPr>
        </p:nvGraphicFramePr>
        <p:xfrm>
          <a:off x="735496" y="834887"/>
          <a:ext cx="7951306" cy="5698543"/>
        </p:xfrm>
        <a:graphic>
          <a:graphicData uri="http://schemas.openxmlformats.org/drawingml/2006/table">
            <a:tbl>
              <a:tblPr firstRow="1" firstCol="1" bandRow="1">
                <a:tableStyleId>{5940675A-B579-460E-94D1-54222C63F5DA}</a:tableStyleId>
              </a:tblPr>
              <a:tblGrid>
                <a:gridCol w="2712073">
                  <a:extLst>
                    <a:ext uri="{9D8B030D-6E8A-4147-A177-3AD203B41FA5}">
                      <a16:colId xmlns:a16="http://schemas.microsoft.com/office/drawing/2014/main" val="3323933811"/>
                    </a:ext>
                  </a:extLst>
                </a:gridCol>
                <a:gridCol w="847523">
                  <a:extLst>
                    <a:ext uri="{9D8B030D-6E8A-4147-A177-3AD203B41FA5}">
                      <a16:colId xmlns:a16="http://schemas.microsoft.com/office/drawing/2014/main" val="1581259792"/>
                    </a:ext>
                  </a:extLst>
                </a:gridCol>
                <a:gridCol w="847523">
                  <a:extLst>
                    <a:ext uri="{9D8B030D-6E8A-4147-A177-3AD203B41FA5}">
                      <a16:colId xmlns:a16="http://schemas.microsoft.com/office/drawing/2014/main" val="91017981"/>
                    </a:ext>
                  </a:extLst>
                </a:gridCol>
                <a:gridCol w="648585">
                  <a:extLst>
                    <a:ext uri="{9D8B030D-6E8A-4147-A177-3AD203B41FA5}">
                      <a16:colId xmlns:a16="http://schemas.microsoft.com/office/drawing/2014/main" val="922312320"/>
                    </a:ext>
                  </a:extLst>
                </a:gridCol>
                <a:gridCol w="198938">
                  <a:extLst>
                    <a:ext uri="{9D8B030D-6E8A-4147-A177-3AD203B41FA5}">
                      <a16:colId xmlns:a16="http://schemas.microsoft.com/office/drawing/2014/main" val="1477492002"/>
                    </a:ext>
                  </a:extLst>
                </a:gridCol>
                <a:gridCol w="847523">
                  <a:extLst>
                    <a:ext uri="{9D8B030D-6E8A-4147-A177-3AD203B41FA5}">
                      <a16:colId xmlns:a16="http://schemas.microsoft.com/office/drawing/2014/main" val="2450933285"/>
                    </a:ext>
                  </a:extLst>
                </a:gridCol>
                <a:gridCol w="693428">
                  <a:extLst>
                    <a:ext uri="{9D8B030D-6E8A-4147-A177-3AD203B41FA5}">
                      <a16:colId xmlns:a16="http://schemas.microsoft.com/office/drawing/2014/main" val="374047100"/>
                    </a:ext>
                  </a:extLst>
                </a:gridCol>
                <a:gridCol w="1155713">
                  <a:extLst>
                    <a:ext uri="{9D8B030D-6E8A-4147-A177-3AD203B41FA5}">
                      <a16:colId xmlns:a16="http://schemas.microsoft.com/office/drawing/2014/main" val="1861225513"/>
                    </a:ext>
                  </a:extLst>
                </a:gridCol>
              </a:tblGrid>
              <a:tr h="678689">
                <a:tc>
                  <a:txBody>
                    <a:bodyPr/>
                    <a:lstStyle/>
                    <a:p>
                      <a:pPr marL="0" marR="0" algn="ctr">
                        <a:spcBef>
                          <a:spcPts val="0"/>
                        </a:spcBef>
                        <a:spcAft>
                          <a:spcPts val="0"/>
                        </a:spcAft>
                      </a:pPr>
                      <a:r>
                        <a:rPr lang="en-US" sz="1600" dirty="0">
                          <a:effectLst/>
                        </a:rPr>
                        <a:t>Data Source</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Baseline Year (2014-5)</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First Year (2015-6)</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1600" dirty="0">
                          <a:effectLst/>
                        </a:rPr>
                        <a:t>Second Year (2016-7)</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spcBef>
                          <a:spcPts val="0"/>
                        </a:spcBef>
                        <a:spcAft>
                          <a:spcPts val="0"/>
                        </a:spcAft>
                      </a:pP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Third Year (2017-8)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Addi-tional Data*</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Papers Using These Data</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7944632"/>
                  </a:ext>
                </a:extLst>
              </a:tr>
              <a:tr h="248852">
                <a:tc gridSpan="8">
                  <a:txBody>
                    <a:bodyPr/>
                    <a:lstStyle/>
                    <a:p>
                      <a:pPr marL="0" marR="0" algn="ctr">
                        <a:spcBef>
                          <a:spcPts val="0"/>
                        </a:spcBef>
                        <a:spcAft>
                          <a:spcPts val="0"/>
                        </a:spcAft>
                      </a:pPr>
                      <a:r>
                        <a:rPr lang="en-US" sz="1600" dirty="0">
                          <a:effectLst/>
                        </a:rPr>
                        <a:t>Full Data Set (105 participating middle and high school teachers)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0337519"/>
                  </a:ext>
                </a:extLst>
              </a:tr>
              <a:tr h="497705">
                <a:tc>
                  <a:txBody>
                    <a:bodyPr/>
                    <a:lstStyle/>
                    <a:p>
                      <a:pPr marL="0" marR="0">
                        <a:spcBef>
                          <a:spcPts val="0"/>
                        </a:spcBef>
                        <a:spcAft>
                          <a:spcPts val="0"/>
                        </a:spcAft>
                      </a:pPr>
                      <a:r>
                        <a:rPr lang="en-US" sz="1600" dirty="0">
                          <a:effectLst/>
                        </a:rPr>
                        <a:t>Student tests (~8/student during first and second years)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2920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21,058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60,878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r">
                        <a:spcBef>
                          <a:spcPts val="0"/>
                        </a:spcBef>
                        <a:spcAft>
                          <a:spcPts val="0"/>
                        </a:spcAft>
                      </a:pPr>
                      <a:r>
                        <a:rPr lang="en-US" sz="1600">
                          <a:effectLst/>
                        </a:rPr>
                        <a:t>76,783</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r">
                        <a:spcBef>
                          <a:spcPts val="0"/>
                        </a:spcBef>
                        <a:spcAft>
                          <a:spcPts val="0"/>
                        </a:spcAft>
                      </a:pPr>
                      <a:r>
                        <a:rPr lang="en-US" sz="1600">
                          <a:effectLst/>
                        </a:rPr>
                        <a:t>76,783</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244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1, 2, 3, 4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04730723"/>
                  </a:ext>
                </a:extLst>
              </a:tr>
              <a:tr h="497705">
                <a:tc>
                  <a:txBody>
                    <a:bodyPr/>
                    <a:lstStyle/>
                    <a:p>
                      <a:pPr marL="0" marR="0">
                        <a:spcBef>
                          <a:spcPts val="0"/>
                        </a:spcBef>
                        <a:spcAft>
                          <a:spcPts val="0"/>
                        </a:spcAft>
                      </a:pPr>
                      <a:r>
                        <a:rPr lang="en-US" sz="1600" dirty="0">
                          <a:effectLst/>
                        </a:rPr>
                        <a:t>Teacher surveys (~3/teacher each year)</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104</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169</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294</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r">
                        <a:spcBef>
                          <a:spcPts val="0"/>
                        </a:spcBef>
                        <a:spcAft>
                          <a:spcPts val="0"/>
                        </a:spcAft>
                      </a:pPr>
                      <a:r>
                        <a:rPr lang="en-US" sz="1600">
                          <a:effectLst/>
                        </a:rPr>
                        <a:t>322</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r">
                        <a:spcBef>
                          <a:spcPts val="0"/>
                        </a:spcBef>
                        <a:spcAft>
                          <a:spcPts val="0"/>
                        </a:spcAft>
                      </a:pPr>
                      <a:r>
                        <a:rPr lang="en-US" sz="1600">
                          <a:effectLst/>
                        </a:rPr>
                        <a:t>322</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2</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7175903"/>
                  </a:ext>
                </a:extLst>
              </a:tr>
              <a:tr h="746557">
                <a:tc>
                  <a:txBody>
                    <a:bodyPr/>
                    <a:lstStyle/>
                    <a:p>
                      <a:pPr marL="0" marR="0">
                        <a:spcBef>
                          <a:spcPts val="0"/>
                        </a:spcBef>
                        <a:spcAft>
                          <a:spcPts val="0"/>
                        </a:spcAft>
                      </a:pPr>
                      <a:r>
                        <a:rPr lang="en-US" sz="1600">
                          <a:effectLst/>
                        </a:rPr>
                        <a:t>Teacher interviews about planning and school communities</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r">
                        <a:spcBef>
                          <a:spcPts val="0"/>
                        </a:spcBef>
                        <a:spcAft>
                          <a:spcPts val="0"/>
                        </a:spcAft>
                      </a:pPr>
                      <a:r>
                        <a:rPr lang="en-US" sz="1600" dirty="0">
                          <a:effectLst/>
                        </a:rPr>
                        <a:t>76</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r">
                        <a:spcBef>
                          <a:spcPts val="0"/>
                        </a:spcBef>
                        <a:spcAft>
                          <a:spcPts val="0"/>
                        </a:spcAft>
                      </a:pPr>
                      <a:r>
                        <a:rPr lang="en-US" sz="1600" dirty="0">
                          <a:effectLst/>
                        </a:rPr>
                        <a:t>76</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3</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3844145"/>
                  </a:ext>
                </a:extLst>
              </a:tr>
              <a:tr h="248852">
                <a:tc gridSpan="8">
                  <a:txBody>
                    <a:bodyPr/>
                    <a:lstStyle/>
                    <a:p>
                      <a:pPr marL="0" marR="0" algn="ctr">
                        <a:spcBef>
                          <a:spcPts val="0"/>
                        </a:spcBef>
                        <a:spcAft>
                          <a:spcPts val="0"/>
                        </a:spcAft>
                      </a:pPr>
                      <a:r>
                        <a:rPr lang="en-US" sz="1600" dirty="0">
                          <a:effectLst/>
                        </a:rPr>
                        <a:t>Case Study Data Set (17 cases involving 14 teachers: 5 middle school, 9 high school)</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1996593"/>
                  </a:ext>
                </a:extLst>
              </a:tr>
              <a:tr h="497705">
                <a:tc>
                  <a:txBody>
                    <a:bodyPr/>
                    <a:lstStyle/>
                    <a:p>
                      <a:pPr marL="0" marR="0">
                        <a:spcBef>
                          <a:spcPts val="0"/>
                        </a:spcBef>
                        <a:spcAft>
                          <a:spcPts val="0"/>
                        </a:spcAft>
                      </a:pPr>
                      <a:r>
                        <a:rPr lang="en-US" sz="1600">
                          <a:effectLst/>
                        </a:rPr>
                        <a:t>Student interviews (~4 focus students/class)</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23</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40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r">
                        <a:spcBef>
                          <a:spcPts val="0"/>
                        </a:spcBef>
                        <a:spcAft>
                          <a:spcPts val="0"/>
                        </a:spcAft>
                      </a:pPr>
                      <a:r>
                        <a:rPr lang="en-US" sz="1600">
                          <a:effectLst/>
                        </a:rPr>
                        <a:t>107</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r">
                        <a:spcBef>
                          <a:spcPts val="0"/>
                        </a:spcBef>
                        <a:spcAft>
                          <a:spcPts val="0"/>
                        </a:spcAft>
                      </a:pP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52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8904513"/>
                  </a:ext>
                </a:extLst>
              </a:tr>
              <a:tr h="248852">
                <a:tc>
                  <a:txBody>
                    <a:bodyPr/>
                    <a:lstStyle/>
                    <a:p>
                      <a:pPr marL="0" marR="0">
                        <a:spcBef>
                          <a:spcPts val="0"/>
                        </a:spcBef>
                        <a:spcAft>
                          <a:spcPts val="0"/>
                        </a:spcAft>
                      </a:pPr>
                      <a:r>
                        <a:rPr lang="en-US" sz="1600">
                          <a:effectLst/>
                        </a:rPr>
                        <a:t>Teacher interviews (~4/teacher)</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22</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r">
                        <a:spcBef>
                          <a:spcPts val="0"/>
                        </a:spcBef>
                        <a:spcAft>
                          <a:spcPts val="0"/>
                        </a:spcAft>
                      </a:pPr>
                      <a:r>
                        <a:rPr lang="en-US" sz="1600">
                          <a:effectLst/>
                        </a:rPr>
                        <a:t>47</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r">
                        <a:spcBef>
                          <a:spcPts val="0"/>
                        </a:spcBef>
                        <a:spcAft>
                          <a:spcPts val="0"/>
                        </a:spcAft>
                      </a:pP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5216996"/>
                  </a:ext>
                </a:extLst>
              </a:tr>
              <a:tr h="746557">
                <a:tc>
                  <a:txBody>
                    <a:bodyPr/>
                    <a:lstStyle/>
                    <a:p>
                      <a:pPr marL="0" marR="0">
                        <a:spcBef>
                          <a:spcPts val="0"/>
                        </a:spcBef>
                        <a:spcAft>
                          <a:spcPts val="0"/>
                        </a:spcAft>
                      </a:pPr>
                      <a:r>
                        <a:rPr lang="en-US" sz="1600">
                          <a:effectLst/>
                        </a:rPr>
                        <a:t>Classroom videos (~10 lessons/teacher, 2 videos/lesson)</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56</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195</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r">
                        <a:spcBef>
                          <a:spcPts val="0"/>
                        </a:spcBef>
                        <a:spcAft>
                          <a:spcPts val="0"/>
                        </a:spcAft>
                      </a:pP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162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94913760"/>
                  </a:ext>
                </a:extLst>
              </a:tr>
              <a:tr h="497705">
                <a:tc>
                  <a:txBody>
                    <a:bodyPr/>
                    <a:lstStyle/>
                    <a:p>
                      <a:pPr marL="0" marR="0">
                        <a:spcBef>
                          <a:spcPts val="0"/>
                        </a:spcBef>
                        <a:spcAft>
                          <a:spcPts val="0"/>
                        </a:spcAft>
                      </a:pPr>
                      <a:r>
                        <a:rPr lang="en-US" sz="1600">
                          <a:effectLst/>
                        </a:rPr>
                        <a:t>Student work (~10/focus student)</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472</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r">
                        <a:spcBef>
                          <a:spcPts val="0"/>
                        </a:spcBef>
                        <a:spcAft>
                          <a:spcPts val="0"/>
                        </a:spcAft>
                      </a:pPr>
                      <a:r>
                        <a:rPr lang="en-US" sz="1600" dirty="0">
                          <a:effectLst/>
                        </a:rPr>
                        <a:t>450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r">
                        <a:spcBef>
                          <a:spcPts val="0"/>
                        </a:spcBef>
                        <a:spcAft>
                          <a:spcPts val="0"/>
                        </a:spcAft>
                      </a:pP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8807814"/>
                  </a:ext>
                </a:extLst>
              </a:tr>
              <a:tr h="497705">
                <a:tc gridSpan="8">
                  <a:txBody>
                    <a:bodyPr/>
                    <a:lstStyle/>
                    <a:p>
                      <a:pPr marL="0" marR="0">
                        <a:spcBef>
                          <a:spcPts val="0"/>
                        </a:spcBef>
                        <a:spcAft>
                          <a:spcPts val="0"/>
                        </a:spcAft>
                      </a:pPr>
                      <a:r>
                        <a:rPr lang="en-US" sz="1600" dirty="0">
                          <a:effectLst/>
                        </a:rPr>
                        <a:t>* Tests and interviews of college students; case study interviews with focus students, and classroom videos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486325"/>
                  </a:ext>
                </a:extLst>
              </a:tr>
            </a:tbl>
          </a:graphicData>
        </a:graphic>
      </p:graphicFrame>
      <p:sp>
        <p:nvSpPr>
          <p:cNvPr id="3" name="Rounded Rectangle 2">
            <a:extLst>
              <a:ext uri="{FF2B5EF4-FFF2-40B4-BE49-F238E27FC236}">
                <a16:creationId xmlns:a16="http://schemas.microsoft.com/office/drawing/2014/main" id="{F24F2FFB-5081-9A4C-A5C4-7639B9B7C811}"/>
              </a:ext>
            </a:extLst>
          </p:cNvPr>
          <p:cNvSpPr/>
          <p:nvPr/>
        </p:nvSpPr>
        <p:spPr>
          <a:xfrm>
            <a:off x="583095" y="4762500"/>
            <a:ext cx="7200900" cy="887676"/>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141AFB-00F9-B240-8864-53EBCF7FDD7B}"/>
              </a:ext>
            </a:extLst>
          </p:cNvPr>
          <p:cNvSpPr txBox="1"/>
          <p:nvPr/>
        </p:nvSpPr>
        <p:spPr>
          <a:xfrm>
            <a:off x="735496" y="834887"/>
            <a:ext cx="7951304" cy="2308324"/>
          </a:xfrm>
          <a:prstGeom prst="rect">
            <a:avLst/>
          </a:prstGeom>
          <a:solidFill>
            <a:schemeClr val="bg1"/>
          </a:solidFill>
          <a:ln w="38100">
            <a:solidFill>
              <a:srgbClr val="FF0000"/>
            </a:solidFill>
          </a:ln>
        </p:spPr>
        <p:txBody>
          <a:bodyPr wrap="square" rtlCol="0">
            <a:spAutoFit/>
          </a:bodyPr>
          <a:lstStyle/>
          <a:p>
            <a:r>
              <a:rPr lang="en-US" altLang="en-US" sz="2400" b="1" i="1" dirty="0">
                <a:ea typeface="Times New Roman" panose="02020603050405020304" pitchFamily="18" charset="0"/>
                <a:cs typeface="Arial" panose="020B0604020202020204" pitchFamily="34" charset="0"/>
              </a:rPr>
              <a:t>Patterns in Carbon TIME Classrooms: Learning Gains and Local Contexts </a:t>
            </a:r>
          </a:p>
          <a:p>
            <a:r>
              <a:rPr lang="en-US" sz="2400" dirty="0">
                <a:cs typeface="Arial" panose="020B0604020202020204" pitchFamily="34" charset="0"/>
              </a:rPr>
              <a:t>Research goal: Using classroom video data to investigate:</a:t>
            </a:r>
          </a:p>
          <a:p>
            <a:pPr marL="342900" indent="-342900">
              <a:buFont typeface="Arial" panose="020B0604020202020204" pitchFamily="34" charset="0"/>
              <a:buChar char="•"/>
            </a:pPr>
            <a:r>
              <a:rPr lang="en-US" sz="2400" dirty="0">
                <a:cs typeface="Arial" panose="020B0604020202020204" pitchFamily="34" charset="0"/>
              </a:rPr>
              <a:t>Patterns of discourse in classrooms using </a:t>
            </a:r>
            <a:r>
              <a:rPr lang="en-US" sz="2400" i="1" dirty="0">
                <a:cs typeface="Arial" panose="020B0604020202020204" pitchFamily="34" charset="0"/>
              </a:rPr>
              <a:t>Carbon TIME</a:t>
            </a:r>
            <a:endParaRPr lang="en-US" sz="2400" dirty="0">
              <a:cs typeface="Arial" panose="020B0604020202020204" pitchFamily="34" charset="0"/>
            </a:endParaRPr>
          </a:p>
          <a:p>
            <a:pPr marL="342900" indent="-342900">
              <a:buFont typeface="Arial" panose="020B0604020202020204" pitchFamily="34" charset="0"/>
              <a:buChar char="•"/>
            </a:pPr>
            <a:r>
              <a:rPr lang="en-US" sz="2400" dirty="0">
                <a:cs typeface="Arial" panose="020B0604020202020204" pitchFamily="34" charset="0"/>
              </a:rPr>
              <a:t>How teachers’ assessment and scaffolding affect students’ classroom performances and assessment performances</a:t>
            </a:r>
            <a:endParaRPr lang="en-US" sz="2400" dirty="0"/>
          </a:p>
        </p:txBody>
      </p:sp>
    </p:spTree>
    <p:extLst>
      <p:ext uri="{BB962C8B-B14F-4D97-AF65-F5344CB8AC3E}">
        <p14:creationId xmlns:p14="http://schemas.microsoft.com/office/powerpoint/2010/main" val="209343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176"/>
            <a:ext cx="8229600" cy="654752"/>
          </a:xfrm>
        </p:spPr>
        <p:txBody>
          <a:bodyPr/>
          <a:lstStyle/>
          <a:p>
            <a:r>
              <a:rPr lang="en-US" dirty="0"/>
              <a:t>Paper 4: Morrison Thomas, et al.</a:t>
            </a:r>
          </a:p>
        </p:txBody>
      </p:sp>
      <p:graphicFrame>
        <p:nvGraphicFramePr>
          <p:cNvPr id="6" name="Content Placeholder 5">
            <a:extLst>
              <a:ext uri="{FF2B5EF4-FFF2-40B4-BE49-F238E27FC236}">
                <a16:creationId xmlns:a16="http://schemas.microsoft.com/office/drawing/2014/main" id="{6BD4AC54-2823-844C-830E-EACD4255AC87}"/>
              </a:ext>
            </a:extLst>
          </p:cNvPr>
          <p:cNvGraphicFramePr>
            <a:graphicFrameLocks noGrp="1"/>
          </p:cNvGraphicFramePr>
          <p:nvPr>
            <p:ph idx="1"/>
            <p:extLst>
              <p:ext uri="{D42A27DB-BD31-4B8C-83A1-F6EECF244321}">
                <p14:modId xmlns:p14="http://schemas.microsoft.com/office/powerpoint/2010/main" val="3705938492"/>
              </p:ext>
            </p:extLst>
          </p:nvPr>
        </p:nvGraphicFramePr>
        <p:xfrm>
          <a:off x="735496" y="834887"/>
          <a:ext cx="7951306" cy="5698543"/>
        </p:xfrm>
        <a:graphic>
          <a:graphicData uri="http://schemas.openxmlformats.org/drawingml/2006/table">
            <a:tbl>
              <a:tblPr firstRow="1" firstCol="1" bandRow="1">
                <a:tableStyleId>{5940675A-B579-460E-94D1-54222C63F5DA}</a:tableStyleId>
              </a:tblPr>
              <a:tblGrid>
                <a:gridCol w="2712073">
                  <a:extLst>
                    <a:ext uri="{9D8B030D-6E8A-4147-A177-3AD203B41FA5}">
                      <a16:colId xmlns:a16="http://schemas.microsoft.com/office/drawing/2014/main" val="3323933811"/>
                    </a:ext>
                  </a:extLst>
                </a:gridCol>
                <a:gridCol w="847523">
                  <a:extLst>
                    <a:ext uri="{9D8B030D-6E8A-4147-A177-3AD203B41FA5}">
                      <a16:colId xmlns:a16="http://schemas.microsoft.com/office/drawing/2014/main" val="1581259792"/>
                    </a:ext>
                  </a:extLst>
                </a:gridCol>
                <a:gridCol w="847523">
                  <a:extLst>
                    <a:ext uri="{9D8B030D-6E8A-4147-A177-3AD203B41FA5}">
                      <a16:colId xmlns:a16="http://schemas.microsoft.com/office/drawing/2014/main" val="91017981"/>
                    </a:ext>
                  </a:extLst>
                </a:gridCol>
                <a:gridCol w="847523">
                  <a:extLst>
                    <a:ext uri="{9D8B030D-6E8A-4147-A177-3AD203B41FA5}">
                      <a16:colId xmlns:a16="http://schemas.microsoft.com/office/drawing/2014/main" val="922312320"/>
                    </a:ext>
                  </a:extLst>
                </a:gridCol>
                <a:gridCol w="847523">
                  <a:extLst>
                    <a:ext uri="{9D8B030D-6E8A-4147-A177-3AD203B41FA5}">
                      <a16:colId xmlns:a16="http://schemas.microsoft.com/office/drawing/2014/main" val="2450933285"/>
                    </a:ext>
                  </a:extLst>
                </a:gridCol>
                <a:gridCol w="693428">
                  <a:extLst>
                    <a:ext uri="{9D8B030D-6E8A-4147-A177-3AD203B41FA5}">
                      <a16:colId xmlns:a16="http://schemas.microsoft.com/office/drawing/2014/main" val="374047100"/>
                    </a:ext>
                  </a:extLst>
                </a:gridCol>
                <a:gridCol w="1155713">
                  <a:extLst>
                    <a:ext uri="{9D8B030D-6E8A-4147-A177-3AD203B41FA5}">
                      <a16:colId xmlns:a16="http://schemas.microsoft.com/office/drawing/2014/main" val="1861225513"/>
                    </a:ext>
                  </a:extLst>
                </a:gridCol>
              </a:tblGrid>
              <a:tr h="678689">
                <a:tc>
                  <a:txBody>
                    <a:bodyPr/>
                    <a:lstStyle/>
                    <a:p>
                      <a:pPr marL="0" marR="0" algn="ctr">
                        <a:spcBef>
                          <a:spcPts val="0"/>
                        </a:spcBef>
                        <a:spcAft>
                          <a:spcPts val="0"/>
                        </a:spcAft>
                      </a:pPr>
                      <a:r>
                        <a:rPr lang="en-US" sz="1600" dirty="0">
                          <a:effectLst/>
                        </a:rPr>
                        <a:t>Data Source</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Baseline Year (2014-5)</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First Year (2015-6)</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Second Year (2016-7)</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Third Year (2017-8)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Addi-tional Data*</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Papers Using These Data</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7944632"/>
                  </a:ext>
                </a:extLst>
              </a:tr>
              <a:tr h="248852">
                <a:tc gridSpan="7">
                  <a:txBody>
                    <a:bodyPr/>
                    <a:lstStyle/>
                    <a:p>
                      <a:pPr marL="0" marR="0" algn="ctr">
                        <a:spcBef>
                          <a:spcPts val="0"/>
                        </a:spcBef>
                        <a:spcAft>
                          <a:spcPts val="0"/>
                        </a:spcAft>
                      </a:pPr>
                      <a:r>
                        <a:rPr lang="en-US" sz="1600" dirty="0">
                          <a:effectLst/>
                        </a:rPr>
                        <a:t>Full Data Set (105 participating middle and high school teachers)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0337519"/>
                  </a:ext>
                </a:extLst>
              </a:tr>
              <a:tr h="497705">
                <a:tc>
                  <a:txBody>
                    <a:bodyPr/>
                    <a:lstStyle/>
                    <a:p>
                      <a:pPr marL="0" marR="0">
                        <a:spcBef>
                          <a:spcPts val="0"/>
                        </a:spcBef>
                        <a:spcAft>
                          <a:spcPts val="0"/>
                        </a:spcAft>
                      </a:pPr>
                      <a:r>
                        <a:rPr lang="en-US" sz="1600" dirty="0">
                          <a:effectLst/>
                        </a:rPr>
                        <a:t>Student tests (~8/student during first and second years)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2920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21,058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60,878</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76,783</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244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1, 2, 3, 4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04730723"/>
                  </a:ext>
                </a:extLst>
              </a:tr>
              <a:tr h="497705">
                <a:tc>
                  <a:txBody>
                    <a:bodyPr/>
                    <a:lstStyle/>
                    <a:p>
                      <a:pPr marL="0" marR="0">
                        <a:spcBef>
                          <a:spcPts val="0"/>
                        </a:spcBef>
                        <a:spcAft>
                          <a:spcPts val="0"/>
                        </a:spcAft>
                      </a:pPr>
                      <a:r>
                        <a:rPr lang="en-US" sz="1600" dirty="0">
                          <a:effectLst/>
                        </a:rPr>
                        <a:t>Teacher surveys (~3/teacher each year)</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104</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169</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294</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322</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7175903"/>
                  </a:ext>
                </a:extLst>
              </a:tr>
              <a:tr h="746557">
                <a:tc>
                  <a:txBody>
                    <a:bodyPr/>
                    <a:lstStyle/>
                    <a:p>
                      <a:pPr marL="0" marR="0">
                        <a:spcBef>
                          <a:spcPts val="0"/>
                        </a:spcBef>
                        <a:spcAft>
                          <a:spcPts val="0"/>
                        </a:spcAft>
                      </a:pPr>
                      <a:r>
                        <a:rPr lang="en-US" sz="1600">
                          <a:effectLst/>
                        </a:rPr>
                        <a:t>Teacher interviews about planning and school communities</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70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3</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3844145"/>
                  </a:ext>
                </a:extLst>
              </a:tr>
              <a:tr h="248852">
                <a:tc gridSpan="7">
                  <a:txBody>
                    <a:bodyPr/>
                    <a:lstStyle/>
                    <a:p>
                      <a:pPr marL="0" marR="0" algn="ctr">
                        <a:spcBef>
                          <a:spcPts val="0"/>
                        </a:spcBef>
                        <a:spcAft>
                          <a:spcPts val="0"/>
                        </a:spcAft>
                      </a:pPr>
                      <a:r>
                        <a:rPr lang="en-US" sz="1600" dirty="0">
                          <a:effectLst/>
                        </a:rPr>
                        <a:t>Case Study Data Set (17 cases involving 14 teachers: 5 middle school, 9 high school)</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1996593"/>
                  </a:ext>
                </a:extLst>
              </a:tr>
              <a:tr h="497705">
                <a:tc>
                  <a:txBody>
                    <a:bodyPr/>
                    <a:lstStyle/>
                    <a:p>
                      <a:pPr marL="0" marR="0">
                        <a:spcBef>
                          <a:spcPts val="0"/>
                        </a:spcBef>
                        <a:spcAft>
                          <a:spcPts val="0"/>
                        </a:spcAft>
                      </a:pPr>
                      <a:r>
                        <a:rPr lang="en-US" sz="1600">
                          <a:effectLst/>
                        </a:rPr>
                        <a:t>Student interviews (~4 focus students/class)</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23</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40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107</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52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8904513"/>
                  </a:ext>
                </a:extLst>
              </a:tr>
              <a:tr h="248852">
                <a:tc>
                  <a:txBody>
                    <a:bodyPr/>
                    <a:lstStyle/>
                    <a:p>
                      <a:pPr marL="0" marR="0">
                        <a:spcBef>
                          <a:spcPts val="0"/>
                        </a:spcBef>
                        <a:spcAft>
                          <a:spcPts val="0"/>
                        </a:spcAft>
                      </a:pPr>
                      <a:r>
                        <a:rPr lang="en-US" sz="1600">
                          <a:effectLst/>
                        </a:rPr>
                        <a:t>Teacher interviews (~4/teacher)</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22</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47</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5216996"/>
                  </a:ext>
                </a:extLst>
              </a:tr>
              <a:tr h="746557">
                <a:tc>
                  <a:txBody>
                    <a:bodyPr/>
                    <a:lstStyle/>
                    <a:p>
                      <a:pPr marL="0" marR="0">
                        <a:spcBef>
                          <a:spcPts val="0"/>
                        </a:spcBef>
                        <a:spcAft>
                          <a:spcPts val="0"/>
                        </a:spcAft>
                      </a:pPr>
                      <a:r>
                        <a:rPr lang="en-US" sz="1600">
                          <a:effectLst/>
                        </a:rPr>
                        <a:t>Classroom videos (~10 lessons/teacher, 2 videos/lesson)</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56</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195</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162</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4</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94913760"/>
                  </a:ext>
                </a:extLst>
              </a:tr>
              <a:tr h="497705">
                <a:tc>
                  <a:txBody>
                    <a:bodyPr/>
                    <a:lstStyle/>
                    <a:p>
                      <a:pPr marL="0" marR="0">
                        <a:spcBef>
                          <a:spcPts val="0"/>
                        </a:spcBef>
                        <a:spcAft>
                          <a:spcPts val="0"/>
                        </a:spcAft>
                      </a:pPr>
                      <a:r>
                        <a:rPr lang="en-US" sz="1600">
                          <a:effectLst/>
                        </a:rPr>
                        <a:t>Student work (~10/focus student)</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472</a:t>
                      </a:r>
                      <a:endParaRPr lang="en-US" sz="160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450</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dirty="0">
                          <a:effectLst/>
                        </a:rPr>
                        <a:t> </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600">
                          <a:effectLst/>
                        </a:rPr>
                        <a:t> </a:t>
                      </a:r>
                      <a:endParaRPr lang="en-US" sz="16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8807814"/>
                  </a:ext>
                </a:extLst>
              </a:tr>
              <a:tr h="497705">
                <a:tc gridSpan="7">
                  <a:txBody>
                    <a:bodyPr/>
                    <a:lstStyle/>
                    <a:p>
                      <a:pPr marL="0" marR="0">
                        <a:spcBef>
                          <a:spcPts val="0"/>
                        </a:spcBef>
                        <a:spcAft>
                          <a:spcPts val="0"/>
                        </a:spcAft>
                      </a:pPr>
                      <a:r>
                        <a:rPr lang="en-US" sz="1600" dirty="0">
                          <a:effectLst/>
                        </a:rPr>
                        <a:t>* Tests and interviews of college students; case study interviews with focus students, and classroom videos</a:t>
                      </a:r>
                      <a:endParaRPr lang="en-US" sz="1600" dirty="0">
                        <a:solidFill>
                          <a:schemeClr val="tx1"/>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486325"/>
                  </a:ext>
                </a:extLst>
              </a:tr>
            </a:tbl>
          </a:graphicData>
        </a:graphic>
      </p:graphicFrame>
      <p:sp>
        <p:nvSpPr>
          <p:cNvPr id="3" name="Rounded Rectangle 2">
            <a:extLst>
              <a:ext uri="{FF2B5EF4-FFF2-40B4-BE49-F238E27FC236}">
                <a16:creationId xmlns:a16="http://schemas.microsoft.com/office/drawing/2014/main" id="{F24F2FFB-5081-9A4C-A5C4-7639B9B7C811}"/>
              </a:ext>
            </a:extLst>
          </p:cNvPr>
          <p:cNvSpPr/>
          <p:nvPr/>
        </p:nvSpPr>
        <p:spPr>
          <a:xfrm>
            <a:off x="621196" y="2724150"/>
            <a:ext cx="7200900" cy="887676"/>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141AFB-00F9-B240-8864-53EBCF7FDD7B}"/>
              </a:ext>
            </a:extLst>
          </p:cNvPr>
          <p:cNvSpPr txBox="1"/>
          <p:nvPr/>
        </p:nvSpPr>
        <p:spPr>
          <a:xfrm>
            <a:off x="735496" y="3733800"/>
            <a:ext cx="7951304" cy="2677656"/>
          </a:xfrm>
          <a:prstGeom prst="rect">
            <a:avLst/>
          </a:prstGeom>
          <a:solidFill>
            <a:schemeClr val="bg1"/>
          </a:solidFill>
          <a:ln w="38100">
            <a:solidFill>
              <a:srgbClr val="FF0000"/>
            </a:solidFill>
          </a:ln>
        </p:spPr>
        <p:txBody>
          <a:bodyPr wrap="square" rtlCol="0">
            <a:spAutoFit/>
          </a:bodyPr>
          <a:lstStyle/>
          <a:p>
            <a:r>
              <a:rPr lang="en-US" altLang="en-US" sz="2400" b="1" i="1" dirty="0">
                <a:ea typeface="Times New Roman" panose="02020603050405020304" pitchFamily="18" charset="0"/>
                <a:cs typeface="Arial" panose="020B0604020202020204" pitchFamily="34" charset="0"/>
              </a:rPr>
              <a:t>Patterns in Carbon TIME Classrooms: Learning Gains and Local Contexts </a:t>
            </a:r>
          </a:p>
          <a:p>
            <a:r>
              <a:rPr lang="en-US" sz="2400" dirty="0">
                <a:cs typeface="Arial" panose="020B0604020202020204" pitchFamily="34" charset="0"/>
              </a:rPr>
              <a:t>Research goal: Using teacher interview data to investigate:</a:t>
            </a:r>
          </a:p>
          <a:p>
            <a:pPr marL="342900" indent="-342900">
              <a:buFont typeface="Arial" panose="020B0604020202020204" pitchFamily="34" charset="0"/>
              <a:buChar char="•"/>
            </a:pPr>
            <a:r>
              <a:rPr lang="en-US" sz="2400" dirty="0">
                <a:cs typeface="Arial" panose="020B0604020202020204" pitchFamily="34" charset="0"/>
              </a:rPr>
              <a:t>How different teachers perceive teaching with the </a:t>
            </a:r>
            <a:r>
              <a:rPr lang="en-US" sz="2400" i="1" dirty="0">
                <a:cs typeface="Arial" panose="020B0604020202020204" pitchFamily="34" charset="0"/>
              </a:rPr>
              <a:t>Carbon TIME </a:t>
            </a:r>
            <a:r>
              <a:rPr lang="en-US" sz="2400" dirty="0">
                <a:cs typeface="Arial" panose="020B0604020202020204" pitchFamily="34" charset="0"/>
              </a:rPr>
              <a:t>curriculum</a:t>
            </a:r>
          </a:p>
          <a:p>
            <a:pPr marL="342900" indent="-342900">
              <a:buFont typeface="Arial" panose="020B0604020202020204" pitchFamily="34" charset="0"/>
              <a:buChar char="•"/>
            </a:pPr>
            <a:r>
              <a:rPr lang="en-US" sz="2400" dirty="0">
                <a:cs typeface="Arial" panose="020B0604020202020204" pitchFamily="34" charset="0"/>
              </a:rPr>
              <a:t>How teachers’ perceptions are associated with classroom practice and student learning</a:t>
            </a:r>
            <a:endParaRPr lang="en-US" sz="2400" dirty="0"/>
          </a:p>
        </p:txBody>
      </p:sp>
    </p:spTree>
    <p:extLst>
      <p:ext uri="{BB962C8B-B14F-4D97-AF65-F5344CB8AC3E}">
        <p14:creationId xmlns:p14="http://schemas.microsoft.com/office/powerpoint/2010/main" val="224374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0783"/>
            <a:ext cx="7772400" cy="1470025"/>
          </a:xfrm>
        </p:spPr>
        <p:txBody>
          <a:bodyPr>
            <a:noAutofit/>
          </a:bodyPr>
          <a:lstStyle/>
          <a:p>
            <a:r>
              <a:rPr lang="en-US" sz="3600" dirty="0">
                <a:latin typeface="Calibri"/>
                <a:ea typeface="ＭＳ Ｐゴシック" charset="0"/>
                <a:cs typeface="Calibri"/>
              </a:rPr>
              <a:t>Thanks to Contributors to this Research (not including authors)</a:t>
            </a:r>
            <a:r>
              <a:rPr lang="en-US" sz="3600" dirty="0"/>
              <a:t> </a:t>
            </a:r>
            <a:endParaRPr lang="en-US" sz="3600" dirty="0">
              <a:latin typeface="Calibri (HEADINGS)"/>
              <a:cs typeface="Calibri (HEADINGS)"/>
            </a:endParaRPr>
          </a:p>
        </p:txBody>
      </p:sp>
      <p:sp>
        <p:nvSpPr>
          <p:cNvPr id="3" name="Content Placeholder 2"/>
          <p:cNvSpPr>
            <a:spLocks noGrp="1"/>
          </p:cNvSpPr>
          <p:nvPr>
            <p:ph type="subTitle" idx="1"/>
          </p:nvPr>
        </p:nvSpPr>
        <p:spPr>
          <a:xfrm>
            <a:off x="1371600" y="3060809"/>
            <a:ext cx="6400800" cy="1979024"/>
          </a:xfrm>
        </p:spPr>
        <p:txBody>
          <a:bodyPr>
            <a:normAutofit fontScale="92500" lnSpcReduction="10000"/>
          </a:bodyPr>
          <a:lstStyle/>
          <a:p>
            <a:pPr>
              <a:defRPr/>
            </a:pPr>
            <a:r>
              <a:rPr lang="en-US" dirty="0"/>
              <a:t>Kirsten Edwards, Alex </a:t>
            </a:r>
            <a:r>
              <a:rPr lang="en-US" dirty="0" err="1"/>
              <a:t>Walus</a:t>
            </a:r>
            <a:r>
              <a:rPr lang="en-US" dirty="0"/>
              <a:t>, Katrina </a:t>
            </a:r>
            <a:r>
              <a:rPr lang="en-US" dirty="0" err="1"/>
              <a:t>Klaes</a:t>
            </a:r>
            <a:r>
              <a:rPr lang="en-US" dirty="0"/>
              <a:t>, Carly </a:t>
            </a:r>
            <a:r>
              <a:rPr lang="en-US" dirty="0" err="1"/>
              <a:t>Seeterlin</a:t>
            </a:r>
            <a:r>
              <a:rPr lang="en-US" dirty="0"/>
              <a:t>, Michigan State University</a:t>
            </a:r>
          </a:p>
          <a:p>
            <a:pPr>
              <a:defRPr/>
            </a:pPr>
            <a:r>
              <a:rPr lang="en-US" dirty="0"/>
              <a:t>Jennifer Doherty, Emily Scott, University of Washington</a:t>
            </a:r>
          </a:p>
        </p:txBody>
      </p:sp>
      <p:pic>
        <p:nvPicPr>
          <p:cNvPr id="4" name="Picture 3"/>
          <p:cNvPicPr>
            <a:picLocks noChangeAspect="1"/>
          </p:cNvPicPr>
          <p:nvPr/>
        </p:nvPicPr>
        <p:blipFill>
          <a:blip r:embed="rId3"/>
          <a:stretch>
            <a:fillRect/>
          </a:stretch>
        </p:blipFill>
        <p:spPr>
          <a:xfrm>
            <a:off x="6852442" y="448633"/>
            <a:ext cx="805658" cy="805658"/>
          </a:xfrm>
          <a:prstGeom prst="rect">
            <a:avLst/>
          </a:prstGeom>
        </p:spPr>
      </p:pic>
      <p:pic>
        <p:nvPicPr>
          <p:cNvPr id="5" name="Picture 4"/>
          <p:cNvPicPr>
            <a:picLocks noChangeAspect="1"/>
          </p:cNvPicPr>
          <p:nvPr/>
        </p:nvPicPr>
        <p:blipFill>
          <a:blip r:embed="rId4"/>
          <a:stretch>
            <a:fillRect/>
          </a:stretch>
        </p:blipFill>
        <p:spPr>
          <a:xfrm>
            <a:off x="1677139" y="448633"/>
            <a:ext cx="812108" cy="812108"/>
          </a:xfrm>
          <a:prstGeom prst="rect">
            <a:avLst/>
          </a:prstGeom>
        </p:spPr>
      </p:pic>
      <p:pic>
        <p:nvPicPr>
          <p:cNvPr id="13" name="Picture 12"/>
          <p:cNvPicPr>
            <a:picLocks noChangeAspect="1"/>
          </p:cNvPicPr>
          <p:nvPr/>
        </p:nvPicPr>
        <p:blipFill>
          <a:blip r:embed="rId5"/>
          <a:stretch>
            <a:fillRect/>
          </a:stretch>
        </p:blipFill>
        <p:spPr>
          <a:xfrm>
            <a:off x="2690810" y="5565051"/>
            <a:ext cx="665908" cy="1168259"/>
          </a:xfrm>
          <a:prstGeom prst="rect">
            <a:avLst/>
          </a:prstGeom>
        </p:spPr>
      </p:pic>
      <p:pic>
        <p:nvPicPr>
          <p:cNvPr id="14" name="Picture 13" descr="Mines_EEE_swirl_4CP_R.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684" y="6291608"/>
            <a:ext cx="3230759" cy="369389"/>
          </a:xfrm>
          <a:prstGeom prst="rect">
            <a:avLst/>
          </a:prstGeom>
        </p:spPr>
      </p:pic>
      <p:pic>
        <p:nvPicPr>
          <p:cNvPr id="15" name="Picture 14" descr="Carbon TIME 4b.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80" y="5755458"/>
            <a:ext cx="1090594" cy="824807"/>
          </a:xfrm>
          <a:prstGeom prst="rect">
            <a:avLst/>
          </a:prstGeom>
        </p:spPr>
      </p:pic>
      <p:pic>
        <p:nvPicPr>
          <p:cNvPr id="16" name="Picture 15" descr="Screen Shot 2015-04-07 at 8.58.1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754" y="6567162"/>
            <a:ext cx="2143303" cy="166148"/>
          </a:xfrm>
          <a:prstGeom prst="rect">
            <a:avLst/>
          </a:prstGeom>
        </p:spPr>
      </p:pic>
      <p:pic>
        <p:nvPicPr>
          <p:cNvPr id="17" name="Picture 16">
            <a:extLst>
              <a:ext uri="{FF2B5EF4-FFF2-40B4-BE49-F238E27FC236}">
                <a16:creationId xmlns:a16="http://schemas.microsoft.com/office/drawing/2014/main" id="{676B1299-BB58-D44C-8E16-0B987812A907}"/>
              </a:ext>
            </a:extLst>
          </p:cNvPr>
          <p:cNvPicPr>
            <a:picLocks noChangeAspect="1"/>
          </p:cNvPicPr>
          <p:nvPr/>
        </p:nvPicPr>
        <p:blipFill>
          <a:blip r:embed="rId9"/>
          <a:stretch>
            <a:fillRect/>
          </a:stretch>
        </p:blipFill>
        <p:spPr>
          <a:xfrm>
            <a:off x="4082719" y="5686787"/>
            <a:ext cx="2496312" cy="470708"/>
          </a:xfrm>
          <a:prstGeom prst="rect">
            <a:avLst/>
          </a:prstGeom>
        </p:spPr>
      </p:pic>
      <p:pic>
        <p:nvPicPr>
          <p:cNvPr id="18" name="Picture 17" descr="berkele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3812" y="5911601"/>
            <a:ext cx="772097" cy="772097"/>
          </a:xfrm>
          <a:prstGeom prst="rect">
            <a:avLst/>
          </a:prstGeom>
        </p:spPr>
      </p:pic>
      <p:pic>
        <p:nvPicPr>
          <p:cNvPr id="19" name="Picture 18" descr="act 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253" y="5911601"/>
            <a:ext cx="919958" cy="821709"/>
          </a:xfrm>
          <a:prstGeom prst="rect">
            <a:avLst/>
          </a:prstGeom>
        </p:spPr>
      </p:pic>
    </p:spTree>
    <p:extLst>
      <p:ext uri="{BB962C8B-B14F-4D97-AF65-F5344CB8AC3E}">
        <p14:creationId xmlns:p14="http://schemas.microsoft.com/office/powerpoint/2010/main" val="2287724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50943"/>
            <a:ext cx="7772400" cy="760007"/>
          </a:xfrm>
        </p:spPr>
        <p:txBody>
          <a:bodyPr>
            <a:noAutofit/>
          </a:bodyPr>
          <a:lstStyle/>
          <a:p>
            <a:r>
              <a:rPr lang="en-US" sz="3600" dirty="0">
                <a:latin typeface="Calibri (HEADINGS)"/>
                <a:cs typeface="Calibri (HEADINGS)"/>
              </a:rPr>
              <a:t>Thanks to our funders</a:t>
            </a:r>
            <a:r>
              <a:rPr lang="en-US" sz="3600" dirty="0"/>
              <a:t> </a:t>
            </a:r>
            <a:endParaRPr lang="en-US" sz="3600" dirty="0">
              <a:latin typeface="Calibri (HEADINGS)"/>
              <a:cs typeface="Calibri (HEADINGS)"/>
            </a:endParaRPr>
          </a:p>
        </p:txBody>
      </p:sp>
      <p:sp>
        <p:nvSpPr>
          <p:cNvPr id="3" name="Content Placeholder 2"/>
          <p:cNvSpPr>
            <a:spLocks noGrp="1"/>
          </p:cNvSpPr>
          <p:nvPr>
            <p:ph type="subTitle" idx="1"/>
          </p:nvPr>
        </p:nvSpPr>
        <p:spPr>
          <a:xfrm>
            <a:off x="1371600" y="2201151"/>
            <a:ext cx="6400800" cy="3030415"/>
          </a:xfrm>
        </p:spPr>
        <p:txBody>
          <a:bodyPr>
            <a:normAutofit fontScale="92500" lnSpcReduction="20000"/>
          </a:bodyPr>
          <a:lstStyle/>
          <a:p>
            <a:pPr algn="l"/>
            <a:r>
              <a:rPr lang="en-US" dirty="0">
                <a:latin typeface="Calibri"/>
                <a:ea typeface="ＭＳ Ｐゴシック" charset="0"/>
                <a:cs typeface="Calibri"/>
              </a:rPr>
              <a:t>This research is supported by a grant from the National Science Foundation: </a:t>
            </a:r>
            <a:r>
              <a:rPr lang="en-US" dirty="0">
                <a:latin typeface="Calibri"/>
                <a:cs typeface="Calibri"/>
              </a:rPr>
              <a:t>Sustaining Responsive and Rigorous Teaching Based on</a:t>
            </a:r>
            <a:r>
              <a:rPr lang="en-US" i="1" dirty="0">
                <a:latin typeface="Calibri"/>
                <a:cs typeface="Calibri"/>
              </a:rPr>
              <a:t> Carbon TIME</a:t>
            </a:r>
            <a:r>
              <a:rPr lang="en-US" dirty="0">
                <a:latin typeface="Calibri"/>
                <a:cs typeface="Calibri"/>
              </a:rPr>
              <a:t> (NSF 1440988 )</a:t>
            </a:r>
            <a:r>
              <a:rPr lang="en-US" dirty="0">
                <a:latin typeface="Calibri"/>
                <a:ea typeface="ＭＳ Ｐゴシック" charset="0"/>
                <a:cs typeface="Calibri"/>
              </a:rPr>
              <a:t>. Any opinions, findings, and conclusions or recommendations expressed in this material are those of the author(s) and do not necessarily reflect the views of the National Science Foundation.</a:t>
            </a:r>
          </a:p>
        </p:txBody>
      </p:sp>
      <p:pic>
        <p:nvPicPr>
          <p:cNvPr id="4" name="Picture 3"/>
          <p:cNvPicPr>
            <a:picLocks noChangeAspect="1"/>
          </p:cNvPicPr>
          <p:nvPr/>
        </p:nvPicPr>
        <p:blipFill>
          <a:blip r:embed="rId3"/>
          <a:stretch>
            <a:fillRect/>
          </a:stretch>
        </p:blipFill>
        <p:spPr>
          <a:xfrm>
            <a:off x="6852442" y="448633"/>
            <a:ext cx="805658" cy="805658"/>
          </a:xfrm>
          <a:prstGeom prst="rect">
            <a:avLst/>
          </a:prstGeom>
        </p:spPr>
      </p:pic>
      <p:pic>
        <p:nvPicPr>
          <p:cNvPr id="5" name="Picture 4"/>
          <p:cNvPicPr>
            <a:picLocks noChangeAspect="1"/>
          </p:cNvPicPr>
          <p:nvPr/>
        </p:nvPicPr>
        <p:blipFill>
          <a:blip r:embed="rId4"/>
          <a:stretch>
            <a:fillRect/>
          </a:stretch>
        </p:blipFill>
        <p:spPr>
          <a:xfrm>
            <a:off x="1677139" y="448633"/>
            <a:ext cx="812108" cy="812108"/>
          </a:xfrm>
          <a:prstGeom prst="rect">
            <a:avLst/>
          </a:prstGeom>
        </p:spPr>
      </p:pic>
      <p:pic>
        <p:nvPicPr>
          <p:cNvPr id="13" name="Picture 12"/>
          <p:cNvPicPr>
            <a:picLocks noChangeAspect="1"/>
          </p:cNvPicPr>
          <p:nvPr/>
        </p:nvPicPr>
        <p:blipFill>
          <a:blip r:embed="rId5"/>
          <a:stretch>
            <a:fillRect/>
          </a:stretch>
        </p:blipFill>
        <p:spPr>
          <a:xfrm>
            <a:off x="2690810" y="5565051"/>
            <a:ext cx="665908" cy="1168259"/>
          </a:xfrm>
          <a:prstGeom prst="rect">
            <a:avLst/>
          </a:prstGeom>
        </p:spPr>
      </p:pic>
      <p:pic>
        <p:nvPicPr>
          <p:cNvPr id="14" name="Picture 13" descr="Mines_EEE_swirl_4CP_R.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684" y="6291608"/>
            <a:ext cx="3230759" cy="369389"/>
          </a:xfrm>
          <a:prstGeom prst="rect">
            <a:avLst/>
          </a:prstGeom>
        </p:spPr>
      </p:pic>
      <p:pic>
        <p:nvPicPr>
          <p:cNvPr id="15" name="Picture 14" descr="Carbon TIME 4b.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80" y="5755458"/>
            <a:ext cx="1090594" cy="824807"/>
          </a:xfrm>
          <a:prstGeom prst="rect">
            <a:avLst/>
          </a:prstGeom>
        </p:spPr>
      </p:pic>
      <p:pic>
        <p:nvPicPr>
          <p:cNvPr id="16" name="Picture 15" descr="Screen Shot 2015-04-07 at 8.58.1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754" y="6567162"/>
            <a:ext cx="2143303" cy="166148"/>
          </a:xfrm>
          <a:prstGeom prst="rect">
            <a:avLst/>
          </a:prstGeom>
        </p:spPr>
      </p:pic>
      <p:pic>
        <p:nvPicPr>
          <p:cNvPr id="17" name="Picture 16">
            <a:extLst>
              <a:ext uri="{FF2B5EF4-FFF2-40B4-BE49-F238E27FC236}">
                <a16:creationId xmlns:a16="http://schemas.microsoft.com/office/drawing/2014/main" id="{676B1299-BB58-D44C-8E16-0B987812A907}"/>
              </a:ext>
            </a:extLst>
          </p:cNvPr>
          <p:cNvPicPr>
            <a:picLocks noChangeAspect="1"/>
          </p:cNvPicPr>
          <p:nvPr/>
        </p:nvPicPr>
        <p:blipFill>
          <a:blip r:embed="rId9"/>
          <a:stretch>
            <a:fillRect/>
          </a:stretch>
        </p:blipFill>
        <p:spPr>
          <a:xfrm>
            <a:off x="4082719" y="5686787"/>
            <a:ext cx="2496312" cy="470708"/>
          </a:xfrm>
          <a:prstGeom prst="rect">
            <a:avLst/>
          </a:prstGeom>
        </p:spPr>
      </p:pic>
      <p:pic>
        <p:nvPicPr>
          <p:cNvPr id="18" name="Picture 17" descr="berkele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3812" y="5911601"/>
            <a:ext cx="772097" cy="772097"/>
          </a:xfrm>
          <a:prstGeom prst="rect">
            <a:avLst/>
          </a:prstGeom>
        </p:spPr>
      </p:pic>
      <p:pic>
        <p:nvPicPr>
          <p:cNvPr id="19" name="Picture 18" descr="act 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253" y="5911601"/>
            <a:ext cx="919958" cy="821709"/>
          </a:xfrm>
          <a:prstGeom prst="rect">
            <a:avLst/>
          </a:prstGeom>
        </p:spPr>
      </p:pic>
    </p:spTree>
    <p:extLst>
      <p:ext uri="{BB962C8B-B14F-4D97-AF65-F5344CB8AC3E}">
        <p14:creationId xmlns:p14="http://schemas.microsoft.com/office/powerpoint/2010/main" val="1270507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4263581" y="1915500"/>
            <a:ext cx="4382698" cy="4811740"/>
            <a:chOff x="1193297" y="2645388"/>
            <a:chExt cx="6268931" cy="7050535"/>
          </a:xfrm>
        </p:grpSpPr>
        <p:grpSp>
          <p:nvGrpSpPr>
            <p:cNvPr id="3" name="Group 2"/>
            <p:cNvGrpSpPr/>
            <p:nvPr/>
          </p:nvGrpSpPr>
          <p:grpSpPr>
            <a:xfrm>
              <a:off x="1422756" y="2962095"/>
              <a:ext cx="5632799" cy="4910879"/>
              <a:chOff x="7749620" y="4065572"/>
              <a:chExt cx="5632799" cy="4910879"/>
            </a:xfrm>
          </p:grpSpPr>
          <p:sp>
            <p:nvSpPr>
              <p:cNvPr id="4" name="Isosceles Triangle 3"/>
              <p:cNvSpPr/>
              <p:nvPr/>
            </p:nvSpPr>
            <p:spPr>
              <a:xfrm>
                <a:off x="7749620" y="4065572"/>
                <a:ext cx="5632799" cy="4910879"/>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146343" tIns="73171" rIns="146343" bIns="73171" spcCol="0" rtlCol="0" anchor="ctr"/>
              <a:lstStyle/>
              <a:p>
                <a:pPr algn="ctr"/>
                <a:endParaRPr lang="en-US" dirty="0"/>
              </a:p>
            </p:txBody>
          </p:sp>
          <p:cxnSp>
            <p:nvCxnSpPr>
              <p:cNvPr id="5" name="Straight Connector 4"/>
              <p:cNvCxnSpPr/>
              <p:nvPr/>
            </p:nvCxnSpPr>
            <p:spPr>
              <a:xfrm>
                <a:off x="9383616" y="6140723"/>
                <a:ext cx="237947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8562409" y="7569285"/>
                <a:ext cx="400888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414506" y="7513480"/>
                <a:ext cx="2080124" cy="541174"/>
              </a:xfrm>
              <a:prstGeom prst="rect">
                <a:avLst/>
              </a:prstGeom>
              <a:noFill/>
            </p:spPr>
            <p:txBody>
              <a:bodyPr wrap="none" rtlCol="0">
                <a:spAutoFit/>
              </a:bodyPr>
              <a:lstStyle/>
              <a:p>
                <a:r>
                  <a:rPr lang="en-US" b="1" dirty="0">
                    <a:solidFill>
                      <a:srgbClr val="FFFFFF"/>
                    </a:solidFill>
                  </a:rPr>
                  <a:t>Observations</a:t>
                </a:r>
              </a:p>
            </p:txBody>
          </p:sp>
          <p:sp>
            <p:nvSpPr>
              <p:cNvPr id="8" name="TextBox 7"/>
              <p:cNvSpPr txBox="1"/>
              <p:nvPr/>
            </p:nvSpPr>
            <p:spPr>
              <a:xfrm>
                <a:off x="9816137" y="6153595"/>
                <a:ext cx="1412029" cy="541174"/>
              </a:xfrm>
              <a:prstGeom prst="rect">
                <a:avLst/>
              </a:prstGeom>
              <a:noFill/>
            </p:spPr>
            <p:txBody>
              <a:bodyPr wrap="none" rtlCol="0">
                <a:spAutoFit/>
              </a:bodyPr>
              <a:lstStyle/>
              <a:p>
                <a:r>
                  <a:rPr lang="en-US" b="1" dirty="0">
                    <a:solidFill>
                      <a:srgbClr val="FFFFFF"/>
                    </a:solidFill>
                  </a:rPr>
                  <a:t>Patterns</a:t>
                </a:r>
              </a:p>
            </p:txBody>
          </p:sp>
          <p:sp>
            <p:nvSpPr>
              <p:cNvPr id="9" name="TextBox 8"/>
              <p:cNvSpPr txBox="1"/>
              <p:nvPr/>
            </p:nvSpPr>
            <p:spPr>
              <a:xfrm>
                <a:off x="9989827" y="4822238"/>
                <a:ext cx="1187327" cy="473526"/>
              </a:xfrm>
              <a:prstGeom prst="rect">
                <a:avLst/>
              </a:prstGeom>
              <a:noFill/>
            </p:spPr>
            <p:txBody>
              <a:bodyPr wrap="square" rtlCol="0">
                <a:spAutoFit/>
              </a:bodyPr>
              <a:lstStyle/>
              <a:p>
                <a:pPr algn="ctr"/>
                <a:r>
                  <a:rPr lang="en-US" sz="1500" b="1" dirty="0">
                    <a:solidFill>
                      <a:srgbClr val="FFFFFF"/>
                    </a:solidFill>
                  </a:rPr>
                  <a:t>Models</a:t>
                </a:r>
              </a:p>
            </p:txBody>
          </p:sp>
        </p:grpSp>
        <p:sp>
          <p:nvSpPr>
            <p:cNvPr id="10" name="Right Arrow 9"/>
            <p:cNvSpPr/>
            <p:nvPr/>
          </p:nvSpPr>
          <p:spPr>
            <a:xfrm rot="17939236">
              <a:off x="-139151" y="3977836"/>
              <a:ext cx="4302133" cy="1637237"/>
            </a:xfrm>
            <a:prstGeom prst="rightArrow">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146343" tIns="73171" rIns="146343" bIns="73171" spcCol="0" rtlCol="0" anchor="ctr"/>
            <a:lstStyle/>
            <a:p>
              <a:pPr algn="ctr"/>
              <a:r>
                <a:rPr lang="en-US" sz="1500" dirty="0"/>
                <a:t> Inquiry </a:t>
              </a:r>
            </a:p>
            <a:p>
              <a:pPr algn="ctr"/>
              <a:r>
                <a:rPr lang="en-US" sz="1500" dirty="0"/>
                <a:t>(up the triangle)</a:t>
              </a:r>
            </a:p>
          </p:txBody>
        </p:sp>
        <p:sp>
          <p:nvSpPr>
            <p:cNvPr id="11" name="Right Arrow 10"/>
            <p:cNvSpPr/>
            <p:nvPr/>
          </p:nvSpPr>
          <p:spPr>
            <a:xfrm rot="3629775">
              <a:off x="4484831" y="4372267"/>
              <a:ext cx="4317557" cy="1637237"/>
            </a:xfrm>
            <a:prstGeom prst="rightArrow">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146343" tIns="73171" rIns="146343" bIns="73171" spcCol="0" rtlCol="0" anchor="ctr"/>
            <a:lstStyle/>
            <a:p>
              <a:pPr algn="ctr"/>
              <a:r>
                <a:rPr lang="en-US" sz="1500" dirty="0"/>
                <a:t>Application</a:t>
              </a:r>
            </a:p>
            <a:p>
              <a:pPr algn="ctr"/>
              <a:r>
                <a:rPr lang="en-US" sz="1500" dirty="0"/>
                <a:t>(down the triangle)</a:t>
              </a:r>
            </a:p>
          </p:txBody>
        </p:sp>
        <p:sp>
          <p:nvSpPr>
            <p:cNvPr id="13" name="Left Arrow 12"/>
            <p:cNvSpPr/>
            <p:nvPr/>
          </p:nvSpPr>
          <p:spPr>
            <a:xfrm>
              <a:off x="2067047" y="8055527"/>
              <a:ext cx="4298183" cy="1640396"/>
            </a:xfrm>
            <a:prstGeom prst="leftArrow">
              <a:avLst/>
            </a:prstGeom>
            <a:solidFill>
              <a:srgbClr val="00009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New questions, new data</a:t>
              </a:r>
            </a:p>
          </p:txBody>
        </p:sp>
        <p:sp>
          <p:nvSpPr>
            <p:cNvPr id="17" name="TextBox 16"/>
            <p:cNvSpPr txBox="1"/>
            <p:nvPr/>
          </p:nvSpPr>
          <p:spPr>
            <a:xfrm>
              <a:off x="1927487" y="6948612"/>
              <a:ext cx="4655038" cy="676467"/>
            </a:xfrm>
            <a:prstGeom prst="rect">
              <a:avLst/>
            </a:prstGeom>
            <a:noFill/>
          </p:spPr>
          <p:txBody>
            <a:bodyPr wrap="square" rtlCol="0">
              <a:spAutoFit/>
            </a:bodyPr>
            <a:lstStyle/>
            <a:p>
              <a:pPr algn="ctr"/>
              <a:r>
                <a:rPr lang="en-US" sz="1200" dirty="0">
                  <a:solidFill>
                    <a:schemeClr val="bg1"/>
                  </a:solidFill>
                </a:rPr>
                <a:t>We make </a:t>
              </a:r>
              <a:r>
                <a:rPr lang="en-US" sz="1200" b="1" dirty="0">
                  <a:solidFill>
                    <a:schemeClr val="bg1"/>
                  </a:solidFill>
                </a:rPr>
                <a:t>observations</a:t>
              </a:r>
              <a:r>
                <a:rPr lang="en-US" sz="1200" dirty="0">
                  <a:solidFill>
                    <a:schemeClr val="bg1"/>
                  </a:solidFill>
                </a:rPr>
                <a:t> and collect data using numbers or words or pictures.</a:t>
              </a:r>
            </a:p>
          </p:txBody>
        </p:sp>
        <p:sp>
          <p:nvSpPr>
            <p:cNvPr id="18" name="TextBox 17"/>
            <p:cNvSpPr txBox="1"/>
            <p:nvPr/>
          </p:nvSpPr>
          <p:spPr>
            <a:xfrm>
              <a:off x="2809325" y="5555863"/>
              <a:ext cx="2929539" cy="676467"/>
            </a:xfrm>
            <a:prstGeom prst="rect">
              <a:avLst/>
            </a:prstGeom>
            <a:noFill/>
          </p:spPr>
          <p:txBody>
            <a:bodyPr wrap="none" rtlCol="0">
              <a:spAutoFit/>
            </a:bodyPr>
            <a:lstStyle/>
            <a:p>
              <a:pPr algn="ctr"/>
              <a:r>
                <a:rPr lang="en-US" sz="1200" dirty="0">
                  <a:solidFill>
                    <a:srgbClr val="FFFFFF"/>
                  </a:solidFill>
                </a:rPr>
                <a:t>We identify </a:t>
              </a:r>
              <a:r>
                <a:rPr lang="en-US" sz="1200" b="1" dirty="0">
                  <a:solidFill>
                    <a:srgbClr val="FFFFFF"/>
                  </a:solidFill>
                </a:rPr>
                <a:t>patterns</a:t>
              </a:r>
            </a:p>
            <a:p>
              <a:pPr algn="ctr"/>
              <a:r>
                <a:rPr lang="en-US" sz="1200" dirty="0">
                  <a:solidFill>
                    <a:srgbClr val="FFFFFF"/>
                  </a:solidFill>
                </a:rPr>
                <a:t> in our data and observations</a:t>
              </a:r>
              <a:r>
                <a:rPr lang="en-US" sz="1200" dirty="0"/>
                <a:t>.</a:t>
              </a:r>
            </a:p>
          </p:txBody>
        </p:sp>
        <p:sp>
          <p:nvSpPr>
            <p:cNvPr id="19" name="TextBox 18"/>
            <p:cNvSpPr txBox="1"/>
            <p:nvPr/>
          </p:nvSpPr>
          <p:spPr>
            <a:xfrm>
              <a:off x="3339234" y="4128365"/>
              <a:ext cx="1793950" cy="811761"/>
            </a:xfrm>
            <a:prstGeom prst="rect">
              <a:avLst/>
            </a:prstGeom>
            <a:noFill/>
          </p:spPr>
          <p:txBody>
            <a:bodyPr wrap="square" rtlCol="0">
              <a:spAutoFit/>
            </a:bodyPr>
            <a:lstStyle/>
            <a:p>
              <a:pPr algn="ctr"/>
              <a:r>
                <a:rPr lang="en-US" sz="1000" dirty="0">
                  <a:solidFill>
                    <a:srgbClr val="FFFFFF"/>
                  </a:solidFill>
                </a:rPr>
                <a:t>A few key </a:t>
              </a:r>
              <a:r>
                <a:rPr lang="en-US" sz="1000" b="1" dirty="0">
                  <a:solidFill>
                    <a:srgbClr val="FFFFFF"/>
                  </a:solidFill>
                </a:rPr>
                <a:t>models</a:t>
              </a:r>
              <a:endParaRPr lang="en-US" sz="1000" dirty="0">
                <a:solidFill>
                  <a:srgbClr val="FFFFFF"/>
                </a:solidFill>
              </a:endParaRPr>
            </a:p>
            <a:p>
              <a:pPr algn="ctr"/>
              <a:r>
                <a:rPr lang="en-US" sz="1000" dirty="0">
                  <a:solidFill>
                    <a:srgbClr val="FFFFFF"/>
                  </a:solidFill>
                </a:rPr>
                <a:t>explain why the patterns happen</a:t>
              </a:r>
              <a:r>
                <a:rPr lang="en-US" sz="1000" dirty="0"/>
                <a:t>. </a:t>
              </a:r>
            </a:p>
          </p:txBody>
        </p:sp>
      </p:grpSp>
      <p:sp>
        <p:nvSpPr>
          <p:cNvPr id="2" name="TextBox 1"/>
          <p:cNvSpPr txBox="1"/>
          <p:nvPr/>
        </p:nvSpPr>
        <p:spPr>
          <a:xfrm>
            <a:off x="0" y="222719"/>
            <a:ext cx="9055100" cy="1015663"/>
          </a:xfrm>
          <a:prstGeom prst="rect">
            <a:avLst/>
          </a:prstGeom>
          <a:noFill/>
        </p:spPr>
        <p:txBody>
          <a:bodyPr wrap="square" rtlCol="0">
            <a:spAutoFit/>
          </a:bodyPr>
          <a:lstStyle/>
          <a:p>
            <a:pPr algn="ctr"/>
            <a:r>
              <a:rPr lang="en-US" sz="3000" dirty="0"/>
              <a:t>Representing relationships among the three dimensions</a:t>
            </a:r>
            <a:br>
              <a:rPr lang="en-US" sz="3000" dirty="0"/>
            </a:br>
            <a:r>
              <a:rPr lang="en-US" sz="3000" dirty="0"/>
              <a:t>of student performance</a:t>
            </a:r>
          </a:p>
        </p:txBody>
      </p:sp>
      <p:sp>
        <p:nvSpPr>
          <p:cNvPr id="20" name="Isosceles Triangle 19"/>
          <p:cNvSpPr/>
          <p:nvPr/>
        </p:nvSpPr>
        <p:spPr>
          <a:xfrm>
            <a:off x="4435630" y="2120841"/>
            <a:ext cx="3937969" cy="3351501"/>
          </a:xfrm>
          <a:prstGeom prst="triangle">
            <a:avLst/>
          </a:prstGeom>
          <a:noFill/>
          <a:ln w="76200" cmpd="sng">
            <a:solidFill>
              <a:srgbClr val="59A021"/>
            </a:solidFill>
          </a:ln>
        </p:spPr>
        <p:style>
          <a:lnRef idx="1">
            <a:schemeClr val="accent1"/>
          </a:lnRef>
          <a:fillRef idx="3">
            <a:schemeClr val="accent1"/>
          </a:fillRef>
          <a:effectRef idx="2">
            <a:schemeClr val="accent1"/>
          </a:effectRef>
          <a:fontRef idx="minor">
            <a:schemeClr val="lt1"/>
          </a:fontRef>
        </p:style>
        <p:txBody>
          <a:bodyPr lIns="146343" tIns="73171" rIns="146343" bIns="73171" spcCol="0" rtlCol="0" anchor="ctr"/>
          <a:lstStyle/>
          <a:p>
            <a:pPr algn="ctr"/>
            <a:endParaRPr lang="en-US" dirty="0"/>
          </a:p>
        </p:txBody>
      </p:sp>
      <p:pic>
        <p:nvPicPr>
          <p:cNvPr id="21" name="Picture 20" descr="NGSS logo large.pdf"/>
          <p:cNvPicPr>
            <a:picLocks noChangeAspect="1"/>
          </p:cNvPicPr>
          <p:nvPr/>
        </p:nvPicPr>
        <p:blipFill rotWithShape="1">
          <a:blip r:embed="rId3">
            <a:extLst>
              <a:ext uri="{28A0092B-C50C-407E-A947-70E740481C1C}">
                <a14:useLocalDpi xmlns:a14="http://schemas.microsoft.com/office/drawing/2010/main" val="0"/>
              </a:ext>
            </a:extLst>
          </a:blip>
          <a:srcRect l="13648" t="7995" r="10920" b="30984"/>
          <a:stretch/>
        </p:blipFill>
        <p:spPr>
          <a:xfrm>
            <a:off x="292100" y="2240467"/>
            <a:ext cx="2959099" cy="3097772"/>
          </a:xfrm>
          <a:prstGeom prst="rect">
            <a:avLst/>
          </a:prstGeom>
        </p:spPr>
      </p:pic>
      <p:sp>
        <p:nvSpPr>
          <p:cNvPr id="14" name="TextBox 13"/>
          <p:cNvSpPr txBox="1"/>
          <p:nvPr/>
        </p:nvSpPr>
        <p:spPr>
          <a:xfrm>
            <a:off x="1295400" y="1193800"/>
            <a:ext cx="1118227" cy="553998"/>
          </a:xfrm>
          <a:prstGeom prst="rect">
            <a:avLst/>
          </a:prstGeom>
          <a:noFill/>
        </p:spPr>
        <p:txBody>
          <a:bodyPr wrap="none" rtlCol="0">
            <a:spAutoFit/>
          </a:bodyPr>
          <a:lstStyle/>
          <a:p>
            <a:r>
              <a:rPr lang="en-US" sz="3000" i="1" dirty="0"/>
              <a:t>NGSS</a:t>
            </a:r>
          </a:p>
        </p:txBody>
      </p:sp>
      <p:sp>
        <p:nvSpPr>
          <p:cNvPr id="23" name="TextBox 22"/>
          <p:cNvSpPr txBox="1"/>
          <p:nvPr/>
        </p:nvSpPr>
        <p:spPr>
          <a:xfrm>
            <a:off x="5292758" y="1193800"/>
            <a:ext cx="2291550" cy="553998"/>
          </a:xfrm>
          <a:prstGeom prst="rect">
            <a:avLst/>
          </a:prstGeom>
          <a:noFill/>
        </p:spPr>
        <p:txBody>
          <a:bodyPr wrap="none" rtlCol="0">
            <a:spAutoFit/>
          </a:bodyPr>
          <a:lstStyle/>
          <a:p>
            <a:r>
              <a:rPr lang="en-US" sz="3000" i="1" dirty="0"/>
              <a:t>Carbon TIME</a:t>
            </a:r>
          </a:p>
        </p:txBody>
      </p:sp>
    </p:spTree>
    <p:extLst>
      <p:ext uri="{BB962C8B-B14F-4D97-AF65-F5344CB8AC3E}">
        <p14:creationId xmlns:p14="http://schemas.microsoft.com/office/powerpoint/2010/main" val="3638391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50"/>
            <a:ext cx="8229600" cy="1143000"/>
          </a:xfrm>
        </p:spPr>
        <p:txBody>
          <a:bodyPr>
            <a:normAutofit fontScale="90000"/>
          </a:bodyPr>
          <a:lstStyle/>
          <a:p>
            <a:r>
              <a:rPr lang="en-US" sz="3600" dirty="0"/>
              <a:t>NGSS: Consensus around ambitious goals</a:t>
            </a:r>
          </a:p>
        </p:txBody>
      </p:sp>
      <p:pic>
        <p:nvPicPr>
          <p:cNvPr id="4" name="Picture 3" descr="NGSS logo large.pdf"/>
          <p:cNvPicPr>
            <a:picLocks noChangeAspect="1"/>
          </p:cNvPicPr>
          <p:nvPr/>
        </p:nvPicPr>
        <p:blipFill rotWithShape="1">
          <a:blip r:embed="rId3">
            <a:extLst>
              <a:ext uri="{28A0092B-C50C-407E-A947-70E740481C1C}">
                <a14:useLocalDpi xmlns:a14="http://schemas.microsoft.com/office/drawing/2010/main" val="0"/>
              </a:ext>
            </a:extLst>
          </a:blip>
          <a:srcRect l="13648" t="7995" r="10920" b="30984"/>
          <a:stretch/>
        </p:blipFill>
        <p:spPr>
          <a:xfrm>
            <a:off x="2366683" y="832527"/>
            <a:ext cx="4706038" cy="4926577"/>
          </a:xfrm>
          <a:prstGeom prst="rect">
            <a:avLst/>
          </a:prstGeom>
        </p:spPr>
      </p:pic>
      <p:sp>
        <p:nvSpPr>
          <p:cNvPr id="3" name="TextBox 2"/>
          <p:cNvSpPr txBox="1"/>
          <p:nvPr/>
        </p:nvSpPr>
        <p:spPr>
          <a:xfrm>
            <a:off x="4061821" y="3076706"/>
            <a:ext cx="1524776" cy="707886"/>
          </a:xfrm>
          <a:prstGeom prst="rect">
            <a:avLst/>
          </a:prstGeom>
          <a:noFill/>
        </p:spPr>
        <p:txBody>
          <a:bodyPr wrap="none" rtlCol="0">
            <a:spAutoFit/>
          </a:bodyPr>
          <a:lstStyle/>
          <a:p>
            <a:pPr algn="ctr"/>
            <a:r>
              <a:rPr lang="en-US" sz="2000" b="1" dirty="0"/>
              <a:t>Natural</a:t>
            </a:r>
          </a:p>
          <a:p>
            <a:pPr algn="ctr"/>
            <a:r>
              <a:rPr lang="en-US" sz="2000" b="1" dirty="0"/>
              <a:t>Phenomena </a:t>
            </a:r>
          </a:p>
        </p:txBody>
      </p:sp>
      <p:sp>
        <p:nvSpPr>
          <p:cNvPr id="5" name="TextBox 4"/>
          <p:cNvSpPr txBox="1"/>
          <p:nvPr/>
        </p:nvSpPr>
        <p:spPr>
          <a:xfrm>
            <a:off x="28390" y="5805237"/>
            <a:ext cx="9075269" cy="1077218"/>
          </a:xfrm>
          <a:prstGeom prst="rect">
            <a:avLst/>
          </a:prstGeom>
          <a:noFill/>
        </p:spPr>
        <p:txBody>
          <a:bodyPr wrap="square" rtlCol="0">
            <a:spAutoFit/>
          </a:bodyPr>
          <a:lstStyle/>
          <a:p>
            <a:pPr algn="ctr"/>
            <a:r>
              <a:rPr lang="en-US" sz="2300" dirty="0"/>
              <a:t>“Learning to </a:t>
            </a:r>
            <a:r>
              <a:rPr lang="en-US" sz="2300" b="1" dirty="0"/>
              <a:t>explain phenomena and solve problems </a:t>
            </a:r>
            <a:r>
              <a:rPr lang="en-US" sz="2300" dirty="0"/>
              <a:t>is the central reason students engage in the three dimensions of the NGSS” (NGSS, 2016). </a:t>
            </a:r>
          </a:p>
          <a:p>
            <a:pPr algn="ctr"/>
            <a:endParaRPr lang="en-US" dirty="0"/>
          </a:p>
        </p:txBody>
      </p:sp>
      <p:sp>
        <p:nvSpPr>
          <p:cNvPr id="7" name="Rectangle 6"/>
          <p:cNvSpPr/>
          <p:nvPr/>
        </p:nvSpPr>
        <p:spPr>
          <a:xfrm>
            <a:off x="27642" y="2452782"/>
            <a:ext cx="2768599" cy="461665"/>
          </a:xfrm>
          <a:prstGeom prst="rect">
            <a:avLst/>
          </a:prstGeom>
        </p:spPr>
        <p:txBody>
          <a:bodyPr wrap="square">
            <a:spAutoFit/>
          </a:bodyPr>
          <a:lstStyle/>
          <a:p>
            <a:r>
              <a:rPr lang="en-US" sz="2400" dirty="0">
                <a:solidFill>
                  <a:srgbClr val="0070C0"/>
                </a:solidFill>
              </a:rPr>
              <a:t>What scientists </a:t>
            </a:r>
            <a:r>
              <a:rPr lang="en-US" sz="2400" b="1" i="1" u="sng" dirty="0">
                <a:solidFill>
                  <a:srgbClr val="0070C0"/>
                </a:solidFill>
              </a:rPr>
              <a:t>do</a:t>
            </a:r>
          </a:p>
        </p:txBody>
      </p:sp>
      <p:sp>
        <p:nvSpPr>
          <p:cNvPr id="8" name="Rectangle 7"/>
          <p:cNvSpPr/>
          <p:nvPr/>
        </p:nvSpPr>
        <p:spPr>
          <a:xfrm>
            <a:off x="6266309" y="5126922"/>
            <a:ext cx="2695931" cy="461665"/>
          </a:xfrm>
          <a:prstGeom prst="rect">
            <a:avLst/>
          </a:prstGeom>
        </p:spPr>
        <p:txBody>
          <a:bodyPr wrap="none">
            <a:spAutoFit/>
          </a:bodyPr>
          <a:lstStyle/>
          <a:p>
            <a:r>
              <a:rPr lang="en-US" sz="2400" dirty="0">
                <a:solidFill>
                  <a:srgbClr val="00B050"/>
                </a:solidFill>
              </a:rPr>
              <a:t>How scientists </a:t>
            </a:r>
            <a:r>
              <a:rPr lang="en-US" sz="2400" b="1" i="1" u="sng" dirty="0">
                <a:solidFill>
                  <a:srgbClr val="00B050"/>
                </a:solidFill>
              </a:rPr>
              <a:t>think</a:t>
            </a:r>
          </a:p>
        </p:txBody>
      </p:sp>
      <p:sp>
        <p:nvSpPr>
          <p:cNvPr id="9" name="Rectangle 8"/>
          <p:cNvSpPr/>
          <p:nvPr/>
        </p:nvSpPr>
        <p:spPr>
          <a:xfrm>
            <a:off x="6010815" y="1346544"/>
            <a:ext cx="2851550" cy="461665"/>
          </a:xfrm>
          <a:prstGeom prst="rect">
            <a:avLst/>
          </a:prstGeom>
        </p:spPr>
        <p:txBody>
          <a:bodyPr wrap="none">
            <a:spAutoFit/>
          </a:bodyPr>
          <a:lstStyle/>
          <a:p>
            <a:r>
              <a:rPr lang="en-US" sz="2400" dirty="0">
                <a:solidFill>
                  <a:schemeClr val="accent6">
                    <a:lumMod val="75000"/>
                  </a:schemeClr>
                </a:solidFill>
              </a:rPr>
              <a:t>What scientists </a:t>
            </a:r>
            <a:r>
              <a:rPr lang="en-US" sz="2400" b="1" i="1" u="sng" dirty="0">
                <a:solidFill>
                  <a:schemeClr val="accent6">
                    <a:lumMod val="75000"/>
                  </a:schemeClr>
                </a:solidFill>
              </a:rPr>
              <a:t>know</a:t>
            </a:r>
          </a:p>
        </p:txBody>
      </p:sp>
    </p:spTree>
    <p:extLst>
      <p:ext uri="{BB962C8B-B14F-4D97-AF65-F5344CB8AC3E}">
        <p14:creationId xmlns:p14="http://schemas.microsoft.com/office/powerpoint/2010/main" val="785366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Discipline-based Implementation Research (DBIR)</a:t>
            </a:r>
          </a:p>
        </p:txBody>
      </p:sp>
      <p:sp>
        <p:nvSpPr>
          <p:cNvPr id="3" name="Content Placeholder 2"/>
          <p:cNvSpPr>
            <a:spLocks noGrp="1"/>
          </p:cNvSpPr>
          <p:nvPr>
            <p:ph idx="1"/>
          </p:nvPr>
        </p:nvSpPr>
        <p:spPr/>
        <p:txBody>
          <a:bodyPr>
            <a:normAutofit lnSpcReduction="10000"/>
          </a:bodyPr>
          <a:lstStyle/>
          <a:p>
            <a:r>
              <a:rPr lang="en-US" dirty="0"/>
              <a:t>Addressing issues of </a:t>
            </a:r>
            <a:r>
              <a:rPr lang="en-US" i="1" dirty="0"/>
              <a:t>teaching </a:t>
            </a:r>
            <a:r>
              <a:rPr lang="en-US" dirty="0"/>
              <a:t>and </a:t>
            </a:r>
            <a:r>
              <a:rPr lang="en-US" i="1" dirty="0"/>
              <a:t>learning</a:t>
            </a:r>
            <a:r>
              <a:rPr lang="en-US" dirty="0"/>
              <a:t> at </a:t>
            </a:r>
            <a:r>
              <a:rPr lang="en-US" i="1" dirty="0"/>
              <a:t>scale.</a:t>
            </a:r>
            <a:endParaRPr lang="en-US" dirty="0"/>
          </a:p>
          <a:p>
            <a:r>
              <a:rPr lang="en-US" dirty="0"/>
              <a:t>Aiming both to improve knowledge and to achieve practical success</a:t>
            </a:r>
          </a:p>
          <a:p>
            <a:r>
              <a:rPr lang="en-US" dirty="0"/>
              <a:t>Iterative development and implementation cycle</a:t>
            </a:r>
          </a:p>
          <a:p>
            <a:pPr lvl="1"/>
            <a:r>
              <a:rPr lang="en-US" dirty="0"/>
              <a:t>Goals for 3D learning and measures</a:t>
            </a:r>
          </a:p>
          <a:p>
            <a:pPr lvl="1"/>
            <a:r>
              <a:rPr lang="en-US" dirty="0"/>
              <a:t>Curriculum and instructional strategies enacted in classrooms at scale through research-practice partnerships</a:t>
            </a:r>
          </a:p>
          <a:p>
            <a:pPr lvl="1"/>
            <a:r>
              <a:rPr lang="en-US" dirty="0"/>
              <a:t>PD and network development</a:t>
            </a:r>
          </a:p>
          <a:p>
            <a:pPr lvl="1"/>
            <a:r>
              <a:rPr lang="en-US" dirty="0"/>
              <a:t>Revisions based on multiple sources of evidence</a:t>
            </a:r>
          </a:p>
          <a:p>
            <a:pPr lvl="1"/>
            <a:endParaRPr lang="en-US" dirty="0"/>
          </a:p>
          <a:p>
            <a:pPr lvl="1"/>
            <a:endParaRPr lang="en-US" dirty="0"/>
          </a:p>
        </p:txBody>
      </p:sp>
    </p:spTree>
    <p:extLst>
      <p:ext uri="{BB962C8B-B14F-4D97-AF65-F5344CB8AC3E}">
        <p14:creationId xmlns:p14="http://schemas.microsoft.com/office/powerpoint/2010/main" val="3603576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Student Roles in the Instructional Model</a:t>
            </a:r>
          </a:p>
        </p:txBody>
      </p:sp>
      <p:pic>
        <p:nvPicPr>
          <p:cNvPr id="4" name="Picture 3"/>
          <p:cNvPicPr>
            <a:picLocks noChangeAspect="1"/>
          </p:cNvPicPr>
          <p:nvPr/>
        </p:nvPicPr>
        <p:blipFill>
          <a:blip r:embed="rId3"/>
          <a:stretch>
            <a:fillRect/>
          </a:stretch>
        </p:blipFill>
        <p:spPr>
          <a:xfrm>
            <a:off x="1282700" y="885657"/>
            <a:ext cx="6578600" cy="3225800"/>
          </a:xfrm>
          <a:prstGeom prst="rect">
            <a:avLst/>
          </a:prstGeom>
        </p:spPr>
      </p:pic>
      <p:sp>
        <p:nvSpPr>
          <p:cNvPr id="5" name="Rounded Rectangular Callout 4"/>
          <p:cNvSpPr/>
          <p:nvPr/>
        </p:nvSpPr>
        <p:spPr>
          <a:xfrm>
            <a:off x="882316" y="4523874"/>
            <a:ext cx="2149642" cy="1652337"/>
          </a:xfrm>
          <a:prstGeom prst="wedgeRoundRectCallout">
            <a:avLst>
              <a:gd name="adj1" fmla="val 12002"/>
              <a:gd name="adj2" fmla="val -113229"/>
              <a:gd name="adj3" fmla="val 1666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3336758" y="4507832"/>
            <a:ext cx="2149642" cy="1652337"/>
          </a:xfrm>
          <a:prstGeom prst="wedgeRoundRectCallout">
            <a:avLst>
              <a:gd name="adj1" fmla="val -41729"/>
              <a:gd name="adj2" fmla="val -162744"/>
              <a:gd name="adj3" fmla="val 1666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5791200" y="4486108"/>
            <a:ext cx="2149642" cy="1652337"/>
          </a:xfrm>
          <a:prstGeom prst="wedgeRoundRectCallout">
            <a:avLst>
              <a:gd name="adj1" fmla="val -64864"/>
              <a:gd name="adj2" fmla="val -137501"/>
              <a:gd name="adj3" fmla="val 16667"/>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058780" y="4716379"/>
            <a:ext cx="1828800" cy="1200329"/>
          </a:xfrm>
          <a:prstGeom prst="rect">
            <a:avLst/>
          </a:prstGeom>
          <a:noFill/>
        </p:spPr>
        <p:txBody>
          <a:bodyPr wrap="square" rtlCol="0">
            <a:spAutoFit/>
          </a:bodyPr>
          <a:lstStyle/>
          <a:p>
            <a:r>
              <a:rPr lang="en-US" dirty="0"/>
              <a:t>Students as questioners: Exploring driving question</a:t>
            </a:r>
          </a:p>
        </p:txBody>
      </p:sp>
      <p:sp>
        <p:nvSpPr>
          <p:cNvPr id="9" name="TextBox 8"/>
          <p:cNvSpPr txBox="1"/>
          <p:nvPr/>
        </p:nvSpPr>
        <p:spPr>
          <a:xfrm>
            <a:off x="3433009" y="4668070"/>
            <a:ext cx="1989221" cy="1477328"/>
          </a:xfrm>
          <a:prstGeom prst="rect">
            <a:avLst/>
          </a:prstGeom>
          <a:noFill/>
        </p:spPr>
        <p:txBody>
          <a:bodyPr wrap="square" rtlCol="0">
            <a:spAutoFit/>
          </a:bodyPr>
          <a:lstStyle/>
          <a:p>
            <a:r>
              <a:rPr lang="en-US" dirty="0"/>
              <a:t>Students as investigators: Developing evidence-based arguments</a:t>
            </a:r>
          </a:p>
        </p:txBody>
      </p:sp>
      <p:sp>
        <p:nvSpPr>
          <p:cNvPr id="10" name="TextBox 9"/>
          <p:cNvSpPr txBox="1"/>
          <p:nvPr/>
        </p:nvSpPr>
        <p:spPr>
          <a:xfrm>
            <a:off x="5872079" y="4617819"/>
            <a:ext cx="1989221" cy="1477328"/>
          </a:xfrm>
          <a:prstGeom prst="rect">
            <a:avLst/>
          </a:prstGeom>
          <a:noFill/>
        </p:spPr>
        <p:txBody>
          <a:bodyPr wrap="square" rtlCol="0">
            <a:spAutoFit/>
          </a:bodyPr>
          <a:lstStyle/>
          <a:p>
            <a:r>
              <a:rPr lang="en-US" dirty="0"/>
              <a:t>Students as explainers:</a:t>
            </a:r>
          </a:p>
          <a:p>
            <a:r>
              <a:rPr lang="en-US" dirty="0"/>
              <a:t>Constructing model-based explanations</a:t>
            </a:r>
          </a:p>
        </p:txBody>
      </p:sp>
    </p:spTree>
    <p:extLst>
      <p:ext uri="{BB962C8B-B14F-4D97-AF65-F5344CB8AC3E}">
        <p14:creationId xmlns:p14="http://schemas.microsoft.com/office/powerpoint/2010/main" val="1548439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ight Arrow 3"/>
          <p:cNvSpPr/>
          <p:nvPr/>
        </p:nvSpPr>
        <p:spPr>
          <a:xfrm>
            <a:off x="8420065" y="5370759"/>
            <a:ext cx="623280" cy="480570"/>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23" dirty="0"/>
              <a:t>Next Unit</a:t>
            </a:r>
          </a:p>
        </p:txBody>
      </p:sp>
      <p:grpSp>
        <p:nvGrpSpPr>
          <p:cNvPr id="43" name="Group 42"/>
          <p:cNvGrpSpPr/>
          <p:nvPr/>
        </p:nvGrpSpPr>
        <p:grpSpPr>
          <a:xfrm>
            <a:off x="3165993" y="3085707"/>
            <a:ext cx="3309356" cy="2885217"/>
            <a:chOff x="7749620" y="4073100"/>
            <a:chExt cx="5632799" cy="4910880"/>
          </a:xfrm>
        </p:grpSpPr>
        <p:sp>
          <p:nvSpPr>
            <p:cNvPr id="44" name="Isosceles Triangle 43"/>
            <p:cNvSpPr/>
            <p:nvPr/>
          </p:nvSpPr>
          <p:spPr>
            <a:xfrm>
              <a:off x="7749620" y="4073100"/>
              <a:ext cx="5632799" cy="4910880"/>
            </a:xfrm>
            <a:prstGeom prst="triangle">
              <a:avLst/>
            </a:prstGeom>
          </p:spPr>
          <p:style>
            <a:lnRef idx="1">
              <a:schemeClr val="accent1"/>
            </a:lnRef>
            <a:fillRef idx="3">
              <a:schemeClr val="accent1"/>
            </a:fillRef>
            <a:effectRef idx="2">
              <a:schemeClr val="accent1"/>
            </a:effectRef>
            <a:fontRef idx="minor">
              <a:schemeClr val="lt1"/>
            </a:fontRef>
          </p:style>
          <p:txBody>
            <a:bodyPr lIns="85979" tIns="42989" rIns="85979" bIns="42989" spcCol="0" rtlCol="0" anchor="ctr"/>
            <a:lstStyle/>
            <a:p>
              <a:pPr algn="ctr"/>
              <a:endParaRPr lang="en-US" sz="1058" dirty="0"/>
            </a:p>
          </p:txBody>
        </p:sp>
        <p:cxnSp>
          <p:nvCxnSpPr>
            <p:cNvPr id="45" name="Straight Connector 44"/>
            <p:cNvCxnSpPr/>
            <p:nvPr/>
          </p:nvCxnSpPr>
          <p:spPr>
            <a:xfrm>
              <a:off x="9383616" y="6140723"/>
              <a:ext cx="237947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562409" y="7569285"/>
              <a:ext cx="400888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9548984" y="7513480"/>
              <a:ext cx="1550303" cy="434259"/>
            </a:xfrm>
            <a:prstGeom prst="rect">
              <a:avLst/>
            </a:prstGeom>
            <a:noFill/>
          </p:spPr>
          <p:txBody>
            <a:bodyPr wrap="none" rtlCol="0">
              <a:spAutoFit/>
            </a:bodyPr>
            <a:lstStyle/>
            <a:p>
              <a:r>
                <a:rPr lang="en-US" sz="1058" dirty="0"/>
                <a:t>Observations</a:t>
              </a:r>
            </a:p>
          </p:txBody>
        </p:sp>
        <p:sp>
          <p:nvSpPr>
            <p:cNvPr id="48" name="TextBox 47"/>
            <p:cNvSpPr txBox="1"/>
            <p:nvPr/>
          </p:nvSpPr>
          <p:spPr>
            <a:xfrm>
              <a:off x="9797553" y="6198415"/>
              <a:ext cx="1105566" cy="434259"/>
            </a:xfrm>
            <a:prstGeom prst="rect">
              <a:avLst/>
            </a:prstGeom>
            <a:noFill/>
          </p:spPr>
          <p:txBody>
            <a:bodyPr wrap="none" rtlCol="0">
              <a:spAutoFit/>
            </a:bodyPr>
            <a:lstStyle/>
            <a:p>
              <a:r>
                <a:rPr lang="en-US" sz="1058" dirty="0"/>
                <a:t>Patterns</a:t>
              </a:r>
            </a:p>
          </p:txBody>
        </p:sp>
        <p:sp>
          <p:nvSpPr>
            <p:cNvPr id="49" name="TextBox 48"/>
            <p:cNvSpPr txBox="1"/>
            <p:nvPr/>
          </p:nvSpPr>
          <p:spPr>
            <a:xfrm>
              <a:off x="9954303" y="4556046"/>
              <a:ext cx="1187327" cy="403373"/>
            </a:xfrm>
            <a:prstGeom prst="rect">
              <a:avLst/>
            </a:prstGeom>
            <a:noFill/>
          </p:spPr>
          <p:txBody>
            <a:bodyPr wrap="square" rtlCol="0">
              <a:spAutoFit/>
            </a:bodyPr>
            <a:lstStyle/>
            <a:p>
              <a:pPr algn="ctr"/>
              <a:r>
                <a:rPr lang="en-US" sz="940" dirty="0"/>
                <a:t>Models</a:t>
              </a:r>
            </a:p>
          </p:txBody>
        </p:sp>
      </p:grpSp>
      <p:sp>
        <p:nvSpPr>
          <p:cNvPr id="14" name="Right Arrow 13"/>
          <p:cNvSpPr/>
          <p:nvPr/>
        </p:nvSpPr>
        <p:spPr>
          <a:xfrm rot="18073251">
            <a:off x="1621292" y="3459827"/>
            <a:ext cx="2527569" cy="961902"/>
          </a:xfrm>
          <a:prstGeom prst="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85979" tIns="42989" rIns="85979" bIns="42989" spcCol="0" rtlCol="0" anchor="ctr"/>
          <a:lstStyle/>
          <a:p>
            <a:pPr algn="ctr"/>
            <a:r>
              <a:rPr lang="en-US" sz="1410" dirty="0"/>
              <a:t> Inquiry </a:t>
            </a:r>
          </a:p>
          <a:p>
            <a:pPr algn="ctr"/>
            <a:r>
              <a:rPr lang="en-US" sz="1410" dirty="0"/>
              <a:t>(up the triangle)</a:t>
            </a:r>
          </a:p>
        </p:txBody>
      </p:sp>
      <p:sp>
        <p:nvSpPr>
          <p:cNvPr id="15" name="Right Arrow 14"/>
          <p:cNvSpPr/>
          <p:nvPr/>
        </p:nvSpPr>
        <p:spPr>
          <a:xfrm rot="3497238">
            <a:off x="5400166" y="3384448"/>
            <a:ext cx="2536631" cy="961902"/>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85979" tIns="42989" rIns="85979" bIns="42989" spcCol="0" rtlCol="0" anchor="ctr"/>
          <a:lstStyle/>
          <a:p>
            <a:pPr algn="ctr"/>
            <a:r>
              <a:rPr lang="en-US" sz="1410" dirty="0"/>
              <a:t>Application</a:t>
            </a:r>
          </a:p>
          <a:p>
            <a:pPr algn="ctr"/>
            <a:r>
              <a:rPr lang="en-US" sz="1410" dirty="0"/>
              <a:t>(down the triangle)</a:t>
            </a:r>
          </a:p>
        </p:txBody>
      </p:sp>
      <p:sp>
        <p:nvSpPr>
          <p:cNvPr id="19" name="Oval 18"/>
          <p:cNvSpPr/>
          <p:nvPr/>
        </p:nvSpPr>
        <p:spPr>
          <a:xfrm>
            <a:off x="670203" y="5316284"/>
            <a:ext cx="730747" cy="73014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40" dirty="0"/>
              <a:t>Pretest</a:t>
            </a:r>
          </a:p>
        </p:txBody>
      </p:sp>
      <p:sp>
        <p:nvSpPr>
          <p:cNvPr id="22" name="Oval 21"/>
          <p:cNvSpPr/>
          <p:nvPr/>
        </p:nvSpPr>
        <p:spPr>
          <a:xfrm>
            <a:off x="1350839" y="5316284"/>
            <a:ext cx="715240" cy="73014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23" dirty="0"/>
              <a:t>Establish the Problem</a:t>
            </a:r>
          </a:p>
        </p:txBody>
      </p:sp>
      <p:sp>
        <p:nvSpPr>
          <p:cNvPr id="21" name="Oval 20"/>
          <p:cNvSpPr/>
          <p:nvPr/>
        </p:nvSpPr>
        <p:spPr>
          <a:xfrm>
            <a:off x="2010109" y="5316284"/>
            <a:ext cx="722839" cy="730145"/>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23" dirty="0"/>
              <a:t>Found-ational</a:t>
            </a:r>
          </a:p>
          <a:p>
            <a:pPr algn="ctr"/>
            <a:r>
              <a:rPr lang="en-US" sz="823" dirty="0"/>
              <a:t>Knowl-edge and Practice</a:t>
            </a:r>
          </a:p>
        </p:txBody>
      </p:sp>
      <p:sp>
        <p:nvSpPr>
          <p:cNvPr id="23" name="Oval 22"/>
          <p:cNvSpPr/>
          <p:nvPr/>
        </p:nvSpPr>
        <p:spPr>
          <a:xfrm>
            <a:off x="2685473" y="5302310"/>
            <a:ext cx="715240" cy="730145"/>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40" dirty="0"/>
              <a:t>Predict &amp; Express Ideas</a:t>
            </a:r>
          </a:p>
        </p:txBody>
      </p:sp>
      <p:sp>
        <p:nvSpPr>
          <p:cNvPr id="24" name="Oval 23"/>
          <p:cNvSpPr/>
          <p:nvPr/>
        </p:nvSpPr>
        <p:spPr>
          <a:xfrm>
            <a:off x="3262538" y="4275688"/>
            <a:ext cx="715240" cy="730145"/>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1" dirty="0"/>
              <a:t>Observe</a:t>
            </a:r>
          </a:p>
        </p:txBody>
      </p:sp>
      <p:sp>
        <p:nvSpPr>
          <p:cNvPr id="25" name="Oval 24"/>
          <p:cNvSpPr/>
          <p:nvPr/>
        </p:nvSpPr>
        <p:spPr>
          <a:xfrm>
            <a:off x="3832680" y="3226065"/>
            <a:ext cx="715240" cy="730145"/>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17" dirty="0"/>
              <a:t>Evidence-</a:t>
            </a:r>
            <a:r>
              <a:rPr lang="en-US" sz="588" dirty="0"/>
              <a:t>Based</a:t>
            </a:r>
            <a:r>
              <a:rPr lang="en-US" sz="617" dirty="0"/>
              <a:t> Arguments</a:t>
            </a:r>
          </a:p>
        </p:txBody>
      </p:sp>
      <p:sp>
        <p:nvSpPr>
          <p:cNvPr id="27" name="Oval 26"/>
          <p:cNvSpPr/>
          <p:nvPr/>
        </p:nvSpPr>
        <p:spPr>
          <a:xfrm>
            <a:off x="5234413" y="3226065"/>
            <a:ext cx="715240" cy="73014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40" dirty="0"/>
              <a:t>Model</a:t>
            </a:r>
          </a:p>
        </p:txBody>
      </p:sp>
      <p:sp>
        <p:nvSpPr>
          <p:cNvPr id="28" name="Oval 27"/>
          <p:cNvSpPr/>
          <p:nvPr/>
        </p:nvSpPr>
        <p:spPr>
          <a:xfrm>
            <a:off x="5850060" y="4275688"/>
            <a:ext cx="715240" cy="73014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40" dirty="0"/>
              <a:t>Coach</a:t>
            </a:r>
          </a:p>
        </p:txBody>
      </p:sp>
      <p:sp>
        <p:nvSpPr>
          <p:cNvPr id="29" name="Oval 28"/>
          <p:cNvSpPr/>
          <p:nvPr/>
        </p:nvSpPr>
        <p:spPr>
          <a:xfrm>
            <a:off x="6451317" y="5240985"/>
            <a:ext cx="715240" cy="73014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40" dirty="0"/>
              <a:t>Fade</a:t>
            </a:r>
          </a:p>
        </p:txBody>
      </p:sp>
      <p:sp>
        <p:nvSpPr>
          <p:cNvPr id="38" name="Right Arrow 37"/>
          <p:cNvSpPr/>
          <p:nvPr/>
        </p:nvSpPr>
        <p:spPr>
          <a:xfrm>
            <a:off x="88497" y="5445166"/>
            <a:ext cx="534783" cy="50139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40" dirty="0"/>
              <a:t>Start</a:t>
            </a:r>
          </a:p>
        </p:txBody>
      </p:sp>
      <p:sp>
        <p:nvSpPr>
          <p:cNvPr id="7" name="Title 6"/>
          <p:cNvSpPr>
            <a:spLocks noGrp="1"/>
          </p:cNvSpPr>
          <p:nvPr>
            <p:ph type="title"/>
          </p:nvPr>
        </p:nvSpPr>
        <p:spPr>
          <a:xfrm>
            <a:off x="2102514" y="506100"/>
            <a:ext cx="4717528" cy="834362"/>
          </a:xfrm>
        </p:spPr>
        <p:txBody>
          <a:bodyPr>
            <a:normAutofit/>
          </a:bodyPr>
          <a:lstStyle/>
          <a:p>
            <a:r>
              <a:rPr lang="en-US" dirty="0"/>
              <a:t>Process Tools</a:t>
            </a:r>
            <a:endParaRPr lang="en-US" b="1" dirty="0"/>
          </a:p>
        </p:txBody>
      </p:sp>
      <p:sp>
        <p:nvSpPr>
          <p:cNvPr id="20" name="Oval 19"/>
          <p:cNvSpPr/>
          <p:nvPr/>
        </p:nvSpPr>
        <p:spPr>
          <a:xfrm>
            <a:off x="7109313" y="5240985"/>
            <a:ext cx="723585" cy="73014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40" dirty="0"/>
              <a:t>Post test</a:t>
            </a:r>
          </a:p>
        </p:txBody>
      </p:sp>
      <p:sp>
        <p:nvSpPr>
          <p:cNvPr id="33" name="Oval 32"/>
          <p:cNvSpPr/>
          <p:nvPr/>
        </p:nvSpPr>
        <p:spPr>
          <a:xfrm>
            <a:off x="7770662" y="5240985"/>
            <a:ext cx="715240" cy="730145"/>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23" dirty="0"/>
              <a:t>Maintain</a:t>
            </a:r>
          </a:p>
        </p:txBody>
      </p:sp>
      <p:sp>
        <p:nvSpPr>
          <p:cNvPr id="40" name="Rounded Rectangular Callout 39"/>
          <p:cNvSpPr/>
          <p:nvPr/>
        </p:nvSpPr>
        <p:spPr>
          <a:xfrm>
            <a:off x="3579682" y="1470189"/>
            <a:ext cx="2248099" cy="824519"/>
          </a:xfrm>
          <a:prstGeom prst="wedgeRoundRectCallout">
            <a:avLst>
              <a:gd name="adj1" fmla="val -17822"/>
              <a:gd name="adj2" fmla="val 178507"/>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Evidence-Based Arguments Tool</a:t>
            </a:r>
            <a:r>
              <a:rPr lang="en-US" sz="1058" dirty="0">
                <a:solidFill>
                  <a:srgbClr val="000000"/>
                </a:solidFill>
              </a:rPr>
              <a:t> </a:t>
            </a:r>
          </a:p>
        </p:txBody>
      </p:sp>
      <p:sp>
        <p:nvSpPr>
          <p:cNvPr id="42" name="Rounded Rectangular Callout 41"/>
          <p:cNvSpPr/>
          <p:nvPr/>
        </p:nvSpPr>
        <p:spPr>
          <a:xfrm>
            <a:off x="200846" y="4143838"/>
            <a:ext cx="1707096" cy="772616"/>
          </a:xfrm>
          <a:prstGeom prst="wedgeRoundRectCallout">
            <a:avLst>
              <a:gd name="adj1" fmla="val 39370"/>
              <a:gd name="adj2" fmla="val 117875"/>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Expressing Ideas Tool</a:t>
            </a:r>
            <a:r>
              <a:rPr lang="en-US" sz="1058" dirty="0">
                <a:solidFill>
                  <a:srgbClr val="000000"/>
                </a:solidFill>
              </a:rPr>
              <a:t>  </a:t>
            </a:r>
          </a:p>
        </p:txBody>
      </p:sp>
      <p:sp>
        <p:nvSpPr>
          <p:cNvPr id="51" name="Rounded Rectangular Callout 50"/>
          <p:cNvSpPr/>
          <p:nvPr/>
        </p:nvSpPr>
        <p:spPr>
          <a:xfrm>
            <a:off x="6725977" y="1543602"/>
            <a:ext cx="1938337" cy="824519"/>
          </a:xfrm>
          <a:prstGeom prst="wedgeRoundRectCallout">
            <a:avLst>
              <a:gd name="adj1" fmla="val -86359"/>
              <a:gd name="adj2" fmla="val 129957"/>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Explanations Tool</a:t>
            </a:r>
            <a:r>
              <a:rPr lang="en-US" sz="1058" dirty="0">
                <a:solidFill>
                  <a:srgbClr val="000000"/>
                </a:solidFill>
              </a:rPr>
              <a:t>s </a:t>
            </a:r>
          </a:p>
        </p:txBody>
      </p:sp>
      <p:sp>
        <p:nvSpPr>
          <p:cNvPr id="34" name="Rounded Rectangular Callout 33"/>
          <p:cNvSpPr/>
          <p:nvPr/>
        </p:nvSpPr>
        <p:spPr>
          <a:xfrm>
            <a:off x="743844" y="1656478"/>
            <a:ext cx="2149733" cy="1175075"/>
          </a:xfrm>
          <a:prstGeom prst="wedgeRoundRectCallout">
            <a:avLst>
              <a:gd name="adj1" fmla="val 56548"/>
              <a:gd name="adj2" fmla="val 311019"/>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Predictions &amp; Planning Tool </a:t>
            </a:r>
          </a:p>
        </p:txBody>
      </p:sp>
    </p:spTree>
    <p:extLst>
      <p:ext uri="{BB962C8B-B14F-4D97-AF65-F5344CB8AC3E}">
        <p14:creationId xmlns:p14="http://schemas.microsoft.com/office/powerpoint/2010/main" val="39411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1"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i="1" dirty="0"/>
              <a:t>Carbon TIME </a:t>
            </a:r>
            <a:r>
              <a:rPr lang="en-US" sz="3600" dirty="0"/>
              <a:t>Annotated Instructional Model</a:t>
            </a:r>
          </a:p>
        </p:txBody>
      </p:sp>
      <p:sp>
        <p:nvSpPr>
          <p:cNvPr id="4" name="Right Arrow 3"/>
          <p:cNvSpPr/>
          <p:nvPr/>
        </p:nvSpPr>
        <p:spPr>
          <a:xfrm>
            <a:off x="382036" y="4872875"/>
            <a:ext cx="6746185" cy="642938"/>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Direction of learning: Students move to higher learning progression levels</a:t>
            </a:r>
            <a:r>
              <a:rPr lang="en-US" sz="422" dirty="0">
                <a:solidFill>
                  <a:schemeClr val="tx1"/>
                </a:solidFill>
              </a:rPr>
              <a:t> </a:t>
            </a:r>
          </a:p>
        </p:txBody>
      </p:sp>
      <p:sp>
        <p:nvSpPr>
          <p:cNvPr id="6" name="Right Arrow 5"/>
          <p:cNvSpPr/>
          <p:nvPr/>
        </p:nvSpPr>
        <p:spPr>
          <a:xfrm rot="16200000">
            <a:off x="6093907" y="3215266"/>
            <a:ext cx="2426789" cy="547008"/>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Nature of knowledge</a:t>
            </a:r>
            <a:r>
              <a:rPr lang="en-US" sz="422" dirty="0">
                <a:solidFill>
                  <a:schemeClr val="tx1"/>
                </a:solidFill>
              </a:rPr>
              <a:t> </a:t>
            </a:r>
          </a:p>
        </p:txBody>
      </p:sp>
      <p:sp>
        <p:nvSpPr>
          <p:cNvPr id="7" name="TextBox 6"/>
          <p:cNvSpPr txBox="1"/>
          <p:nvPr/>
        </p:nvSpPr>
        <p:spPr>
          <a:xfrm>
            <a:off x="7743204" y="2258355"/>
            <a:ext cx="866568" cy="2585323"/>
          </a:xfrm>
          <a:prstGeom prst="rect">
            <a:avLst/>
          </a:prstGeom>
          <a:noFill/>
          <a:ln>
            <a:noFill/>
          </a:ln>
        </p:spPr>
        <p:txBody>
          <a:bodyPr wrap="square" rtlCol="0">
            <a:spAutoFit/>
          </a:bodyPr>
          <a:lstStyle/>
          <a:p>
            <a:r>
              <a:rPr lang="en-US" sz="1350" dirty="0"/>
              <a:t>Abstract &amp;</a:t>
            </a:r>
          </a:p>
          <a:p>
            <a:r>
              <a:rPr lang="en-US" sz="1350" dirty="0"/>
              <a:t>general</a:t>
            </a:r>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r>
              <a:rPr lang="en-US" sz="1350" dirty="0"/>
              <a:t>Concrete &amp; specific</a:t>
            </a:r>
          </a:p>
        </p:txBody>
      </p:sp>
      <p:sp>
        <p:nvSpPr>
          <p:cNvPr id="10" name="Bent Arrow 9"/>
          <p:cNvSpPr/>
          <p:nvPr/>
        </p:nvSpPr>
        <p:spPr>
          <a:xfrm>
            <a:off x="3866944" y="1727234"/>
            <a:ext cx="531122" cy="1136789"/>
          </a:xfrm>
          <a:prstGeom prst="ben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22">
              <a:solidFill>
                <a:schemeClr val="tx1"/>
              </a:solidFill>
            </a:endParaRPr>
          </a:p>
        </p:txBody>
      </p:sp>
      <p:sp>
        <p:nvSpPr>
          <p:cNvPr id="11" name="TextBox 10"/>
          <p:cNvSpPr txBox="1"/>
          <p:nvPr/>
        </p:nvSpPr>
        <p:spPr>
          <a:xfrm>
            <a:off x="4481927" y="1512920"/>
            <a:ext cx="2468010" cy="946413"/>
          </a:xfrm>
          <a:prstGeom prst="rect">
            <a:avLst/>
          </a:prstGeom>
          <a:noFill/>
        </p:spPr>
        <p:txBody>
          <a:bodyPr wrap="square" rtlCol="0">
            <a:spAutoFit/>
          </a:bodyPr>
          <a:lstStyle/>
          <a:p>
            <a:r>
              <a:rPr lang="en-US" sz="1350" dirty="0"/>
              <a:t>Atomic-molecular model of </a:t>
            </a:r>
            <a:br>
              <a:rPr lang="en-US" sz="1350" dirty="0"/>
            </a:br>
            <a:r>
              <a:rPr lang="en-US" sz="1350" dirty="0"/>
              <a:t>carbon-transforming processes</a:t>
            </a:r>
            <a:br>
              <a:rPr lang="en-US" sz="1350" dirty="0"/>
            </a:br>
            <a:r>
              <a:rPr lang="en-US" sz="1350" dirty="0"/>
              <a:t>OR large-scale pool-and-flux mode</a:t>
            </a:r>
            <a:r>
              <a:rPr lang="en-US" sz="1500" dirty="0"/>
              <a:t>l</a:t>
            </a:r>
          </a:p>
        </p:txBody>
      </p:sp>
      <p:pic>
        <p:nvPicPr>
          <p:cNvPr id="5" name="Picture 4"/>
          <p:cNvPicPr>
            <a:picLocks noChangeAspect="1"/>
          </p:cNvPicPr>
          <p:nvPr/>
        </p:nvPicPr>
        <p:blipFill>
          <a:blip r:embed="rId3"/>
          <a:stretch>
            <a:fillRect/>
          </a:stretch>
        </p:blipFill>
        <p:spPr>
          <a:xfrm>
            <a:off x="457200" y="2380708"/>
            <a:ext cx="6581879" cy="2492168"/>
          </a:xfrm>
          <a:prstGeom prst="rect">
            <a:avLst/>
          </a:prstGeom>
        </p:spPr>
      </p:pic>
      <p:sp>
        <p:nvSpPr>
          <p:cNvPr id="3" name="TextBox 2"/>
          <p:cNvSpPr txBox="1"/>
          <p:nvPr/>
        </p:nvSpPr>
        <p:spPr>
          <a:xfrm>
            <a:off x="671804" y="5710335"/>
            <a:ext cx="7495129" cy="461665"/>
          </a:xfrm>
          <a:prstGeom prst="rect">
            <a:avLst/>
          </a:prstGeom>
          <a:noFill/>
        </p:spPr>
        <p:txBody>
          <a:bodyPr wrap="none" rtlCol="0">
            <a:spAutoFit/>
          </a:bodyPr>
          <a:lstStyle/>
          <a:p>
            <a:r>
              <a:rPr lang="en-US" sz="2400" dirty="0"/>
              <a:t>Goal: Scaffolding and assessing three-dimensional learning</a:t>
            </a:r>
          </a:p>
        </p:txBody>
      </p:sp>
    </p:spTree>
    <p:extLst>
      <p:ext uri="{BB962C8B-B14F-4D97-AF65-F5344CB8AC3E}">
        <p14:creationId xmlns:p14="http://schemas.microsoft.com/office/powerpoint/2010/main" val="2908687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BUT</a:t>
            </a:r>
            <a:r>
              <a:rPr lang="is-IS" sz="4800" dirty="0"/>
              <a:t>….</a:t>
            </a:r>
            <a:endParaRPr lang="en-US" sz="4800" dirty="0"/>
          </a:p>
        </p:txBody>
      </p:sp>
      <p:sp>
        <p:nvSpPr>
          <p:cNvPr id="3" name="Content Placeholder 2"/>
          <p:cNvSpPr>
            <a:spLocks noGrp="1"/>
          </p:cNvSpPr>
          <p:nvPr>
            <p:ph idx="1"/>
          </p:nvPr>
        </p:nvSpPr>
        <p:spPr/>
        <p:txBody>
          <a:bodyPr vert="horz" lIns="91440" tIns="45720" rIns="91440" bIns="45720" rtlCol="0" anchor="t">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Our ambitious goals have to be enacted by fragmented school systems with inadequate resources.  Key challenges:</a:t>
            </a:r>
          </a:p>
          <a:p>
            <a:pPr marL="457200" indent="-457200" defTabSz="914400">
              <a:spcBef>
                <a:spcPts val="0"/>
              </a:spcBef>
              <a:buFont typeface="+mj-lt"/>
              <a:buAutoNum type="arabicPeriod"/>
              <a:defRPr/>
            </a:pPr>
            <a:r>
              <a:rPr lang="en-US" dirty="0"/>
              <a:t>Developing a curriculum infrastructure, with resources to enact it</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dirty="0"/>
              <a:t>Using 3D measures of student learning in classrooms and large-scale systems</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r>
              <a:rPr lang="en-US" dirty="0"/>
              <a:t>Developing classroom learning communities based on practical knowledge and aligning norms and obligations with 3D learning</a:t>
            </a: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en-US" dirty="0"/>
          </a:p>
        </p:txBody>
      </p:sp>
    </p:spTree>
    <p:extLst>
      <p:ext uri="{BB962C8B-B14F-4D97-AF65-F5344CB8AC3E}">
        <p14:creationId xmlns:p14="http://schemas.microsoft.com/office/powerpoint/2010/main" val="25120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389" y="306248"/>
            <a:ext cx="8117305" cy="857250"/>
          </a:xfrm>
        </p:spPr>
        <p:txBody>
          <a:bodyPr>
            <a:noAutofit/>
          </a:bodyPr>
          <a:lstStyle/>
          <a:p>
            <a:pPr>
              <a:defRPr/>
            </a:pPr>
            <a:r>
              <a:rPr lang="en-US" sz="4000" i="1" dirty="0">
                <a:latin typeface="Arial" charset="0"/>
                <a:ea typeface="Arial" charset="0"/>
                <a:cs typeface="Arial" charset="0"/>
              </a:rPr>
              <a:t>Carbon TIME </a:t>
            </a:r>
            <a:r>
              <a:rPr lang="en-US" sz="4000" dirty="0">
                <a:latin typeface="Arial" charset="0"/>
                <a:ea typeface="Arial" charset="0"/>
                <a:cs typeface="Arial" charset="0"/>
              </a:rPr>
              <a:t>Project:  DBIR for Environmental Science Literacy</a:t>
            </a:r>
          </a:p>
        </p:txBody>
      </p:sp>
      <p:sp>
        <p:nvSpPr>
          <p:cNvPr id="21506" name="Content Placeholder 2"/>
          <p:cNvSpPr>
            <a:spLocks noGrp="1"/>
          </p:cNvSpPr>
          <p:nvPr>
            <p:ph idx="1"/>
          </p:nvPr>
        </p:nvSpPr>
        <p:spPr>
          <a:xfrm>
            <a:off x="914399" y="1460931"/>
            <a:ext cx="7238373" cy="4871227"/>
          </a:xfrm>
        </p:spPr>
        <p:txBody>
          <a:bodyPr>
            <a:normAutofit fontScale="92500" lnSpcReduction="10000"/>
          </a:bodyPr>
          <a:lstStyle/>
          <a:p>
            <a:pPr>
              <a:lnSpc>
                <a:spcPct val="90000"/>
              </a:lnSpc>
            </a:pPr>
            <a:r>
              <a:rPr lang="en-US" dirty="0">
                <a:latin typeface="Arial" charset="0"/>
                <a:ea typeface="Arial" charset="0"/>
                <a:cs typeface="Arial" charset="0"/>
              </a:rPr>
              <a:t>We define environmental Science Literacy </a:t>
            </a:r>
            <a:r>
              <a:rPr lang="en-US" dirty="0">
                <a:latin typeface="Arial" charset="0"/>
                <a:ea typeface="ＭＳ Ｐゴシック" charset="0"/>
                <a:cs typeface="ＭＳ Ｐゴシック" charset="0"/>
              </a:rPr>
              <a:t>as the </a:t>
            </a:r>
            <a:r>
              <a:rPr lang="en-US" b="1" i="1" dirty="0">
                <a:solidFill>
                  <a:srgbClr val="FF0000"/>
                </a:solidFill>
                <a:latin typeface="Arial" charset="0"/>
                <a:ea typeface="ＭＳ Ｐゴシック" charset="0"/>
                <a:cs typeface="ＭＳ Ｐゴシック" charset="0"/>
              </a:rPr>
              <a:t>capacity to participate in evidence-based discussions</a:t>
            </a:r>
            <a:r>
              <a:rPr lang="en-US" dirty="0">
                <a:latin typeface="Arial" charset="0"/>
                <a:ea typeface="ＭＳ Ｐゴシック" charset="0"/>
                <a:cs typeface="ＭＳ Ｐゴシック" charset="0"/>
              </a:rPr>
              <a:t> about socio-ecological issues and to make decisions that are informed by science.</a:t>
            </a:r>
          </a:p>
          <a:p>
            <a:pPr>
              <a:lnSpc>
                <a:spcPct val="90000"/>
              </a:lnSpc>
            </a:pPr>
            <a:r>
              <a:rPr lang="en-US" dirty="0">
                <a:latin typeface="Arial" charset="0"/>
                <a:ea typeface="Arial" charset="0"/>
                <a:cs typeface="Arial" charset="0"/>
              </a:rPr>
              <a:t>Environmental Science Literacy </a:t>
            </a:r>
            <a:r>
              <a:rPr lang="en-US" dirty="0">
                <a:latin typeface="Arial" charset="0"/>
                <a:ea typeface="ＭＳ Ｐゴシック" charset="0"/>
                <a:cs typeface="ＭＳ Ｐゴシック" charset="0"/>
              </a:rPr>
              <a:t>requires </a:t>
            </a:r>
            <a:r>
              <a:rPr lang="en-US" b="1" i="1" dirty="0">
                <a:solidFill>
                  <a:srgbClr val="FF0000"/>
                </a:solidFill>
                <a:latin typeface="Arial" charset="0"/>
                <a:ea typeface="ＭＳ Ｐゴシック" charset="0"/>
                <a:cs typeface="ＭＳ Ｐゴシック" charset="0"/>
              </a:rPr>
              <a:t>3D science learning</a:t>
            </a:r>
            <a:r>
              <a:rPr lang="en-US" dirty="0">
                <a:latin typeface="Arial" charset="0"/>
                <a:ea typeface="ＭＳ Ｐゴシック" charset="0"/>
                <a:cs typeface="ＭＳ Ｐゴシック" charset="0"/>
              </a:rPr>
              <a:t>, </a:t>
            </a:r>
            <a:r>
              <a:rPr lang="en-US" b="1" dirty="0">
                <a:latin typeface="Arial" charset="0"/>
                <a:ea typeface="ＭＳ Ｐゴシック" charset="0"/>
                <a:cs typeface="ＭＳ Ｐゴシック" charset="0"/>
              </a:rPr>
              <a:t>and</a:t>
            </a:r>
          </a:p>
          <a:p>
            <a:pPr>
              <a:lnSpc>
                <a:spcPct val="90000"/>
              </a:lnSpc>
            </a:pPr>
            <a:r>
              <a:rPr lang="en-US" dirty="0">
                <a:latin typeface="Arial" charset="0"/>
                <a:ea typeface="Arial" charset="0"/>
                <a:cs typeface="Arial" charset="0"/>
              </a:rPr>
              <a:t>Environmental Science Literacy also </a:t>
            </a:r>
            <a:r>
              <a:rPr lang="en-US" dirty="0">
                <a:latin typeface="Arial" charset="0"/>
                <a:ea typeface="ＭＳ Ｐゴシック" charset="0"/>
                <a:cs typeface="ＭＳ Ｐゴシック" charset="0"/>
              </a:rPr>
              <a:t>requires </a:t>
            </a:r>
            <a:r>
              <a:rPr lang="en-US" b="1" i="1" dirty="0">
                <a:solidFill>
                  <a:srgbClr val="FF0000"/>
                </a:solidFill>
                <a:latin typeface="Arial" charset="0"/>
                <a:ea typeface="ＭＳ Ｐゴシック" charset="0"/>
                <a:cs typeface="ＭＳ Ｐゴシック" charset="0"/>
              </a:rPr>
              <a:t>preparation for future learning</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Bransford</a:t>
            </a:r>
            <a:r>
              <a:rPr lang="en-US" dirty="0">
                <a:latin typeface="Arial" charset="0"/>
                <a:ea typeface="ＭＳ Ｐゴシック" charset="0"/>
                <a:cs typeface="ＭＳ Ｐゴシック" charset="0"/>
              </a:rPr>
              <a:t> &amp; Schwartz, 2001) because</a:t>
            </a:r>
            <a:r>
              <a:rPr lang="is-IS"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pPr lvl="1">
              <a:lnSpc>
                <a:spcPct val="90000"/>
              </a:lnSpc>
            </a:pPr>
            <a:r>
              <a:rPr lang="en-US" sz="2400" dirty="0">
                <a:latin typeface="Arial" charset="0"/>
                <a:ea typeface="ＭＳ Ｐゴシック" charset="0"/>
                <a:cs typeface="ＭＳ Ｐゴシック" charset="0"/>
              </a:rPr>
              <a:t>Students cannot learn all science they will need while in school</a:t>
            </a:r>
          </a:p>
          <a:p>
            <a:pPr lvl="1">
              <a:lnSpc>
                <a:spcPct val="90000"/>
              </a:lnSpc>
            </a:pPr>
            <a:r>
              <a:rPr lang="en-US" sz="2400" dirty="0">
                <a:latin typeface="Arial" charset="0"/>
                <a:ea typeface="ＭＳ Ｐゴシック" charset="0"/>
                <a:cs typeface="ＭＳ Ｐゴシック" charset="0"/>
              </a:rPr>
              <a:t>Knowledge in science continues to grow and change</a:t>
            </a:r>
          </a:p>
        </p:txBody>
      </p:sp>
    </p:spTree>
    <p:extLst>
      <p:ext uri="{BB962C8B-B14F-4D97-AF65-F5344CB8AC3E}">
        <p14:creationId xmlns:p14="http://schemas.microsoft.com/office/powerpoint/2010/main" val="426871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28"/>
            <a:ext cx="8229600" cy="1143000"/>
          </a:xfrm>
        </p:spPr>
        <p:txBody>
          <a:bodyPr/>
          <a:lstStyle/>
          <a:p>
            <a:r>
              <a:rPr lang="en-US" i="1" dirty="0"/>
              <a:t>Carbon TIME </a:t>
            </a:r>
            <a:r>
              <a:rPr lang="en-US" dirty="0"/>
              <a:t>Curriculum</a:t>
            </a:r>
          </a:p>
        </p:txBody>
      </p:sp>
      <p:pic>
        <p:nvPicPr>
          <p:cNvPr id="4" name="Content Placeholder 6" descr="Macintosh HD:Users:hannahmiller:Dropbox:Fablevision Stills:ETHANOL_FINALCOMP (0;00;30;07).tif"/>
          <p:cNvPicPr>
            <a:picLocks noGrp="1"/>
          </p:cNvPicPr>
          <p:nvPr/>
        </p:nvPicPr>
        <p:blipFill rotWithShape="1">
          <a:blip r:embed="rId3" cstate="hqprint">
            <a:extLst>
              <a:ext uri="{28A0092B-C50C-407E-A947-70E740481C1C}">
                <a14:useLocalDpi xmlns:a14="http://schemas.microsoft.com/office/drawing/2010/main"/>
              </a:ext>
            </a:extLst>
          </a:blip>
          <a:srcRect l="-1125" r="-1125"/>
          <a:stretch/>
        </p:blipFill>
        <p:spPr bwMode="auto">
          <a:xfrm>
            <a:off x="541934" y="1681488"/>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pic>
        <p:nvPicPr>
          <p:cNvPr id="5" name="Content Placeholder 8" descr="Macintosh HD:Users:hannahmiller:Dropbox:Fablevision Stills:MEALWORMS_FINALCOMP (0;04;21;05).tif"/>
          <p:cNvPicPr>
            <a:picLocks noGrp="1"/>
          </p:cNvPicPr>
          <p:nvPr/>
        </p:nvPicPr>
        <p:blipFill rotWithShape="1">
          <a:blip r:embed="rId4" cstate="hqprint">
            <a:extLst>
              <a:ext uri="{28A0092B-C50C-407E-A947-70E740481C1C}">
                <a14:useLocalDpi xmlns:a14="http://schemas.microsoft.com/office/drawing/2010/main"/>
              </a:ext>
            </a:extLst>
          </a:blip>
          <a:srcRect l="-287" r="-287"/>
          <a:stretch/>
        </p:blipFill>
        <p:spPr bwMode="auto">
          <a:xfrm>
            <a:off x="2693571" y="1681488"/>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pic>
        <p:nvPicPr>
          <p:cNvPr id="6" name="Placeholder"/>
          <p:cNvPicPr>
            <a:picLocks noGrp="1"/>
          </p:cNvPicPr>
          <p:nvPr/>
        </p:nvPicPr>
        <p:blipFill rotWithShape="1">
          <a:blip r:embed="rId5" cstate="hqprint">
            <a:extLst>
              <a:ext uri="{28A0092B-C50C-407E-A947-70E740481C1C}">
                <a14:useLocalDpi xmlns:a14="http://schemas.microsoft.com/office/drawing/2010/main"/>
              </a:ext>
            </a:extLst>
          </a:blip>
          <a:srcRect l="-749" r="-749"/>
          <a:stretch/>
        </p:blipFill>
        <p:spPr bwMode="auto">
          <a:xfrm>
            <a:off x="4877235" y="1695918"/>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pic>
        <p:nvPicPr>
          <p:cNvPr id="7" name="Placeholder"/>
          <p:cNvPicPr>
            <a:picLocks noGrp="1" noChangeAspect="1"/>
          </p:cNvPicPr>
          <p:nvPr/>
        </p:nvPicPr>
        <p:blipFill rotWithShape="1">
          <a:blip r:embed="rId6" cstate="hqprint">
            <a:extLst>
              <a:ext uri="{28A0092B-C50C-407E-A947-70E740481C1C}">
                <a14:useLocalDpi xmlns:a14="http://schemas.microsoft.com/office/drawing/2010/main"/>
              </a:ext>
            </a:extLst>
          </a:blip>
          <a:srcRect l="-362" r="-362"/>
          <a:stretch/>
        </p:blipFill>
        <p:spPr bwMode="auto">
          <a:xfrm>
            <a:off x="7097346" y="1695918"/>
            <a:ext cx="1589454"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pic>
        <p:nvPicPr>
          <p:cNvPr id="8" name="Picture 7"/>
          <p:cNvPicPr>
            <a:picLocks noChangeAspect="1"/>
          </p:cNvPicPr>
          <p:nvPr/>
        </p:nvPicPr>
        <p:blipFill>
          <a:blip r:embed="rId7"/>
          <a:stretch>
            <a:fillRect/>
          </a:stretch>
        </p:blipFill>
        <p:spPr>
          <a:xfrm>
            <a:off x="4826073" y="4707100"/>
            <a:ext cx="2374182" cy="1554480"/>
          </a:xfrm>
          <a:prstGeom prst="rect">
            <a:avLst/>
          </a:prstGeom>
          <a:ln w="38100" cmpd="sng">
            <a:solidFill>
              <a:schemeClr val="tx1"/>
            </a:solidFill>
          </a:ln>
        </p:spPr>
      </p:pic>
      <p:sp>
        <p:nvSpPr>
          <p:cNvPr id="9" name="TextBox 8"/>
          <p:cNvSpPr txBox="1"/>
          <p:nvPr/>
        </p:nvSpPr>
        <p:spPr>
          <a:xfrm>
            <a:off x="181290" y="1071319"/>
            <a:ext cx="8934206" cy="461665"/>
          </a:xfrm>
          <a:prstGeom prst="rect">
            <a:avLst/>
          </a:prstGeom>
          <a:noFill/>
        </p:spPr>
        <p:txBody>
          <a:bodyPr wrap="none" rtlCol="0">
            <a:spAutoFit/>
          </a:bodyPr>
          <a:lstStyle/>
          <a:p>
            <a:r>
              <a:rPr lang="en-US" sz="2400" dirty="0">
                <a:solidFill>
                  <a:srgbClr val="0000FF"/>
                </a:solidFill>
              </a:rPr>
              <a:t>Four units on carbon-transforming processes at the macroscopic scale</a:t>
            </a:r>
          </a:p>
        </p:txBody>
      </p:sp>
      <p:sp>
        <p:nvSpPr>
          <p:cNvPr id="10" name="TextBox 9"/>
          <p:cNvSpPr txBox="1"/>
          <p:nvPr/>
        </p:nvSpPr>
        <p:spPr>
          <a:xfrm>
            <a:off x="273646" y="4083840"/>
            <a:ext cx="7948810" cy="461665"/>
          </a:xfrm>
          <a:prstGeom prst="rect">
            <a:avLst/>
          </a:prstGeom>
          <a:noFill/>
        </p:spPr>
        <p:txBody>
          <a:bodyPr wrap="none" rtlCol="0">
            <a:spAutoFit/>
          </a:bodyPr>
          <a:lstStyle/>
          <a:p>
            <a:r>
              <a:rPr lang="en-US" sz="2400" dirty="0">
                <a:solidFill>
                  <a:srgbClr val="0000FF"/>
                </a:solidFill>
              </a:rPr>
              <a:t>Two units on carbon-transforming processes at the large scale</a:t>
            </a:r>
          </a:p>
        </p:txBody>
      </p:sp>
      <p:sp>
        <p:nvSpPr>
          <p:cNvPr id="11" name="TextBox 10"/>
          <p:cNvSpPr txBox="1"/>
          <p:nvPr/>
        </p:nvSpPr>
        <p:spPr>
          <a:xfrm>
            <a:off x="267876" y="3409024"/>
            <a:ext cx="8724564" cy="461665"/>
          </a:xfrm>
          <a:prstGeom prst="rect">
            <a:avLst/>
          </a:prstGeom>
          <a:noFill/>
        </p:spPr>
        <p:txBody>
          <a:bodyPr wrap="none" rtlCol="0">
            <a:spAutoFit/>
          </a:bodyPr>
          <a:lstStyle/>
          <a:p>
            <a:r>
              <a:rPr lang="en-US" sz="2400" dirty="0"/>
              <a:t>Systems &amp; Scale         Animals                   Plants               Decomposers</a:t>
            </a:r>
          </a:p>
        </p:txBody>
      </p:sp>
      <p:pic>
        <p:nvPicPr>
          <p:cNvPr id="12" name="Picture 11" descr="circles entire 2.png"/>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746133" y="4707100"/>
            <a:ext cx="1991714" cy="1554480"/>
          </a:xfrm>
          <a:prstGeom prst="rect">
            <a:avLst/>
          </a:prstGeom>
          <a:ln w="38100" cmpd="sng">
            <a:solidFill>
              <a:srgbClr val="000000"/>
            </a:solidFill>
          </a:ln>
        </p:spPr>
      </p:pic>
      <p:sp>
        <p:nvSpPr>
          <p:cNvPr id="13" name="TextBox 12"/>
          <p:cNvSpPr txBox="1"/>
          <p:nvPr/>
        </p:nvSpPr>
        <p:spPr>
          <a:xfrm>
            <a:off x="1964615" y="6330866"/>
            <a:ext cx="5670994" cy="461665"/>
          </a:xfrm>
          <a:prstGeom prst="rect">
            <a:avLst/>
          </a:prstGeom>
          <a:noFill/>
        </p:spPr>
        <p:txBody>
          <a:bodyPr wrap="none" rtlCol="0">
            <a:spAutoFit/>
          </a:bodyPr>
          <a:lstStyle/>
          <a:p>
            <a:r>
              <a:rPr lang="en-US" sz="2400" dirty="0"/>
              <a:t>Ecosystems                Human Energy Systems</a:t>
            </a:r>
          </a:p>
        </p:txBody>
      </p:sp>
    </p:spTree>
    <p:extLst>
      <p:ext uri="{BB962C8B-B14F-4D97-AF65-F5344CB8AC3E}">
        <p14:creationId xmlns:p14="http://schemas.microsoft.com/office/powerpoint/2010/main" val="585382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ular Callout 36">
            <a:extLst>
              <a:ext uri="{FF2B5EF4-FFF2-40B4-BE49-F238E27FC236}">
                <a16:creationId xmlns:a16="http://schemas.microsoft.com/office/drawing/2014/main" id="{F96AC369-2920-304D-9111-03B0906E4B87}"/>
              </a:ext>
            </a:extLst>
          </p:cNvPr>
          <p:cNvSpPr/>
          <p:nvPr/>
        </p:nvSpPr>
        <p:spPr>
          <a:xfrm>
            <a:off x="6638887" y="1930236"/>
            <a:ext cx="1279522" cy="957729"/>
          </a:xfrm>
          <a:prstGeom prst="wedgeRoundRectCallout">
            <a:avLst>
              <a:gd name="adj1" fmla="val -39313"/>
              <a:gd name="adj2" fmla="val 365170"/>
              <a:gd name="adj3" fmla="val 166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ular Callout 55">
            <a:extLst>
              <a:ext uri="{FF2B5EF4-FFF2-40B4-BE49-F238E27FC236}">
                <a16:creationId xmlns:a16="http://schemas.microsoft.com/office/drawing/2014/main" id="{9DA25DE4-820C-0545-B9C6-BF9415BF9B1A}"/>
              </a:ext>
            </a:extLst>
          </p:cNvPr>
          <p:cNvSpPr/>
          <p:nvPr/>
        </p:nvSpPr>
        <p:spPr>
          <a:xfrm>
            <a:off x="6574573" y="1815346"/>
            <a:ext cx="1775663" cy="1190888"/>
          </a:xfrm>
          <a:prstGeom prst="wedgeRoundRectCallout">
            <a:avLst>
              <a:gd name="adj1" fmla="val -79789"/>
              <a:gd name="adj2" fmla="val 232185"/>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57113" tIns="28556" rIns="57113" bIns="28556" rtlCol="0" anchor="ctr"/>
          <a:lstStyle/>
          <a:p>
            <a:pPr algn="ctr"/>
            <a:r>
              <a:rPr lang="en-US" b="1" u="sng" dirty="0">
                <a:solidFill>
                  <a:srgbClr val="000000"/>
                </a:solidFill>
              </a:rPr>
              <a:t>Students as Explainers</a:t>
            </a:r>
            <a:r>
              <a:rPr lang="en-US" dirty="0">
                <a:solidFill>
                  <a:srgbClr val="000000"/>
                </a:solidFill>
              </a:rPr>
              <a:t>: Explanations Tools </a:t>
            </a:r>
          </a:p>
        </p:txBody>
      </p:sp>
      <p:sp>
        <p:nvSpPr>
          <p:cNvPr id="41" name="Rounded Rectangular Callout 40">
            <a:extLst>
              <a:ext uri="{FF2B5EF4-FFF2-40B4-BE49-F238E27FC236}">
                <a16:creationId xmlns:a16="http://schemas.microsoft.com/office/drawing/2014/main" id="{F47C7D04-CB9B-DC41-8409-8F5CBA6FCEF8}"/>
              </a:ext>
            </a:extLst>
          </p:cNvPr>
          <p:cNvSpPr/>
          <p:nvPr/>
        </p:nvSpPr>
        <p:spPr>
          <a:xfrm>
            <a:off x="919093" y="3374902"/>
            <a:ext cx="1840103" cy="600438"/>
          </a:xfrm>
          <a:prstGeom prst="wedgeRoundRectCallout">
            <a:avLst>
              <a:gd name="adj1" fmla="val 65068"/>
              <a:gd name="adj2" fmla="val 394584"/>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57123" tIns="28561" rIns="57123" bIns="28561" rtlCol="0" anchor="ctr"/>
          <a:lstStyle/>
          <a:p>
            <a:pPr algn="ctr"/>
            <a:r>
              <a:rPr lang="en-US" dirty="0">
                <a:solidFill>
                  <a:srgbClr val="000000"/>
                </a:solidFill>
              </a:rPr>
              <a:t>Predictions &amp; Planning Tool </a:t>
            </a:r>
          </a:p>
        </p:txBody>
      </p:sp>
      <p:sp>
        <p:nvSpPr>
          <p:cNvPr id="4" name="Right Arrow 3"/>
          <p:cNvSpPr/>
          <p:nvPr/>
        </p:nvSpPr>
        <p:spPr>
          <a:xfrm>
            <a:off x="8287387" y="6000009"/>
            <a:ext cx="623280" cy="569903"/>
          </a:xfrm>
          <a:prstGeom prst="rightArrow">
            <a:avLst/>
          </a:prstGeom>
          <a:solidFill>
            <a:schemeClr val="tx1"/>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45" dirty="0"/>
              <a:t>Next Unit</a:t>
            </a:r>
          </a:p>
        </p:txBody>
      </p:sp>
      <p:grpSp>
        <p:nvGrpSpPr>
          <p:cNvPr id="43" name="Group 42"/>
          <p:cNvGrpSpPr/>
          <p:nvPr/>
        </p:nvGrpSpPr>
        <p:grpSpPr>
          <a:xfrm>
            <a:off x="3228736" y="3661974"/>
            <a:ext cx="3309356" cy="2979112"/>
            <a:chOff x="7749620" y="4073100"/>
            <a:chExt cx="5632799" cy="4910880"/>
          </a:xfrm>
        </p:grpSpPr>
        <p:sp>
          <p:nvSpPr>
            <p:cNvPr id="44" name="Isosceles Triangle 43"/>
            <p:cNvSpPr/>
            <p:nvPr/>
          </p:nvSpPr>
          <p:spPr>
            <a:xfrm>
              <a:off x="7749620" y="4073100"/>
              <a:ext cx="5632799" cy="4910880"/>
            </a:xfrm>
            <a:prstGeom prst="triangle">
              <a:avLst/>
            </a:prstGeom>
          </p:spPr>
          <p:style>
            <a:lnRef idx="1">
              <a:schemeClr val="accent1"/>
            </a:lnRef>
            <a:fillRef idx="3">
              <a:schemeClr val="accent1"/>
            </a:fillRef>
            <a:effectRef idx="2">
              <a:schemeClr val="accent1"/>
            </a:effectRef>
            <a:fontRef idx="minor">
              <a:schemeClr val="lt1"/>
            </a:fontRef>
          </p:style>
          <p:txBody>
            <a:bodyPr lIns="40651" tIns="20325" rIns="40651" bIns="20325" spcCol="0" rtlCol="0" anchor="ctr"/>
            <a:lstStyle/>
            <a:p>
              <a:pPr algn="ctr"/>
              <a:endParaRPr lang="en-US" sz="1722" dirty="0"/>
            </a:p>
          </p:txBody>
        </p:sp>
        <p:cxnSp>
          <p:nvCxnSpPr>
            <p:cNvPr id="45" name="Straight Connector 44"/>
            <p:cNvCxnSpPr/>
            <p:nvPr/>
          </p:nvCxnSpPr>
          <p:spPr>
            <a:xfrm>
              <a:off x="9383616" y="6272945"/>
              <a:ext cx="237947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562409" y="7569285"/>
              <a:ext cx="400888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8615587" y="7716163"/>
              <a:ext cx="3967704" cy="1159826"/>
            </a:xfrm>
            <a:prstGeom prst="rect">
              <a:avLst/>
            </a:prstGeom>
            <a:noFill/>
          </p:spPr>
          <p:txBody>
            <a:bodyPr wrap="none" rtlCol="0">
              <a:spAutoFit/>
            </a:bodyPr>
            <a:lstStyle/>
            <a:p>
              <a:pPr algn="ctr"/>
              <a:r>
                <a:rPr lang="en-US" sz="1722" dirty="0"/>
                <a:t>Observations</a:t>
              </a:r>
              <a:br>
                <a:rPr lang="en-US" sz="1722" dirty="0"/>
              </a:br>
              <a:r>
                <a:rPr lang="en-US" sz="1125" dirty="0"/>
                <a:t>Growth, movement, decay, burning, </a:t>
              </a:r>
              <a:br>
                <a:rPr lang="en-US" sz="1125" dirty="0"/>
              </a:br>
              <a:r>
                <a:rPr lang="en-US" sz="1125" dirty="0"/>
                <a:t>biomass pyramid, climate change </a:t>
              </a:r>
              <a:endParaRPr lang="en-US" sz="1722" dirty="0"/>
            </a:p>
          </p:txBody>
        </p:sp>
        <p:sp>
          <p:nvSpPr>
            <p:cNvPr id="48" name="TextBox 47"/>
            <p:cNvSpPr txBox="1"/>
            <p:nvPr/>
          </p:nvSpPr>
          <p:spPr>
            <a:xfrm>
              <a:off x="8723213" y="6437014"/>
              <a:ext cx="3705774" cy="1159826"/>
            </a:xfrm>
            <a:prstGeom prst="rect">
              <a:avLst/>
            </a:prstGeom>
            <a:noFill/>
          </p:spPr>
          <p:txBody>
            <a:bodyPr wrap="none" rtlCol="0">
              <a:spAutoFit/>
            </a:bodyPr>
            <a:lstStyle/>
            <a:p>
              <a:pPr algn="ctr"/>
              <a:r>
                <a:rPr lang="en-US" sz="1722" dirty="0"/>
                <a:t>Patterns:</a:t>
              </a:r>
              <a:br>
                <a:rPr lang="en-US" sz="1722" dirty="0"/>
              </a:br>
              <a:r>
                <a:rPr lang="en-US" sz="1125" dirty="0"/>
                <a:t>Patterns of change in mass &amp; BTB;</a:t>
              </a:r>
              <a:br>
                <a:rPr lang="en-US" sz="1125" dirty="0"/>
              </a:br>
              <a:r>
                <a:rPr lang="en-US" sz="1125" dirty="0"/>
                <a:t>biomass pyramid; global patterns</a:t>
              </a:r>
              <a:endParaRPr lang="en-US" sz="1722" dirty="0"/>
            </a:p>
          </p:txBody>
        </p:sp>
        <p:sp>
          <p:nvSpPr>
            <p:cNvPr id="49" name="TextBox 48"/>
            <p:cNvSpPr txBox="1"/>
            <p:nvPr/>
          </p:nvSpPr>
          <p:spPr>
            <a:xfrm>
              <a:off x="9646202" y="5127187"/>
              <a:ext cx="1785894" cy="1159826"/>
            </a:xfrm>
            <a:prstGeom prst="rect">
              <a:avLst/>
            </a:prstGeom>
            <a:noFill/>
          </p:spPr>
          <p:txBody>
            <a:bodyPr wrap="square" rtlCol="0">
              <a:spAutoFit/>
            </a:bodyPr>
            <a:lstStyle/>
            <a:p>
              <a:pPr algn="ctr"/>
              <a:r>
                <a:rPr lang="en-US" sz="1722" dirty="0"/>
                <a:t>Models:</a:t>
              </a:r>
              <a:br>
                <a:rPr lang="en-US" sz="1722" dirty="0"/>
              </a:br>
              <a:r>
                <a:rPr lang="en-US" sz="1125"/>
                <a:t>Chemical change</a:t>
              </a:r>
              <a:endParaRPr lang="en-US" sz="1722" dirty="0"/>
            </a:p>
          </p:txBody>
        </p:sp>
      </p:grpSp>
      <p:sp>
        <p:nvSpPr>
          <p:cNvPr id="14" name="Right Arrow 13"/>
          <p:cNvSpPr/>
          <p:nvPr/>
        </p:nvSpPr>
        <p:spPr>
          <a:xfrm rot="18073251">
            <a:off x="1583958" y="4208149"/>
            <a:ext cx="2609825" cy="961902"/>
          </a:xfrm>
          <a:prstGeom prst="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87064" tIns="43531" rIns="87064" bIns="43531" spcCol="0" rtlCol="0" anchor="ctr"/>
          <a:lstStyle/>
          <a:p>
            <a:pPr algn="ctr"/>
            <a:r>
              <a:rPr lang="en-US" sz="1417" dirty="0"/>
              <a:t> Inquiry </a:t>
            </a:r>
          </a:p>
          <a:p>
            <a:pPr algn="ctr"/>
            <a:r>
              <a:rPr lang="en-US" sz="1417" dirty="0"/>
              <a:t>(up the triangle)</a:t>
            </a:r>
          </a:p>
        </p:txBody>
      </p:sp>
      <p:sp>
        <p:nvSpPr>
          <p:cNvPr id="15" name="Right Arrow 14"/>
          <p:cNvSpPr/>
          <p:nvPr/>
        </p:nvSpPr>
        <p:spPr>
          <a:xfrm rot="3497238">
            <a:off x="5470214" y="4143604"/>
            <a:ext cx="2619181" cy="961902"/>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87064" tIns="43531" rIns="87064" bIns="43531" spcCol="0" rtlCol="0" anchor="ctr"/>
          <a:lstStyle/>
          <a:p>
            <a:pPr algn="ctr"/>
            <a:r>
              <a:rPr lang="en-US" sz="1417" dirty="0"/>
              <a:t>Explanations</a:t>
            </a:r>
          </a:p>
          <a:p>
            <a:pPr algn="ctr"/>
            <a:r>
              <a:rPr lang="en-US" sz="1417" dirty="0"/>
              <a:t>(down the triangle)</a:t>
            </a:r>
          </a:p>
        </p:txBody>
      </p:sp>
      <p:sp>
        <p:nvSpPr>
          <p:cNvPr id="27" name="Oval 26"/>
          <p:cNvSpPr/>
          <p:nvPr/>
        </p:nvSpPr>
        <p:spPr>
          <a:xfrm>
            <a:off x="5275830" y="3806900"/>
            <a:ext cx="862207" cy="80356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45" dirty="0"/>
              <a:t>Molecular Models</a:t>
            </a:r>
          </a:p>
        </p:txBody>
      </p:sp>
      <p:sp>
        <p:nvSpPr>
          <p:cNvPr id="29" name="Oval 28"/>
          <p:cNvSpPr/>
          <p:nvPr/>
        </p:nvSpPr>
        <p:spPr>
          <a:xfrm>
            <a:off x="6234747" y="5898082"/>
            <a:ext cx="777752" cy="753907"/>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38" dirty="0"/>
              <a:t>More Support</a:t>
            </a:r>
          </a:p>
        </p:txBody>
      </p:sp>
      <p:sp>
        <p:nvSpPr>
          <p:cNvPr id="38" name="Right Arrow 37"/>
          <p:cNvSpPr/>
          <p:nvPr/>
        </p:nvSpPr>
        <p:spPr>
          <a:xfrm>
            <a:off x="200846" y="6055459"/>
            <a:ext cx="534783" cy="51771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45" dirty="0"/>
              <a:t>Start</a:t>
            </a:r>
          </a:p>
        </p:txBody>
      </p:sp>
      <p:sp>
        <p:nvSpPr>
          <p:cNvPr id="20" name="Oval 19"/>
          <p:cNvSpPr/>
          <p:nvPr/>
        </p:nvSpPr>
        <p:spPr>
          <a:xfrm>
            <a:off x="6874808" y="5907953"/>
            <a:ext cx="750002" cy="753907"/>
          </a:xfrm>
          <a:prstGeom prst="ellipse">
            <a:avLst/>
          </a:prstGeom>
          <a:solidFill>
            <a:srgbClr val="0432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38" dirty="0"/>
              <a:t>Less Support</a:t>
            </a:r>
          </a:p>
        </p:txBody>
      </p:sp>
      <p:sp>
        <p:nvSpPr>
          <p:cNvPr id="33" name="Oval 32"/>
          <p:cNvSpPr/>
          <p:nvPr/>
        </p:nvSpPr>
        <p:spPr>
          <a:xfrm>
            <a:off x="7587651" y="5898082"/>
            <a:ext cx="744194" cy="753907"/>
          </a:xfrm>
          <a:prstGeom prst="ellipse">
            <a:avLst/>
          </a:prstGeom>
          <a:solidFill>
            <a:schemeClr val="tx1"/>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endParaRPr lang="en-US" sz="945" dirty="0"/>
          </a:p>
        </p:txBody>
      </p:sp>
      <p:sp>
        <p:nvSpPr>
          <p:cNvPr id="26" name="Oval 25"/>
          <p:cNvSpPr/>
          <p:nvPr/>
        </p:nvSpPr>
        <p:spPr>
          <a:xfrm>
            <a:off x="782552" y="5922381"/>
            <a:ext cx="730747" cy="753907"/>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45" dirty="0"/>
              <a:t>Pretest</a:t>
            </a:r>
          </a:p>
        </p:txBody>
      </p:sp>
      <p:sp>
        <p:nvSpPr>
          <p:cNvPr id="30" name="Oval 29"/>
          <p:cNvSpPr/>
          <p:nvPr/>
        </p:nvSpPr>
        <p:spPr>
          <a:xfrm>
            <a:off x="1420346" y="5949416"/>
            <a:ext cx="761683" cy="753907"/>
          </a:xfrm>
          <a:prstGeom prst="ellipse">
            <a:avLst/>
          </a:prstGeom>
          <a:solidFill>
            <a:srgbClr val="FF0000"/>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endParaRPr lang="en-US" sz="945" dirty="0"/>
          </a:p>
        </p:txBody>
      </p:sp>
      <p:sp>
        <p:nvSpPr>
          <p:cNvPr id="31" name="Oval 30"/>
          <p:cNvSpPr/>
          <p:nvPr/>
        </p:nvSpPr>
        <p:spPr>
          <a:xfrm>
            <a:off x="2134921" y="5922381"/>
            <a:ext cx="764448" cy="753907"/>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endParaRPr lang="en-US" sz="750" dirty="0"/>
          </a:p>
        </p:txBody>
      </p:sp>
      <p:sp>
        <p:nvSpPr>
          <p:cNvPr id="32" name="Oval 31"/>
          <p:cNvSpPr/>
          <p:nvPr/>
        </p:nvSpPr>
        <p:spPr>
          <a:xfrm>
            <a:off x="2808512" y="5907953"/>
            <a:ext cx="750582" cy="753907"/>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endParaRPr lang="en-US" sz="945" dirty="0"/>
          </a:p>
        </p:txBody>
      </p:sp>
      <p:sp>
        <p:nvSpPr>
          <p:cNvPr id="34" name="Oval 33"/>
          <p:cNvSpPr/>
          <p:nvPr/>
        </p:nvSpPr>
        <p:spPr>
          <a:xfrm>
            <a:off x="3071169" y="4874190"/>
            <a:ext cx="811785" cy="753907"/>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r>
              <a:rPr lang="en-US" sz="945" dirty="0"/>
              <a:t>Observe</a:t>
            </a:r>
          </a:p>
        </p:txBody>
      </p:sp>
      <p:sp>
        <p:nvSpPr>
          <p:cNvPr id="35" name="Oval 34"/>
          <p:cNvSpPr/>
          <p:nvPr/>
        </p:nvSpPr>
        <p:spPr>
          <a:xfrm>
            <a:off x="3706263" y="3806900"/>
            <a:ext cx="782899" cy="753907"/>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54400" tIns="27200" rIns="54400" bIns="27200" rtlCol="0" anchor="ctr"/>
          <a:lstStyle/>
          <a:p>
            <a:pPr algn="ctr"/>
            <a:endParaRPr lang="en-US" sz="889" dirty="0"/>
          </a:p>
        </p:txBody>
      </p:sp>
      <p:sp>
        <p:nvSpPr>
          <p:cNvPr id="2" name="TextBox 1"/>
          <p:cNvSpPr txBox="1"/>
          <p:nvPr/>
        </p:nvSpPr>
        <p:spPr>
          <a:xfrm>
            <a:off x="2075499" y="6140260"/>
            <a:ext cx="834119" cy="383182"/>
          </a:xfrm>
          <a:prstGeom prst="rect">
            <a:avLst/>
          </a:prstGeom>
          <a:noFill/>
        </p:spPr>
        <p:txBody>
          <a:bodyPr wrap="square" rtlCol="0">
            <a:spAutoFit/>
          </a:bodyPr>
          <a:lstStyle/>
          <a:p>
            <a:pPr algn="ctr"/>
            <a:r>
              <a:rPr lang="en-US" sz="945" dirty="0">
                <a:solidFill>
                  <a:schemeClr val="bg1"/>
                </a:solidFill>
              </a:rPr>
              <a:t>Foundational knowledge</a:t>
            </a:r>
          </a:p>
        </p:txBody>
      </p:sp>
      <p:sp>
        <p:nvSpPr>
          <p:cNvPr id="3" name="TextBox 2"/>
          <p:cNvSpPr txBox="1"/>
          <p:nvPr/>
        </p:nvSpPr>
        <p:spPr>
          <a:xfrm>
            <a:off x="2876084" y="5970011"/>
            <a:ext cx="644808" cy="674031"/>
          </a:xfrm>
          <a:prstGeom prst="rect">
            <a:avLst/>
          </a:prstGeom>
          <a:noFill/>
        </p:spPr>
        <p:txBody>
          <a:bodyPr wrap="square" rtlCol="0">
            <a:spAutoFit/>
          </a:bodyPr>
          <a:lstStyle/>
          <a:p>
            <a:pPr algn="ctr"/>
            <a:r>
              <a:rPr lang="en-US" sz="945" dirty="0">
                <a:solidFill>
                  <a:srgbClr val="FFFFFF"/>
                </a:solidFill>
              </a:rPr>
              <a:t>Predict </a:t>
            </a:r>
          </a:p>
          <a:p>
            <a:pPr algn="ctr"/>
            <a:r>
              <a:rPr lang="en-US" sz="945" dirty="0">
                <a:solidFill>
                  <a:srgbClr val="FFFFFF"/>
                </a:solidFill>
              </a:rPr>
              <a:t>and </a:t>
            </a:r>
          </a:p>
          <a:p>
            <a:pPr algn="ctr"/>
            <a:r>
              <a:rPr lang="en-US" sz="945" dirty="0">
                <a:solidFill>
                  <a:srgbClr val="FFFFFF"/>
                </a:solidFill>
              </a:rPr>
              <a:t>Express Ideas</a:t>
            </a:r>
          </a:p>
        </p:txBody>
      </p:sp>
      <p:sp>
        <p:nvSpPr>
          <p:cNvPr id="5" name="TextBox 4"/>
          <p:cNvSpPr txBox="1"/>
          <p:nvPr/>
        </p:nvSpPr>
        <p:spPr>
          <a:xfrm>
            <a:off x="3668847" y="3950580"/>
            <a:ext cx="877163" cy="528606"/>
          </a:xfrm>
          <a:prstGeom prst="rect">
            <a:avLst/>
          </a:prstGeom>
          <a:noFill/>
        </p:spPr>
        <p:txBody>
          <a:bodyPr wrap="square" rtlCol="0">
            <a:spAutoFit/>
          </a:bodyPr>
          <a:lstStyle/>
          <a:p>
            <a:pPr algn="ctr"/>
            <a:r>
              <a:rPr lang="en-US" sz="945" dirty="0">
                <a:solidFill>
                  <a:srgbClr val="FFFFFF"/>
                </a:solidFill>
              </a:rPr>
              <a:t>Evidence-</a:t>
            </a:r>
          </a:p>
          <a:p>
            <a:pPr algn="ctr"/>
            <a:r>
              <a:rPr lang="en-US" sz="945" dirty="0">
                <a:solidFill>
                  <a:srgbClr val="FFFFFF"/>
                </a:solidFill>
              </a:rPr>
              <a:t>Based </a:t>
            </a:r>
          </a:p>
          <a:p>
            <a:pPr algn="ctr"/>
            <a:r>
              <a:rPr lang="en-US" sz="945" dirty="0">
                <a:solidFill>
                  <a:srgbClr val="FFFFFF"/>
                </a:solidFill>
              </a:rPr>
              <a:t>Arguments</a:t>
            </a:r>
          </a:p>
        </p:txBody>
      </p:sp>
      <p:sp>
        <p:nvSpPr>
          <p:cNvPr id="6" name="TextBox 5"/>
          <p:cNvSpPr txBox="1"/>
          <p:nvPr/>
        </p:nvSpPr>
        <p:spPr>
          <a:xfrm>
            <a:off x="7723350" y="6189577"/>
            <a:ext cx="588623" cy="237757"/>
          </a:xfrm>
          <a:prstGeom prst="rect">
            <a:avLst/>
          </a:prstGeom>
          <a:noFill/>
        </p:spPr>
        <p:txBody>
          <a:bodyPr wrap="none" rtlCol="0">
            <a:spAutoFit/>
          </a:bodyPr>
          <a:lstStyle/>
          <a:p>
            <a:r>
              <a:rPr lang="en-US" sz="945" dirty="0">
                <a:solidFill>
                  <a:srgbClr val="FFFFFF"/>
                </a:solidFill>
              </a:rPr>
              <a:t>Posttest</a:t>
            </a:r>
          </a:p>
        </p:txBody>
      </p:sp>
      <p:sp>
        <p:nvSpPr>
          <p:cNvPr id="8" name="TextBox 7"/>
          <p:cNvSpPr txBox="1"/>
          <p:nvPr/>
        </p:nvSpPr>
        <p:spPr>
          <a:xfrm>
            <a:off x="1451576" y="6076178"/>
            <a:ext cx="694703" cy="528606"/>
          </a:xfrm>
          <a:prstGeom prst="rect">
            <a:avLst/>
          </a:prstGeom>
          <a:noFill/>
        </p:spPr>
        <p:txBody>
          <a:bodyPr wrap="square" rtlCol="0">
            <a:spAutoFit/>
          </a:bodyPr>
          <a:lstStyle/>
          <a:p>
            <a:pPr algn="ctr"/>
            <a:r>
              <a:rPr lang="en-US" sz="945" dirty="0">
                <a:solidFill>
                  <a:srgbClr val="FFFFFF"/>
                </a:solidFill>
              </a:rPr>
              <a:t>Establish the Problem</a:t>
            </a:r>
          </a:p>
        </p:txBody>
      </p:sp>
      <p:sp>
        <p:nvSpPr>
          <p:cNvPr id="42" name="Title 6">
            <a:extLst>
              <a:ext uri="{FF2B5EF4-FFF2-40B4-BE49-F238E27FC236}">
                <a16:creationId xmlns:a16="http://schemas.microsoft.com/office/drawing/2014/main" id="{416154DC-7FAC-C549-B65A-BF93D5CBA493}"/>
              </a:ext>
            </a:extLst>
          </p:cNvPr>
          <p:cNvSpPr txBox="1">
            <a:spLocks/>
          </p:cNvSpPr>
          <p:nvPr/>
        </p:nvSpPr>
        <p:spPr>
          <a:xfrm>
            <a:off x="200846" y="154677"/>
            <a:ext cx="8713344" cy="96920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50000"/>
              </a:lnSpc>
            </a:pPr>
            <a:r>
              <a:rPr lang="en-US" sz="3600" i="1" dirty="0"/>
              <a:t>Carbon TIME </a:t>
            </a:r>
            <a:r>
              <a:rPr lang="en-US" sz="3600" dirty="0"/>
              <a:t>Student Roles and Process Tools</a:t>
            </a:r>
            <a:endParaRPr lang="en-US" sz="3600" b="1" dirty="0"/>
          </a:p>
        </p:txBody>
      </p:sp>
      <p:sp>
        <p:nvSpPr>
          <p:cNvPr id="50" name="TextBox 49">
            <a:extLst>
              <a:ext uri="{FF2B5EF4-FFF2-40B4-BE49-F238E27FC236}">
                <a16:creationId xmlns:a16="http://schemas.microsoft.com/office/drawing/2014/main" id="{323305DE-866A-624A-A816-45275C7341DB}"/>
              </a:ext>
            </a:extLst>
          </p:cNvPr>
          <p:cNvSpPr txBox="1"/>
          <p:nvPr/>
        </p:nvSpPr>
        <p:spPr>
          <a:xfrm>
            <a:off x="644" y="742708"/>
            <a:ext cx="9251233" cy="707870"/>
          </a:xfrm>
          <a:prstGeom prst="rect">
            <a:avLst/>
          </a:prstGeom>
          <a:noFill/>
        </p:spPr>
        <p:txBody>
          <a:bodyPr wrap="none" lIns="91425" tIns="45712" rIns="91425" bIns="45712" rtlCol="0">
            <a:spAutoFit/>
          </a:bodyPr>
          <a:lstStyle/>
          <a:p>
            <a:r>
              <a:rPr lang="en-US" sz="2000" i="1" dirty="0"/>
              <a:t>How</a:t>
            </a:r>
            <a:r>
              <a:rPr lang="en-US" sz="2000" dirty="0"/>
              <a:t> students are figuring out the movement and transformation of matter and energy </a:t>
            </a:r>
          </a:p>
          <a:p>
            <a:endParaRPr lang="en-US" sz="2000" dirty="0"/>
          </a:p>
        </p:txBody>
      </p:sp>
      <p:sp>
        <p:nvSpPr>
          <p:cNvPr id="51" name="Rounded Rectangular Callout 50">
            <a:extLst>
              <a:ext uri="{FF2B5EF4-FFF2-40B4-BE49-F238E27FC236}">
                <a16:creationId xmlns:a16="http://schemas.microsoft.com/office/drawing/2014/main" id="{EAE42376-FE50-3249-8B78-A4E9220334A7}"/>
              </a:ext>
            </a:extLst>
          </p:cNvPr>
          <p:cNvSpPr/>
          <p:nvPr/>
        </p:nvSpPr>
        <p:spPr>
          <a:xfrm>
            <a:off x="168693" y="4219150"/>
            <a:ext cx="1707096" cy="1115430"/>
          </a:xfrm>
          <a:prstGeom prst="wedgeRoundRectCallout">
            <a:avLst>
              <a:gd name="adj1" fmla="val 39370"/>
              <a:gd name="adj2" fmla="val 117875"/>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57113" tIns="28556" rIns="57113" bIns="28556" rtlCol="0" anchor="ctr"/>
          <a:lstStyle/>
          <a:p>
            <a:pPr algn="ctr"/>
            <a:r>
              <a:rPr lang="en-US" b="1" u="sng" dirty="0">
                <a:solidFill>
                  <a:srgbClr val="000000"/>
                </a:solidFill>
              </a:rPr>
              <a:t>Students as Questioners</a:t>
            </a:r>
            <a:r>
              <a:rPr lang="en-US" u="sng" dirty="0">
                <a:solidFill>
                  <a:srgbClr val="000000"/>
                </a:solidFill>
              </a:rPr>
              <a:t>: </a:t>
            </a:r>
            <a:r>
              <a:rPr lang="en-US" dirty="0">
                <a:solidFill>
                  <a:srgbClr val="000000"/>
                </a:solidFill>
              </a:rPr>
              <a:t>Expressing Ideas Tool  </a:t>
            </a:r>
          </a:p>
        </p:txBody>
      </p:sp>
      <p:grpSp>
        <p:nvGrpSpPr>
          <p:cNvPr id="7" name="Group 6">
            <a:extLst>
              <a:ext uri="{FF2B5EF4-FFF2-40B4-BE49-F238E27FC236}">
                <a16:creationId xmlns:a16="http://schemas.microsoft.com/office/drawing/2014/main" id="{35BD87EE-6A07-4F4D-A6C8-2F5D20775158}"/>
              </a:ext>
            </a:extLst>
          </p:cNvPr>
          <p:cNvGrpSpPr/>
          <p:nvPr/>
        </p:nvGrpSpPr>
        <p:grpSpPr>
          <a:xfrm>
            <a:off x="220837" y="2610343"/>
            <a:ext cx="1988287" cy="791782"/>
            <a:chOff x="144352" y="2535162"/>
            <a:chExt cx="1988287" cy="791782"/>
          </a:xfrm>
        </p:grpSpPr>
        <p:sp>
          <p:nvSpPr>
            <p:cNvPr id="52" name="Alternate Process 51">
              <a:extLst>
                <a:ext uri="{FF2B5EF4-FFF2-40B4-BE49-F238E27FC236}">
                  <a16:creationId xmlns:a16="http://schemas.microsoft.com/office/drawing/2014/main" id="{1D9D0F0E-D6DF-7D4A-BCE1-1FA60E1A5D03}"/>
                </a:ext>
              </a:extLst>
            </p:cNvPr>
            <p:cNvSpPr/>
            <p:nvPr/>
          </p:nvSpPr>
          <p:spPr>
            <a:xfrm>
              <a:off x="144352" y="2535162"/>
              <a:ext cx="1988287" cy="791782"/>
            </a:xfrm>
            <a:prstGeom prst="flowChartAlternateProcess">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5" tIns="45712" rIns="91425" bIns="45712" rtlCol="0" anchor="ctr"/>
            <a:lstStyle/>
            <a:p>
              <a:pPr algn="ctr"/>
              <a:endParaRPr lang="en-US"/>
            </a:p>
          </p:txBody>
        </p:sp>
        <p:sp>
          <p:nvSpPr>
            <p:cNvPr id="53" name="TextBox 52">
              <a:extLst>
                <a:ext uri="{FF2B5EF4-FFF2-40B4-BE49-F238E27FC236}">
                  <a16:creationId xmlns:a16="http://schemas.microsoft.com/office/drawing/2014/main" id="{4F8F562F-63A1-7D4D-ABC8-8B175DE2AC7E}"/>
                </a:ext>
              </a:extLst>
            </p:cNvPr>
            <p:cNvSpPr txBox="1"/>
            <p:nvPr/>
          </p:nvSpPr>
          <p:spPr>
            <a:xfrm>
              <a:off x="200113" y="2612886"/>
              <a:ext cx="1875386" cy="646315"/>
            </a:xfrm>
            <a:prstGeom prst="rect">
              <a:avLst/>
            </a:prstGeom>
            <a:solidFill>
              <a:schemeClr val="bg1"/>
            </a:solidFill>
          </p:spPr>
          <p:txBody>
            <a:bodyPr wrap="square" lIns="91425" tIns="45712" rIns="91425" bIns="45712" rtlCol="0">
              <a:spAutoFit/>
            </a:bodyPr>
            <a:lstStyle/>
            <a:p>
              <a:pPr algn="ctr"/>
              <a:r>
                <a:rPr lang="en-US" b="1" u="sng" dirty="0">
                  <a:solidFill>
                    <a:srgbClr val="000000"/>
                  </a:solidFill>
                </a:rPr>
                <a:t>Students as Investigators</a:t>
              </a:r>
              <a:endParaRPr lang="en-US" u="sng" dirty="0"/>
            </a:p>
          </p:txBody>
        </p:sp>
      </p:grpSp>
      <p:sp>
        <p:nvSpPr>
          <p:cNvPr id="36" name="Rounded Rectangular Callout 35">
            <a:extLst>
              <a:ext uri="{FF2B5EF4-FFF2-40B4-BE49-F238E27FC236}">
                <a16:creationId xmlns:a16="http://schemas.microsoft.com/office/drawing/2014/main" id="{283D8437-ABF1-DC49-A9B3-B0F5ECD515A8}"/>
              </a:ext>
            </a:extLst>
          </p:cNvPr>
          <p:cNvSpPr/>
          <p:nvPr/>
        </p:nvSpPr>
        <p:spPr>
          <a:xfrm>
            <a:off x="1806336" y="1930194"/>
            <a:ext cx="1765043" cy="764522"/>
          </a:xfrm>
          <a:prstGeom prst="wedgeRoundRectCallout">
            <a:avLst>
              <a:gd name="adj1" fmla="val 74260"/>
              <a:gd name="adj2" fmla="val 205066"/>
              <a:gd name="adj3" fmla="val 1666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57123" tIns="28561" rIns="57123" bIns="28561" rtlCol="0" anchor="ctr"/>
          <a:lstStyle/>
          <a:p>
            <a:pPr algn="ctr"/>
            <a:r>
              <a:rPr lang="en-US" dirty="0">
                <a:solidFill>
                  <a:srgbClr val="000000"/>
                </a:solidFill>
              </a:rPr>
              <a:t>Evidence-Based Arguments Tool </a:t>
            </a:r>
          </a:p>
        </p:txBody>
      </p:sp>
    </p:spTree>
    <p:extLst>
      <p:ext uri="{BB962C8B-B14F-4D97-AF65-F5344CB8AC3E}">
        <p14:creationId xmlns:p14="http://schemas.microsoft.com/office/powerpoint/2010/main" val="638974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1054"/>
            <a:ext cx="8229600" cy="791996"/>
          </a:xfrm>
        </p:spPr>
        <p:txBody>
          <a:bodyPr>
            <a:normAutofit fontScale="90000"/>
          </a:bodyPr>
          <a:lstStyle/>
          <a:p>
            <a:r>
              <a:rPr lang="en-US" sz="4400" dirty="0"/>
              <a:t>Learning Progression Frameworks</a:t>
            </a:r>
          </a:p>
        </p:txBody>
      </p:sp>
      <p:graphicFrame>
        <p:nvGraphicFramePr>
          <p:cNvPr id="4" name="Table 3"/>
          <p:cNvGraphicFramePr>
            <a:graphicFrameLocks noGrp="1"/>
          </p:cNvGraphicFramePr>
          <p:nvPr>
            <p:extLst/>
          </p:nvPr>
        </p:nvGraphicFramePr>
        <p:xfrm>
          <a:off x="625640" y="1427744"/>
          <a:ext cx="8061160" cy="4389120"/>
        </p:xfrm>
        <a:graphic>
          <a:graphicData uri="http://schemas.openxmlformats.org/drawingml/2006/table">
            <a:tbl>
              <a:tblPr firstRow="1" bandRow="1">
                <a:tableStyleId>{5940675A-B579-460E-94D1-54222C63F5DA}</a:tableStyleId>
              </a:tblPr>
              <a:tblGrid>
                <a:gridCol w="2015290">
                  <a:extLst>
                    <a:ext uri="{9D8B030D-6E8A-4147-A177-3AD203B41FA5}">
                      <a16:colId xmlns:a16="http://schemas.microsoft.com/office/drawing/2014/main" val="20000"/>
                    </a:ext>
                  </a:extLst>
                </a:gridCol>
                <a:gridCol w="2015290">
                  <a:extLst>
                    <a:ext uri="{9D8B030D-6E8A-4147-A177-3AD203B41FA5}">
                      <a16:colId xmlns:a16="http://schemas.microsoft.com/office/drawing/2014/main" val="20001"/>
                    </a:ext>
                  </a:extLst>
                </a:gridCol>
                <a:gridCol w="2015290">
                  <a:extLst>
                    <a:ext uri="{9D8B030D-6E8A-4147-A177-3AD203B41FA5}">
                      <a16:colId xmlns:a16="http://schemas.microsoft.com/office/drawing/2014/main" val="20002"/>
                    </a:ext>
                  </a:extLst>
                </a:gridCol>
                <a:gridCol w="2015290">
                  <a:extLst>
                    <a:ext uri="{9D8B030D-6E8A-4147-A177-3AD203B41FA5}">
                      <a16:colId xmlns:a16="http://schemas.microsoft.com/office/drawing/2014/main" val="20003"/>
                    </a:ext>
                  </a:extLst>
                </a:gridCol>
              </a:tblGrid>
              <a:tr h="168443">
                <a:tc>
                  <a:txBody>
                    <a:bodyPr/>
                    <a:lstStyle/>
                    <a:p>
                      <a:pPr algn="ctr"/>
                      <a:r>
                        <a:rPr lang="en-US" sz="1800" b="1" i="1" dirty="0"/>
                        <a:t>Framework</a:t>
                      </a:r>
                    </a:p>
                  </a:txBody>
                  <a:tcPr/>
                </a:tc>
                <a:tc>
                  <a:txBody>
                    <a:bodyPr/>
                    <a:lstStyle/>
                    <a:p>
                      <a:pPr algn="ctr"/>
                      <a:r>
                        <a:rPr lang="en-US" sz="1800" b="1" i="1" dirty="0"/>
                        <a:t>Practices</a:t>
                      </a:r>
                    </a:p>
                  </a:txBody>
                  <a:tcPr/>
                </a:tc>
                <a:tc>
                  <a:txBody>
                    <a:bodyPr/>
                    <a:lstStyle/>
                    <a:p>
                      <a:pPr algn="ctr"/>
                      <a:r>
                        <a:rPr lang="en-US" sz="1800" b="1" i="1" dirty="0"/>
                        <a:t>Core Ideas</a:t>
                      </a:r>
                    </a:p>
                  </a:txBody>
                  <a:tcPr/>
                </a:tc>
                <a:tc>
                  <a:txBody>
                    <a:bodyPr/>
                    <a:lstStyle/>
                    <a:p>
                      <a:pPr algn="ctr"/>
                      <a:r>
                        <a:rPr lang="en-US" sz="1800" b="1" i="1" dirty="0"/>
                        <a:t>Crosscutting</a:t>
                      </a:r>
                      <a:r>
                        <a:rPr lang="en-US" sz="1800" b="1" i="1" baseline="0" dirty="0"/>
                        <a:t> Concepts</a:t>
                      </a:r>
                      <a:endParaRPr lang="en-US" sz="1800" b="1" i="1" dirty="0"/>
                    </a:p>
                  </a:txBody>
                  <a:tcPr/>
                </a:tc>
                <a:extLst>
                  <a:ext uri="{0D108BD9-81ED-4DB2-BD59-A6C34878D82A}">
                    <a16:rowId xmlns:a16="http://schemas.microsoft.com/office/drawing/2014/main" val="10000"/>
                  </a:ext>
                </a:extLst>
              </a:tr>
              <a:tr h="168443">
                <a:tc>
                  <a:txBody>
                    <a:bodyPr/>
                    <a:lstStyle/>
                    <a:p>
                      <a:r>
                        <a:rPr lang="en-US" sz="2400" b="1" dirty="0"/>
                        <a:t>Macroscopic explanation (carbon)</a:t>
                      </a:r>
                    </a:p>
                  </a:txBody>
                  <a:tcPr/>
                </a:tc>
                <a:tc>
                  <a:txBody>
                    <a:bodyPr/>
                    <a:lstStyle/>
                    <a:p>
                      <a:r>
                        <a:rPr lang="en-US" sz="1800" dirty="0"/>
                        <a:t>Explanation, using models</a:t>
                      </a:r>
                    </a:p>
                  </a:txBody>
                  <a:tcPr/>
                </a:tc>
                <a:tc rowSpan="2">
                  <a:txBody>
                    <a:bodyPr/>
                    <a:lstStyle/>
                    <a:p>
                      <a:r>
                        <a:rPr lang="en-US" sz="1800" dirty="0"/>
                        <a:t>C</a:t>
                      </a:r>
                      <a:r>
                        <a:rPr lang="en-US" sz="1800" baseline="0" dirty="0"/>
                        <a:t>arbon-transforming processes (combustion, photosynthesis, cellular respiration, digestion, biosynthesis) at multiple scales</a:t>
                      </a:r>
                      <a:endParaRPr lang="en-US" sz="1800" dirty="0"/>
                    </a:p>
                  </a:txBody>
                  <a:tcPr/>
                </a:tc>
                <a:tc rowSpan="3">
                  <a:txBody>
                    <a:bodyPr/>
                    <a:lstStyle/>
                    <a:p>
                      <a:r>
                        <a:rPr lang="en-US" sz="1800" dirty="0"/>
                        <a:t>Conservation, flows, cycles, of matter and energy</a:t>
                      </a:r>
                    </a:p>
                    <a:p>
                      <a:endParaRPr lang="en-US" sz="1800" dirty="0"/>
                    </a:p>
                    <a:p>
                      <a:r>
                        <a:rPr lang="en-US" sz="1800" dirty="0"/>
                        <a:t>Connecting systems at different scales</a:t>
                      </a:r>
                    </a:p>
                  </a:txBody>
                  <a:tcPr/>
                </a:tc>
                <a:extLst>
                  <a:ext uri="{0D108BD9-81ED-4DB2-BD59-A6C34878D82A}">
                    <a16:rowId xmlns:a16="http://schemas.microsoft.com/office/drawing/2014/main" val="10001"/>
                  </a:ext>
                </a:extLst>
              </a:tr>
              <a:tr h="168443">
                <a:tc>
                  <a:txBody>
                    <a:bodyPr/>
                    <a:lstStyle/>
                    <a:p>
                      <a:r>
                        <a:rPr lang="en-US" sz="2400" b="1" dirty="0"/>
                        <a:t>Macroscopic</a:t>
                      </a:r>
                      <a:r>
                        <a:rPr lang="en-US" sz="2400" b="1" baseline="0" dirty="0"/>
                        <a:t> inquiry</a:t>
                      </a:r>
                      <a:endParaRPr lang="en-US" sz="2400" b="1" dirty="0"/>
                    </a:p>
                  </a:txBody>
                  <a:tcPr/>
                </a:tc>
                <a:tc>
                  <a:txBody>
                    <a:bodyPr/>
                    <a:lstStyle/>
                    <a:p>
                      <a:r>
                        <a:rPr lang="en-US" sz="1800" dirty="0"/>
                        <a:t>Asking questions, analyzing data, arguments from evidence</a:t>
                      </a:r>
                    </a:p>
                  </a:txBody>
                  <a:tcPr/>
                </a:tc>
                <a:tc vMerge="1">
                  <a:txBody>
                    <a:bodyPr/>
                    <a:lstStyle/>
                    <a:p>
                      <a:endParaRPr lang="en-US" sz="1800" dirty="0"/>
                    </a:p>
                  </a:txBody>
                  <a:tcPr/>
                </a:tc>
                <a:tc vMerge="1">
                  <a:txBody>
                    <a:bodyPr/>
                    <a:lstStyle/>
                    <a:p>
                      <a:endParaRPr lang="en-US" sz="1800" dirty="0"/>
                    </a:p>
                  </a:txBody>
                  <a:tcPr/>
                </a:tc>
                <a:extLst>
                  <a:ext uri="{0D108BD9-81ED-4DB2-BD59-A6C34878D82A}">
                    <a16:rowId xmlns:a16="http://schemas.microsoft.com/office/drawing/2014/main" val="10002"/>
                  </a:ext>
                </a:extLst>
              </a:tr>
              <a:tr h="168443">
                <a:tc>
                  <a:txBody>
                    <a:bodyPr/>
                    <a:lstStyle/>
                    <a:p>
                      <a:r>
                        <a:rPr lang="en-US" sz="2400" b="1" dirty="0"/>
                        <a:t>Large-scale systems</a:t>
                      </a:r>
                    </a:p>
                  </a:txBody>
                  <a:tcPr/>
                </a:tc>
                <a:tc>
                  <a:txBody>
                    <a:bodyPr/>
                    <a:lstStyle/>
                    <a:p>
                      <a:r>
                        <a:rPr lang="en-US" sz="1800" dirty="0"/>
                        <a:t>Data &amp;</a:t>
                      </a:r>
                      <a:r>
                        <a:rPr lang="en-US" sz="1800" baseline="0" dirty="0"/>
                        <a:t> model interpretation, explanation, prediction</a:t>
                      </a:r>
                      <a:endParaRPr lang="en-US" sz="1800" dirty="0"/>
                    </a:p>
                  </a:txBody>
                  <a:tcPr/>
                </a:tc>
                <a:tc>
                  <a:txBody>
                    <a:bodyPr/>
                    <a:lstStyle/>
                    <a:p>
                      <a:r>
                        <a:rPr lang="en-US" sz="1800" dirty="0"/>
                        <a:t>Ecosystem &amp; global carbon cycling &amp; energy flow, climate change</a:t>
                      </a:r>
                    </a:p>
                  </a:txBody>
                  <a:tcPr/>
                </a:tc>
                <a:tc vMerge="1">
                  <a:txBody>
                    <a:bodyPr/>
                    <a:lstStyle/>
                    <a:p>
                      <a:endParaRPr lang="en-US" sz="18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17371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614"/>
            <a:ext cx="8229600" cy="1143000"/>
          </a:xfrm>
        </p:spPr>
        <p:txBody>
          <a:bodyPr>
            <a:normAutofit fontScale="90000"/>
          </a:bodyPr>
          <a:lstStyle/>
          <a:p>
            <a:r>
              <a:rPr lang="en-US" dirty="0"/>
              <a:t>Discipline-based Implementation Research (DBIR)</a:t>
            </a:r>
          </a:p>
        </p:txBody>
      </p:sp>
      <p:sp>
        <p:nvSpPr>
          <p:cNvPr id="3" name="Content Placeholder 2"/>
          <p:cNvSpPr>
            <a:spLocks noGrp="1"/>
          </p:cNvSpPr>
          <p:nvPr>
            <p:ph idx="1"/>
          </p:nvPr>
        </p:nvSpPr>
        <p:spPr>
          <a:xfrm>
            <a:off x="457200" y="1258614"/>
            <a:ext cx="8229600" cy="5062673"/>
          </a:xfrm>
        </p:spPr>
        <p:txBody>
          <a:bodyPr>
            <a:normAutofit fontScale="92500"/>
          </a:bodyPr>
          <a:lstStyle/>
          <a:p>
            <a:r>
              <a:rPr lang="en-US" dirty="0"/>
              <a:t>Addressing issues of </a:t>
            </a:r>
            <a:r>
              <a:rPr lang="en-US" i="1" dirty="0"/>
              <a:t>teaching </a:t>
            </a:r>
            <a:r>
              <a:rPr lang="en-US" dirty="0"/>
              <a:t>and </a:t>
            </a:r>
            <a:r>
              <a:rPr lang="en-US" i="1" dirty="0"/>
              <a:t>learning</a:t>
            </a:r>
            <a:r>
              <a:rPr lang="en-US" dirty="0"/>
              <a:t> at </a:t>
            </a:r>
            <a:r>
              <a:rPr lang="en-US" i="1" dirty="0"/>
              <a:t>scale.</a:t>
            </a:r>
            <a:endParaRPr lang="en-US" dirty="0"/>
          </a:p>
          <a:p>
            <a:r>
              <a:rPr lang="en-US" dirty="0"/>
              <a:t>Aiming both to improve knowledge and to achieve practical success</a:t>
            </a:r>
          </a:p>
          <a:p>
            <a:r>
              <a:rPr lang="en-US" dirty="0"/>
              <a:t>Core principles</a:t>
            </a:r>
          </a:p>
          <a:p>
            <a:pPr lvl="1"/>
            <a:r>
              <a:rPr lang="en-US" dirty="0"/>
              <a:t>The </a:t>
            </a:r>
            <a:r>
              <a:rPr lang="en-US" i="1" dirty="0"/>
              <a:t>iterative design cycle </a:t>
            </a:r>
            <a:r>
              <a:rPr lang="en-US" dirty="0"/>
              <a:t>in which researchers and teachers develop and revise the components of a complex educational system. </a:t>
            </a:r>
          </a:p>
          <a:p>
            <a:pPr lvl="1"/>
            <a:r>
              <a:rPr lang="en-US" i="1" dirty="0"/>
              <a:t>Research-practice partnerships</a:t>
            </a:r>
            <a:r>
              <a:rPr lang="en-US" dirty="0"/>
              <a:t> that </a:t>
            </a:r>
            <a:r>
              <a:rPr lang="en-US" i="1" dirty="0"/>
              <a:t>connect scales and components of educational systems</a:t>
            </a:r>
            <a:r>
              <a:rPr lang="en-US" dirty="0"/>
              <a:t>, from individual students to school districts and states. </a:t>
            </a:r>
          </a:p>
          <a:p>
            <a:pPr lvl="1"/>
            <a:r>
              <a:rPr lang="en-US" dirty="0"/>
              <a:t>A </a:t>
            </a:r>
            <a:r>
              <a:rPr lang="en-US" i="1" dirty="0"/>
              <a:t>focus on classrooms as learning communities</a:t>
            </a:r>
            <a:r>
              <a:rPr lang="en-US" dirty="0"/>
              <a:t>, starting with a realization that teachers have pre-existing jobs to do.</a:t>
            </a:r>
          </a:p>
        </p:txBody>
      </p:sp>
    </p:spTree>
    <p:extLst>
      <p:ext uri="{BB962C8B-B14F-4D97-AF65-F5344CB8AC3E}">
        <p14:creationId xmlns:p14="http://schemas.microsoft.com/office/powerpoint/2010/main" val="2806283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411"/>
            <a:ext cx="8229600" cy="1143000"/>
          </a:xfrm>
        </p:spPr>
        <p:txBody>
          <a:bodyPr>
            <a:normAutofit fontScale="90000"/>
          </a:bodyPr>
          <a:lstStyle/>
          <a:p>
            <a:r>
              <a:rPr lang="en-US" i="1" dirty="0"/>
              <a:t>Carbon TIME </a:t>
            </a:r>
            <a:r>
              <a:rPr lang="en-US" dirty="0"/>
              <a:t>and </a:t>
            </a:r>
            <a:br>
              <a:rPr lang="en-US" dirty="0"/>
            </a:br>
            <a:r>
              <a:rPr lang="en-US" dirty="0"/>
              <a:t>the “three legs of the stool”</a:t>
            </a:r>
          </a:p>
        </p:txBody>
      </p:sp>
      <p:pic>
        <p:nvPicPr>
          <p:cNvPr id="3" name="Picture 2" descr="three legged stoo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6690" y="2128192"/>
            <a:ext cx="3434550" cy="3434550"/>
          </a:xfrm>
          <a:prstGeom prst="rect">
            <a:avLst/>
          </a:prstGeom>
        </p:spPr>
      </p:pic>
      <p:sp>
        <p:nvSpPr>
          <p:cNvPr id="4" name="TextBox 3"/>
          <p:cNvSpPr txBox="1"/>
          <p:nvPr/>
        </p:nvSpPr>
        <p:spPr>
          <a:xfrm>
            <a:off x="514095" y="3492306"/>
            <a:ext cx="2464608" cy="1077218"/>
          </a:xfrm>
          <a:prstGeom prst="rect">
            <a:avLst/>
          </a:prstGeom>
          <a:noFill/>
        </p:spPr>
        <p:txBody>
          <a:bodyPr wrap="square" rtlCol="0">
            <a:spAutoFit/>
          </a:bodyPr>
          <a:lstStyle/>
          <a:p>
            <a:pPr algn="ctr"/>
            <a:r>
              <a:rPr lang="en-US" sz="3200" b="1" dirty="0">
                <a:solidFill>
                  <a:srgbClr val="0080FF"/>
                </a:solidFill>
              </a:rPr>
              <a:t>Curriculum &amp; Assessments</a:t>
            </a:r>
          </a:p>
        </p:txBody>
      </p:sp>
      <p:sp>
        <p:nvSpPr>
          <p:cNvPr id="5" name="TextBox 4"/>
          <p:cNvSpPr txBox="1"/>
          <p:nvPr/>
        </p:nvSpPr>
        <p:spPr>
          <a:xfrm>
            <a:off x="3297427" y="5360545"/>
            <a:ext cx="2705336" cy="1077218"/>
          </a:xfrm>
          <a:prstGeom prst="rect">
            <a:avLst/>
          </a:prstGeom>
          <a:noFill/>
        </p:spPr>
        <p:txBody>
          <a:bodyPr wrap="square" rtlCol="0">
            <a:spAutoFit/>
          </a:bodyPr>
          <a:lstStyle/>
          <a:p>
            <a:pPr algn="ctr"/>
            <a:r>
              <a:rPr lang="en-US" sz="3200" b="1" dirty="0">
                <a:solidFill>
                  <a:srgbClr val="008000"/>
                </a:solidFill>
              </a:rPr>
              <a:t>Professional Development</a:t>
            </a:r>
          </a:p>
        </p:txBody>
      </p:sp>
      <p:sp>
        <p:nvSpPr>
          <p:cNvPr id="6" name="TextBox 5"/>
          <p:cNvSpPr txBox="1"/>
          <p:nvPr/>
        </p:nvSpPr>
        <p:spPr>
          <a:xfrm>
            <a:off x="6229563" y="3285528"/>
            <a:ext cx="2464608" cy="1569660"/>
          </a:xfrm>
          <a:prstGeom prst="rect">
            <a:avLst/>
          </a:prstGeom>
          <a:noFill/>
        </p:spPr>
        <p:txBody>
          <a:bodyPr wrap="square" rtlCol="0">
            <a:spAutoFit/>
          </a:bodyPr>
          <a:lstStyle/>
          <a:p>
            <a:pPr algn="ctr"/>
            <a:r>
              <a:rPr lang="en-US" sz="3200" b="1" dirty="0">
                <a:solidFill>
                  <a:srgbClr val="FF0000"/>
                </a:solidFill>
              </a:rPr>
              <a:t>Teacher Support Networks</a:t>
            </a:r>
          </a:p>
        </p:txBody>
      </p:sp>
    </p:spTree>
    <p:extLst>
      <p:ext uri="{BB962C8B-B14F-4D97-AF65-F5344CB8AC3E}">
        <p14:creationId xmlns:p14="http://schemas.microsoft.com/office/powerpoint/2010/main" val="1632236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15249</TotalTime>
  <Words>3196</Words>
  <Application>Microsoft Macintosh PowerPoint</Application>
  <PresentationFormat>On-screen Show (4:3)</PresentationFormat>
  <Paragraphs>563</Paragraphs>
  <Slides>23</Slides>
  <Notes>23</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ＭＳ Ｐゴシック</vt:lpstr>
      <vt:lpstr>Arial</vt:lpstr>
      <vt:lpstr>Calibri</vt:lpstr>
      <vt:lpstr>Calibri (HEADINGS)</vt:lpstr>
      <vt:lpstr>Garamond</vt:lpstr>
      <vt:lpstr>Times New Roman</vt:lpstr>
      <vt:lpstr>Office Theme</vt:lpstr>
      <vt:lpstr>Achieving Three-dimensional Learning in Diverse Classrooms  </vt:lpstr>
      <vt:lpstr>NGSS: Consensus around ambitious goals</vt:lpstr>
      <vt:lpstr>BUT….</vt:lpstr>
      <vt:lpstr>Carbon TIME Project:  DBIR for Environmental Science Literacy</vt:lpstr>
      <vt:lpstr>Carbon TIME Curriculum</vt:lpstr>
      <vt:lpstr>PowerPoint Presentation</vt:lpstr>
      <vt:lpstr>Learning Progression Frameworks</vt:lpstr>
      <vt:lpstr>Discipline-based Implementation Research (DBIR)</vt:lpstr>
      <vt:lpstr>Carbon TIME and  the “three legs of the stool”</vt:lpstr>
      <vt:lpstr>Session Overview</vt:lpstr>
      <vt:lpstr>Papers in this Session</vt:lpstr>
      <vt:lpstr>Data Sources for Papers</vt:lpstr>
      <vt:lpstr>Paper 1: Thomas, Bathia, et al.</vt:lpstr>
      <vt:lpstr>Paper 2: Lin, et al.</vt:lpstr>
      <vt:lpstr>Paper 3: Covitt, et al.</vt:lpstr>
      <vt:lpstr>Paper 4: Morrison Thomas, et al.</vt:lpstr>
      <vt:lpstr>Thanks to Contributors to this Research (not including authors) </vt:lpstr>
      <vt:lpstr>Thanks to our funders </vt:lpstr>
      <vt:lpstr>PowerPoint Presentation</vt:lpstr>
      <vt:lpstr>Discipline-based Implementation Research (DBIR)</vt:lpstr>
      <vt:lpstr>Student Roles in the Instructional Model</vt:lpstr>
      <vt:lpstr>Process Tools</vt:lpstr>
      <vt:lpstr>Carbon TIME Annotated Instructional Model</vt:lpstr>
    </vt:vector>
  </TitlesOfParts>
  <Company>University of Montana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Progressions for Global Carbon Cycling and Climate Change</dc:title>
  <dc:creator>Beth Covitt</dc:creator>
  <cp:lastModifiedBy>Anderson, Charles</cp:lastModifiedBy>
  <cp:revision>357</cp:revision>
  <dcterms:created xsi:type="dcterms:W3CDTF">2016-04-15T01:53:44Z</dcterms:created>
  <dcterms:modified xsi:type="dcterms:W3CDTF">2019-04-04T15:20:55Z</dcterms:modified>
</cp:coreProperties>
</file>