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8882">
          <p15:clr>
            <a:srgbClr val="A4A3A4"/>
          </p15:clr>
        </p15:guide>
        <p15:guide id="2" pos="136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105" autoAdjust="0"/>
  </p:normalViewPr>
  <p:slideViewPr>
    <p:cSldViewPr snapToGrid="0" snapToObjects="1" showGuides="1">
      <p:cViewPr>
        <p:scale>
          <a:sx n="54" d="100"/>
          <a:sy n="54" d="100"/>
        </p:scale>
        <p:origin x="-80" y="-80"/>
      </p:cViewPr>
      <p:guideLst>
        <p:guide orient="horz" pos="8882"/>
        <p:guide pos="1362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33D519-3844-6040-8A53-8A8F2AB3E5AF}" type="datetimeFigureOut">
              <a:rPr lang="en-US" smtClean="0"/>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C46ED-FAC1-2841-A4F6-788C74739F29}" type="slidenum">
              <a:rPr lang="en-US" smtClean="0"/>
              <a:t>‹#›</a:t>
            </a:fld>
            <a:endParaRPr lang="en-US"/>
          </a:p>
        </p:txBody>
      </p:sp>
    </p:spTree>
    <p:extLst>
      <p:ext uri="{BB962C8B-B14F-4D97-AF65-F5344CB8AC3E}">
        <p14:creationId xmlns:p14="http://schemas.microsoft.com/office/powerpoint/2010/main" val="37130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33D519-3844-6040-8A53-8A8F2AB3E5AF}" type="datetimeFigureOut">
              <a:rPr lang="en-US" smtClean="0"/>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C46ED-FAC1-2841-A4F6-788C74739F29}" type="slidenum">
              <a:rPr lang="en-US" smtClean="0"/>
              <a:t>‹#›</a:t>
            </a:fld>
            <a:endParaRPr lang="en-US"/>
          </a:p>
        </p:txBody>
      </p:sp>
    </p:spTree>
    <p:extLst>
      <p:ext uri="{BB962C8B-B14F-4D97-AF65-F5344CB8AC3E}">
        <p14:creationId xmlns:p14="http://schemas.microsoft.com/office/powerpoint/2010/main" val="79890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33D519-3844-6040-8A53-8A8F2AB3E5AF}" type="datetimeFigureOut">
              <a:rPr lang="en-US" smtClean="0"/>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C46ED-FAC1-2841-A4F6-788C74739F29}" type="slidenum">
              <a:rPr lang="en-US" smtClean="0"/>
              <a:t>‹#›</a:t>
            </a:fld>
            <a:endParaRPr lang="en-US"/>
          </a:p>
        </p:txBody>
      </p:sp>
    </p:spTree>
    <p:extLst>
      <p:ext uri="{BB962C8B-B14F-4D97-AF65-F5344CB8AC3E}">
        <p14:creationId xmlns:p14="http://schemas.microsoft.com/office/powerpoint/2010/main" val="34350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33D519-3844-6040-8A53-8A8F2AB3E5AF}" type="datetimeFigureOut">
              <a:rPr lang="en-US" smtClean="0"/>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C46ED-FAC1-2841-A4F6-788C74739F29}" type="slidenum">
              <a:rPr lang="en-US" smtClean="0"/>
              <a:t>‹#›</a:t>
            </a:fld>
            <a:endParaRPr lang="en-US"/>
          </a:p>
        </p:txBody>
      </p:sp>
    </p:spTree>
    <p:extLst>
      <p:ext uri="{BB962C8B-B14F-4D97-AF65-F5344CB8AC3E}">
        <p14:creationId xmlns:p14="http://schemas.microsoft.com/office/powerpoint/2010/main" val="240119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33D519-3844-6040-8A53-8A8F2AB3E5AF}" type="datetimeFigureOut">
              <a:rPr lang="en-US" smtClean="0"/>
              <a:t>3/6/18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DC46ED-FAC1-2841-A4F6-788C74739F29}" type="slidenum">
              <a:rPr lang="en-US" smtClean="0"/>
              <a:t>‹#›</a:t>
            </a:fld>
            <a:endParaRPr lang="en-US"/>
          </a:p>
        </p:txBody>
      </p:sp>
    </p:spTree>
    <p:extLst>
      <p:ext uri="{BB962C8B-B14F-4D97-AF65-F5344CB8AC3E}">
        <p14:creationId xmlns:p14="http://schemas.microsoft.com/office/powerpoint/2010/main" val="32405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33D519-3844-6040-8A53-8A8F2AB3E5AF}" type="datetimeFigureOut">
              <a:rPr lang="en-US" smtClean="0"/>
              <a:t>3/6/18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C46ED-FAC1-2841-A4F6-788C74739F29}" type="slidenum">
              <a:rPr lang="en-US" smtClean="0"/>
              <a:t>‹#›</a:t>
            </a:fld>
            <a:endParaRPr lang="en-US"/>
          </a:p>
        </p:txBody>
      </p:sp>
    </p:spTree>
    <p:extLst>
      <p:ext uri="{BB962C8B-B14F-4D97-AF65-F5344CB8AC3E}">
        <p14:creationId xmlns:p14="http://schemas.microsoft.com/office/powerpoint/2010/main" val="415174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33D519-3844-6040-8A53-8A8F2AB3E5AF}" type="datetimeFigureOut">
              <a:rPr lang="en-US" smtClean="0"/>
              <a:t>3/6/18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DC46ED-FAC1-2841-A4F6-788C74739F29}" type="slidenum">
              <a:rPr lang="en-US" smtClean="0"/>
              <a:t>‹#›</a:t>
            </a:fld>
            <a:endParaRPr lang="en-US"/>
          </a:p>
        </p:txBody>
      </p:sp>
    </p:spTree>
    <p:extLst>
      <p:ext uri="{BB962C8B-B14F-4D97-AF65-F5344CB8AC3E}">
        <p14:creationId xmlns:p14="http://schemas.microsoft.com/office/powerpoint/2010/main" val="427554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33D519-3844-6040-8A53-8A8F2AB3E5AF}" type="datetimeFigureOut">
              <a:rPr lang="en-US" smtClean="0"/>
              <a:t>3/6/18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DC46ED-FAC1-2841-A4F6-788C74739F29}" type="slidenum">
              <a:rPr lang="en-US" smtClean="0"/>
              <a:t>‹#›</a:t>
            </a:fld>
            <a:endParaRPr lang="en-US"/>
          </a:p>
        </p:txBody>
      </p:sp>
    </p:spTree>
    <p:extLst>
      <p:ext uri="{BB962C8B-B14F-4D97-AF65-F5344CB8AC3E}">
        <p14:creationId xmlns:p14="http://schemas.microsoft.com/office/powerpoint/2010/main" val="49843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3D519-3844-6040-8A53-8A8F2AB3E5AF}" type="datetimeFigureOut">
              <a:rPr lang="en-US" smtClean="0"/>
              <a:t>3/6/18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DC46ED-FAC1-2841-A4F6-788C74739F29}" type="slidenum">
              <a:rPr lang="en-US" smtClean="0"/>
              <a:t>‹#›</a:t>
            </a:fld>
            <a:endParaRPr lang="en-US"/>
          </a:p>
        </p:txBody>
      </p:sp>
    </p:spTree>
    <p:extLst>
      <p:ext uri="{BB962C8B-B14F-4D97-AF65-F5344CB8AC3E}">
        <p14:creationId xmlns:p14="http://schemas.microsoft.com/office/powerpoint/2010/main" val="104085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AF33D519-3844-6040-8A53-8A8F2AB3E5AF}" type="datetimeFigureOut">
              <a:rPr lang="en-US" smtClean="0"/>
              <a:t>3/6/18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C46ED-FAC1-2841-A4F6-788C74739F29}" type="slidenum">
              <a:rPr lang="en-US" smtClean="0"/>
              <a:t>‹#›</a:t>
            </a:fld>
            <a:endParaRPr lang="en-US"/>
          </a:p>
        </p:txBody>
      </p:sp>
    </p:spTree>
    <p:extLst>
      <p:ext uri="{BB962C8B-B14F-4D97-AF65-F5344CB8AC3E}">
        <p14:creationId xmlns:p14="http://schemas.microsoft.com/office/powerpoint/2010/main" val="352529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AF33D519-3844-6040-8A53-8A8F2AB3E5AF}" type="datetimeFigureOut">
              <a:rPr lang="en-US" smtClean="0"/>
              <a:t>3/6/18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DC46ED-FAC1-2841-A4F6-788C74739F29}" type="slidenum">
              <a:rPr lang="en-US" smtClean="0"/>
              <a:t>‹#›</a:t>
            </a:fld>
            <a:endParaRPr lang="en-US"/>
          </a:p>
        </p:txBody>
      </p:sp>
    </p:spTree>
    <p:extLst>
      <p:ext uri="{BB962C8B-B14F-4D97-AF65-F5344CB8AC3E}">
        <p14:creationId xmlns:p14="http://schemas.microsoft.com/office/powerpoint/2010/main" val="28531930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AF33D519-3844-6040-8A53-8A8F2AB3E5AF}" type="datetimeFigureOut">
              <a:rPr lang="en-US" smtClean="0"/>
              <a:t>3/6/18</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2EDC46ED-FAC1-2841-A4F6-788C74739F29}" type="slidenum">
              <a:rPr lang="en-US" smtClean="0"/>
              <a:t>‹#›</a:t>
            </a:fld>
            <a:endParaRPr lang="en-US"/>
          </a:p>
        </p:txBody>
      </p:sp>
    </p:spTree>
    <p:extLst>
      <p:ext uri="{BB962C8B-B14F-4D97-AF65-F5344CB8AC3E}">
        <p14:creationId xmlns:p14="http://schemas.microsoft.com/office/powerpoint/2010/main" val="342153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4804758" y="4148533"/>
            <a:ext cx="28803600" cy="2743200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296818" y="4148533"/>
            <a:ext cx="14173200" cy="2743200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chemeClr val="tx1"/>
              </a:solidFill>
              <a:latin typeface="Arial"/>
              <a:cs typeface="Arial"/>
            </a:endParaRPr>
          </a:p>
        </p:txBody>
      </p:sp>
      <p:sp>
        <p:nvSpPr>
          <p:cNvPr id="4" name="TextBox 3"/>
          <p:cNvSpPr txBox="1"/>
          <p:nvPr/>
        </p:nvSpPr>
        <p:spPr>
          <a:xfrm>
            <a:off x="10149355" y="586679"/>
            <a:ext cx="23715372" cy="1938992"/>
          </a:xfrm>
          <a:prstGeom prst="rect">
            <a:avLst/>
          </a:prstGeom>
          <a:noFill/>
        </p:spPr>
        <p:txBody>
          <a:bodyPr wrap="none" rtlCol="0">
            <a:spAutoFit/>
          </a:bodyPr>
          <a:lstStyle/>
          <a:p>
            <a:pPr algn="ctr"/>
            <a:r>
              <a:rPr lang="en-US" sz="6000" b="1" dirty="0">
                <a:solidFill>
                  <a:srgbClr val="4F6228"/>
                </a:solidFill>
                <a:latin typeface="Arial"/>
                <a:cs typeface="Arial"/>
              </a:rPr>
              <a:t>Characterizing Discourse Patterns of Assessing and Scaffolding</a:t>
            </a:r>
          </a:p>
          <a:p>
            <a:pPr algn="ctr"/>
            <a:r>
              <a:rPr lang="en-US" sz="6000" b="1" dirty="0">
                <a:solidFill>
                  <a:srgbClr val="4F6228"/>
                </a:solidFill>
                <a:latin typeface="Arial"/>
                <a:cs typeface="Arial"/>
              </a:rPr>
              <a:t>with Evidence from </a:t>
            </a:r>
            <a:r>
              <a:rPr lang="en-US" sz="6000" b="1" i="1" dirty="0">
                <a:solidFill>
                  <a:srgbClr val="4F6228"/>
                </a:solidFill>
                <a:latin typeface="Arial"/>
                <a:cs typeface="Arial"/>
              </a:rPr>
              <a:t>Carbon TIME</a:t>
            </a:r>
            <a:r>
              <a:rPr lang="en-US" sz="6000" b="1" dirty="0">
                <a:solidFill>
                  <a:srgbClr val="4F6228"/>
                </a:solidFill>
                <a:latin typeface="Arial"/>
                <a:cs typeface="Arial"/>
              </a:rPr>
              <a:t> Classroom Video</a:t>
            </a:r>
          </a:p>
        </p:txBody>
      </p:sp>
      <p:sp>
        <p:nvSpPr>
          <p:cNvPr id="5" name="TextBox 4"/>
          <p:cNvSpPr txBox="1"/>
          <p:nvPr/>
        </p:nvSpPr>
        <p:spPr>
          <a:xfrm>
            <a:off x="5625493" y="2565198"/>
            <a:ext cx="32717442" cy="1169551"/>
          </a:xfrm>
          <a:prstGeom prst="rect">
            <a:avLst/>
          </a:prstGeom>
          <a:noFill/>
        </p:spPr>
        <p:txBody>
          <a:bodyPr wrap="none" rtlCol="0">
            <a:spAutoFit/>
          </a:bodyPr>
          <a:lstStyle/>
          <a:p>
            <a:pPr algn="ctr"/>
            <a:r>
              <a:rPr lang="en-US" sz="3500" dirty="0">
                <a:latin typeface="Arial"/>
                <a:cs typeface="Arial"/>
              </a:rPr>
              <a:t>Beth A. Covitt</a:t>
            </a:r>
            <a:r>
              <a:rPr lang="en-US" sz="3500" baseline="30000" dirty="0">
                <a:latin typeface="Arial"/>
                <a:cs typeface="Arial"/>
              </a:rPr>
              <a:t>1</a:t>
            </a:r>
            <a:r>
              <a:rPr lang="en-US" sz="3500" dirty="0">
                <a:latin typeface="Arial"/>
                <a:cs typeface="Arial"/>
              </a:rPr>
              <a:t>, Christie Morrison Thomas</a:t>
            </a:r>
            <a:r>
              <a:rPr lang="en-US" sz="3500" baseline="30000" dirty="0">
                <a:latin typeface="Arial"/>
                <a:cs typeface="Arial"/>
              </a:rPr>
              <a:t>2</a:t>
            </a:r>
            <a:r>
              <a:rPr lang="en-US" sz="3500" dirty="0">
                <a:latin typeface="Arial"/>
                <a:cs typeface="Arial"/>
              </a:rPr>
              <a:t>, Sarah Bodbyl</a:t>
            </a:r>
            <a:r>
              <a:rPr lang="en-US" sz="3500" baseline="30000" dirty="0">
                <a:latin typeface="Arial"/>
                <a:cs typeface="Arial"/>
              </a:rPr>
              <a:t>2</a:t>
            </a:r>
            <a:r>
              <a:rPr lang="en-US" sz="3500" dirty="0">
                <a:latin typeface="Arial"/>
                <a:cs typeface="Arial"/>
              </a:rPr>
              <a:t>, </a:t>
            </a:r>
            <a:r>
              <a:rPr lang="en-US" sz="3500" dirty="0" err="1">
                <a:latin typeface="Arial"/>
                <a:cs typeface="Arial"/>
              </a:rPr>
              <a:t>Qinyun</a:t>
            </a:r>
            <a:r>
              <a:rPr lang="en-US" sz="3500" dirty="0">
                <a:latin typeface="Arial"/>
                <a:cs typeface="Arial"/>
              </a:rPr>
              <a:t> Lin</a:t>
            </a:r>
            <a:r>
              <a:rPr lang="en-US" sz="3500" baseline="30000" dirty="0">
                <a:latin typeface="Arial"/>
                <a:cs typeface="Arial"/>
              </a:rPr>
              <a:t>2</a:t>
            </a:r>
            <a:r>
              <a:rPr lang="en-US" sz="3500" dirty="0">
                <a:latin typeface="Arial"/>
                <a:cs typeface="Arial"/>
              </a:rPr>
              <a:t>, James Brian Hancock II</a:t>
            </a:r>
            <a:r>
              <a:rPr lang="en-US" sz="3500" baseline="30000" dirty="0">
                <a:latin typeface="Arial"/>
                <a:cs typeface="Arial"/>
              </a:rPr>
              <a:t>2</a:t>
            </a:r>
            <a:r>
              <a:rPr lang="en-US" sz="3500" dirty="0">
                <a:latin typeface="Arial"/>
                <a:cs typeface="Arial"/>
              </a:rPr>
              <a:t>, Craig Kohn</a:t>
            </a:r>
            <a:r>
              <a:rPr lang="en-US" sz="3500" baseline="30000" dirty="0">
                <a:latin typeface="Arial"/>
                <a:cs typeface="Arial"/>
              </a:rPr>
              <a:t>2</a:t>
            </a:r>
            <a:r>
              <a:rPr lang="en-US" sz="3500" dirty="0">
                <a:latin typeface="Arial"/>
                <a:cs typeface="Arial"/>
              </a:rPr>
              <a:t>, Elizabeth de los Santos</a:t>
            </a:r>
            <a:r>
              <a:rPr lang="en-US" sz="3500" baseline="30000" dirty="0">
                <a:latin typeface="Arial"/>
                <a:cs typeface="Arial"/>
              </a:rPr>
              <a:t>3</a:t>
            </a:r>
            <a:r>
              <a:rPr lang="en-US" sz="3500" dirty="0">
                <a:latin typeface="Arial"/>
                <a:cs typeface="Arial"/>
              </a:rPr>
              <a:t>, and Charles W. Anderson</a:t>
            </a:r>
            <a:r>
              <a:rPr lang="en-US" sz="3500" baseline="30000" dirty="0">
                <a:latin typeface="Arial"/>
                <a:cs typeface="Arial"/>
              </a:rPr>
              <a:t>2</a:t>
            </a:r>
          </a:p>
          <a:p>
            <a:pPr algn="ctr"/>
            <a:r>
              <a:rPr lang="en-US" sz="3500" baseline="30000" dirty="0">
                <a:latin typeface="Arial"/>
                <a:cs typeface="Arial"/>
              </a:rPr>
              <a:t>1</a:t>
            </a:r>
            <a:r>
              <a:rPr lang="en-US" sz="3500" dirty="0">
                <a:latin typeface="Arial"/>
                <a:cs typeface="Arial"/>
              </a:rPr>
              <a:t> University of Montana, </a:t>
            </a:r>
            <a:r>
              <a:rPr lang="en-US" sz="3500" baseline="30000" dirty="0">
                <a:latin typeface="Arial"/>
                <a:cs typeface="Arial"/>
              </a:rPr>
              <a:t>2</a:t>
            </a:r>
            <a:r>
              <a:rPr lang="en-US" sz="3500" dirty="0">
                <a:latin typeface="Arial"/>
                <a:cs typeface="Arial"/>
              </a:rPr>
              <a:t>Michigan State University, </a:t>
            </a:r>
            <a:r>
              <a:rPr lang="en-US" sz="3500" baseline="30000" dirty="0">
                <a:latin typeface="Arial"/>
                <a:cs typeface="Arial"/>
              </a:rPr>
              <a:t>3</a:t>
            </a:r>
            <a:r>
              <a:rPr lang="en-US" sz="3500" dirty="0">
                <a:latin typeface="Arial"/>
                <a:cs typeface="Arial"/>
              </a:rPr>
              <a:t>University of Nevada, Reno </a:t>
            </a:r>
          </a:p>
        </p:txBody>
      </p:sp>
      <p:pic>
        <p:nvPicPr>
          <p:cNvPr id="9" name="Picture 8" descr="PastedGraphic-1.pdf"/>
          <p:cNvPicPr>
            <a:picLocks noChangeAspect="1"/>
          </p:cNvPicPr>
          <p:nvPr/>
        </p:nvPicPr>
        <p:blipFill>
          <a:blip r:embed="rId2">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4203682" y="324335"/>
            <a:ext cx="2254685" cy="2286000"/>
          </a:xfrm>
          <a:prstGeom prst="rect">
            <a:avLst/>
          </a:prstGeom>
          <a:noFill/>
        </p:spPr>
      </p:pic>
      <p:pic>
        <p:nvPicPr>
          <p:cNvPr id="11" name="Picture 10"/>
          <p:cNvPicPr>
            <a:picLocks noChangeAspect="1"/>
          </p:cNvPicPr>
          <p:nvPr/>
        </p:nvPicPr>
        <p:blipFill>
          <a:blip r:embed="rId3"/>
          <a:stretch>
            <a:fillRect/>
          </a:stretch>
        </p:blipFill>
        <p:spPr>
          <a:xfrm>
            <a:off x="6821950" y="1069129"/>
            <a:ext cx="3200400" cy="606075"/>
          </a:xfrm>
          <a:prstGeom prst="rect">
            <a:avLst/>
          </a:prstGeom>
        </p:spPr>
      </p:pic>
      <p:pic>
        <p:nvPicPr>
          <p:cNvPr id="12" name="Picture 11"/>
          <p:cNvPicPr>
            <a:picLocks noChangeAspect="1"/>
          </p:cNvPicPr>
          <p:nvPr/>
        </p:nvPicPr>
        <p:blipFill>
          <a:blip r:embed="rId4"/>
          <a:stretch>
            <a:fillRect/>
          </a:stretch>
        </p:blipFill>
        <p:spPr>
          <a:xfrm>
            <a:off x="42235443" y="501355"/>
            <a:ext cx="1079098" cy="1893154"/>
          </a:xfrm>
          <a:prstGeom prst="rect">
            <a:avLst/>
          </a:prstGeom>
        </p:spPr>
      </p:pic>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520046" y="592989"/>
            <a:ext cx="3200400" cy="1890350"/>
          </a:xfrm>
          <a:prstGeom prst="rect">
            <a:avLst/>
          </a:prstGeom>
        </p:spPr>
      </p:pic>
      <p:pic>
        <p:nvPicPr>
          <p:cNvPr id="14" name="Picture 13" descr="Mines_EEE_swirl_4CP_R.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88787" y="586679"/>
            <a:ext cx="6175728" cy="706104"/>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7"/>
          <a:stretch>
            <a:fillRect/>
          </a:stretch>
        </p:blipFill>
        <p:spPr>
          <a:xfrm>
            <a:off x="41129115" y="2474459"/>
            <a:ext cx="1260290" cy="1260290"/>
          </a:xfrm>
          <a:prstGeom prst="rect">
            <a:avLst/>
          </a:prstGeom>
          <a:ln>
            <a:noFill/>
          </a:ln>
          <a:effectLst>
            <a:softEdge rad="112500"/>
          </a:effectLst>
        </p:spPr>
      </p:pic>
      <p:pic>
        <p:nvPicPr>
          <p:cNvPr id="16" name="Picture 15"/>
          <p:cNvPicPr>
            <a:picLocks noChangeAspect="1"/>
          </p:cNvPicPr>
          <p:nvPr/>
        </p:nvPicPr>
        <p:blipFill>
          <a:blip r:embed="rId8"/>
          <a:stretch>
            <a:fillRect/>
          </a:stretch>
        </p:blipFill>
        <p:spPr>
          <a:xfrm>
            <a:off x="39361648" y="1534973"/>
            <a:ext cx="1927707" cy="873237"/>
          </a:xfrm>
          <a:prstGeom prst="rect">
            <a:avLst/>
          </a:prstGeom>
        </p:spPr>
      </p:pic>
      <p:sp>
        <p:nvSpPr>
          <p:cNvPr id="17" name="TextBox 16"/>
          <p:cNvSpPr txBox="1"/>
          <p:nvPr/>
        </p:nvSpPr>
        <p:spPr>
          <a:xfrm>
            <a:off x="6071141" y="4133441"/>
            <a:ext cx="2444524" cy="861774"/>
          </a:xfrm>
          <a:prstGeom prst="rect">
            <a:avLst/>
          </a:prstGeom>
          <a:noFill/>
        </p:spPr>
        <p:txBody>
          <a:bodyPr wrap="none" rtlCol="0">
            <a:spAutoFit/>
          </a:bodyPr>
          <a:lstStyle/>
          <a:p>
            <a:r>
              <a:rPr lang="en-US" sz="5000" b="1" dirty="0">
                <a:solidFill>
                  <a:schemeClr val="accent3">
                    <a:lumMod val="50000"/>
                  </a:schemeClr>
                </a:solidFill>
              </a:rPr>
              <a:t>Problem</a:t>
            </a:r>
          </a:p>
        </p:txBody>
      </p:sp>
      <p:sp>
        <p:nvSpPr>
          <p:cNvPr id="22" name="Rectangle 21"/>
          <p:cNvSpPr/>
          <p:nvPr/>
        </p:nvSpPr>
        <p:spPr>
          <a:xfrm>
            <a:off x="731722" y="4819433"/>
            <a:ext cx="13258800" cy="6324808"/>
          </a:xfrm>
          <a:prstGeom prst="rect">
            <a:avLst/>
          </a:prstGeom>
        </p:spPr>
        <p:txBody>
          <a:bodyPr wrap="square">
            <a:spAutoFit/>
          </a:bodyPr>
          <a:lstStyle/>
          <a:p>
            <a:pPr algn="just"/>
            <a:r>
              <a:rPr lang="en-US" sz="3000" dirty="0"/>
              <a:t>Classrooms are negotiated social discourse spaces where teacher and students come together to achieve a purpose through activity. The </a:t>
            </a:r>
            <a:r>
              <a:rPr lang="en-US" sz="3000" i="1" dirty="0"/>
              <a:t>Carbon TIME</a:t>
            </a:r>
            <a:r>
              <a:rPr lang="en-US" sz="3000" dirty="0"/>
              <a:t> project aims to provide a research-based program to support the creation of classroom discourse communities for building students’ three-dimensional science knowledge and practice concerning carbon-transforming processes. </a:t>
            </a:r>
          </a:p>
          <a:p>
            <a:pPr algn="just"/>
            <a:endParaRPr lang="en-US" sz="1500" dirty="0"/>
          </a:p>
          <a:p>
            <a:pPr algn="just"/>
            <a:r>
              <a:rPr lang="en-US" sz="3000" i="1" dirty="0"/>
              <a:t>Carbon TIME</a:t>
            </a:r>
            <a:r>
              <a:rPr lang="en-US" sz="3000" dirty="0"/>
              <a:t> units are designed to use a structured discourse routine aligned with discourse-embedded Process Tools. The discourse routine supports enactment of classroom activity and talk including elicitation, assessment, and scaffolding to develop students’ capacity to create three-dimensional model-based performances. Ideally, discourse involves the teacher and students in “figuring out” together through engaging in science practices rather than in “learning about” through being told explanations by the teacher (Schwarz, </a:t>
            </a:r>
            <a:r>
              <a:rPr lang="en-US" sz="3000" dirty="0" err="1"/>
              <a:t>Passmore</a:t>
            </a:r>
            <a:r>
              <a:rPr lang="en-US" sz="3000" dirty="0"/>
              <a:t>, &amp; </a:t>
            </a:r>
            <a:r>
              <a:rPr lang="en-US" sz="3000" dirty="0" err="1"/>
              <a:t>Reiser</a:t>
            </a:r>
            <a:r>
              <a:rPr lang="en-US" sz="3000" dirty="0"/>
              <a:t>, 2017). Figure 1 shows the </a:t>
            </a:r>
            <a:r>
              <a:rPr lang="en-US" sz="3000" i="1" dirty="0"/>
              <a:t>Carbon TIME</a:t>
            </a:r>
            <a:r>
              <a:rPr lang="en-US" sz="3000" dirty="0"/>
              <a:t> discourse routine around use of Process Tools.</a:t>
            </a:r>
          </a:p>
        </p:txBody>
      </p:sp>
      <p:sp>
        <p:nvSpPr>
          <p:cNvPr id="23" name="Rectangle 22"/>
          <p:cNvSpPr/>
          <p:nvPr/>
        </p:nvSpPr>
        <p:spPr>
          <a:xfrm>
            <a:off x="936576" y="11292435"/>
            <a:ext cx="13258800" cy="3539430"/>
          </a:xfrm>
          <a:prstGeom prst="rect">
            <a:avLst/>
          </a:prstGeom>
          <a:solidFill>
            <a:schemeClr val="bg1"/>
          </a:solidFill>
          <a:ln w="25400">
            <a:solidFill>
              <a:schemeClr val="tx1"/>
            </a:solidFill>
          </a:ln>
        </p:spPr>
        <p:txBody>
          <a:bodyPr wrap="square">
            <a:spAutoFit/>
          </a:bodyPr>
          <a:lstStyle/>
          <a:p>
            <a:pPr lvl="0"/>
            <a:r>
              <a:rPr lang="en-US" sz="3200" b="1" dirty="0" smtClean="0"/>
              <a:t>1. Introduction</a:t>
            </a:r>
            <a:r>
              <a:rPr lang="en-US" sz="3200" b="1" dirty="0"/>
              <a:t>:</a:t>
            </a:r>
            <a:r>
              <a:rPr lang="en-US" sz="3200" dirty="0"/>
              <a:t> Discussion aimed at establishing purpose of Tool &amp; activating students’ prior knowledge</a:t>
            </a:r>
          </a:p>
          <a:p>
            <a:pPr lvl="0"/>
            <a:r>
              <a:rPr lang="en-US" sz="3200" b="1" dirty="0" smtClean="0"/>
              <a:t>2. Private </a:t>
            </a:r>
            <a:r>
              <a:rPr lang="en-US" sz="3200" b="1" dirty="0"/>
              <a:t>thinking &amp; writing:</a:t>
            </a:r>
            <a:r>
              <a:rPr lang="en-US" sz="3200" dirty="0"/>
              <a:t> Students use Tool individually to think about &amp; write their ideas</a:t>
            </a:r>
          </a:p>
          <a:p>
            <a:pPr lvl="0"/>
            <a:r>
              <a:rPr lang="en-US" sz="3200" b="1" dirty="0" smtClean="0"/>
              <a:t>3. Sharing </a:t>
            </a:r>
            <a:r>
              <a:rPr lang="en-US" sz="3200" b="1" dirty="0"/>
              <a:t>ideas:</a:t>
            </a:r>
            <a:r>
              <a:rPr lang="en-US" sz="3200" dirty="0"/>
              <a:t> Students share &amp; compare ideas</a:t>
            </a:r>
          </a:p>
          <a:p>
            <a:r>
              <a:rPr lang="en-US" sz="3200" b="1" smtClean="0"/>
              <a:t>4. Consensus </a:t>
            </a:r>
            <a:r>
              <a:rPr lang="en-US" sz="3200" b="1" dirty="0"/>
              <a:t>seeking discussion &amp; public writing:</a:t>
            </a:r>
            <a:r>
              <a:rPr lang="en-US" sz="3200" dirty="0"/>
              <a:t> Class-level documentation &amp; discussion of ideas. </a:t>
            </a:r>
          </a:p>
        </p:txBody>
      </p:sp>
      <p:pic>
        <p:nvPicPr>
          <p:cNvPr id="24" name="Picture 23"/>
          <p:cNvPicPr>
            <a:picLocks noChangeAspect="1"/>
          </p:cNvPicPr>
          <p:nvPr/>
        </p:nvPicPr>
        <p:blipFill>
          <a:blip r:embed="rId9"/>
          <a:stretch>
            <a:fillRect/>
          </a:stretch>
        </p:blipFill>
        <p:spPr>
          <a:xfrm>
            <a:off x="35845987" y="1638051"/>
            <a:ext cx="3200400" cy="756458"/>
          </a:xfrm>
          <a:prstGeom prst="rect">
            <a:avLst/>
          </a:prstGeom>
        </p:spPr>
      </p:pic>
      <p:sp>
        <p:nvSpPr>
          <p:cNvPr id="25" name="Rectangle 24"/>
          <p:cNvSpPr/>
          <p:nvPr/>
        </p:nvSpPr>
        <p:spPr>
          <a:xfrm>
            <a:off x="774938" y="15554985"/>
            <a:ext cx="13258800" cy="1938992"/>
          </a:xfrm>
          <a:prstGeom prst="rect">
            <a:avLst/>
          </a:prstGeom>
        </p:spPr>
        <p:txBody>
          <a:bodyPr wrap="square">
            <a:spAutoFit/>
          </a:bodyPr>
          <a:lstStyle/>
          <a:p>
            <a:pPr algn="just"/>
            <a:r>
              <a:rPr lang="en-US" sz="3000" dirty="0"/>
              <a:t>Each </a:t>
            </a:r>
            <a:r>
              <a:rPr lang="en-US" sz="3000" i="1" dirty="0"/>
              <a:t>Carbon TIME</a:t>
            </a:r>
            <a:r>
              <a:rPr lang="en-US" sz="3000" dirty="0"/>
              <a:t> unit includes a series of Process Tools</a:t>
            </a:r>
            <a:r>
              <a:rPr lang="en-US" sz="3000" b="1" dirty="0"/>
              <a:t> </a:t>
            </a:r>
            <a:r>
              <a:rPr lang="en-US" sz="3000" dirty="0"/>
              <a:t>that</a:t>
            </a:r>
            <a:r>
              <a:rPr lang="en-US" sz="3000" b="1" dirty="0"/>
              <a:t> </a:t>
            </a:r>
            <a:r>
              <a:rPr lang="en-US" sz="3000" dirty="0"/>
              <a:t>scaffold students’ engagement in sequenced science practices as they figure out the unit’s driving question. The nature of consensus seeking (step 4 in discourse routine) is different for each Tool, as shown in Figure 2.</a:t>
            </a:r>
          </a:p>
        </p:txBody>
      </p:sp>
      <p:graphicFrame>
        <p:nvGraphicFramePr>
          <p:cNvPr id="26" name="Table 25"/>
          <p:cNvGraphicFramePr>
            <a:graphicFrameLocks noGrp="1"/>
          </p:cNvGraphicFramePr>
          <p:nvPr>
            <p:extLst>
              <p:ext uri="{D42A27DB-BD31-4B8C-83A1-F6EECF244321}">
                <p14:modId xmlns:p14="http://schemas.microsoft.com/office/powerpoint/2010/main" val="723411403"/>
              </p:ext>
            </p:extLst>
          </p:nvPr>
        </p:nvGraphicFramePr>
        <p:xfrm>
          <a:off x="781733" y="17712081"/>
          <a:ext cx="13439694" cy="4557074"/>
        </p:xfrm>
        <a:graphic>
          <a:graphicData uri="http://schemas.openxmlformats.org/drawingml/2006/table">
            <a:tbl>
              <a:tblPr firstRow="1" bandRow="1">
                <a:tableStyleId>{5C22544A-7EE6-4342-B048-85BDC9FD1C3A}</a:tableStyleId>
              </a:tblPr>
              <a:tblGrid>
                <a:gridCol w="4479898">
                  <a:extLst>
                    <a:ext uri="{9D8B030D-6E8A-4147-A177-3AD203B41FA5}">
                      <a16:colId xmlns="" xmlns:a16="http://schemas.microsoft.com/office/drawing/2014/main" val="20000"/>
                    </a:ext>
                  </a:extLst>
                </a:gridCol>
                <a:gridCol w="4479898">
                  <a:extLst>
                    <a:ext uri="{9D8B030D-6E8A-4147-A177-3AD203B41FA5}">
                      <a16:colId xmlns="" xmlns:a16="http://schemas.microsoft.com/office/drawing/2014/main" val="20001"/>
                    </a:ext>
                  </a:extLst>
                </a:gridCol>
                <a:gridCol w="4479898">
                  <a:extLst>
                    <a:ext uri="{9D8B030D-6E8A-4147-A177-3AD203B41FA5}">
                      <a16:colId xmlns="" xmlns:a16="http://schemas.microsoft.com/office/drawing/2014/main" val="20002"/>
                    </a:ext>
                  </a:extLst>
                </a:gridCol>
              </a:tblGrid>
              <a:tr h="1068203">
                <a:tc>
                  <a:txBody>
                    <a:bodyPr/>
                    <a:lstStyle/>
                    <a:p>
                      <a:pPr algn="ctr"/>
                      <a:r>
                        <a:rPr lang="en-US" sz="3000" dirty="0">
                          <a:solidFill>
                            <a:srgbClr val="000000"/>
                          </a:solidFill>
                          <a:latin typeface="Arial"/>
                          <a:cs typeface="Arial"/>
                        </a:rPr>
                        <a:t>Expressing Ideas</a:t>
                      </a:r>
                      <a:r>
                        <a:rPr lang="en-US" sz="3000" baseline="0" dirty="0">
                          <a:solidFill>
                            <a:srgbClr val="000000"/>
                          </a:solidFill>
                          <a:latin typeface="Arial"/>
                          <a:cs typeface="Arial"/>
                        </a:rPr>
                        <a:t> Tool</a:t>
                      </a:r>
                      <a:endParaRPr lang="en-US" sz="3000" dirty="0">
                        <a:solidFill>
                          <a:srgbClr val="000000"/>
                        </a:solidFill>
                        <a:latin typeface="Arial"/>
                        <a:cs typeface="Arial"/>
                      </a:endParaRPr>
                    </a:p>
                  </a:txBody>
                  <a:tcPr>
                    <a:lnL w="28575" cap="flat" cmpd="sng" algn="ctr">
                      <a:solidFill>
                        <a:srgbClr val="000000"/>
                      </a:solidFill>
                      <a:prstDash val="solid"/>
                      <a:round/>
                      <a:headEnd type="none" w="med" len="med"/>
                      <a:tailEnd type="none" w="med" len="med"/>
                    </a:lnL>
                    <a:lnR w="12700" cmpd="sng">
                      <a:noFill/>
                    </a:lnR>
                    <a:lnT w="28575"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3000" dirty="0">
                          <a:solidFill>
                            <a:srgbClr val="000000"/>
                          </a:solidFill>
                          <a:latin typeface="Arial"/>
                          <a:cs typeface="Arial"/>
                        </a:rPr>
                        <a:t>Evidence-Based Arguments Tool</a:t>
                      </a:r>
                    </a:p>
                  </a:txBody>
                  <a:tcPr>
                    <a:lnL w="12700" cmpd="sng">
                      <a:noFill/>
                    </a:lnL>
                    <a:lnR w="12700" cmpd="sng">
                      <a:noFill/>
                    </a:lnR>
                    <a:lnT w="28575"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3000" dirty="0">
                          <a:solidFill>
                            <a:srgbClr val="000000"/>
                          </a:solidFill>
                          <a:latin typeface="Arial"/>
                          <a:cs typeface="Arial"/>
                        </a:rPr>
                        <a:t>Explanations</a:t>
                      </a:r>
                      <a:r>
                        <a:rPr lang="en-US" sz="3000" baseline="0" dirty="0">
                          <a:solidFill>
                            <a:srgbClr val="000000"/>
                          </a:solidFill>
                          <a:latin typeface="Arial"/>
                          <a:cs typeface="Arial"/>
                        </a:rPr>
                        <a:t> Tool</a:t>
                      </a:r>
                      <a:endParaRPr lang="en-US" sz="3000" dirty="0">
                        <a:solidFill>
                          <a:srgbClr val="000000"/>
                        </a:solidFill>
                        <a:latin typeface="Arial"/>
                        <a:cs typeface="Arial"/>
                      </a:endParaRPr>
                    </a:p>
                  </a:txBody>
                  <a:tcPr>
                    <a:lnL w="12700" cmpd="sng">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654231">
                <a:tc gridSpan="3">
                  <a:txBody>
                    <a:bodyPr/>
                    <a:lstStyle/>
                    <a:p>
                      <a:pPr algn="ctr"/>
                      <a:r>
                        <a:rPr lang="en-US" sz="3000" dirty="0">
                          <a:solidFill>
                            <a:srgbClr val="000000"/>
                          </a:solidFill>
                          <a:latin typeface="Arial"/>
                          <a:cs typeface="Arial"/>
                        </a:rPr>
                        <a:t>Consensus</a:t>
                      </a:r>
                      <a:r>
                        <a:rPr lang="en-US" sz="3000" baseline="0" dirty="0">
                          <a:solidFill>
                            <a:srgbClr val="000000"/>
                          </a:solidFill>
                          <a:latin typeface="Arial"/>
                          <a:cs typeface="Arial"/>
                        </a:rPr>
                        <a:t> seeking regarding</a:t>
                      </a:r>
                      <a:r>
                        <a:rPr lang="mr-IN" sz="3000" baseline="0" dirty="0">
                          <a:solidFill>
                            <a:srgbClr val="000000"/>
                          </a:solidFill>
                          <a:latin typeface="Arial"/>
                          <a:cs typeface="Arial"/>
                        </a:rPr>
                        <a:t>…</a:t>
                      </a:r>
                      <a:endParaRPr lang="en-US" sz="3000" dirty="0">
                        <a:solidFill>
                          <a:srgbClr val="000000"/>
                        </a:solidFill>
                        <a:latin typeface="Arial"/>
                        <a:cs typeface="Aria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3000" dirty="0">
                        <a:solidFill>
                          <a:srgbClr val="000000"/>
                        </a:solidFill>
                        <a:latin typeface="Arial"/>
                        <a:cs typeface="Arial"/>
                      </a:endParaRPr>
                    </a:p>
                  </a:txBody>
                  <a:tcPr>
                    <a:noFill/>
                  </a:tcPr>
                </a:tc>
                <a:tc hMerge="1">
                  <a:txBody>
                    <a:bodyPr/>
                    <a:lstStyle/>
                    <a:p>
                      <a:pPr algn="ctr"/>
                      <a:endParaRPr lang="en-US" sz="3000" dirty="0">
                        <a:solidFill>
                          <a:srgbClr val="000000"/>
                        </a:solidFill>
                        <a:latin typeface="Arial"/>
                        <a:cs typeface="Arial"/>
                      </a:endParaRPr>
                    </a:p>
                  </a:txBody>
                  <a:tcPr>
                    <a:noFill/>
                  </a:tcPr>
                </a:tc>
                <a:extLst>
                  <a:ext uri="{0D108BD9-81ED-4DB2-BD59-A6C34878D82A}">
                    <a16:rowId xmlns="" xmlns:a16="http://schemas.microsoft.com/office/drawing/2014/main" val="10001"/>
                  </a:ext>
                </a:extLst>
              </a:tr>
              <a:tr h="2075027">
                <a:tc>
                  <a:txBody>
                    <a:bodyPr/>
                    <a:lstStyle/>
                    <a:p>
                      <a:pPr marL="457200" lvl="0" indent="-457200">
                        <a:buFont typeface="Arial"/>
                        <a:buChar char="•"/>
                      </a:pPr>
                      <a:r>
                        <a:rPr lang="en-US" sz="3000" kern="1200" dirty="0">
                          <a:solidFill>
                            <a:schemeClr val="dk1"/>
                          </a:solidFill>
                          <a:effectLst/>
                          <a:latin typeface="Arial"/>
                          <a:ea typeface="+mn-ea"/>
                          <a:cs typeface="Arial"/>
                        </a:rPr>
                        <a:t>Similarities &amp; differences among students’ ideas</a:t>
                      </a:r>
                    </a:p>
                    <a:p>
                      <a:pPr marL="457200" lvl="0" indent="-457200">
                        <a:buFont typeface="Arial"/>
                        <a:buChar char="•"/>
                      </a:pPr>
                      <a:r>
                        <a:rPr lang="en-US" sz="3000" kern="1200" dirty="0">
                          <a:solidFill>
                            <a:schemeClr val="dk1"/>
                          </a:solidFill>
                          <a:effectLst/>
                          <a:latin typeface="Arial"/>
                          <a:ea typeface="+mn-ea"/>
                          <a:cs typeface="Arial"/>
                        </a:rPr>
                        <a:t>Points of disagreement</a:t>
                      </a:r>
                    </a:p>
                    <a:p>
                      <a:pPr marL="457200" indent="-457200">
                        <a:buFont typeface="Arial"/>
                        <a:buChar char="•"/>
                      </a:pPr>
                      <a:r>
                        <a:rPr lang="en-US" sz="3000" kern="1200" dirty="0">
                          <a:solidFill>
                            <a:schemeClr val="dk1"/>
                          </a:solidFill>
                          <a:effectLst/>
                          <a:latin typeface="Arial"/>
                          <a:ea typeface="+mn-ea"/>
                          <a:cs typeface="Arial"/>
                        </a:rPr>
                        <a:t>Wondering questions </a:t>
                      </a:r>
                      <a:endParaRPr lang="en-US" sz="3000" dirty="0">
                        <a:solidFill>
                          <a:srgbClr val="000000"/>
                        </a:solidFill>
                        <a:latin typeface="Arial"/>
                        <a:cs typeface="Arial"/>
                      </a:endParaRPr>
                    </a:p>
                  </a:txBody>
                  <a:tcPr>
                    <a:lnL w="28575" cap="flat" cmpd="sng" algn="ctr">
                      <a:solidFill>
                        <a:srgbClr val="000000"/>
                      </a:solidFill>
                      <a:prstDash val="solid"/>
                      <a:round/>
                      <a:headEnd type="none" w="med" len="med"/>
                      <a:tailEnd type="none" w="med" len="med"/>
                    </a:lnL>
                    <a:lnR w="12700" cmpd="sng">
                      <a:noFill/>
                    </a:lnR>
                    <a:lnT w="127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lvl="0" indent="-457200">
                        <a:buFont typeface="Arial"/>
                        <a:buChar char="•"/>
                      </a:pPr>
                      <a:r>
                        <a:rPr lang="en-US" sz="3000" kern="1200" dirty="0">
                          <a:solidFill>
                            <a:schemeClr val="dk1"/>
                          </a:solidFill>
                          <a:effectLst/>
                          <a:latin typeface="Arial"/>
                          <a:ea typeface="+mn-ea"/>
                          <a:cs typeface="Arial"/>
                        </a:rPr>
                        <a:t>Relevant</a:t>
                      </a:r>
                      <a:r>
                        <a:rPr lang="en-US" sz="3000" kern="1200" baseline="0" dirty="0">
                          <a:solidFill>
                            <a:schemeClr val="dk1"/>
                          </a:solidFill>
                          <a:effectLst/>
                          <a:latin typeface="Arial"/>
                          <a:ea typeface="+mn-ea"/>
                          <a:cs typeface="Arial"/>
                        </a:rPr>
                        <a:t> patterns in data</a:t>
                      </a:r>
                    </a:p>
                    <a:p>
                      <a:pPr marL="457200" lvl="0" indent="-457200">
                        <a:buFont typeface="Arial"/>
                        <a:buChar char="•"/>
                      </a:pPr>
                      <a:r>
                        <a:rPr lang="en-US" sz="3000" kern="1200" baseline="0" dirty="0">
                          <a:solidFill>
                            <a:schemeClr val="dk1"/>
                          </a:solidFill>
                          <a:effectLst/>
                          <a:latin typeface="Arial"/>
                          <a:ea typeface="+mn-ea"/>
                          <a:cs typeface="Arial"/>
                        </a:rPr>
                        <a:t>Warranted conclusions</a:t>
                      </a:r>
                    </a:p>
                    <a:p>
                      <a:pPr marL="457200" lvl="0" indent="-457200">
                        <a:buFont typeface="Arial"/>
                        <a:buChar char="•"/>
                      </a:pPr>
                      <a:r>
                        <a:rPr lang="en-US" sz="3000" kern="1200" baseline="0" dirty="0">
                          <a:solidFill>
                            <a:schemeClr val="dk1"/>
                          </a:solidFill>
                          <a:effectLst/>
                          <a:latin typeface="Arial"/>
                          <a:ea typeface="+mn-ea"/>
                          <a:cs typeface="Arial"/>
                        </a:rPr>
                        <a:t>Unanswered questions</a:t>
                      </a:r>
                      <a:endParaRPr lang="en-US" sz="3000" dirty="0">
                        <a:solidFill>
                          <a:srgbClr val="000000"/>
                        </a:solidFill>
                        <a:latin typeface="Arial"/>
                        <a:cs typeface="Arial"/>
                      </a:endParaRPr>
                    </a:p>
                  </a:txBody>
                  <a:tcPr>
                    <a:lnL w="12700" cmpd="sng">
                      <a:noFill/>
                    </a:lnL>
                    <a:lnR w="12700" cmpd="sng">
                      <a:noFill/>
                    </a:lnR>
                    <a:lnT w="127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lvl="0" indent="-457200">
                        <a:buFont typeface="Arial"/>
                        <a:buChar char="•"/>
                      </a:pPr>
                      <a:r>
                        <a:rPr lang="en-US" sz="3000" kern="1200" dirty="0">
                          <a:solidFill>
                            <a:schemeClr val="dk1"/>
                          </a:solidFill>
                          <a:effectLst/>
                          <a:latin typeface="Arial"/>
                          <a:ea typeface="+mn-ea"/>
                          <a:cs typeface="Arial"/>
                        </a:rPr>
                        <a:t>Coherent</a:t>
                      </a:r>
                      <a:r>
                        <a:rPr lang="en-US" sz="3000" kern="1200" baseline="0" dirty="0">
                          <a:solidFill>
                            <a:schemeClr val="dk1"/>
                          </a:solidFill>
                          <a:effectLst/>
                          <a:latin typeface="Arial"/>
                          <a:ea typeface="+mn-ea"/>
                          <a:cs typeface="Arial"/>
                        </a:rPr>
                        <a:t> explanations that answer </a:t>
                      </a:r>
                      <a:r>
                        <a:rPr lang="en-US" sz="3000" i="1" kern="1200" baseline="0" dirty="0">
                          <a:solidFill>
                            <a:schemeClr val="dk1"/>
                          </a:solidFill>
                          <a:effectLst/>
                          <a:latin typeface="Arial"/>
                          <a:ea typeface="+mn-ea"/>
                          <a:cs typeface="Arial"/>
                        </a:rPr>
                        <a:t>The 3 Questions</a:t>
                      </a:r>
                      <a:r>
                        <a:rPr lang="en-US" sz="3000" i="0" kern="1200" baseline="0" dirty="0">
                          <a:solidFill>
                            <a:schemeClr val="dk1"/>
                          </a:solidFill>
                          <a:effectLst/>
                          <a:latin typeface="Arial"/>
                          <a:ea typeface="+mn-ea"/>
                          <a:cs typeface="Arial"/>
                        </a:rPr>
                        <a:t> while following the rules in ways consistent with evidence</a:t>
                      </a:r>
                      <a:endParaRPr lang="en-US" sz="3000" dirty="0">
                        <a:solidFill>
                          <a:srgbClr val="000000"/>
                        </a:solidFill>
                        <a:latin typeface="Arial"/>
                        <a:cs typeface="Arial"/>
                      </a:endParaRPr>
                    </a:p>
                  </a:txBody>
                  <a:tcPr>
                    <a:lnL w="12700" cmpd="sng">
                      <a:noFill/>
                    </a:lnL>
                    <a:lnR w="28575" cap="flat" cmpd="sng" algn="ctr">
                      <a:solidFill>
                        <a:srgbClr val="000000"/>
                      </a:solidFill>
                      <a:prstDash val="solid"/>
                      <a:round/>
                      <a:headEnd type="none" w="med" len="med"/>
                      <a:tailEnd type="none" w="med" len="med"/>
                    </a:lnR>
                    <a:lnT w="12700" cmpd="sng">
                      <a:noFill/>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
        <p:nvSpPr>
          <p:cNvPr id="27" name="Rectangle 26"/>
          <p:cNvSpPr/>
          <p:nvPr/>
        </p:nvSpPr>
        <p:spPr>
          <a:xfrm>
            <a:off x="813422" y="14850244"/>
            <a:ext cx="13258800" cy="584776"/>
          </a:xfrm>
          <a:prstGeom prst="rect">
            <a:avLst/>
          </a:prstGeom>
        </p:spPr>
        <p:txBody>
          <a:bodyPr wrap="square">
            <a:spAutoFit/>
          </a:bodyPr>
          <a:lstStyle/>
          <a:p>
            <a:r>
              <a:rPr lang="en-US" sz="3200" b="1" dirty="0"/>
              <a:t>Figure 1. Steps in the </a:t>
            </a:r>
            <a:r>
              <a:rPr lang="en-US" sz="3200" b="1" i="1" dirty="0"/>
              <a:t>Carbon TIME</a:t>
            </a:r>
            <a:r>
              <a:rPr lang="en-US" sz="3200" b="1" dirty="0"/>
              <a:t> classroom discourse routine</a:t>
            </a:r>
          </a:p>
        </p:txBody>
      </p:sp>
      <p:sp>
        <p:nvSpPr>
          <p:cNvPr id="28" name="Rectangle 27"/>
          <p:cNvSpPr/>
          <p:nvPr/>
        </p:nvSpPr>
        <p:spPr>
          <a:xfrm>
            <a:off x="704765" y="22269155"/>
            <a:ext cx="13258800" cy="584776"/>
          </a:xfrm>
          <a:prstGeom prst="rect">
            <a:avLst/>
          </a:prstGeom>
        </p:spPr>
        <p:txBody>
          <a:bodyPr wrap="square">
            <a:spAutoFit/>
          </a:bodyPr>
          <a:lstStyle/>
          <a:p>
            <a:r>
              <a:rPr lang="en-US" sz="3200" b="1" dirty="0"/>
              <a:t>Figure 2. Consensus purposes of discourse-embedded Process Tools</a:t>
            </a:r>
          </a:p>
        </p:txBody>
      </p:sp>
      <p:sp>
        <p:nvSpPr>
          <p:cNvPr id="29" name="TextBox 28"/>
          <p:cNvSpPr txBox="1"/>
          <p:nvPr/>
        </p:nvSpPr>
        <p:spPr>
          <a:xfrm>
            <a:off x="4391947" y="22886744"/>
            <a:ext cx="5179961" cy="861774"/>
          </a:xfrm>
          <a:prstGeom prst="rect">
            <a:avLst/>
          </a:prstGeom>
          <a:noFill/>
        </p:spPr>
        <p:txBody>
          <a:bodyPr wrap="none" rtlCol="0">
            <a:spAutoFit/>
          </a:bodyPr>
          <a:lstStyle/>
          <a:p>
            <a:r>
              <a:rPr lang="en-US" sz="5000" b="1" dirty="0">
                <a:solidFill>
                  <a:srgbClr val="4F6228"/>
                </a:solidFill>
              </a:rPr>
              <a:t>Research Question</a:t>
            </a:r>
          </a:p>
        </p:txBody>
      </p:sp>
      <p:sp>
        <p:nvSpPr>
          <p:cNvPr id="30" name="Rectangle 29"/>
          <p:cNvSpPr/>
          <p:nvPr/>
        </p:nvSpPr>
        <p:spPr>
          <a:xfrm>
            <a:off x="927338" y="23600421"/>
            <a:ext cx="13258800" cy="1477328"/>
          </a:xfrm>
          <a:prstGeom prst="rect">
            <a:avLst/>
          </a:prstGeom>
        </p:spPr>
        <p:txBody>
          <a:bodyPr wrap="square">
            <a:spAutoFit/>
          </a:bodyPr>
          <a:lstStyle/>
          <a:p>
            <a:pPr algn="just"/>
            <a:r>
              <a:rPr lang="en-US" sz="3000" dirty="0"/>
              <a:t>What patterns exist with respect to (1) elicitation and assessment of students’ ideas, and (2) coming to conclusion during public discourse that involves use of a </a:t>
            </a:r>
            <a:r>
              <a:rPr lang="en-US" sz="3000" i="1" dirty="0"/>
              <a:t>Carbon TIME</a:t>
            </a:r>
            <a:r>
              <a:rPr lang="en-US" sz="3000" dirty="0"/>
              <a:t> Process Tool? </a:t>
            </a:r>
          </a:p>
        </p:txBody>
      </p:sp>
      <p:sp>
        <p:nvSpPr>
          <p:cNvPr id="31" name="Rectangle 30"/>
          <p:cNvSpPr/>
          <p:nvPr/>
        </p:nvSpPr>
        <p:spPr>
          <a:xfrm>
            <a:off x="813422" y="25508469"/>
            <a:ext cx="13258800" cy="6001642"/>
          </a:xfrm>
          <a:prstGeom prst="rect">
            <a:avLst/>
          </a:prstGeom>
        </p:spPr>
        <p:txBody>
          <a:bodyPr wrap="square">
            <a:spAutoFit/>
          </a:bodyPr>
          <a:lstStyle/>
          <a:p>
            <a:pPr algn="just"/>
            <a:r>
              <a:rPr lang="en-US" sz="3200" b="1" i="1" dirty="0"/>
              <a:t>Data Sources:</a:t>
            </a:r>
            <a:r>
              <a:rPr lang="en-US" sz="3200" dirty="0"/>
              <a:t> We draw on 17 focus lesson videos (1 from each of 17 case study classrooms). Our unit of analysis is a video-recorded discourse routine involving use of a Tool. Each case included more than 1 videotaped lesson; the focus lesson was chosen to be representative of discourse in the case classroom and, as possible, to show a discourse routine around use of a Tool. From the 17 focus lessons, 10 were appropriate for analysis with the coding scheme shown in Tables 1 and 2.</a:t>
            </a:r>
          </a:p>
          <a:p>
            <a:pPr algn="just"/>
            <a:r>
              <a:rPr lang="en-US" sz="3200" b="1" i="1" dirty="0"/>
              <a:t>Analysis:</a:t>
            </a:r>
            <a:r>
              <a:rPr lang="en-US" sz="3200" b="1" dirty="0"/>
              <a:t> </a:t>
            </a:r>
            <a:r>
              <a:rPr lang="en-US" sz="3200" dirty="0"/>
              <a:t>For each video that included a discourse routine with a Process Tool, we examined what the teacher and students did and how their activities, actions, and talk reflected patterns of eliciting/assessing and coming to conclusion. Through examination, discussion, and refinement, the categories shown in Tables 1 and 2 emerged.</a:t>
            </a:r>
          </a:p>
        </p:txBody>
      </p:sp>
      <p:sp>
        <p:nvSpPr>
          <p:cNvPr id="32" name="TextBox 31"/>
          <p:cNvSpPr txBox="1"/>
          <p:nvPr/>
        </p:nvSpPr>
        <p:spPr>
          <a:xfrm>
            <a:off x="5575756" y="24871392"/>
            <a:ext cx="2323047" cy="861774"/>
          </a:xfrm>
          <a:prstGeom prst="rect">
            <a:avLst/>
          </a:prstGeom>
          <a:noFill/>
        </p:spPr>
        <p:txBody>
          <a:bodyPr wrap="none" rtlCol="0">
            <a:spAutoFit/>
          </a:bodyPr>
          <a:lstStyle/>
          <a:p>
            <a:r>
              <a:rPr lang="en-US" sz="5000" b="1" dirty="0">
                <a:solidFill>
                  <a:srgbClr val="4F6228"/>
                </a:solidFill>
              </a:rPr>
              <a:t>Method</a:t>
            </a:r>
          </a:p>
        </p:txBody>
      </p:sp>
      <p:graphicFrame>
        <p:nvGraphicFramePr>
          <p:cNvPr id="34" name="Table 33"/>
          <p:cNvGraphicFramePr>
            <a:graphicFrameLocks noGrp="1"/>
          </p:cNvGraphicFramePr>
          <p:nvPr>
            <p:extLst>
              <p:ext uri="{D42A27DB-BD31-4B8C-83A1-F6EECF244321}">
                <p14:modId xmlns:p14="http://schemas.microsoft.com/office/powerpoint/2010/main" val="3436635536"/>
              </p:ext>
            </p:extLst>
          </p:nvPr>
        </p:nvGraphicFramePr>
        <p:xfrm>
          <a:off x="15079751" y="4788095"/>
          <a:ext cx="28346400" cy="2817350"/>
        </p:xfrm>
        <a:graphic>
          <a:graphicData uri="http://schemas.openxmlformats.org/drawingml/2006/table">
            <a:tbl>
              <a:tblPr firstRow="1" bandRow="1">
                <a:tableStyleId>{5C22544A-7EE6-4342-B048-85BDC9FD1C3A}</a:tableStyleId>
              </a:tblPr>
              <a:tblGrid>
                <a:gridCol w="5686754">
                  <a:extLst>
                    <a:ext uri="{9D8B030D-6E8A-4147-A177-3AD203B41FA5}">
                      <a16:colId xmlns="" xmlns:a16="http://schemas.microsoft.com/office/drawing/2014/main" val="20000"/>
                    </a:ext>
                  </a:extLst>
                </a:gridCol>
                <a:gridCol w="22659646">
                  <a:extLst>
                    <a:ext uri="{9D8B030D-6E8A-4147-A177-3AD203B41FA5}">
                      <a16:colId xmlns="" xmlns:a16="http://schemas.microsoft.com/office/drawing/2014/main" val="20001"/>
                    </a:ext>
                  </a:extLst>
                </a:gridCol>
              </a:tblGrid>
              <a:tr h="488723">
                <a:tc gridSpan="2">
                  <a:txBody>
                    <a:bodyPr/>
                    <a:lstStyle/>
                    <a:p>
                      <a:pPr marL="0" marR="0">
                        <a:spcBef>
                          <a:spcPts val="0"/>
                        </a:spcBef>
                        <a:spcAft>
                          <a:spcPts val="0"/>
                        </a:spcAft>
                      </a:pPr>
                      <a:r>
                        <a:rPr lang="en-US" sz="3000" b="1" dirty="0">
                          <a:solidFill>
                            <a:srgbClr val="000000"/>
                          </a:solidFill>
                          <a:effectLst/>
                          <a:latin typeface="Arial"/>
                          <a:ea typeface="ＭＳ 明朝"/>
                          <a:cs typeface="Times New Roman"/>
                        </a:rPr>
                        <a:t>Eliciting &amp; Assessing (What role do student voices, ideas, &amp; reasoning play in discourse?)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 xmlns:a16="http://schemas.microsoft.com/office/drawing/2014/main" val="10000"/>
                  </a:ext>
                </a:extLst>
              </a:tr>
              <a:tr h="782186">
                <a:tc>
                  <a:txBody>
                    <a:bodyPr/>
                    <a:lstStyle/>
                    <a:p>
                      <a:pPr marL="0" marR="0">
                        <a:spcBef>
                          <a:spcPts val="0"/>
                        </a:spcBef>
                        <a:spcAft>
                          <a:spcPts val="0"/>
                        </a:spcAft>
                      </a:pPr>
                      <a:r>
                        <a:rPr lang="en-US" sz="3000" b="0" dirty="0">
                          <a:solidFill>
                            <a:srgbClr val="000000"/>
                          </a:solidFill>
                          <a:effectLst/>
                          <a:latin typeface="Arial"/>
                          <a:ea typeface="ＭＳ 明朝"/>
                          <a:cs typeface="Times New Roman"/>
                        </a:rPr>
                        <a:t>Intellectually responsive to Ss’ ideas &amp; reasoning</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000" b="0" dirty="0">
                          <a:solidFill>
                            <a:srgbClr val="000000"/>
                          </a:solidFill>
                          <a:effectLst/>
                          <a:latin typeface="Arial"/>
                          <a:ea typeface="ＭＳ 明朝"/>
                          <a:cs typeface="Times New Roman"/>
                        </a:rPr>
                        <a:t>Ss’ ideas &amp; reasoning are elicited, valued, grappled with, clarified, built upon, &amp; refined to support students in moving toward more sophisticated knowledge &amp; practice.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821244">
                <a:tc>
                  <a:txBody>
                    <a:bodyPr/>
                    <a:lstStyle/>
                    <a:p>
                      <a:pPr marL="0" marR="0">
                        <a:spcBef>
                          <a:spcPts val="0"/>
                        </a:spcBef>
                        <a:spcAft>
                          <a:spcPts val="0"/>
                        </a:spcAft>
                      </a:pPr>
                      <a:r>
                        <a:rPr lang="en-US" sz="3000" b="0" dirty="0">
                          <a:solidFill>
                            <a:srgbClr val="000000"/>
                          </a:solidFill>
                          <a:effectLst/>
                          <a:latin typeface="Arial"/>
                          <a:ea typeface="ＭＳ 明朝"/>
                          <a:cs typeface="Times New Roman"/>
                        </a:rPr>
                        <a:t>Ss’ ideas &amp; reasoning are elicited</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000" b="0" dirty="0">
                          <a:solidFill>
                            <a:srgbClr val="000000"/>
                          </a:solidFill>
                          <a:effectLst/>
                          <a:latin typeface="Arial"/>
                          <a:ea typeface="ＭＳ 明朝"/>
                          <a:cs typeface="Times New Roman"/>
                        </a:rPr>
                        <a:t>Ss’ ideas &amp; reasoning are elicited &amp; may be clarified, but are not grappled with or built upon.</a:t>
                      </a:r>
                      <a:r>
                        <a:rPr lang="en-US" sz="3000" b="0" baseline="0" dirty="0">
                          <a:solidFill>
                            <a:srgbClr val="000000"/>
                          </a:solidFill>
                          <a:effectLst/>
                          <a:latin typeface="Arial"/>
                          <a:ea typeface="ＭＳ 明朝"/>
                          <a:cs typeface="Times New Roman"/>
                        </a:rPr>
                        <a:t> E.g.</a:t>
                      </a:r>
                      <a:r>
                        <a:rPr lang="en-US" sz="3000" b="0" dirty="0">
                          <a:solidFill>
                            <a:srgbClr val="000000"/>
                          </a:solidFill>
                          <a:effectLst/>
                          <a:latin typeface="Arial"/>
                          <a:ea typeface="ＭＳ 明朝"/>
                          <a:cs typeface="Times New Roman"/>
                        </a:rPr>
                        <a:t>, T may elicit input from </a:t>
                      </a:r>
                      <a:r>
                        <a:rPr lang="en-US" sz="3000" b="0" dirty="0" err="1">
                          <a:solidFill>
                            <a:srgbClr val="000000"/>
                          </a:solidFill>
                          <a:effectLst/>
                          <a:latin typeface="Arial"/>
                          <a:ea typeface="ＭＳ 明朝"/>
                          <a:cs typeface="Times New Roman"/>
                        </a:rPr>
                        <a:t>Ss</a:t>
                      </a:r>
                      <a:r>
                        <a:rPr lang="en-US" sz="3000" b="0" dirty="0">
                          <a:solidFill>
                            <a:srgbClr val="000000"/>
                          </a:solidFill>
                          <a:effectLst/>
                          <a:latin typeface="Arial"/>
                          <a:ea typeface="ＭＳ 明朝"/>
                          <a:cs typeface="Times New Roman"/>
                        </a:rPr>
                        <a:t> until a response that T views as “right” is spoken.</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99827">
                <a:tc>
                  <a:txBody>
                    <a:bodyPr/>
                    <a:lstStyle/>
                    <a:p>
                      <a:pPr marL="0" marR="0">
                        <a:spcBef>
                          <a:spcPts val="0"/>
                        </a:spcBef>
                        <a:spcAft>
                          <a:spcPts val="0"/>
                        </a:spcAft>
                      </a:pPr>
                      <a:r>
                        <a:rPr lang="en-US" sz="3000" b="0" dirty="0">
                          <a:solidFill>
                            <a:srgbClr val="000000"/>
                          </a:solidFill>
                          <a:effectLst/>
                          <a:latin typeface="Arial"/>
                          <a:ea typeface="ＭＳ 明朝"/>
                          <a:cs typeface="Times New Roman"/>
                        </a:rPr>
                        <a:t>Ss’ responses are elicited</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000" b="0" dirty="0">
                          <a:solidFill>
                            <a:srgbClr val="000000"/>
                          </a:solidFill>
                          <a:effectLst/>
                          <a:latin typeface="Arial"/>
                          <a:ea typeface="ＭＳ 明朝"/>
                          <a:cs typeface="Times New Roman"/>
                        </a:rPr>
                        <a:t>Ss’ responses are elicited but not their ideas or reasoning. E.g., T may ask for a yes/no or fill in the blank (cloze) type of response.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bl>
          </a:graphicData>
        </a:graphic>
      </p:graphicFrame>
      <p:sp>
        <p:nvSpPr>
          <p:cNvPr id="35" name="Rectangle 34"/>
          <p:cNvSpPr/>
          <p:nvPr/>
        </p:nvSpPr>
        <p:spPr>
          <a:xfrm>
            <a:off x="15020034" y="4225119"/>
            <a:ext cx="13258800" cy="584776"/>
          </a:xfrm>
          <a:prstGeom prst="rect">
            <a:avLst/>
          </a:prstGeom>
        </p:spPr>
        <p:txBody>
          <a:bodyPr wrap="square">
            <a:spAutoFit/>
          </a:bodyPr>
          <a:lstStyle/>
          <a:p>
            <a:r>
              <a:rPr lang="en-US" sz="3200" b="1" dirty="0"/>
              <a:t>Table 1. Eliciting and assessing discourse routine codes</a:t>
            </a:r>
          </a:p>
        </p:txBody>
      </p:sp>
      <p:graphicFrame>
        <p:nvGraphicFramePr>
          <p:cNvPr id="36" name="Table 35"/>
          <p:cNvGraphicFramePr>
            <a:graphicFrameLocks noGrp="1"/>
          </p:cNvGraphicFramePr>
          <p:nvPr>
            <p:extLst>
              <p:ext uri="{D42A27DB-BD31-4B8C-83A1-F6EECF244321}">
                <p14:modId xmlns:p14="http://schemas.microsoft.com/office/powerpoint/2010/main" val="1452588450"/>
              </p:ext>
            </p:extLst>
          </p:nvPr>
        </p:nvGraphicFramePr>
        <p:xfrm>
          <a:off x="15079753" y="8328820"/>
          <a:ext cx="28346400" cy="4766077"/>
        </p:xfrm>
        <a:graphic>
          <a:graphicData uri="http://schemas.openxmlformats.org/drawingml/2006/table">
            <a:tbl>
              <a:tblPr firstRow="1" bandRow="1">
                <a:tableStyleId>{5C22544A-7EE6-4342-B048-85BDC9FD1C3A}</a:tableStyleId>
              </a:tblPr>
              <a:tblGrid>
                <a:gridCol w="5710815">
                  <a:extLst>
                    <a:ext uri="{9D8B030D-6E8A-4147-A177-3AD203B41FA5}">
                      <a16:colId xmlns="" xmlns:a16="http://schemas.microsoft.com/office/drawing/2014/main" val="20000"/>
                    </a:ext>
                  </a:extLst>
                </a:gridCol>
                <a:gridCol w="22635585">
                  <a:extLst>
                    <a:ext uri="{9D8B030D-6E8A-4147-A177-3AD203B41FA5}">
                      <a16:colId xmlns="" xmlns:a16="http://schemas.microsoft.com/office/drawing/2014/main" val="20001"/>
                    </a:ext>
                  </a:extLst>
                </a:gridCol>
              </a:tblGrid>
              <a:tr h="532818">
                <a:tc gridSpan="2">
                  <a:txBody>
                    <a:bodyPr/>
                    <a:lstStyle/>
                    <a:p>
                      <a:pPr marL="0" marR="0">
                        <a:spcBef>
                          <a:spcPts val="0"/>
                        </a:spcBef>
                        <a:spcAft>
                          <a:spcPts val="0"/>
                        </a:spcAft>
                      </a:pPr>
                      <a:r>
                        <a:rPr lang="en-US" sz="3000" b="1" dirty="0">
                          <a:solidFill>
                            <a:schemeClr val="tx1"/>
                          </a:solidFill>
                          <a:effectLst/>
                          <a:latin typeface="Arial"/>
                          <a:ea typeface="ＭＳ 明朝"/>
                          <a:cs typeface="Times New Roman"/>
                        </a:rPr>
                        <a:t>Coming to conclusion (What product is the discourse aimed toward &amp; how is consensus around that product reached in the classroom?)</a:t>
                      </a:r>
                      <a:endParaRPr lang="en-US" sz="3000" dirty="0">
                        <a:solidFill>
                          <a:schemeClr val="tx1"/>
                        </a:solidFill>
                        <a:effectLst/>
                        <a:latin typeface="Arial"/>
                        <a:ea typeface="ＭＳ 明朝"/>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 xmlns:a16="http://schemas.microsoft.com/office/drawing/2014/main" val="10000"/>
                  </a:ext>
                </a:extLst>
              </a:tr>
              <a:tr h="1000588">
                <a:tc>
                  <a:txBody>
                    <a:bodyPr/>
                    <a:lstStyle/>
                    <a:p>
                      <a:pPr marL="0" marR="0">
                        <a:spcBef>
                          <a:spcPts val="0"/>
                        </a:spcBef>
                        <a:spcAft>
                          <a:spcPts val="0"/>
                        </a:spcAft>
                      </a:pPr>
                      <a:r>
                        <a:rPr lang="en-US" sz="3000" b="0">
                          <a:solidFill>
                            <a:schemeClr val="tx1"/>
                          </a:solidFill>
                          <a:effectLst/>
                          <a:latin typeface="Arial"/>
                          <a:ea typeface="ＭＳ 明朝"/>
                          <a:cs typeface="Times New Roman"/>
                        </a:rPr>
                        <a:t>T &amp; Ss make 3D sense together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000" dirty="0">
                          <a:solidFill>
                            <a:schemeClr val="tx1"/>
                          </a:solidFill>
                          <a:effectLst/>
                          <a:latin typeface="Arial"/>
                          <a:ea typeface="ＭＳ 明朝"/>
                          <a:cs typeface="Times New Roman"/>
                        </a:rPr>
                        <a:t>T &amp; </a:t>
                      </a:r>
                      <a:r>
                        <a:rPr lang="en-US" sz="3000" dirty="0" err="1">
                          <a:solidFill>
                            <a:schemeClr val="tx1"/>
                          </a:solidFill>
                          <a:effectLst/>
                          <a:latin typeface="Arial"/>
                          <a:ea typeface="ＭＳ 明朝"/>
                          <a:cs typeface="Times New Roman"/>
                        </a:rPr>
                        <a:t>Ss</a:t>
                      </a:r>
                      <a:r>
                        <a:rPr lang="en-US" sz="3000" dirty="0">
                          <a:solidFill>
                            <a:schemeClr val="tx1"/>
                          </a:solidFill>
                          <a:effectLst/>
                          <a:latin typeface="Arial"/>
                          <a:ea typeface="ＭＳ 明朝"/>
                          <a:cs typeface="Times New Roman"/>
                        </a:rPr>
                        <a:t> engage together in science practices &amp; discussion to reach consensus &amp; capacity to provide accurate, canonically aligned, 3-dimensional model-based science performances.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039073">
                <a:tc>
                  <a:txBody>
                    <a:bodyPr/>
                    <a:lstStyle/>
                    <a:p>
                      <a:pPr marL="0" marR="0">
                        <a:spcBef>
                          <a:spcPts val="0"/>
                        </a:spcBef>
                        <a:spcAft>
                          <a:spcPts val="0"/>
                        </a:spcAft>
                      </a:pPr>
                      <a:r>
                        <a:rPr lang="en-US" sz="3000" b="0">
                          <a:solidFill>
                            <a:schemeClr val="tx1"/>
                          </a:solidFill>
                          <a:effectLst/>
                          <a:latin typeface="Arial"/>
                          <a:ea typeface="ＭＳ 明朝"/>
                          <a:cs typeface="Times New Roman"/>
                        </a:rPr>
                        <a:t>T makes 3D sense, Ss learn about 3D science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000" dirty="0">
                          <a:solidFill>
                            <a:schemeClr val="tx1"/>
                          </a:solidFill>
                          <a:effectLst/>
                          <a:latin typeface="Arial"/>
                          <a:ea typeface="ＭＳ 明朝"/>
                          <a:cs typeface="Times New Roman"/>
                        </a:rPr>
                        <a:t>T &amp; </a:t>
                      </a:r>
                      <a:r>
                        <a:rPr lang="en-US" sz="3000" dirty="0" err="1">
                          <a:solidFill>
                            <a:schemeClr val="tx1"/>
                          </a:solidFill>
                          <a:effectLst/>
                          <a:latin typeface="Arial"/>
                          <a:ea typeface="ＭＳ 明朝"/>
                          <a:cs typeface="Times New Roman"/>
                        </a:rPr>
                        <a:t>Ss</a:t>
                      </a:r>
                      <a:r>
                        <a:rPr lang="en-US" sz="3000" dirty="0">
                          <a:solidFill>
                            <a:schemeClr val="tx1"/>
                          </a:solidFill>
                          <a:effectLst/>
                          <a:latin typeface="Arial"/>
                          <a:ea typeface="ＭＳ 明朝"/>
                          <a:cs typeface="Times New Roman"/>
                        </a:rPr>
                        <a:t> engage in science practices, but toward end of the discourse routine, canonically aligned, 3-dimensional performances are provided by T rather than reached through class co-construction.</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154525">
                <a:tc>
                  <a:txBody>
                    <a:bodyPr/>
                    <a:lstStyle/>
                    <a:p>
                      <a:pPr marL="0" marR="0">
                        <a:spcBef>
                          <a:spcPts val="0"/>
                        </a:spcBef>
                        <a:spcAft>
                          <a:spcPts val="0"/>
                        </a:spcAft>
                      </a:pPr>
                      <a:r>
                        <a:rPr lang="en-US" sz="3000" b="0" dirty="0">
                          <a:solidFill>
                            <a:schemeClr val="tx1"/>
                          </a:solidFill>
                          <a:effectLst/>
                          <a:latin typeface="Arial"/>
                          <a:ea typeface="ＭＳ 明朝"/>
                          <a:cs typeface="Times New Roman"/>
                        </a:rPr>
                        <a:t>T tells &amp; </a:t>
                      </a:r>
                      <a:r>
                        <a:rPr lang="en-US" sz="3000" b="0" dirty="0" err="1">
                          <a:solidFill>
                            <a:schemeClr val="tx1"/>
                          </a:solidFill>
                          <a:effectLst/>
                          <a:latin typeface="Arial"/>
                          <a:ea typeface="ＭＳ 明朝"/>
                          <a:cs typeface="Times New Roman"/>
                        </a:rPr>
                        <a:t>Ss</a:t>
                      </a:r>
                      <a:r>
                        <a:rPr lang="en-US" sz="3000" b="0" dirty="0">
                          <a:solidFill>
                            <a:schemeClr val="tx1"/>
                          </a:solidFill>
                          <a:effectLst/>
                          <a:latin typeface="Arial"/>
                          <a:ea typeface="ＭＳ 明朝"/>
                          <a:cs typeface="Times New Roman"/>
                        </a:rPr>
                        <a:t> learn about science facts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000" dirty="0">
                          <a:solidFill>
                            <a:schemeClr val="tx1"/>
                          </a:solidFill>
                          <a:effectLst/>
                          <a:latin typeface="Arial"/>
                          <a:ea typeface="ＭＳ 明朝"/>
                          <a:cs typeface="Times New Roman"/>
                        </a:rPr>
                        <a:t>T and </a:t>
                      </a:r>
                      <a:r>
                        <a:rPr lang="en-US" sz="3000" dirty="0" err="1">
                          <a:solidFill>
                            <a:schemeClr val="tx1"/>
                          </a:solidFill>
                          <a:effectLst/>
                          <a:latin typeface="Arial"/>
                          <a:ea typeface="ＭＳ 明朝"/>
                          <a:cs typeface="Times New Roman"/>
                        </a:rPr>
                        <a:t>Ss</a:t>
                      </a:r>
                      <a:r>
                        <a:rPr lang="en-US" sz="3000" dirty="0">
                          <a:solidFill>
                            <a:schemeClr val="tx1"/>
                          </a:solidFill>
                          <a:effectLst/>
                          <a:latin typeface="Arial"/>
                          <a:ea typeface="ＭＳ 明朝"/>
                          <a:cs typeface="Times New Roman"/>
                        </a:rPr>
                        <a:t> engage in activities &amp; talk that privilege terminology, definitions, correct </a:t>
                      </a:r>
                      <a:r>
                        <a:rPr lang="en-US" sz="3000" dirty="0" smtClean="0">
                          <a:solidFill>
                            <a:schemeClr val="tx1"/>
                          </a:solidFill>
                          <a:effectLst/>
                          <a:latin typeface="Arial"/>
                          <a:ea typeface="ＭＳ 明朝"/>
                          <a:cs typeface="Times New Roman"/>
                        </a:rPr>
                        <a:t>answers, </a:t>
                      </a:r>
                      <a:r>
                        <a:rPr lang="en-US" sz="3000" dirty="0">
                          <a:solidFill>
                            <a:schemeClr val="tx1"/>
                          </a:solidFill>
                          <a:effectLst/>
                          <a:latin typeface="Arial"/>
                          <a:ea typeface="ＭＳ 明朝"/>
                          <a:cs typeface="Times New Roman"/>
                        </a:rPr>
                        <a:t>science facts, or procedures. T is provider and/or arbiter </a:t>
                      </a:r>
                      <a:r>
                        <a:rPr lang="en-US" sz="3000">
                          <a:solidFill>
                            <a:schemeClr val="tx1"/>
                          </a:solidFill>
                          <a:effectLst/>
                          <a:latin typeface="Arial"/>
                          <a:ea typeface="ＭＳ 明朝"/>
                          <a:cs typeface="Times New Roman"/>
                        </a:rPr>
                        <a:t>of </a:t>
                      </a:r>
                      <a:r>
                        <a:rPr lang="en-US" sz="3000" smtClean="0">
                          <a:solidFill>
                            <a:schemeClr val="tx1"/>
                          </a:solidFill>
                          <a:effectLst/>
                          <a:latin typeface="Arial"/>
                          <a:ea typeface="ＭＳ 明朝"/>
                          <a:cs typeface="Times New Roman"/>
                        </a:rPr>
                        <a:t>“correct” </a:t>
                      </a:r>
                      <a:r>
                        <a:rPr lang="en-US" sz="3000" dirty="0">
                          <a:solidFill>
                            <a:schemeClr val="tx1"/>
                          </a:solidFill>
                          <a:effectLst/>
                          <a:latin typeface="Arial"/>
                          <a:ea typeface="ＭＳ 明朝"/>
                          <a:cs typeface="Times New Roman"/>
                        </a:rPr>
                        <a:t>product / performance.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039073">
                <a:tc>
                  <a:txBody>
                    <a:bodyPr/>
                    <a:lstStyle/>
                    <a:p>
                      <a:pPr marL="0" marR="0">
                        <a:spcBef>
                          <a:spcPts val="0"/>
                        </a:spcBef>
                        <a:spcAft>
                          <a:spcPts val="0"/>
                        </a:spcAft>
                      </a:pPr>
                      <a:r>
                        <a:rPr lang="en-US" sz="3000" b="0" dirty="0">
                          <a:solidFill>
                            <a:schemeClr val="tx1"/>
                          </a:solidFill>
                          <a:effectLst/>
                          <a:latin typeface="Arial"/>
                          <a:ea typeface="ＭＳ 明朝"/>
                          <a:cs typeface="Times New Roman"/>
                        </a:rPr>
                        <a:t>T &amp; </a:t>
                      </a:r>
                      <a:r>
                        <a:rPr lang="en-US" sz="3000" b="0" dirty="0" err="1">
                          <a:solidFill>
                            <a:schemeClr val="tx1"/>
                          </a:solidFill>
                          <a:effectLst/>
                          <a:latin typeface="Arial"/>
                          <a:ea typeface="ＭＳ 明朝"/>
                          <a:cs typeface="Times New Roman"/>
                        </a:rPr>
                        <a:t>Ss</a:t>
                      </a:r>
                      <a:r>
                        <a:rPr lang="en-US" sz="3000" b="0" dirty="0">
                          <a:solidFill>
                            <a:schemeClr val="tx1"/>
                          </a:solidFill>
                          <a:effectLst/>
                          <a:latin typeface="Arial"/>
                          <a:ea typeface="ＭＳ 明朝"/>
                          <a:cs typeface="Times New Roman"/>
                        </a:rPr>
                        <a:t> develop a collection of ideas w/out consensus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000" dirty="0">
                          <a:solidFill>
                            <a:schemeClr val="tx1"/>
                          </a:solidFill>
                          <a:effectLst/>
                          <a:latin typeface="Arial"/>
                          <a:ea typeface="ＭＳ 明朝"/>
                          <a:cs typeface="Times New Roman"/>
                        </a:rPr>
                        <a:t>T &amp; </a:t>
                      </a:r>
                      <a:r>
                        <a:rPr lang="en-US" sz="3000" dirty="0" err="1">
                          <a:solidFill>
                            <a:schemeClr val="tx1"/>
                          </a:solidFill>
                          <a:effectLst/>
                          <a:latin typeface="Arial"/>
                          <a:ea typeface="ＭＳ 明朝"/>
                          <a:cs typeface="Times New Roman"/>
                        </a:rPr>
                        <a:t>Ss</a:t>
                      </a:r>
                      <a:r>
                        <a:rPr lang="en-US" sz="3000" dirty="0">
                          <a:solidFill>
                            <a:schemeClr val="tx1"/>
                          </a:solidFill>
                          <a:effectLst/>
                          <a:latin typeface="Arial"/>
                          <a:ea typeface="ＭＳ 明朝"/>
                          <a:cs typeface="Times New Roman"/>
                        </a:rPr>
                        <a:t> engage in science activities &amp; talk in which various ideas are accepted. No ideas are considered better or worse regardless of where the class is in the unit; no consensus is sought or attained.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37" name="Rectangle 36"/>
          <p:cNvSpPr/>
          <p:nvPr/>
        </p:nvSpPr>
        <p:spPr>
          <a:xfrm>
            <a:off x="15020034" y="7762313"/>
            <a:ext cx="13258800" cy="584776"/>
          </a:xfrm>
          <a:prstGeom prst="rect">
            <a:avLst/>
          </a:prstGeom>
        </p:spPr>
        <p:txBody>
          <a:bodyPr wrap="square">
            <a:spAutoFit/>
          </a:bodyPr>
          <a:lstStyle/>
          <a:p>
            <a:r>
              <a:rPr lang="en-US" sz="3200" b="1" dirty="0"/>
              <a:t>Table 2. Coming to conclusion discourse routine codes</a:t>
            </a:r>
          </a:p>
        </p:txBody>
      </p:sp>
      <p:graphicFrame>
        <p:nvGraphicFramePr>
          <p:cNvPr id="38" name="Table 37"/>
          <p:cNvGraphicFramePr>
            <a:graphicFrameLocks noGrp="1"/>
          </p:cNvGraphicFramePr>
          <p:nvPr>
            <p:extLst>
              <p:ext uri="{D42A27DB-BD31-4B8C-83A1-F6EECF244321}">
                <p14:modId xmlns:p14="http://schemas.microsoft.com/office/powerpoint/2010/main" val="2256728569"/>
              </p:ext>
            </p:extLst>
          </p:nvPr>
        </p:nvGraphicFramePr>
        <p:xfrm>
          <a:off x="15091042" y="14463206"/>
          <a:ext cx="28346400" cy="8778240"/>
        </p:xfrm>
        <a:graphic>
          <a:graphicData uri="http://schemas.openxmlformats.org/drawingml/2006/table">
            <a:tbl>
              <a:tblPr firstRow="1" bandRow="1">
                <a:tableStyleId>{5C22544A-7EE6-4342-B048-85BDC9FD1C3A}</a:tableStyleId>
              </a:tblPr>
              <a:tblGrid>
                <a:gridCol w="1680979">
                  <a:extLst>
                    <a:ext uri="{9D8B030D-6E8A-4147-A177-3AD203B41FA5}">
                      <a16:colId xmlns="" xmlns:a16="http://schemas.microsoft.com/office/drawing/2014/main" val="20000"/>
                    </a:ext>
                  </a:extLst>
                </a:gridCol>
                <a:gridCol w="20237116">
                  <a:extLst>
                    <a:ext uri="{9D8B030D-6E8A-4147-A177-3AD203B41FA5}">
                      <a16:colId xmlns="" xmlns:a16="http://schemas.microsoft.com/office/drawing/2014/main" val="20001"/>
                    </a:ext>
                  </a:extLst>
                </a:gridCol>
                <a:gridCol w="3007895">
                  <a:extLst>
                    <a:ext uri="{9D8B030D-6E8A-4147-A177-3AD203B41FA5}">
                      <a16:colId xmlns="" xmlns:a16="http://schemas.microsoft.com/office/drawing/2014/main" val="20002"/>
                    </a:ext>
                  </a:extLst>
                </a:gridCol>
                <a:gridCol w="3420410">
                  <a:extLst>
                    <a:ext uri="{9D8B030D-6E8A-4147-A177-3AD203B41FA5}">
                      <a16:colId xmlns="" xmlns:a16="http://schemas.microsoft.com/office/drawing/2014/main" val="20003"/>
                    </a:ext>
                  </a:extLst>
                </a:gridCol>
              </a:tblGrid>
              <a:tr h="370840">
                <a:tc>
                  <a:txBody>
                    <a:bodyPr/>
                    <a:lstStyle/>
                    <a:p>
                      <a:r>
                        <a:rPr lang="en-US" sz="3000" b="1" dirty="0">
                          <a:solidFill>
                            <a:srgbClr val="000000"/>
                          </a:solidFill>
                          <a:latin typeface="Arial" panose="020B0604020202020204" pitchFamily="34" charset="0"/>
                          <a:cs typeface="Arial" panose="020B0604020202020204" pitchFamily="34" charset="0"/>
                        </a:rPr>
                        <a:t>Class</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r>
                        <a:rPr lang="en-US" sz="3000" b="1" dirty="0">
                          <a:solidFill>
                            <a:srgbClr val="000000"/>
                          </a:solidFill>
                          <a:latin typeface="Arial" panose="020B0604020202020204" pitchFamily="34" charset="0"/>
                          <a:cs typeface="Arial" panose="020B0604020202020204" pitchFamily="34" charset="0"/>
                        </a:rPr>
                        <a:t>Representative Discourse Example</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r>
                        <a:rPr lang="en-US" sz="3000" b="1" dirty="0">
                          <a:solidFill>
                            <a:srgbClr val="000000"/>
                          </a:solidFill>
                          <a:latin typeface="Arial" panose="020B0604020202020204" pitchFamily="34" charset="0"/>
                          <a:cs typeface="Arial" panose="020B0604020202020204" pitchFamily="34" charset="0"/>
                        </a:rPr>
                        <a:t>Eliciting &amp; Assessing</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r>
                        <a:rPr lang="en-US" sz="3000" b="1" dirty="0">
                          <a:solidFill>
                            <a:srgbClr val="000000"/>
                          </a:solidFill>
                          <a:latin typeface="Arial" panose="020B0604020202020204" pitchFamily="34" charset="0"/>
                          <a:cs typeface="Arial" panose="020B0604020202020204" pitchFamily="34" charset="0"/>
                        </a:rPr>
                        <a:t>Coming to Conclusion</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a:txBody>
                    <a:bodyPr/>
                    <a:lstStyle/>
                    <a:p>
                      <a:pPr marL="0" marR="0">
                        <a:spcBef>
                          <a:spcPts val="0"/>
                        </a:spcBef>
                        <a:spcAft>
                          <a:spcPts val="0"/>
                        </a:spcAft>
                        <a:tabLst>
                          <a:tab pos="3484880" algn="l"/>
                        </a:tabLst>
                      </a:pPr>
                      <a:r>
                        <a:rPr lang="en-US" sz="3000">
                          <a:effectLst/>
                          <a:latin typeface="Arial"/>
                          <a:ea typeface="ＭＳ 明朝"/>
                          <a:cs typeface="Times New Roman"/>
                        </a:rPr>
                        <a:t>Eaton (15/16)</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dirty="0">
                          <a:effectLst/>
                          <a:latin typeface="Arial"/>
                          <a:ea typeface="ＭＳ 明朝"/>
                          <a:cs typeface="Times New Roman"/>
                        </a:rPr>
                        <a:t>Class returns to Ss’ Expressing Ideas Tools late in unit (after Explanations Tool). T elicits S responses &amp; discusses how many points each is worth using a checklist. T asks questions like “how do you know,” “what are you looking for,” &amp; “does that make sense.” </a:t>
                      </a:r>
                      <a:r>
                        <a:rPr lang="en-US" sz="3000" dirty="0" err="1">
                          <a:effectLst/>
                          <a:latin typeface="Arial"/>
                          <a:ea typeface="ＭＳ 明朝"/>
                          <a:cs typeface="Times New Roman"/>
                        </a:rPr>
                        <a:t>Ss</a:t>
                      </a:r>
                      <a:r>
                        <a:rPr lang="en-US" sz="3000" dirty="0">
                          <a:effectLst/>
                          <a:latin typeface="Arial"/>
                          <a:ea typeface="ＭＳ 明朝"/>
                          <a:cs typeface="Times New Roman"/>
                        </a:rPr>
                        <a:t>, in pairs, are asked to write a “perfect 5-point” answer.</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a:effectLst/>
                          <a:latin typeface="Arial"/>
                          <a:ea typeface="ＭＳ 明朝"/>
                          <a:cs typeface="Times New Roman"/>
                        </a:rPr>
                        <a:t>Intellectually responsive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dirty="0">
                          <a:effectLst/>
                          <a:latin typeface="Arial"/>
                          <a:ea typeface="ＭＳ 明朝"/>
                          <a:cs typeface="Times New Roman"/>
                        </a:rPr>
                        <a:t>T &amp; </a:t>
                      </a:r>
                      <a:r>
                        <a:rPr lang="en-US" sz="3000" dirty="0" err="1">
                          <a:effectLst/>
                          <a:latin typeface="Arial"/>
                          <a:ea typeface="ＭＳ 明朝"/>
                          <a:cs typeface="Times New Roman"/>
                        </a:rPr>
                        <a:t>Ss</a:t>
                      </a:r>
                      <a:r>
                        <a:rPr lang="en-US" sz="3000" dirty="0">
                          <a:effectLst/>
                          <a:latin typeface="Arial"/>
                          <a:ea typeface="ＭＳ 明朝"/>
                          <a:cs typeface="Times New Roman"/>
                        </a:rPr>
                        <a:t> make 3D sense together</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pPr marL="0" marR="0">
                        <a:spcBef>
                          <a:spcPts val="0"/>
                        </a:spcBef>
                        <a:spcAft>
                          <a:spcPts val="0"/>
                        </a:spcAft>
                        <a:tabLst>
                          <a:tab pos="3484880" algn="l"/>
                        </a:tabLst>
                      </a:pPr>
                      <a:r>
                        <a:rPr lang="en-US" sz="3000">
                          <a:effectLst/>
                          <a:latin typeface="Arial"/>
                          <a:ea typeface="ＭＳ 明朝"/>
                          <a:cs typeface="Times New Roman"/>
                        </a:rPr>
                        <a:t>Callahan (15/16)</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dirty="0">
                          <a:effectLst/>
                          <a:latin typeface="Arial"/>
                          <a:ea typeface="ＭＳ 明朝"/>
                          <a:cs typeface="Times New Roman"/>
                        </a:rPr>
                        <a:t>Class works on Animals EBA Tool 1</a:t>
                      </a:r>
                      <a:r>
                        <a:rPr lang="en-US" sz="3000" baseline="30000" dirty="0">
                          <a:effectLst/>
                          <a:latin typeface="Arial"/>
                          <a:ea typeface="ＭＳ 明朝"/>
                          <a:cs typeface="Times New Roman"/>
                        </a:rPr>
                        <a:t>st</a:t>
                      </a:r>
                      <a:r>
                        <a:rPr lang="en-US" sz="3000" dirty="0">
                          <a:effectLst/>
                          <a:latin typeface="Arial"/>
                          <a:ea typeface="ＭＳ 明朝"/>
                          <a:cs typeface="Times New Roman"/>
                        </a:rPr>
                        <a:t> alone, then in small groups, then as whole class. </a:t>
                      </a:r>
                      <a:r>
                        <a:rPr lang="en-US" sz="3000" dirty="0" err="1">
                          <a:effectLst/>
                          <a:latin typeface="Arial"/>
                          <a:ea typeface="ＭＳ 明朝"/>
                          <a:cs typeface="Times New Roman"/>
                        </a:rPr>
                        <a:t>Ss</a:t>
                      </a:r>
                      <a:r>
                        <a:rPr lang="en-US" sz="3000" dirty="0">
                          <a:effectLst/>
                          <a:latin typeface="Arial"/>
                          <a:ea typeface="ＭＳ 明朝"/>
                          <a:cs typeface="Times New Roman"/>
                        </a:rPr>
                        <a:t> use different color ink for each of these. T uses questions to focus Ss’ thinking around “where things are moving” &amp; “what’s the evidence.” In whole class discussion, once T got response she was looking for, she would move on.</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a:effectLst/>
                          <a:latin typeface="Arial"/>
                          <a:ea typeface="ＭＳ 明朝"/>
                          <a:cs typeface="Times New Roman"/>
                        </a:rPr>
                        <a:t>Ideas &amp; reasoning elicited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dirty="0">
                          <a:effectLst/>
                          <a:latin typeface="Arial"/>
                          <a:ea typeface="ＭＳ 明朝"/>
                          <a:cs typeface="Times New Roman"/>
                        </a:rPr>
                        <a:t>T makes 3D sense, </a:t>
                      </a:r>
                      <a:r>
                        <a:rPr lang="en-US" sz="3000" dirty="0" err="1">
                          <a:effectLst/>
                          <a:latin typeface="Arial"/>
                          <a:ea typeface="ＭＳ 明朝"/>
                          <a:cs typeface="Times New Roman"/>
                        </a:rPr>
                        <a:t>Ss</a:t>
                      </a:r>
                      <a:r>
                        <a:rPr lang="en-US" sz="3000" dirty="0">
                          <a:effectLst/>
                          <a:latin typeface="Arial"/>
                          <a:ea typeface="ＭＳ 明朝"/>
                          <a:cs typeface="Times New Roman"/>
                        </a:rPr>
                        <a:t> learn about 3D science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pPr marL="0" marR="0">
                        <a:spcBef>
                          <a:spcPts val="0"/>
                        </a:spcBef>
                        <a:spcAft>
                          <a:spcPts val="0"/>
                        </a:spcAft>
                        <a:tabLst>
                          <a:tab pos="3484880" algn="l"/>
                        </a:tabLst>
                      </a:pPr>
                      <a:r>
                        <a:rPr lang="en-US" sz="3000">
                          <a:effectLst/>
                          <a:latin typeface="Arial"/>
                          <a:ea typeface="ＭＳ 明朝"/>
                          <a:cs typeface="Times New Roman"/>
                        </a:rPr>
                        <a:t>Caldwell (16/17)</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a:effectLst/>
                          <a:latin typeface="Arial"/>
                          <a:ea typeface="ＭＳ 明朝"/>
                          <a:cs typeface="Times New Roman"/>
                        </a:rPr>
                        <a:t>Class discusses S responses to the Explanations Tool for ethanol burning. The T asks questions in ways that allow him to gather correct ideas from Ss or to edit S input so class receives the correct answer. Consensus “correct answer” comes from T.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a:effectLst/>
                          <a:latin typeface="Arial"/>
                          <a:ea typeface="ＭＳ 明朝"/>
                          <a:cs typeface="Times New Roman"/>
                        </a:rPr>
                        <a:t>Responses are elicited</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dirty="0">
                          <a:effectLst/>
                          <a:latin typeface="Arial"/>
                          <a:ea typeface="ＭＳ 明朝"/>
                          <a:cs typeface="Times New Roman"/>
                        </a:rPr>
                        <a:t>T makes 3D sense, </a:t>
                      </a:r>
                      <a:r>
                        <a:rPr lang="en-US" sz="3000" dirty="0" err="1">
                          <a:effectLst/>
                          <a:latin typeface="Arial"/>
                          <a:ea typeface="ＭＳ 明朝"/>
                          <a:cs typeface="Times New Roman"/>
                        </a:rPr>
                        <a:t>Ss</a:t>
                      </a:r>
                      <a:r>
                        <a:rPr lang="en-US" sz="3000" dirty="0">
                          <a:effectLst/>
                          <a:latin typeface="Arial"/>
                          <a:ea typeface="ＭＳ 明朝"/>
                          <a:cs typeface="Times New Roman"/>
                        </a:rPr>
                        <a:t> learn about 3D science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a:txBody>
                    <a:bodyPr/>
                    <a:lstStyle/>
                    <a:p>
                      <a:pPr marL="0" marR="0">
                        <a:spcBef>
                          <a:spcPts val="0"/>
                        </a:spcBef>
                        <a:spcAft>
                          <a:spcPts val="0"/>
                        </a:spcAft>
                        <a:tabLst>
                          <a:tab pos="3484880" algn="l"/>
                        </a:tabLst>
                      </a:pPr>
                      <a:r>
                        <a:rPr lang="en-US" sz="3000">
                          <a:effectLst/>
                          <a:latin typeface="Arial"/>
                          <a:ea typeface="ＭＳ 明朝"/>
                          <a:cs typeface="Times New Roman"/>
                        </a:rPr>
                        <a:t>Gilbert (16/17)</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dirty="0">
                          <a:effectLst/>
                          <a:latin typeface="Arial"/>
                          <a:ea typeface="ＭＳ 明朝"/>
                          <a:cs typeface="Times New Roman"/>
                        </a:rPr>
                        <a:t>T gives </a:t>
                      </a:r>
                      <a:r>
                        <a:rPr lang="en-US" sz="3000" dirty="0" err="1">
                          <a:effectLst/>
                          <a:latin typeface="Arial"/>
                          <a:ea typeface="ＭＳ 明朝"/>
                          <a:cs typeface="Times New Roman"/>
                        </a:rPr>
                        <a:t>Ss</a:t>
                      </a:r>
                      <a:r>
                        <a:rPr lang="en-US" sz="3000" dirty="0">
                          <a:effectLst/>
                          <a:latin typeface="Arial"/>
                          <a:ea typeface="ＭＳ 明朝"/>
                          <a:cs typeface="Times New Roman"/>
                        </a:rPr>
                        <a:t> time to work alone on ecosystems Expressing Ideas Tool. T tells </a:t>
                      </a:r>
                      <a:r>
                        <a:rPr lang="en-US" sz="3000" dirty="0" err="1">
                          <a:effectLst/>
                          <a:latin typeface="Arial"/>
                          <a:ea typeface="ＭＳ 明朝"/>
                          <a:cs typeface="Times New Roman"/>
                        </a:rPr>
                        <a:t>Ss</a:t>
                      </a:r>
                      <a:r>
                        <a:rPr lang="en-US" sz="3000" dirty="0">
                          <a:effectLst/>
                          <a:latin typeface="Arial"/>
                          <a:ea typeface="ＭＳ 明朝"/>
                          <a:cs typeface="Times New Roman"/>
                        </a:rPr>
                        <a:t> class will discuss &amp; there are no right/wrong answers. T calls on </a:t>
                      </a:r>
                      <a:r>
                        <a:rPr lang="en-US" sz="3000" dirty="0" err="1">
                          <a:effectLst/>
                          <a:latin typeface="Arial"/>
                          <a:ea typeface="ＭＳ 明朝"/>
                          <a:cs typeface="Times New Roman"/>
                        </a:rPr>
                        <a:t>Ss</a:t>
                      </a:r>
                      <a:r>
                        <a:rPr lang="en-US" sz="3000" dirty="0">
                          <a:effectLst/>
                          <a:latin typeface="Arial"/>
                          <a:ea typeface="ＭＳ 明朝"/>
                          <a:cs typeface="Times New Roman"/>
                        </a:rPr>
                        <a:t> to share, then T summarizes results of investigation. T asks </a:t>
                      </a:r>
                      <a:r>
                        <a:rPr lang="en-US" sz="3000" dirty="0" err="1">
                          <a:effectLst/>
                          <a:latin typeface="Arial"/>
                          <a:ea typeface="ＭＳ 明朝"/>
                          <a:cs typeface="Times New Roman"/>
                        </a:rPr>
                        <a:t>Ss</a:t>
                      </a:r>
                      <a:r>
                        <a:rPr lang="en-US" sz="3000" dirty="0">
                          <a:effectLst/>
                          <a:latin typeface="Arial"/>
                          <a:ea typeface="ＭＳ 明朝"/>
                          <a:cs typeface="Times New Roman"/>
                        </a:rPr>
                        <a:t> for responses but not ideas or reasoning. T tells correct answers.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a:effectLst/>
                          <a:latin typeface="Arial"/>
                          <a:ea typeface="ＭＳ 明朝"/>
                          <a:cs typeface="Times New Roman"/>
                        </a:rPr>
                        <a:t>Ideas &amp; reasoning are elicited</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dirty="0">
                          <a:effectLst/>
                          <a:latin typeface="Arial"/>
                          <a:ea typeface="ＭＳ 明朝"/>
                          <a:cs typeface="Times New Roman"/>
                        </a:rPr>
                        <a:t>T tells &amp; </a:t>
                      </a:r>
                      <a:r>
                        <a:rPr lang="en-US" sz="3000" dirty="0" err="1">
                          <a:effectLst/>
                          <a:latin typeface="Arial"/>
                          <a:ea typeface="ＭＳ 明朝"/>
                          <a:cs typeface="Times New Roman"/>
                        </a:rPr>
                        <a:t>Ss</a:t>
                      </a:r>
                      <a:r>
                        <a:rPr lang="en-US" sz="3000" dirty="0">
                          <a:effectLst/>
                          <a:latin typeface="Arial"/>
                          <a:ea typeface="ＭＳ 明朝"/>
                          <a:cs typeface="Times New Roman"/>
                        </a:rPr>
                        <a:t> learn about science facts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a:txBody>
                    <a:bodyPr/>
                    <a:lstStyle/>
                    <a:p>
                      <a:pPr marL="0" marR="0">
                        <a:spcBef>
                          <a:spcPts val="0"/>
                        </a:spcBef>
                        <a:spcAft>
                          <a:spcPts val="0"/>
                        </a:spcAft>
                        <a:tabLst>
                          <a:tab pos="3484880" algn="l"/>
                        </a:tabLst>
                      </a:pPr>
                      <a:r>
                        <a:rPr lang="en-US" sz="3000" dirty="0">
                          <a:effectLst/>
                          <a:latin typeface="Arial"/>
                          <a:ea typeface="ＭＳ 明朝"/>
                          <a:cs typeface="Times New Roman"/>
                        </a:rPr>
                        <a:t>Solomon (16/17)</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dirty="0">
                          <a:effectLst/>
                          <a:latin typeface="Arial"/>
                          <a:ea typeface="ＭＳ 明朝"/>
                          <a:cs typeface="Times New Roman"/>
                        </a:rPr>
                        <a:t>Class works on Photosynthesis Explanations Tool. </a:t>
                      </a:r>
                      <a:r>
                        <a:rPr lang="en-US" sz="3000" dirty="0" err="1">
                          <a:effectLst/>
                          <a:latin typeface="Arial"/>
                          <a:ea typeface="ＭＳ 明朝"/>
                          <a:cs typeface="Times New Roman"/>
                        </a:rPr>
                        <a:t>Ss</a:t>
                      </a:r>
                      <a:r>
                        <a:rPr lang="en-US" sz="3000" dirty="0">
                          <a:effectLst/>
                          <a:latin typeface="Arial"/>
                          <a:ea typeface="ＭＳ 明朝"/>
                          <a:cs typeface="Times New Roman"/>
                        </a:rPr>
                        <a:t> first work on Tool either alone or in small groups. Then class does “peer editing.” </a:t>
                      </a:r>
                      <a:r>
                        <a:rPr lang="en-US" sz="3000" dirty="0" err="1">
                          <a:effectLst/>
                          <a:latin typeface="Arial"/>
                          <a:ea typeface="ＭＳ 明朝"/>
                          <a:cs typeface="Times New Roman"/>
                        </a:rPr>
                        <a:t>Ss</a:t>
                      </a:r>
                      <a:r>
                        <a:rPr lang="en-US" sz="3000" dirty="0">
                          <a:effectLst/>
                          <a:latin typeface="Arial"/>
                          <a:ea typeface="ＭＳ 明朝"/>
                          <a:cs typeface="Times New Roman"/>
                        </a:rPr>
                        <a:t> trade Tool w/a partner, T reads the “right answer,” &amp; </a:t>
                      </a:r>
                      <a:r>
                        <a:rPr lang="en-US" sz="3000" dirty="0" err="1">
                          <a:effectLst/>
                          <a:latin typeface="Arial"/>
                          <a:ea typeface="ＭＳ 明朝"/>
                          <a:cs typeface="Times New Roman"/>
                        </a:rPr>
                        <a:t>Ss</a:t>
                      </a:r>
                      <a:r>
                        <a:rPr lang="en-US" sz="3000" dirty="0">
                          <a:effectLst/>
                          <a:latin typeface="Arial"/>
                          <a:ea typeface="ＭＳ 明朝"/>
                          <a:cs typeface="Times New Roman"/>
                        </a:rPr>
                        <a:t> mark each other’s Tools.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a:effectLst/>
                          <a:latin typeface="Arial"/>
                          <a:ea typeface="ＭＳ 明朝"/>
                          <a:cs typeface="Times New Roman"/>
                        </a:rPr>
                        <a:t>Responses are elicited</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dirty="0">
                          <a:effectLst/>
                          <a:latin typeface="Arial"/>
                          <a:ea typeface="ＭＳ 明朝"/>
                          <a:cs typeface="Times New Roman"/>
                        </a:rPr>
                        <a:t>T tells &amp; </a:t>
                      </a:r>
                      <a:r>
                        <a:rPr lang="en-US" sz="3000" dirty="0" err="1">
                          <a:effectLst/>
                          <a:latin typeface="Arial"/>
                          <a:ea typeface="ＭＳ 明朝"/>
                          <a:cs typeface="Times New Roman"/>
                        </a:rPr>
                        <a:t>Ss</a:t>
                      </a:r>
                      <a:r>
                        <a:rPr lang="en-US" sz="3000" dirty="0">
                          <a:effectLst/>
                          <a:latin typeface="Arial"/>
                          <a:ea typeface="ＭＳ 明朝"/>
                          <a:cs typeface="Times New Roman"/>
                        </a:rPr>
                        <a:t> learn about science facts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370840">
                <a:tc>
                  <a:txBody>
                    <a:bodyPr/>
                    <a:lstStyle/>
                    <a:p>
                      <a:pPr marL="0" marR="0">
                        <a:spcBef>
                          <a:spcPts val="0"/>
                        </a:spcBef>
                        <a:spcAft>
                          <a:spcPts val="0"/>
                        </a:spcAft>
                        <a:tabLst>
                          <a:tab pos="3484880" algn="l"/>
                        </a:tabLst>
                      </a:pPr>
                      <a:r>
                        <a:rPr lang="en-US" sz="3000">
                          <a:effectLst/>
                          <a:latin typeface="Arial"/>
                          <a:ea typeface="ＭＳ 明朝"/>
                          <a:cs typeface="Times New Roman"/>
                        </a:rPr>
                        <a:t>Ross (15/16)</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dirty="0">
                          <a:effectLst/>
                          <a:latin typeface="Arial"/>
                          <a:ea typeface="ＭＳ 明朝"/>
                          <a:cs typeface="Times New Roman"/>
                        </a:rPr>
                        <a:t>Class works on mealworms eating EBA Tool. </a:t>
                      </a:r>
                      <a:r>
                        <a:rPr lang="en-US" sz="3000" dirty="0" err="1">
                          <a:effectLst/>
                          <a:latin typeface="Arial"/>
                          <a:ea typeface="ＭＳ 明朝"/>
                          <a:cs typeface="Times New Roman"/>
                        </a:rPr>
                        <a:t>Ss</a:t>
                      </a:r>
                      <a:r>
                        <a:rPr lang="en-US" sz="3000" dirty="0">
                          <a:effectLst/>
                          <a:latin typeface="Arial"/>
                          <a:ea typeface="ＭＳ 明朝"/>
                          <a:cs typeface="Times New Roman"/>
                        </a:rPr>
                        <a:t> 1</a:t>
                      </a:r>
                      <a:r>
                        <a:rPr lang="en-US" sz="3000" baseline="30000" dirty="0">
                          <a:effectLst/>
                          <a:latin typeface="Arial"/>
                          <a:ea typeface="ＭＳ 明朝"/>
                          <a:cs typeface="Times New Roman"/>
                        </a:rPr>
                        <a:t>st</a:t>
                      </a:r>
                      <a:r>
                        <a:rPr lang="en-US" sz="3000" dirty="0">
                          <a:effectLst/>
                          <a:latin typeface="Arial"/>
                          <a:ea typeface="ＭＳ 明朝"/>
                          <a:cs typeface="Times New Roman"/>
                        </a:rPr>
                        <a:t> write alone; then work in pairs, sharing evidence &amp; conclusions; then work in fours sharing a good unanswered question. T projects Tool &amp; </a:t>
                      </a:r>
                      <a:r>
                        <a:rPr lang="en-US" sz="3000" dirty="0" err="1">
                          <a:effectLst/>
                          <a:latin typeface="Arial"/>
                          <a:ea typeface="ＭＳ 明朝"/>
                          <a:cs typeface="Times New Roman"/>
                        </a:rPr>
                        <a:t>Ss</a:t>
                      </a:r>
                      <a:r>
                        <a:rPr lang="en-US" sz="3000" dirty="0">
                          <a:effectLst/>
                          <a:latin typeface="Arial"/>
                          <a:ea typeface="ＭＳ 明朝"/>
                          <a:cs typeface="Times New Roman"/>
                        </a:rPr>
                        <a:t> are called on to enter responses. Tool is “filled in” but there is no collective sense making.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dirty="0">
                          <a:effectLst/>
                          <a:latin typeface="Arial"/>
                          <a:ea typeface="ＭＳ 明朝"/>
                          <a:cs typeface="Times New Roman"/>
                        </a:rPr>
                        <a:t>Responses are elicited</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3484880" algn="l"/>
                        </a:tabLst>
                      </a:pPr>
                      <a:r>
                        <a:rPr lang="en-US" sz="3000" dirty="0">
                          <a:effectLst/>
                          <a:latin typeface="Arial"/>
                          <a:ea typeface="ＭＳ 明朝"/>
                          <a:cs typeface="Times New Roman"/>
                        </a:rPr>
                        <a:t>Collection of ideas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bl>
          </a:graphicData>
        </a:graphic>
      </p:graphicFrame>
      <p:sp>
        <p:nvSpPr>
          <p:cNvPr id="39" name="Rectangle 38"/>
          <p:cNvSpPr/>
          <p:nvPr/>
        </p:nvSpPr>
        <p:spPr>
          <a:xfrm>
            <a:off x="15020033" y="13863833"/>
            <a:ext cx="23322901" cy="584776"/>
          </a:xfrm>
          <a:prstGeom prst="rect">
            <a:avLst/>
          </a:prstGeom>
        </p:spPr>
        <p:txBody>
          <a:bodyPr wrap="square">
            <a:spAutoFit/>
          </a:bodyPr>
          <a:lstStyle/>
          <a:p>
            <a:r>
              <a:rPr lang="en-US" sz="3200" b="1" dirty="0"/>
              <a:t>Table 3. Patterns of eliciting/assessing and coming to conclusion in classroom discourse routines</a:t>
            </a:r>
          </a:p>
        </p:txBody>
      </p:sp>
      <p:sp>
        <p:nvSpPr>
          <p:cNvPr id="40" name="TextBox 39"/>
          <p:cNvSpPr txBox="1"/>
          <p:nvPr/>
        </p:nvSpPr>
        <p:spPr>
          <a:xfrm>
            <a:off x="15020033" y="13152772"/>
            <a:ext cx="2385977" cy="861774"/>
          </a:xfrm>
          <a:prstGeom prst="rect">
            <a:avLst/>
          </a:prstGeom>
          <a:noFill/>
        </p:spPr>
        <p:txBody>
          <a:bodyPr wrap="none" rtlCol="0">
            <a:spAutoFit/>
          </a:bodyPr>
          <a:lstStyle/>
          <a:p>
            <a:r>
              <a:rPr lang="en-US" sz="5000" b="1" dirty="0">
                <a:solidFill>
                  <a:srgbClr val="4F6228"/>
                </a:solidFill>
              </a:rPr>
              <a:t>Findings</a:t>
            </a:r>
          </a:p>
        </p:txBody>
      </p:sp>
      <p:graphicFrame>
        <p:nvGraphicFramePr>
          <p:cNvPr id="41" name="Table 40"/>
          <p:cNvGraphicFramePr>
            <a:graphicFrameLocks noGrp="1"/>
          </p:cNvGraphicFramePr>
          <p:nvPr>
            <p:extLst>
              <p:ext uri="{D42A27DB-BD31-4B8C-83A1-F6EECF244321}">
                <p14:modId xmlns:p14="http://schemas.microsoft.com/office/powerpoint/2010/main" val="2158867041"/>
              </p:ext>
            </p:extLst>
          </p:nvPr>
        </p:nvGraphicFramePr>
        <p:xfrm>
          <a:off x="15091043" y="24210053"/>
          <a:ext cx="12540594" cy="7028993"/>
        </p:xfrm>
        <a:graphic>
          <a:graphicData uri="http://schemas.openxmlformats.org/drawingml/2006/table">
            <a:tbl>
              <a:tblPr firstRow="1" bandRow="1">
                <a:tableStyleId>{5C22544A-7EE6-4342-B048-85BDC9FD1C3A}</a:tableStyleId>
              </a:tblPr>
              <a:tblGrid>
                <a:gridCol w="617134">
                  <a:extLst>
                    <a:ext uri="{9D8B030D-6E8A-4147-A177-3AD203B41FA5}">
                      <a16:colId xmlns="" xmlns:a16="http://schemas.microsoft.com/office/drawing/2014/main" val="20000"/>
                    </a:ext>
                  </a:extLst>
                </a:gridCol>
                <a:gridCol w="2892644">
                  <a:extLst>
                    <a:ext uri="{9D8B030D-6E8A-4147-A177-3AD203B41FA5}">
                      <a16:colId xmlns="" xmlns:a16="http://schemas.microsoft.com/office/drawing/2014/main" val="20001"/>
                    </a:ext>
                  </a:extLst>
                </a:gridCol>
                <a:gridCol w="2633283">
                  <a:extLst>
                    <a:ext uri="{9D8B030D-6E8A-4147-A177-3AD203B41FA5}">
                      <a16:colId xmlns="" xmlns:a16="http://schemas.microsoft.com/office/drawing/2014/main" val="20002"/>
                    </a:ext>
                  </a:extLst>
                </a:gridCol>
                <a:gridCol w="3183812">
                  <a:extLst>
                    <a:ext uri="{9D8B030D-6E8A-4147-A177-3AD203B41FA5}">
                      <a16:colId xmlns="" xmlns:a16="http://schemas.microsoft.com/office/drawing/2014/main" val="20003"/>
                    </a:ext>
                  </a:extLst>
                </a:gridCol>
                <a:gridCol w="3213721">
                  <a:extLst>
                    <a:ext uri="{9D8B030D-6E8A-4147-A177-3AD203B41FA5}">
                      <a16:colId xmlns="" xmlns:a16="http://schemas.microsoft.com/office/drawing/2014/main" val="20004"/>
                    </a:ext>
                  </a:extLst>
                </a:gridCol>
              </a:tblGrid>
              <a:tr h="628193">
                <a:tc rowSpan="2" gridSpan="2">
                  <a:txBody>
                    <a:bodyPr/>
                    <a:lstStyle/>
                    <a:p>
                      <a:endParaRPr lang="en-US" sz="3000" dirty="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rowSpan="2" hMerge="1">
                  <a:txBody>
                    <a:bodyPr/>
                    <a:lstStyle/>
                    <a:p>
                      <a:endParaRPr lang="en-US" sz="3000" dirty="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gridSpan="3">
                  <a:txBody>
                    <a:bodyPr/>
                    <a:lstStyle/>
                    <a:p>
                      <a:pPr algn="ctr"/>
                      <a:r>
                        <a:rPr lang="en-US" sz="3000" dirty="0">
                          <a:solidFill>
                            <a:srgbClr val="000000"/>
                          </a:solidFill>
                        </a:rPr>
                        <a:t>Eliciting and Assessing</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hMerge="1">
                  <a:txBody>
                    <a:bodyPr/>
                    <a:lstStyle/>
                    <a:p>
                      <a:endParaRPr lang="en-US" sz="300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hMerge="1">
                  <a:txBody>
                    <a:bodyPr/>
                    <a:lstStyle/>
                    <a:p>
                      <a:endParaRPr lang="en-US" sz="3000" dirty="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gridSpan="2" vMerge="1">
                  <a:txBody>
                    <a:bodyPr/>
                    <a:lstStyle/>
                    <a:p>
                      <a:endParaRPr lang="en-US" sz="300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hMerge="1" vMerge="1">
                  <a:txBody>
                    <a:bodyPr/>
                    <a:lstStyle/>
                    <a:p>
                      <a:endParaRPr lang="en-US" sz="3000" dirty="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r>
                        <a:rPr lang="en-US" sz="3000" dirty="0">
                          <a:solidFill>
                            <a:srgbClr val="000000"/>
                          </a:solidFill>
                        </a:rPr>
                        <a:t>Intellectually responsive</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r>
                        <a:rPr lang="en-US" sz="3000" dirty="0">
                          <a:solidFill>
                            <a:srgbClr val="000000"/>
                          </a:solidFill>
                        </a:rPr>
                        <a:t>Ideas &amp; reasoning are elicited</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r>
                        <a:rPr lang="en-US" sz="3000" dirty="0">
                          <a:solidFill>
                            <a:srgbClr val="000000"/>
                          </a:solidFill>
                        </a:rPr>
                        <a:t>Responses are elicited</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rowSpan="4">
                  <a:txBody>
                    <a:bodyPr/>
                    <a:lstStyle/>
                    <a:p>
                      <a:pPr algn="ctr"/>
                      <a:r>
                        <a:rPr lang="en-US" sz="3000" b="1" dirty="0">
                          <a:solidFill>
                            <a:srgbClr val="000000"/>
                          </a:solidFill>
                        </a:rPr>
                        <a:t>Coming to Conclusion</a:t>
                      </a:r>
                    </a:p>
                  </a:txBody>
                  <a:tcPr vert="vert27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r>
                        <a:rPr lang="en-US" sz="3000" dirty="0">
                          <a:solidFill>
                            <a:srgbClr val="000000"/>
                          </a:solidFill>
                        </a:rPr>
                        <a:t>T &amp; </a:t>
                      </a:r>
                      <a:r>
                        <a:rPr lang="en-US" sz="3000" dirty="0" err="1">
                          <a:solidFill>
                            <a:srgbClr val="000000"/>
                          </a:solidFill>
                        </a:rPr>
                        <a:t>Ss</a:t>
                      </a:r>
                      <a:r>
                        <a:rPr lang="en-US" sz="3000" dirty="0">
                          <a:solidFill>
                            <a:srgbClr val="000000"/>
                          </a:solidFill>
                        </a:rPr>
                        <a:t> make</a:t>
                      </a:r>
                      <a:r>
                        <a:rPr lang="en-US" sz="3000" baseline="0" dirty="0">
                          <a:solidFill>
                            <a:srgbClr val="000000"/>
                          </a:solidFill>
                        </a:rPr>
                        <a:t> 3D sense together</a:t>
                      </a:r>
                      <a:endParaRPr lang="en-US" sz="3000" dirty="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r>
                        <a:rPr lang="en-US" sz="3000" dirty="0">
                          <a:solidFill>
                            <a:srgbClr val="000000"/>
                          </a:solidFill>
                        </a:rPr>
                        <a:t>1 </a:t>
                      </a:r>
                    </a:p>
                    <a:p>
                      <a:pPr algn="ctr"/>
                      <a:r>
                        <a:rPr lang="en-US" sz="3000" dirty="0">
                          <a:solidFill>
                            <a:srgbClr val="000000"/>
                          </a:solidFill>
                        </a:rPr>
                        <a:t>(Eaton)</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endParaRPr lang="en-US" sz="300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endParaRPr lang="en-US" sz="300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vMerge="1">
                  <a:txBody>
                    <a:bodyPr/>
                    <a:lstStyle/>
                    <a:p>
                      <a:endParaRPr lang="en-US" sz="3000" dirty="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r>
                        <a:rPr lang="en-US" sz="3000" dirty="0">
                          <a:solidFill>
                            <a:srgbClr val="000000"/>
                          </a:solidFill>
                        </a:rPr>
                        <a:t>T makes 3D sense, </a:t>
                      </a:r>
                      <a:r>
                        <a:rPr lang="en-US" sz="3000" dirty="0" err="1">
                          <a:solidFill>
                            <a:srgbClr val="000000"/>
                          </a:solidFill>
                        </a:rPr>
                        <a:t>Ss</a:t>
                      </a:r>
                      <a:r>
                        <a:rPr lang="en-US" sz="3000" dirty="0">
                          <a:solidFill>
                            <a:srgbClr val="000000"/>
                          </a:solidFill>
                        </a:rPr>
                        <a:t> learn about 3D science</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endParaRPr lang="en-US" sz="3000" dirty="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r>
                        <a:rPr lang="en-US" sz="3000" dirty="0">
                          <a:solidFill>
                            <a:srgbClr val="000000"/>
                          </a:solidFill>
                        </a:rPr>
                        <a:t>3 </a:t>
                      </a:r>
                    </a:p>
                    <a:p>
                      <a:pPr algn="ctr"/>
                      <a:r>
                        <a:rPr lang="en-US" sz="3000" dirty="0">
                          <a:solidFill>
                            <a:srgbClr val="000000"/>
                          </a:solidFill>
                        </a:rPr>
                        <a:t>(Callahan</a:t>
                      </a:r>
                      <a:r>
                        <a:rPr lang="en-US" sz="3000" baseline="0" dirty="0">
                          <a:solidFill>
                            <a:srgbClr val="000000"/>
                          </a:solidFill>
                        </a:rPr>
                        <a:t>, Callahan, Walker)</a:t>
                      </a:r>
                      <a:endParaRPr lang="en-US" sz="3000" dirty="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r>
                        <a:rPr lang="en-US" sz="3000" dirty="0">
                          <a:solidFill>
                            <a:srgbClr val="000000"/>
                          </a:solidFill>
                        </a:rPr>
                        <a:t>1 </a:t>
                      </a:r>
                    </a:p>
                    <a:p>
                      <a:pPr algn="ctr"/>
                      <a:r>
                        <a:rPr lang="en-US" sz="3000" dirty="0">
                          <a:solidFill>
                            <a:srgbClr val="000000"/>
                          </a:solidFill>
                        </a:rPr>
                        <a:t>(Caldwell)</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vMerge="1">
                  <a:txBody>
                    <a:bodyPr/>
                    <a:lstStyle/>
                    <a:p>
                      <a:endParaRPr lang="en-US" sz="3000" dirty="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r>
                        <a:rPr lang="en-US" sz="3000" dirty="0">
                          <a:solidFill>
                            <a:srgbClr val="000000"/>
                          </a:solidFill>
                        </a:rPr>
                        <a:t>T tells</a:t>
                      </a:r>
                      <a:r>
                        <a:rPr lang="en-US" sz="3000" baseline="0" dirty="0">
                          <a:solidFill>
                            <a:srgbClr val="000000"/>
                          </a:solidFill>
                        </a:rPr>
                        <a:t> &amp; </a:t>
                      </a:r>
                      <a:r>
                        <a:rPr lang="en-US" sz="3000" baseline="0" dirty="0" err="1">
                          <a:solidFill>
                            <a:srgbClr val="000000"/>
                          </a:solidFill>
                        </a:rPr>
                        <a:t>Ss</a:t>
                      </a:r>
                      <a:r>
                        <a:rPr lang="en-US" sz="3000" baseline="0" dirty="0">
                          <a:solidFill>
                            <a:srgbClr val="000000"/>
                          </a:solidFill>
                        </a:rPr>
                        <a:t> learn about science facts</a:t>
                      </a:r>
                      <a:endParaRPr lang="en-US" sz="3000" dirty="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endParaRPr lang="en-US" sz="300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r>
                        <a:rPr lang="en-US" sz="3000" dirty="0">
                          <a:solidFill>
                            <a:srgbClr val="000000"/>
                          </a:solidFill>
                        </a:rPr>
                        <a:t>1 </a:t>
                      </a:r>
                    </a:p>
                    <a:p>
                      <a:pPr algn="ctr"/>
                      <a:r>
                        <a:rPr lang="en-US" sz="3000" dirty="0">
                          <a:solidFill>
                            <a:srgbClr val="000000"/>
                          </a:solidFill>
                        </a:rPr>
                        <a:t>(Gilbert)</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r>
                        <a:rPr lang="en-US" sz="3000" dirty="0">
                          <a:solidFill>
                            <a:srgbClr val="000000"/>
                          </a:solidFill>
                        </a:rPr>
                        <a:t>1 </a:t>
                      </a:r>
                    </a:p>
                    <a:p>
                      <a:pPr algn="ctr"/>
                      <a:r>
                        <a:rPr lang="en-US" sz="3000" dirty="0">
                          <a:solidFill>
                            <a:srgbClr val="000000"/>
                          </a:solidFill>
                        </a:rPr>
                        <a:t>(Solomon)</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370840">
                <a:tc vMerge="1">
                  <a:txBody>
                    <a:bodyPr/>
                    <a:lstStyle/>
                    <a:p>
                      <a:endParaRPr lang="en-US" sz="3000" dirty="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r>
                        <a:rPr lang="en-US" sz="3000" dirty="0">
                          <a:solidFill>
                            <a:srgbClr val="000000"/>
                          </a:solidFill>
                        </a:rPr>
                        <a:t>Collection of ideas</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endParaRPr lang="en-US" sz="300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endParaRPr lang="en-US" sz="3000">
                        <a:solidFill>
                          <a:srgbClr val="000000"/>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r>
                        <a:rPr lang="en-US" sz="3000" dirty="0">
                          <a:solidFill>
                            <a:srgbClr val="000000"/>
                          </a:solidFill>
                        </a:rPr>
                        <a:t>3 </a:t>
                      </a:r>
                    </a:p>
                    <a:p>
                      <a:pPr algn="ctr"/>
                      <a:r>
                        <a:rPr lang="en-US" sz="3000" dirty="0">
                          <a:solidFill>
                            <a:srgbClr val="000000"/>
                          </a:solidFill>
                        </a:rPr>
                        <a:t>(Ross, Barton, </a:t>
                      </a:r>
                      <a:r>
                        <a:rPr lang="en-US" sz="3000" dirty="0" err="1">
                          <a:solidFill>
                            <a:srgbClr val="000000"/>
                          </a:solidFill>
                        </a:rPr>
                        <a:t>Estabrook</a:t>
                      </a:r>
                      <a:r>
                        <a:rPr lang="en-US" sz="3000" dirty="0">
                          <a:solidFill>
                            <a:srgbClr val="000000"/>
                          </a:solidFill>
                        </a:rPr>
                        <a:t>)</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43" name="Rectangle 42"/>
          <p:cNvSpPr/>
          <p:nvPr/>
        </p:nvSpPr>
        <p:spPr>
          <a:xfrm>
            <a:off x="14981549" y="23554481"/>
            <a:ext cx="14701409" cy="584776"/>
          </a:xfrm>
          <a:prstGeom prst="rect">
            <a:avLst/>
          </a:prstGeom>
        </p:spPr>
        <p:txBody>
          <a:bodyPr wrap="square">
            <a:spAutoFit/>
          </a:bodyPr>
          <a:lstStyle/>
          <a:p>
            <a:r>
              <a:rPr lang="en-US" sz="3200" b="1" dirty="0"/>
              <a:t>Table </a:t>
            </a:r>
            <a:r>
              <a:rPr lang="en-US" sz="3200" b="1" dirty="0" smtClean="0"/>
              <a:t>4. </a:t>
            </a:r>
            <a:r>
              <a:rPr lang="en-US" sz="3200" b="1" dirty="0"/>
              <a:t>Distribution of eliciting/assessing and coming to conclusion patterns</a:t>
            </a:r>
          </a:p>
        </p:txBody>
      </p:sp>
      <p:sp>
        <p:nvSpPr>
          <p:cNvPr id="44" name="TextBox 43"/>
          <p:cNvSpPr txBox="1"/>
          <p:nvPr/>
        </p:nvSpPr>
        <p:spPr>
          <a:xfrm>
            <a:off x="33078498" y="23184612"/>
            <a:ext cx="6508700" cy="861774"/>
          </a:xfrm>
          <a:prstGeom prst="rect">
            <a:avLst/>
          </a:prstGeom>
          <a:noFill/>
        </p:spPr>
        <p:txBody>
          <a:bodyPr wrap="none" rtlCol="0">
            <a:spAutoFit/>
          </a:bodyPr>
          <a:lstStyle/>
          <a:p>
            <a:r>
              <a:rPr lang="en-US" sz="5000" b="1" dirty="0">
                <a:solidFill>
                  <a:srgbClr val="4F6228"/>
                </a:solidFill>
              </a:rPr>
              <a:t>Discussion/Implications</a:t>
            </a:r>
          </a:p>
        </p:txBody>
      </p:sp>
      <p:sp>
        <p:nvSpPr>
          <p:cNvPr id="45" name="Rectangle 44"/>
          <p:cNvSpPr/>
          <p:nvPr/>
        </p:nvSpPr>
        <p:spPr>
          <a:xfrm>
            <a:off x="28086414" y="23854357"/>
            <a:ext cx="15329523" cy="7940635"/>
          </a:xfrm>
          <a:prstGeom prst="rect">
            <a:avLst/>
          </a:prstGeom>
        </p:spPr>
        <p:txBody>
          <a:bodyPr wrap="square">
            <a:spAutoFit/>
          </a:bodyPr>
          <a:lstStyle/>
          <a:p>
            <a:pPr algn="just"/>
            <a:r>
              <a:rPr lang="en-US" sz="3000" dirty="0"/>
              <a:t>Patterns of discourse provide a picture of variability in science classrooms today. We hypothesize that students participating in classrooms with discourse that is intellectually responsive to their ideas and where teachers and students engage in three-dimensional science sense making will be more likely to achieve learning outcomes called for by NGSS. </a:t>
            </a:r>
          </a:p>
          <a:p>
            <a:pPr algn="just"/>
            <a:endParaRPr lang="en-US" sz="1500" dirty="0"/>
          </a:p>
          <a:p>
            <a:pPr algn="just"/>
            <a:r>
              <a:rPr lang="en-US" sz="3000" dirty="0"/>
              <a:t>Interestingly, Table 4 suggests there may be a directional association between eliciting/assessing and coming to conclusion; classrooms with more sophisticated examples of eliciting/assessing also </a:t>
            </a:r>
            <a:r>
              <a:rPr lang="en-US" sz="3000" dirty="0" smtClean="0"/>
              <a:t>tend </a:t>
            </a:r>
            <a:r>
              <a:rPr lang="en-US" sz="3000" dirty="0"/>
              <a:t>to have more sophisticated examples of coming to conclusion. Further work remains. We plan to:</a:t>
            </a:r>
          </a:p>
          <a:p>
            <a:pPr marL="457200" lvl="0" indent="-457200" algn="just">
              <a:buFont typeface="Arial"/>
              <a:buChar char="•"/>
            </a:pPr>
            <a:r>
              <a:rPr lang="en-US" sz="3000" dirty="0"/>
              <a:t>Delve further into case data through analyzing additional lesson videos, student and teacher interviews, and student work to build more complete pictures of discourse and student performances in each case classroom</a:t>
            </a:r>
          </a:p>
          <a:p>
            <a:pPr marL="457200" lvl="0" indent="-457200" algn="just">
              <a:buFont typeface="Arial"/>
              <a:buChar char="•"/>
            </a:pPr>
            <a:r>
              <a:rPr lang="en-US" sz="3000" dirty="0"/>
              <a:t>Examine case data to identify systemic causes for types of discourse adopted in classrooms</a:t>
            </a:r>
          </a:p>
          <a:p>
            <a:pPr marL="457200" lvl="0" indent="-457200" algn="just">
              <a:buFont typeface="Arial"/>
              <a:buChar char="•"/>
            </a:pPr>
            <a:r>
              <a:rPr lang="en-US" sz="3000" dirty="0"/>
              <a:t>Examine cause-practice-effect relationships through analyzing case data in conjunction with student learning outcomes data</a:t>
            </a:r>
          </a:p>
          <a:p>
            <a:pPr marL="457200" lvl="0" indent="-457200" algn="just">
              <a:buFont typeface="Arial"/>
              <a:buChar char="•"/>
            </a:pPr>
            <a:r>
              <a:rPr lang="en-US" sz="3000" dirty="0"/>
              <a:t>Refine project design elements for supporting co-constructed, responsive, three-dimensional classroom discourse based on deeper understanding of cause-practice-effect relationships</a:t>
            </a:r>
          </a:p>
        </p:txBody>
      </p:sp>
      <p:sp>
        <p:nvSpPr>
          <p:cNvPr id="46" name="Rectangle 45"/>
          <p:cNvSpPr/>
          <p:nvPr/>
        </p:nvSpPr>
        <p:spPr>
          <a:xfrm>
            <a:off x="425511" y="31835989"/>
            <a:ext cx="14379247" cy="923330"/>
          </a:xfrm>
          <a:prstGeom prst="rect">
            <a:avLst/>
          </a:prstGeom>
        </p:spPr>
        <p:txBody>
          <a:bodyPr wrap="square">
            <a:spAutoFit/>
          </a:bodyPr>
          <a:lstStyle/>
          <a:p>
            <a:r>
              <a:rPr lang="en-US" sz="1800" dirty="0"/>
              <a:t>Doyle, W. (1983). Academic work. </a:t>
            </a:r>
            <a:r>
              <a:rPr lang="en-US" sz="1800" i="1" dirty="0"/>
              <a:t>Review of educational research</a:t>
            </a:r>
            <a:r>
              <a:rPr lang="en-US" sz="1800" dirty="0"/>
              <a:t>, </a:t>
            </a:r>
            <a:r>
              <a:rPr lang="en-US" sz="1800" i="1" dirty="0"/>
              <a:t>53</a:t>
            </a:r>
            <a:r>
              <a:rPr lang="en-US" sz="1800" dirty="0"/>
              <a:t>(2), 159-199.</a:t>
            </a:r>
          </a:p>
          <a:p>
            <a:r>
              <a:rPr lang="en-US" sz="1800" dirty="0"/>
              <a:t>Schwarz, C. V., </a:t>
            </a:r>
            <a:r>
              <a:rPr lang="en-US" sz="1800" dirty="0" err="1"/>
              <a:t>Passmore</a:t>
            </a:r>
            <a:r>
              <a:rPr lang="en-US" sz="1800" dirty="0"/>
              <a:t>, C. M., &amp; </a:t>
            </a:r>
            <a:r>
              <a:rPr lang="en-US" sz="1800" dirty="0" err="1"/>
              <a:t>Reiser</a:t>
            </a:r>
            <a:r>
              <a:rPr lang="en-US" sz="1800" dirty="0"/>
              <a:t>, B. J. (2017). Moving beyond “knowing” science to making sense of the world. In C. Schwarz, C. </a:t>
            </a:r>
            <a:r>
              <a:rPr lang="en-US" sz="1800" dirty="0" err="1"/>
              <a:t>Passmore</a:t>
            </a:r>
            <a:r>
              <a:rPr lang="en-US" sz="1800" dirty="0"/>
              <a:t>, and B. </a:t>
            </a:r>
            <a:r>
              <a:rPr lang="en-US" sz="1800" dirty="0" err="1"/>
              <a:t>Reiser</a:t>
            </a:r>
            <a:r>
              <a:rPr lang="en-US" sz="1800" dirty="0"/>
              <a:t> (Eds.) </a:t>
            </a:r>
            <a:r>
              <a:rPr lang="en-US" sz="1800" i="1" dirty="0"/>
              <a:t>Helping students make sense of the world using next generation science and engineering practices</a:t>
            </a:r>
            <a:r>
              <a:rPr lang="en-US" sz="1800" dirty="0"/>
              <a:t>, 3-21. Arlington, VA: NSTA Press.</a:t>
            </a:r>
          </a:p>
        </p:txBody>
      </p:sp>
      <p:sp>
        <p:nvSpPr>
          <p:cNvPr id="47" name="Rectangle 46"/>
          <p:cNvSpPr/>
          <p:nvPr/>
        </p:nvSpPr>
        <p:spPr>
          <a:xfrm>
            <a:off x="17136623" y="31788429"/>
            <a:ext cx="26485190" cy="923330"/>
          </a:xfrm>
          <a:prstGeom prst="rect">
            <a:avLst/>
          </a:prstGeom>
        </p:spPr>
        <p:txBody>
          <a:bodyPr wrap="square">
            <a:spAutoFit/>
          </a:bodyPr>
          <a:lstStyle/>
          <a:p>
            <a:pPr algn="just"/>
            <a:r>
              <a:rPr lang="en-US" sz="1800" dirty="0"/>
              <a:t>This research is supported by grants from the National Science Foundation: A Learning Progression-based System for Promoting Understanding of Carbon-transforming Processes (DRL 1020187), and Sustaining Responsive and Rigorous Teaching Based on</a:t>
            </a:r>
            <a:r>
              <a:rPr lang="en-US" sz="1800" i="1" dirty="0"/>
              <a:t> Carbon TIME</a:t>
            </a:r>
            <a:r>
              <a:rPr lang="en-US" sz="1800" dirty="0"/>
              <a:t> (NSF 1440988 ). Additional support comes from the Great Lakes Bioenergy Research Center, funded by the United States Department of Energy, from Place-based Opportunities for Sustainable Outcomes and High-hopes, funded by the United States Department of Agriculture. Any opinions, findings, and conclusions or recommendations expressed in this material are those of the author(s) and do not necessarily reflect the views of the National Science Foundation, the United States Department of Energy, or the United States Department of Agriculture.</a:t>
            </a:r>
          </a:p>
        </p:txBody>
      </p:sp>
    </p:spTree>
    <p:extLst>
      <p:ext uri="{BB962C8B-B14F-4D97-AF65-F5344CB8AC3E}">
        <p14:creationId xmlns:p14="http://schemas.microsoft.com/office/powerpoint/2010/main" val="30968536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TotalTime>
  <Words>1916</Words>
  <Application>Microsoft Macintosh PowerPoint</Application>
  <PresentationFormat>Custom</PresentationFormat>
  <Paragraphs>112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Montana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Covitt</dc:creator>
  <cp:lastModifiedBy>Beth Covitt</cp:lastModifiedBy>
  <cp:revision>34</cp:revision>
  <dcterms:created xsi:type="dcterms:W3CDTF">2018-03-06T17:13:18Z</dcterms:created>
  <dcterms:modified xsi:type="dcterms:W3CDTF">2018-03-06T21:50:53Z</dcterms:modified>
</cp:coreProperties>
</file>