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6" r:id="rId2"/>
  </p:sldIdLst>
  <p:sldSz cx="43891200" cy="32918400"/>
  <p:notesSz cx="31546800" cy="42519600"/>
  <p:defaultTextStyle>
    <a:defPPr>
      <a:defRPr lang="en-US"/>
    </a:defPPr>
    <a:lvl1pPr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6854" indent="11381"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5336" indent="21134"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3813" indent="30893"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32294" indent="40646" algn="ctr"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341176" algn="l" defTabSz="936470" rtl="0" eaLnBrk="1" latinLnBrk="0" hangingPunct="1">
      <a:defRPr sz="2400" kern="1200">
        <a:solidFill>
          <a:schemeClr val="tx1"/>
        </a:solidFill>
        <a:latin typeface="Times New Roman" pitchFamily="18" charset="0"/>
        <a:ea typeface="MS PGothic" pitchFamily="34" charset="-128"/>
        <a:cs typeface="+mn-cs"/>
      </a:defRPr>
    </a:lvl6pPr>
    <a:lvl7pPr marL="2809411" algn="l" defTabSz="936470" rtl="0" eaLnBrk="1" latinLnBrk="0" hangingPunct="1">
      <a:defRPr sz="2400" kern="1200">
        <a:solidFill>
          <a:schemeClr val="tx1"/>
        </a:solidFill>
        <a:latin typeface="Times New Roman" pitchFamily="18" charset="0"/>
        <a:ea typeface="MS PGothic" pitchFamily="34" charset="-128"/>
        <a:cs typeface="+mn-cs"/>
      </a:defRPr>
    </a:lvl7pPr>
    <a:lvl8pPr marL="3277646" algn="l" defTabSz="936470" rtl="0" eaLnBrk="1" latinLnBrk="0" hangingPunct="1">
      <a:defRPr sz="2400" kern="1200">
        <a:solidFill>
          <a:schemeClr val="tx1"/>
        </a:solidFill>
        <a:latin typeface="Times New Roman" pitchFamily="18" charset="0"/>
        <a:ea typeface="MS PGothic" pitchFamily="34" charset="-128"/>
        <a:cs typeface="+mn-cs"/>
      </a:defRPr>
    </a:lvl8pPr>
    <a:lvl9pPr marL="3745882" algn="l" defTabSz="93647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 xmlns:p15="http://schemas.microsoft.com/office/powerpoint/2012/main">
        <p15:guide id="1" orient="horz" pos="20352" userDrawn="1">
          <p15:clr>
            <a:srgbClr val="A4A3A4"/>
          </p15:clr>
        </p15:guide>
        <p15:guide id="2" pos="209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Charles" initials="A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92B"/>
    <a:srgbClr val="000000"/>
    <a:srgbClr val="F4FE00"/>
    <a:srgbClr val="326B28"/>
    <a:srgbClr val="EA8D80"/>
    <a:srgbClr val="50B5FF"/>
    <a:srgbClr val="E8E97B"/>
    <a:srgbClr val="C8FFA3"/>
    <a:srgbClr val="EDA9A5"/>
    <a:srgbClr val="E7E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1" autoAdjust="0"/>
    <p:restoredTop sz="97542" autoAdjust="0"/>
  </p:normalViewPr>
  <p:slideViewPr>
    <p:cSldViewPr>
      <p:cViewPr>
        <p:scale>
          <a:sx n="30" d="100"/>
          <a:sy n="30" d="100"/>
        </p:scale>
        <p:origin x="-274" y="3250"/>
      </p:cViewPr>
      <p:guideLst>
        <p:guide orient="horz" pos="20352"/>
        <p:guide pos="20976"/>
      </p:guideLst>
    </p:cSldViewPr>
  </p:slideViewPr>
  <p:outlineViewPr>
    <p:cViewPr>
      <p:scale>
        <a:sx n="25" d="100"/>
        <a:sy n="25" d="100"/>
      </p:scale>
      <p:origin x="0" y="0"/>
    </p:cViewPr>
  </p:outlineViewPr>
  <p:notesTextViewPr>
    <p:cViewPr>
      <p:scale>
        <a:sx n="100" d="100"/>
        <a:sy n="100" d="100"/>
      </p:scale>
      <p:origin x="0" y="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ropbox%20(CarbonTIME)\6%20CTIME2%20BEAR\6.2.%20Teacher%20Surveys\6.2.4%20Analysis\With%20student%20test%20data%20-%202018%20NARST\rankings%20across%20different%20models%20(fig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Figure 3 Case study teachers' effectiveness ranking across different models (2016-17)</a:t>
            </a:r>
          </a:p>
        </c:rich>
      </c:tx>
      <c:layout/>
      <c:overlay val="0"/>
    </c:title>
    <c:autoTitleDeleted val="0"/>
    <c:plotArea>
      <c:layout/>
      <c:lineChart>
        <c:grouping val="standard"/>
        <c:varyColors val="0"/>
        <c:ser>
          <c:idx val="0"/>
          <c:order val="0"/>
          <c:tx>
            <c:strRef>
              <c:f>Sheet4!$B$2</c:f>
              <c:strCache>
                <c:ptCount val="1"/>
                <c:pt idx="0">
                  <c:v>Ms. Callahan</c:v>
                </c:pt>
              </c:strCache>
            </c:strRef>
          </c:tx>
          <c:cat>
            <c:strRef>
              <c:f>Sheet4!$C$1:$E$1</c:f>
              <c:strCache>
                <c:ptCount val="3"/>
                <c:pt idx="0">
                  <c:v>M1</c:v>
                </c:pt>
                <c:pt idx="1">
                  <c:v>M2</c:v>
                </c:pt>
                <c:pt idx="2">
                  <c:v>M3</c:v>
                </c:pt>
              </c:strCache>
            </c:strRef>
          </c:cat>
          <c:val>
            <c:numRef>
              <c:f>Sheet4!$C$2:$E$2</c:f>
              <c:numCache>
                <c:formatCode>0</c:formatCode>
                <c:ptCount val="3"/>
                <c:pt idx="0">
                  <c:v>1</c:v>
                </c:pt>
                <c:pt idx="1">
                  <c:v>2</c:v>
                </c:pt>
                <c:pt idx="2">
                  <c:v>5</c:v>
                </c:pt>
              </c:numCache>
            </c:numRef>
          </c:val>
          <c:smooth val="0"/>
        </c:ser>
        <c:ser>
          <c:idx val="1"/>
          <c:order val="1"/>
          <c:tx>
            <c:strRef>
              <c:f>Sheet4!$B$3</c:f>
              <c:strCache>
                <c:ptCount val="1"/>
                <c:pt idx="0">
                  <c:v>Mr. Gillbert</c:v>
                </c:pt>
              </c:strCache>
            </c:strRef>
          </c:tx>
          <c:cat>
            <c:strRef>
              <c:f>Sheet4!$C$1:$E$1</c:f>
              <c:strCache>
                <c:ptCount val="3"/>
                <c:pt idx="0">
                  <c:v>M1</c:v>
                </c:pt>
                <c:pt idx="1">
                  <c:v>M2</c:v>
                </c:pt>
                <c:pt idx="2">
                  <c:v>M3</c:v>
                </c:pt>
              </c:strCache>
            </c:strRef>
          </c:cat>
          <c:val>
            <c:numRef>
              <c:f>Sheet4!$C$3:$E$3</c:f>
              <c:numCache>
                <c:formatCode>0</c:formatCode>
                <c:ptCount val="3"/>
                <c:pt idx="0">
                  <c:v>24</c:v>
                </c:pt>
                <c:pt idx="1">
                  <c:v>17</c:v>
                </c:pt>
                <c:pt idx="2">
                  <c:v>7</c:v>
                </c:pt>
              </c:numCache>
            </c:numRef>
          </c:val>
          <c:smooth val="0"/>
        </c:ser>
        <c:ser>
          <c:idx val="2"/>
          <c:order val="2"/>
          <c:tx>
            <c:strRef>
              <c:f>Sheet4!$B$4</c:f>
              <c:strCache>
                <c:ptCount val="1"/>
                <c:pt idx="0">
                  <c:v>Ms. Eaton</c:v>
                </c:pt>
              </c:strCache>
            </c:strRef>
          </c:tx>
          <c:cat>
            <c:strRef>
              <c:f>Sheet4!$C$1:$E$1</c:f>
              <c:strCache>
                <c:ptCount val="3"/>
                <c:pt idx="0">
                  <c:v>M1</c:v>
                </c:pt>
                <c:pt idx="1">
                  <c:v>M2</c:v>
                </c:pt>
                <c:pt idx="2">
                  <c:v>M3</c:v>
                </c:pt>
              </c:strCache>
            </c:strRef>
          </c:cat>
          <c:val>
            <c:numRef>
              <c:f>Sheet4!$C$4:$E$4</c:f>
              <c:numCache>
                <c:formatCode>0</c:formatCode>
                <c:ptCount val="3"/>
                <c:pt idx="0">
                  <c:v>7</c:v>
                </c:pt>
                <c:pt idx="1">
                  <c:v>5</c:v>
                </c:pt>
                <c:pt idx="2">
                  <c:v>9</c:v>
                </c:pt>
              </c:numCache>
            </c:numRef>
          </c:val>
          <c:smooth val="0"/>
        </c:ser>
        <c:ser>
          <c:idx val="3"/>
          <c:order val="3"/>
          <c:tx>
            <c:strRef>
              <c:f>Sheet4!$B$5</c:f>
              <c:strCache>
                <c:ptCount val="1"/>
                <c:pt idx="0">
                  <c:v>Mr. Allen</c:v>
                </c:pt>
              </c:strCache>
            </c:strRef>
          </c:tx>
          <c:cat>
            <c:strRef>
              <c:f>Sheet4!$C$1:$E$1</c:f>
              <c:strCache>
                <c:ptCount val="3"/>
                <c:pt idx="0">
                  <c:v>M1</c:v>
                </c:pt>
                <c:pt idx="1">
                  <c:v>M2</c:v>
                </c:pt>
                <c:pt idx="2">
                  <c:v>M3</c:v>
                </c:pt>
              </c:strCache>
            </c:strRef>
          </c:cat>
          <c:val>
            <c:numRef>
              <c:f>Sheet4!$C$5:$E$5</c:f>
              <c:numCache>
                <c:formatCode>0</c:formatCode>
                <c:ptCount val="3"/>
                <c:pt idx="0">
                  <c:v>8</c:v>
                </c:pt>
                <c:pt idx="1">
                  <c:v>8</c:v>
                </c:pt>
                <c:pt idx="2">
                  <c:v>12</c:v>
                </c:pt>
              </c:numCache>
            </c:numRef>
          </c:val>
          <c:smooth val="0"/>
        </c:ser>
        <c:ser>
          <c:idx val="4"/>
          <c:order val="4"/>
          <c:tx>
            <c:strRef>
              <c:f>Sheet4!$B$6</c:f>
              <c:strCache>
                <c:ptCount val="1"/>
                <c:pt idx="0">
                  <c:v>Mr. Caldwell</c:v>
                </c:pt>
              </c:strCache>
            </c:strRef>
          </c:tx>
          <c:cat>
            <c:strRef>
              <c:f>Sheet4!$C$1:$E$1</c:f>
              <c:strCache>
                <c:ptCount val="3"/>
                <c:pt idx="0">
                  <c:v>M1</c:v>
                </c:pt>
                <c:pt idx="1">
                  <c:v>M2</c:v>
                </c:pt>
                <c:pt idx="2">
                  <c:v>M3</c:v>
                </c:pt>
              </c:strCache>
            </c:strRef>
          </c:cat>
          <c:val>
            <c:numRef>
              <c:f>Sheet4!$C$6:$E$6</c:f>
              <c:numCache>
                <c:formatCode>0</c:formatCode>
                <c:ptCount val="3"/>
                <c:pt idx="0">
                  <c:v>14</c:v>
                </c:pt>
                <c:pt idx="1">
                  <c:v>11</c:v>
                </c:pt>
                <c:pt idx="2">
                  <c:v>14</c:v>
                </c:pt>
              </c:numCache>
            </c:numRef>
          </c:val>
          <c:smooth val="0"/>
        </c:ser>
        <c:ser>
          <c:idx val="5"/>
          <c:order val="5"/>
          <c:tx>
            <c:strRef>
              <c:f>Sheet4!$B$7</c:f>
              <c:strCache>
                <c:ptCount val="1"/>
                <c:pt idx="0">
                  <c:v>Ms. Walker</c:v>
                </c:pt>
              </c:strCache>
            </c:strRef>
          </c:tx>
          <c:cat>
            <c:strRef>
              <c:f>Sheet4!$C$1:$E$1</c:f>
              <c:strCache>
                <c:ptCount val="3"/>
                <c:pt idx="0">
                  <c:v>M1</c:v>
                </c:pt>
                <c:pt idx="1">
                  <c:v>M2</c:v>
                </c:pt>
                <c:pt idx="2">
                  <c:v>M3</c:v>
                </c:pt>
              </c:strCache>
            </c:strRef>
          </c:cat>
          <c:val>
            <c:numRef>
              <c:f>Sheet4!$C$7:$E$7</c:f>
              <c:numCache>
                <c:formatCode>0</c:formatCode>
                <c:ptCount val="3"/>
                <c:pt idx="0">
                  <c:v>19</c:v>
                </c:pt>
                <c:pt idx="1">
                  <c:v>10</c:v>
                </c:pt>
                <c:pt idx="2">
                  <c:v>17</c:v>
                </c:pt>
              </c:numCache>
            </c:numRef>
          </c:val>
          <c:smooth val="0"/>
        </c:ser>
        <c:ser>
          <c:idx val="6"/>
          <c:order val="6"/>
          <c:tx>
            <c:strRef>
              <c:f>Sheet4!$B$8</c:f>
              <c:strCache>
                <c:ptCount val="1"/>
                <c:pt idx="0">
                  <c:v>Ms. Nolan</c:v>
                </c:pt>
              </c:strCache>
            </c:strRef>
          </c:tx>
          <c:cat>
            <c:strRef>
              <c:f>Sheet4!$C$1:$E$1</c:f>
              <c:strCache>
                <c:ptCount val="3"/>
                <c:pt idx="0">
                  <c:v>M1</c:v>
                </c:pt>
                <c:pt idx="1">
                  <c:v>M2</c:v>
                </c:pt>
                <c:pt idx="2">
                  <c:v>M3</c:v>
                </c:pt>
              </c:strCache>
            </c:strRef>
          </c:cat>
          <c:val>
            <c:numRef>
              <c:f>Sheet4!$C$8:$E$8</c:f>
              <c:numCache>
                <c:formatCode>0</c:formatCode>
                <c:ptCount val="3"/>
                <c:pt idx="0">
                  <c:v>20</c:v>
                </c:pt>
                <c:pt idx="1">
                  <c:v>22</c:v>
                </c:pt>
                <c:pt idx="2">
                  <c:v>19</c:v>
                </c:pt>
              </c:numCache>
            </c:numRef>
          </c:val>
          <c:smooth val="0"/>
        </c:ser>
        <c:ser>
          <c:idx val="7"/>
          <c:order val="7"/>
          <c:tx>
            <c:strRef>
              <c:f>Sheet4!$B$9</c:f>
              <c:strCache>
                <c:ptCount val="1"/>
                <c:pt idx="0">
                  <c:v>Mr. Solomon</c:v>
                </c:pt>
              </c:strCache>
            </c:strRef>
          </c:tx>
          <c:cat>
            <c:strRef>
              <c:f>Sheet4!$C$1:$E$1</c:f>
              <c:strCache>
                <c:ptCount val="3"/>
                <c:pt idx="0">
                  <c:v>M1</c:v>
                </c:pt>
                <c:pt idx="1">
                  <c:v>M2</c:v>
                </c:pt>
                <c:pt idx="2">
                  <c:v>M3</c:v>
                </c:pt>
              </c:strCache>
            </c:strRef>
          </c:cat>
          <c:val>
            <c:numRef>
              <c:f>Sheet4!$C$9:$E$9</c:f>
              <c:numCache>
                <c:formatCode>0</c:formatCode>
                <c:ptCount val="3"/>
                <c:pt idx="0">
                  <c:v>12</c:v>
                </c:pt>
                <c:pt idx="1">
                  <c:v>16</c:v>
                </c:pt>
                <c:pt idx="2">
                  <c:v>21</c:v>
                </c:pt>
              </c:numCache>
            </c:numRef>
          </c:val>
          <c:smooth val="0"/>
        </c:ser>
        <c:ser>
          <c:idx val="8"/>
          <c:order val="8"/>
          <c:tx>
            <c:strRef>
              <c:f>Sheet4!$B$10</c:f>
              <c:strCache>
                <c:ptCount val="1"/>
                <c:pt idx="0">
                  <c:v>Ms. Apol</c:v>
                </c:pt>
              </c:strCache>
            </c:strRef>
          </c:tx>
          <c:cat>
            <c:strRef>
              <c:f>Sheet4!$C$1:$E$1</c:f>
              <c:strCache>
                <c:ptCount val="3"/>
                <c:pt idx="0">
                  <c:v>M1</c:v>
                </c:pt>
                <c:pt idx="1">
                  <c:v>M2</c:v>
                </c:pt>
                <c:pt idx="2">
                  <c:v>M3</c:v>
                </c:pt>
              </c:strCache>
            </c:strRef>
          </c:cat>
          <c:val>
            <c:numRef>
              <c:f>Sheet4!$C$10:$E$10</c:f>
              <c:numCache>
                <c:formatCode>0</c:formatCode>
                <c:ptCount val="3"/>
                <c:pt idx="0">
                  <c:v>27</c:v>
                </c:pt>
                <c:pt idx="1">
                  <c:v>23</c:v>
                </c:pt>
                <c:pt idx="2">
                  <c:v>25</c:v>
                </c:pt>
              </c:numCache>
            </c:numRef>
          </c:val>
          <c:smooth val="0"/>
        </c:ser>
        <c:ser>
          <c:idx val="9"/>
          <c:order val="9"/>
          <c:tx>
            <c:strRef>
              <c:f>Sheet4!$B$11</c:f>
              <c:strCache>
                <c:ptCount val="1"/>
                <c:pt idx="0">
                  <c:v>Mr. Ross</c:v>
                </c:pt>
              </c:strCache>
            </c:strRef>
          </c:tx>
          <c:cat>
            <c:strRef>
              <c:f>Sheet4!$C$1:$E$1</c:f>
              <c:strCache>
                <c:ptCount val="3"/>
                <c:pt idx="0">
                  <c:v>M1</c:v>
                </c:pt>
                <c:pt idx="1">
                  <c:v>M2</c:v>
                </c:pt>
                <c:pt idx="2">
                  <c:v>M3</c:v>
                </c:pt>
              </c:strCache>
            </c:strRef>
          </c:cat>
          <c:val>
            <c:numRef>
              <c:f>Sheet4!$C$11:$E$11</c:f>
              <c:numCache>
                <c:formatCode>0</c:formatCode>
                <c:ptCount val="3"/>
                <c:pt idx="0">
                  <c:v>29</c:v>
                </c:pt>
                <c:pt idx="1">
                  <c:v>31</c:v>
                </c:pt>
                <c:pt idx="2">
                  <c:v>36</c:v>
                </c:pt>
              </c:numCache>
            </c:numRef>
          </c:val>
          <c:smooth val="0"/>
        </c:ser>
        <c:ser>
          <c:idx val="10"/>
          <c:order val="10"/>
          <c:tx>
            <c:strRef>
              <c:f>Sheet4!$B$12</c:f>
              <c:strCache>
                <c:ptCount val="1"/>
                <c:pt idx="0">
                  <c:v>Ms. Estabrook</c:v>
                </c:pt>
              </c:strCache>
            </c:strRef>
          </c:tx>
          <c:cat>
            <c:strRef>
              <c:f>Sheet4!$C$1:$E$1</c:f>
              <c:strCache>
                <c:ptCount val="3"/>
                <c:pt idx="0">
                  <c:v>M1</c:v>
                </c:pt>
                <c:pt idx="1">
                  <c:v>M2</c:v>
                </c:pt>
                <c:pt idx="2">
                  <c:v>M3</c:v>
                </c:pt>
              </c:strCache>
            </c:strRef>
          </c:cat>
          <c:val>
            <c:numRef>
              <c:f>Sheet4!$C$12:$E$12</c:f>
              <c:numCache>
                <c:formatCode>0</c:formatCode>
                <c:ptCount val="3"/>
                <c:pt idx="0">
                  <c:v>54</c:v>
                </c:pt>
                <c:pt idx="1">
                  <c:v>55</c:v>
                </c:pt>
                <c:pt idx="2">
                  <c:v>46</c:v>
                </c:pt>
              </c:numCache>
            </c:numRef>
          </c:val>
          <c:smooth val="0"/>
        </c:ser>
        <c:ser>
          <c:idx val="11"/>
          <c:order val="11"/>
          <c:tx>
            <c:strRef>
              <c:f>Sheet4!$B$13</c:f>
              <c:strCache>
                <c:ptCount val="1"/>
                <c:pt idx="0">
                  <c:v>Mr. Harris</c:v>
                </c:pt>
              </c:strCache>
            </c:strRef>
          </c:tx>
          <c:cat>
            <c:strRef>
              <c:f>Sheet4!$C$1:$E$1</c:f>
              <c:strCache>
                <c:ptCount val="3"/>
                <c:pt idx="0">
                  <c:v>M1</c:v>
                </c:pt>
                <c:pt idx="1">
                  <c:v>M2</c:v>
                </c:pt>
                <c:pt idx="2">
                  <c:v>M3</c:v>
                </c:pt>
              </c:strCache>
            </c:strRef>
          </c:cat>
          <c:val>
            <c:numRef>
              <c:f>Sheet4!$C$13:$E$13</c:f>
              <c:numCache>
                <c:formatCode>0</c:formatCode>
                <c:ptCount val="3"/>
                <c:pt idx="0">
                  <c:v>42</c:v>
                </c:pt>
                <c:pt idx="1">
                  <c:v>44</c:v>
                </c:pt>
                <c:pt idx="2">
                  <c:v>55</c:v>
                </c:pt>
              </c:numCache>
            </c:numRef>
          </c:val>
          <c:smooth val="0"/>
        </c:ser>
        <c:ser>
          <c:idx val="12"/>
          <c:order val="12"/>
          <c:tx>
            <c:strRef>
              <c:f>Sheet4!$B$14</c:f>
              <c:strCache>
                <c:ptCount val="1"/>
                <c:pt idx="0">
                  <c:v>Ms. Wei</c:v>
                </c:pt>
              </c:strCache>
            </c:strRef>
          </c:tx>
          <c:cat>
            <c:strRef>
              <c:f>Sheet4!$C$1:$E$1</c:f>
              <c:strCache>
                <c:ptCount val="3"/>
                <c:pt idx="0">
                  <c:v>M1</c:v>
                </c:pt>
                <c:pt idx="1">
                  <c:v>M2</c:v>
                </c:pt>
                <c:pt idx="2">
                  <c:v>M3</c:v>
                </c:pt>
              </c:strCache>
            </c:strRef>
          </c:cat>
          <c:val>
            <c:numRef>
              <c:f>Sheet4!$C$14:$E$14</c:f>
              <c:numCache>
                <c:formatCode>0</c:formatCode>
                <c:ptCount val="3"/>
                <c:pt idx="0">
                  <c:v>56</c:v>
                </c:pt>
                <c:pt idx="1">
                  <c:v>60</c:v>
                </c:pt>
                <c:pt idx="2">
                  <c:v>59</c:v>
                </c:pt>
              </c:numCache>
            </c:numRef>
          </c:val>
          <c:smooth val="0"/>
        </c:ser>
        <c:ser>
          <c:idx val="13"/>
          <c:order val="13"/>
          <c:tx>
            <c:strRef>
              <c:f>Sheet4!$B$15</c:f>
              <c:strCache>
                <c:ptCount val="1"/>
                <c:pt idx="0">
                  <c:v>Ms. Barton</c:v>
                </c:pt>
              </c:strCache>
            </c:strRef>
          </c:tx>
          <c:cat>
            <c:strRef>
              <c:f>Sheet4!$C$1:$E$1</c:f>
              <c:strCache>
                <c:ptCount val="3"/>
                <c:pt idx="0">
                  <c:v>M1</c:v>
                </c:pt>
                <c:pt idx="1">
                  <c:v>M2</c:v>
                </c:pt>
                <c:pt idx="2">
                  <c:v>M3</c:v>
                </c:pt>
              </c:strCache>
            </c:strRef>
          </c:cat>
          <c:val>
            <c:numRef>
              <c:f>Sheet4!$C$15:$E$15</c:f>
              <c:numCache>
                <c:formatCode>0</c:formatCode>
                <c:ptCount val="3"/>
                <c:pt idx="0">
                  <c:v>61</c:v>
                </c:pt>
                <c:pt idx="1">
                  <c:v>64</c:v>
                </c:pt>
                <c:pt idx="2">
                  <c:v>65</c:v>
                </c:pt>
              </c:numCache>
            </c:numRef>
          </c:val>
          <c:smooth val="0"/>
        </c:ser>
        <c:dLbls>
          <c:showLegendKey val="0"/>
          <c:showVal val="0"/>
          <c:showCatName val="0"/>
          <c:showSerName val="0"/>
          <c:showPercent val="0"/>
          <c:showBubbleSize val="0"/>
        </c:dLbls>
        <c:marker val="1"/>
        <c:smooth val="0"/>
        <c:axId val="108522496"/>
        <c:axId val="92542592"/>
      </c:lineChart>
      <c:catAx>
        <c:axId val="108522496"/>
        <c:scaling>
          <c:orientation val="minMax"/>
        </c:scaling>
        <c:delete val="0"/>
        <c:axPos val="t"/>
        <c:majorTickMark val="none"/>
        <c:minorTickMark val="none"/>
        <c:tickLblPos val="nextTo"/>
        <c:crossAx val="92542592"/>
        <c:crosses val="autoZero"/>
        <c:auto val="1"/>
        <c:lblAlgn val="ctr"/>
        <c:lblOffset val="100"/>
        <c:noMultiLvlLbl val="0"/>
      </c:catAx>
      <c:valAx>
        <c:axId val="92542592"/>
        <c:scaling>
          <c:orientation val="maxMin"/>
        </c:scaling>
        <c:delete val="0"/>
        <c:axPos val="l"/>
        <c:majorGridlines/>
        <c:title>
          <c:tx>
            <c:rich>
              <a:bodyPr/>
              <a:lstStyle/>
              <a:p>
                <a:pPr>
                  <a:defRPr/>
                </a:pPr>
                <a:r>
                  <a:rPr lang="en-US"/>
                  <a:t>Rankings among 67 teachers</a:t>
                </a:r>
              </a:p>
            </c:rich>
          </c:tx>
          <c:layout/>
          <c:overlay val="0"/>
        </c:title>
        <c:numFmt formatCode="0" sourceLinked="1"/>
        <c:majorTickMark val="none"/>
        <c:minorTickMark val="none"/>
        <c:tickLblPos val="nextTo"/>
        <c:crossAx val="108522496"/>
        <c:crosses val="autoZero"/>
        <c:crossBetween val="between"/>
      </c:valAx>
    </c:plotArea>
    <c:legend>
      <c:legendPos val="r"/>
      <c:layout/>
      <c:overlay val="0"/>
    </c:legend>
    <c:plotVisOnly val="1"/>
    <c:dispBlanksAs val="gap"/>
    <c:showDLblsOverMax val="0"/>
  </c:chart>
  <c:txPr>
    <a:bodyPr/>
    <a:lstStyle/>
    <a:p>
      <a:pPr>
        <a:defRPr sz="2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5" y="0"/>
            <a:ext cx="13672673" cy="21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t" anchorCtr="0" compatLnSpc="1">
            <a:prstTxWarp prst="textNoShape">
              <a:avLst/>
            </a:prstTxWarp>
          </a:bodyPr>
          <a:lstStyle>
            <a:lvl1pPr algn="l" defTabSz="4235186">
              <a:defRPr sz="5500">
                <a:latin typeface="Times New Roman" charset="0"/>
                <a:ea typeface="ＭＳ Ｐゴシック" charset="0"/>
                <a:cs typeface="+mn-cs"/>
              </a:defRPr>
            </a:lvl1pPr>
          </a:lstStyle>
          <a:p>
            <a:pPr>
              <a:defRPr/>
            </a:pPr>
            <a:endParaRPr lang="en-US"/>
          </a:p>
        </p:txBody>
      </p:sp>
      <p:sp>
        <p:nvSpPr>
          <p:cNvPr id="6147" name="Rectangle 3"/>
          <p:cNvSpPr>
            <a:spLocks noGrp="1" noChangeArrowheads="1"/>
          </p:cNvSpPr>
          <p:nvPr>
            <p:ph type="dt" sz="quarter" idx="1"/>
          </p:nvPr>
        </p:nvSpPr>
        <p:spPr bwMode="auto">
          <a:xfrm>
            <a:off x="17874135" y="0"/>
            <a:ext cx="13672666" cy="21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t" anchorCtr="0" compatLnSpc="1">
            <a:prstTxWarp prst="textNoShape">
              <a:avLst/>
            </a:prstTxWarp>
          </a:bodyPr>
          <a:lstStyle>
            <a:lvl1pPr algn="r" defTabSz="4235186">
              <a:defRPr sz="5500">
                <a:latin typeface="Times New Roman" charset="0"/>
                <a:ea typeface="ＭＳ Ｐゴシック" charset="0"/>
                <a:cs typeface="+mn-cs"/>
              </a:defRPr>
            </a:lvl1pPr>
          </a:lstStyle>
          <a:p>
            <a:pPr>
              <a:defRPr/>
            </a:pPr>
            <a:endParaRPr lang="en-US"/>
          </a:p>
        </p:txBody>
      </p:sp>
      <p:sp>
        <p:nvSpPr>
          <p:cNvPr id="6148" name="Rectangle 4"/>
          <p:cNvSpPr>
            <a:spLocks noGrp="1" noChangeArrowheads="1"/>
          </p:cNvSpPr>
          <p:nvPr>
            <p:ph type="ftr" sz="quarter" idx="2"/>
          </p:nvPr>
        </p:nvSpPr>
        <p:spPr bwMode="auto">
          <a:xfrm>
            <a:off x="5" y="40396528"/>
            <a:ext cx="13672673" cy="21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b" anchorCtr="0" compatLnSpc="1">
            <a:prstTxWarp prst="textNoShape">
              <a:avLst/>
            </a:prstTxWarp>
          </a:bodyPr>
          <a:lstStyle>
            <a:lvl1pPr algn="l" defTabSz="4235186">
              <a:defRPr sz="5500">
                <a:latin typeface="Times New Roman" charset="0"/>
                <a:ea typeface="ＭＳ Ｐゴシック" charset="0"/>
                <a:cs typeface="+mn-cs"/>
              </a:defRPr>
            </a:lvl1pPr>
          </a:lstStyle>
          <a:p>
            <a:pPr>
              <a:defRPr/>
            </a:pPr>
            <a:endParaRPr lang="en-US"/>
          </a:p>
        </p:txBody>
      </p:sp>
      <p:sp>
        <p:nvSpPr>
          <p:cNvPr id="6149" name="Rectangle 5"/>
          <p:cNvSpPr>
            <a:spLocks noGrp="1" noChangeArrowheads="1"/>
          </p:cNvSpPr>
          <p:nvPr>
            <p:ph type="sldNum" sz="quarter" idx="3"/>
          </p:nvPr>
        </p:nvSpPr>
        <p:spPr bwMode="auto">
          <a:xfrm>
            <a:off x="17874135" y="40396528"/>
            <a:ext cx="13672666" cy="21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b" anchorCtr="0" compatLnSpc="1">
            <a:prstTxWarp prst="textNoShape">
              <a:avLst/>
            </a:prstTxWarp>
          </a:bodyPr>
          <a:lstStyle>
            <a:lvl1pPr algn="r" defTabSz="4235186">
              <a:defRPr sz="5500"/>
            </a:lvl1pPr>
          </a:lstStyle>
          <a:p>
            <a:fld id="{0AFCDC7C-BCB9-4F2F-898E-15ACEF7DFA24}" type="slidenum">
              <a:rPr lang="en-US"/>
              <a:pPr/>
              <a:t>‹#›</a:t>
            </a:fld>
            <a:endParaRPr lang="en-US"/>
          </a:p>
        </p:txBody>
      </p:sp>
    </p:spTree>
    <p:extLst>
      <p:ext uri="{BB962C8B-B14F-4D97-AF65-F5344CB8AC3E}">
        <p14:creationId xmlns:p14="http://schemas.microsoft.com/office/powerpoint/2010/main" val="416798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 y="0"/>
            <a:ext cx="13672673" cy="21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t" anchorCtr="0" compatLnSpc="1">
            <a:prstTxWarp prst="textNoShape">
              <a:avLst/>
            </a:prstTxWarp>
          </a:bodyPr>
          <a:lstStyle>
            <a:lvl1pPr algn="l" defTabSz="4235186">
              <a:defRPr sz="5500">
                <a:latin typeface="Times New Roman" charset="0"/>
                <a:ea typeface="ＭＳ Ｐゴシック" charset="0"/>
                <a:cs typeface="+mn-cs"/>
              </a:defRPr>
            </a:lvl1pPr>
          </a:lstStyle>
          <a:p>
            <a:pPr>
              <a:defRPr/>
            </a:pPr>
            <a:endParaRPr lang="en-US"/>
          </a:p>
        </p:txBody>
      </p:sp>
      <p:sp>
        <p:nvSpPr>
          <p:cNvPr id="3075" name="Rectangle 3"/>
          <p:cNvSpPr>
            <a:spLocks noGrp="1" noChangeArrowheads="1"/>
          </p:cNvSpPr>
          <p:nvPr>
            <p:ph type="dt" idx="1"/>
          </p:nvPr>
        </p:nvSpPr>
        <p:spPr bwMode="auto">
          <a:xfrm>
            <a:off x="17866965" y="0"/>
            <a:ext cx="13672673" cy="21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t" anchorCtr="0" compatLnSpc="1">
            <a:prstTxWarp prst="textNoShape">
              <a:avLst/>
            </a:prstTxWarp>
          </a:bodyPr>
          <a:lstStyle>
            <a:lvl1pPr algn="r" defTabSz="4235186">
              <a:defRPr sz="5500">
                <a:latin typeface="Times New Roman" charset="0"/>
                <a:ea typeface="ＭＳ Ｐゴシック"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5145088" y="3192463"/>
            <a:ext cx="21261387" cy="15944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154681" y="20198269"/>
            <a:ext cx="25237439" cy="191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5" y="40381987"/>
            <a:ext cx="13672673" cy="213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b" anchorCtr="0" compatLnSpc="1">
            <a:prstTxWarp prst="textNoShape">
              <a:avLst/>
            </a:prstTxWarp>
          </a:bodyPr>
          <a:lstStyle>
            <a:lvl1pPr algn="l" defTabSz="4235186">
              <a:defRPr sz="5500">
                <a:latin typeface="Times New Roman" charset="0"/>
                <a:ea typeface="ＭＳ Ｐゴシック"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17866965" y="40381987"/>
            <a:ext cx="13672673" cy="213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3211" tIns="211605" rIns="423211" bIns="211605" numCol="1" anchor="b" anchorCtr="0" compatLnSpc="1">
            <a:prstTxWarp prst="textNoShape">
              <a:avLst/>
            </a:prstTxWarp>
          </a:bodyPr>
          <a:lstStyle>
            <a:lvl1pPr algn="r" defTabSz="4235186">
              <a:defRPr sz="5500"/>
            </a:lvl1pPr>
          </a:lstStyle>
          <a:p>
            <a:fld id="{492420F0-03A6-4AED-88FC-9E012B80B424}" type="slidenum">
              <a:rPr lang="en-US"/>
              <a:pPr/>
              <a:t>‹#›</a:t>
            </a:fld>
            <a:endParaRPr lang="en-US"/>
          </a:p>
        </p:txBody>
      </p:sp>
    </p:spTree>
    <p:extLst>
      <p:ext uri="{BB962C8B-B14F-4D97-AF65-F5344CB8AC3E}">
        <p14:creationId xmlns:p14="http://schemas.microsoft.com/office/powerpoint/2010/main" val="3307281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charset="0"/>
        <a:ea typeface="MS PGothic" pitchFamily="34" charset="-128"/>
        <a:cs typeface="MS PGothic" charset="0"/>
      </a:defRPr>
    </a:lvl1pPr>
    <a:lvl2pPr marL="456854" algn="l" rtl="0" eaLnBrk="0" fontAlgn="base" hangingPunct="0">
      <a:spcBef>
        <a:spcPct val="30000"/>
      </a:spcBef>
      <a:spcAft>
        <a:spcPct val="0"/>
      </a:spcAft>
      <a:defRPr sz="1000" kern="1200">
        <a:solidFill>
          <a:schemeClr val="tx1"/>
        </a:solidFill>
        <a:latin typeface="Times New Roman" charset="0"/>
        <a:ea typeface="MS PGothic" pitchFamily="34" charset="-128"/>
        <a:cs typeface="MS PGothic" charset="0"/>
      </a:defRPr>
    </a:lvl2pPr>
    <a:lvl3pPr marL="915336" algn="l" rtl="0" eaLnBrk="0" fontAlgn="base" hangingPunct="0">
      <a:spcBef>
        <a:spcPct val="30000"/>
      </a:spcBef>
      <a:spcAft>
        <a:spcPct val="0"/>
      </a:spcAft>
      <a:defRPr sz="1000" kern="1200">
        <a:solidFill>
          <a:schemeClr val="tx1"/>
        </a:solidFill>
        <a:latin typeface="Times New Roman" charset="0"/>
        <a:ea typeface="MS PGothic" pitchFamily="34" charset="-128"/>
        <a:cs typeface="MS PGothic" charset="0"/>
      </a:defRPr>
    </a:lvl3pPr>
    <a:lvl4pPr marL="1373813" algn="l" rtl="0" eaLnBrk="0" fontAlgn="base" hangingPunct="0">
      <a:spcBef>
        <a:spcPct val="30000"/>
      </a:spcBef>
      <a:spcAft>
        <a:spcPct val="0"/>
      </a:spcAft>
      <a:defRPr sz="1000" kern="1200">
        <a:solidFill>
          <a:schemeClr val="tx1"/>
        </a:solidFill>
        <a:latin typeface="Times New Roman" charset="0"/>
        <a:ea typeface="MS PGothic" pitchFamily="34" charset="-128"/>
        <a:cs typeface="MS PGothic" charset="0"/>
      </a:defRPr>
    </a:lvl4pPr>
    <a:lvl5pPr marL="1832294" algn="l" rtl="0" eaLnBrk="0" fontAlgn="base" hangingPunct="0">
      <a:spcBef>
        <a:spcPct val="30000"/>
      </a:spcBef>
      <a:spcAft>
        <a:spcPct val="0"/>
      </a:spcAft>
      <a:defRPr sz="1000" kern="1200">
        <a:solidFill>
          <a:schemeClr val="tx1"/>
        </a:solidFill>
        <a:latin typeface="Times New Roman" charset="0"/>
        <a:ea typeface="MS PGothic" pitchFamily="34" charset="-128"/>
        <a:cs typeface="MS PGothic" charset="0"/>
      </a:defRPr>
    </a:lvl5pPr>
    <a:lvl6pPr marL="2292245" algn="l" defTabSz="916896" rtl="0" eaLnBrk="1" latinLnBrk="0" hangingPunct="1">
      <a:defRPr sz="1000" kern="1200">
        <a:solidFill>
          <a:schemeClr val="tx1"/>
        </a:solidFill>
        <a:latin typeface="+mn-lt"/>
        <a:ea typeface="+mn-ea"/>
        <a:cs typeface="+mn-cs"/>
      </a:defRPr>
    </a:lvl6pPr>
    <a:lvl7pPr marL="2750693" algn="l" defTabSz="916896" rtl="0" eaLnBrk="1" latinLnBrk="0" hangingPunct="1">
      <a:defRPr sz="1000" kern="1200">
        <a:solidFill>
          <a:schemeClr val="tx1"/>
        </a:solidFill>
        <a:latin typeface="+mn-lt"/>
        <a:ea typeface="+mn-ea"/>
        <a:cs typeface="+mn-cs"/>
      </a:defRPr>
    </a:lvl7pPr>
    <a:lvl8pPr marL="3209141" algn="l" defTabSz="916896" rtl="0" eaLnBrk="1" latinLnBrk="0" hangingPunct="1">
      <a:defRPr sz="1000" kern="1200">
        <a:solidFill>
          <a:schemeClr val="tx1"/>
        </a:solidFill>
        <a:latin typeface="+mn-lt"/>
        <a:ea typeface="+mn-ea"/>
        <a:cs typeface="+mn-cs"/>
      </a:defRPr>
    </a:lvl8pPr>
    <a:lvl9pPr marL="3667589" algn="l" defTabSz="91689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defTabSz="4235186" eaLnBrk="0" hangingPunct="0">
              <a:defRPr sz="10400">
                <a:solidFill>
                  <a:schemeClr val="tx1"/>
                </a:solidFill>
                <a:latin typeface="Times New Roman" pitchFamily="18" charset="0"/>
                <a:ea typeface="MS PGothic" pitchFamily="34" charset="-128"/>
              </a:defRPr>
            </a:lvl1pPr>
            <a:lvl2pPr marL="3382366" indent="-1300909" defTabSz="4235186" eaLnBrk="0" hangingPunct="0">
              <a:defRPr sz="10400">
                <a:solidFill>
                  <a:schemeClr val="tx1"/>
                </a:solidFill>
                <a:latin typeface="Times New Roman" pitchFamily="18" charset="0"/>
                <a:ea typeface="MS PGothic" pitchFamily="34" charset="-128"/>
              </a:defRPr>
            </a:lvl2pPr>
            <a:lvl3pPr marL="5203642" indent="-1040728" defTabSz="4235186" eaLnBrk="0" hangingPunct="0">
              <a:defRPr sz="10400">
                <a:solidFill>
                  <a:schemeClr val="tx1"/>
                </a:solidFill>
                <a:latin typeface="Times New Roman" pitchFamily="18" charset="0"/>
                <a:ea typeface="MS PGothic" pitchFamily="34" charset="-128"/>
              </a:defRPr>
            </a:lvl3pPr>
            <a:lvl4pPr marL="7285096" indent="-1040728" defTabSz="4235186" eaLnBrk="0" hangingPunct="0">
              <a:defRPr sz="10400">
                <a:solidFill>
                  <a:schemeClr val="tx1"/>
                </a:solidFill>
                <a:latin typeface="Times New Roman" pitchFamily="18" charset="0"/>
                <a:ea typeface="MS PGothic" pitchFamily="34" charset="-128"/>
              </a:defRPr>
            </a:lvl4pPr>
            <a:lvl5pPr marL="9366553" indent="-1040728" defTabSz="4235186" eaLnBrk="0" hangingPunct="0">
              <a:defRPr sz="10400">
                <a:solidFill>
                  <a:schemeClr val="tx1"/>
                </a:solidFill>
                <a:latin typeface="Times New Roman" pitchFamily="18" charset="0"/>
                <a:ea typeface="MS PGothic" pitchFamily="34" charset="-128"/>
              </a:defRPr>
            </a:lvl5pPr>
            <a:lvl6pPr marL="11448009" indent="-1040728" algn="ctr" defTabSz="4235186" eaLnBrk="0" fontAlgn="base" hangingPunct="0">
              <a:spcBef>
                <a:spcPct val="0"/>
              </a:spcBef>
              <a:spcAft>
                <a:spcPct val="0"/>
              </a:spcAft>
              <a:defRPr sz="10400">
                <a:solidFill>
                  <a:schemeClr val="tx1"/>
                </a:solidFill>
                <a:latin typeface="Times New Roman" pitchFamily="18" charset="0"/>
                <a:ea typeface="MS PGothic" pitchFamily="34" charset="-128"/>
              </a:defRPr>
            </a:lvl6pPr>
            <a:lvl7pPr marL="13529466" indent="-1040728" algn="ctr" defTabSz="4235186" eaLnBrk="0" fontAlgn="base" hangingPunct="0">
              <a:spcBef>
                <a:spcPct val="0"/>
              </a:spcBef>
              <a:spcAft>
                <a:spcPct val="0"/>
              </a:spcAft>
              <a:defRPr sz="10400">
                <a:solidFill>
                  <a:schemeClr val="tx1"/>
                </a:solidFill>
                <a:latin typeface="Times New Roman" pitchFamily="18" charset="0"/>
                <a:ea typeface="MS PGothic" pitchFamily="34" charset="-128"/>
              </a:defRPr>
            </a:lvl7pPr>
            <a:lvl8pPr marL="15610923" indent="-1040728" algn="ctr" defTabSz="4235186" eaLnBrk="0" fontAlgn="base" hangingPunct="0">
              <a:spcBef>
                <a:spcPct val="0"/>
              </a:spcBef>
              <a:spcAft>
                <a:spcPct val="0"/>
              </a:spcAft>
              <a:defRPr sz="10400">
                <a:solidFill>
                  <a:schemeClr val="tx1"/>
                </a:solidFill>
                <a:latin typeface="Times New Roman" pitchFamily="18" charset="0"/>
                <a:ea typeface="MS PGothic" pitchFamily="34" charset="-128"/>
              </a:defRPr>
            </a:lvl8pPr>
            <a:lvl9pPr marL="17692380" indent="-1040728" algn="ctr" defTabSz="4235186" eaLnBrk="0" fontAlgn="base" hangingPunct="0">
              <a:spcBef>
                <a:spcPct val="0"/>
              </a:spcBef>
              <a:spcAft>
                <a:spcPct val="0"/>
              </a:spcAft>
              <a:defRPr sz="10400">
                <a:solidFill>
                  <a:schemeClr val="tx1"/>
                </a:solidFill>
                <a:latin typeface="Times New Roman" pitchFamily="18" charset="0"/>
                <a:ea typeface="MS PGothic" pitchFamily="34" charset="-128"/>
              </a:defRPr>
            </a:lvl9pPr>
          </a:lstStyle>
          <a:p>
            <a:pPr eaLnBrk="1" hangingPunct="1"/>
            <a:fld id="{CF7B58E3-46BE-4913-A7B8-08BBDA71FA46}" type="slidenum">
              <a:rPr lang="en-US" sz="5500"/>
              <a:pPr eaLnBrk="1" hangingPunct="1"/>
              <a:t>1</a:t>
            </a:fld>
            <a:endParaRPr lang="en-US" sz="5500"/>
          </a:p>
        </p:txBody>
      </p:sp>
      <p:sp>
        <p:nvSpPr>
          <p:cNvPr id="16386" name="Rectangle 2"/>
          <p:cNvSpPr>
            <a:spLocks noGrp="1" noRot="1" noChangeAspect="1" noChangeArrowheads="1" noTextEdit="1"/>
          </p:cNvSpPr>
          <p:nvPr>
            <p:ph type="sldImg"/>
          </p:nvPr>
        </p:nvSpPr>
        <p:spPr>
          <a:xfrm>
            <a:off x="5145088" y="3192463"/>
            <a:ext cx="21261387" cy="15944850"/>
          </a:xfrm>
          <a:ln/>
        </p:spPr>
      </p:sp>
      <p:sp>
        <p:nvSpPr>
          <p:cNvPr id="16387" name="Rectangle 3"/>
          <p:cNvSpPr>
            <a:spLocks noGrp="1" noChangeArrowheads="1"/>
          </p:cNvSpPr>
          <p:nvPr>
            <p:ph type="body" idx="1"/>
          </p:nvPr>
        </p:nvSpPr>
        <p:spPr>
          <a:noFill/>
        </p:spPr>
        <p:txBody>
          <a:bodyPr/>
          <a:lstStyle/>
          <a:p>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3859" indent="0" algn="ctr">
              <a:buNone/>
              <a:defRPr>
                <a:solidFill>
                  <a:schemeClr val="tx1">
                    <a:tint val="75000"/>
                  </a:schemeClr>
                </a:solidFill>
              </a:defRPr>
            </a:lvl2pPr>
            <a:lvl3pPr marL="4387718" indent="0" algn="ctr">
              <a:buNone/>
              <a:defRPr>
                <a:solidFill>
                  <a:schemeClr val="tx1">
                    <a:tint val="75000"/>
                  </a:schemeClr>
                </a:solidFill>
              </a:defRPr>
            </a:lvl3pPr>
            <a:lvl4pPr marL="6581578" indent="0" algn="ctr">
              <a:buNone/>
              <a:defRPr>
                <a:solidFill>
                  <a:schemeClr val="tx1">
                    <a:tint val="75000"/>
                  </a:schemeClr>
                </a:solidFill>
              </a:defRPr>
            </a:lvl4pPr>
            <a:lvl5pPr marL="8775432" indent="0" algn="ctr">
              <a:buNone/>
              <a:defRPr>
                <a:solidFill>
                  <a:schemeClr val="tx1">
                    <a:tint val="75000"/>
                  </a:schemeClr>
                </a:solidFill>
              </a:defRPr>
            </a:lvl5pPr>
            <a:lvl6pPr marL="10969286" indent="0" algn="ctr">
              <a:buNone/>
              <a:defRPr>
                <a:solidFill>
                  <a:schemeClr val="tx1">
                    <a:tint val="75000"/>
                  </a:schemeClr>
                </a:solidFill>
              </a:defRPr>
            </a:lvl6pPr>
            <a:lvl7pPr marL="13163146" indent="0" algn="ctr">
              <a:buNone/>
              <a:defRPr>
                <a:solidFill>
                  <a:schemeClr val="tx1">
                    <a:tint val="75000"/>
                  </a:schemeClr>
                </a:solidFill>
              </a:defRPr>
            </a:lvl7pPr>
            <a:lvl8pPr marL="15357005" indent="0" algn="ctr">
              <a:buNone/>
              <a:defRPr>
                <a:solidFill>
                  <a:schemeClr val="tx1">
                    <a:tint val="75000"/>
                  </a:schemeClr>
                </a:solidFill>
              </a:defRPr>
            </a:lvl8pPr>
            <a:lvl9pPr marL="1755086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54AB38A-6A18-4D07-AB61-68628E4DFA2E}" type="slidenum">
              <a:rPr lang="en-US" smtClean="0"/>
              <a:pPr/>
              <a:t>‹#›</a:t>
            </a:fld>
            <a:endParaRPr lang="en-US"/>
          </a:p>
        </p:txBody>
      </p:sp>
    </p:spTree>
    <p:extLst>
      <p:ext uri="{BB962C8B-B14F-4D97-AF65-F5344CB8AC3E}">
        <p14:creationId xmlns:p14="http://schemas.microsoft.com/office/powerpoint/2010/main" val="333140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F691633-C838-4E5E-AF7E-B24630AD7C9F}" type="slidenum">
              <a:rPr lang="en-US" smtClean="0"/>
              <a:pPr/>
              <a:t>‹#›</a:t>
            </a:fld>
            <a:endParaRPr lang="en-US"/>
          </a:p>
        </p:txBody>
      </p:sp>
    </p:spTree>
    <p:extLst>
      <p:ext uri="{BB962C8B-B14F-4D97-AF65-F5344CB8AC3E}">
        <p14:creationId xmlns:p14="http://schemas.microsoft.com/office/powerpoint/2010/main" val="8750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5F6CD7A-1A06-48C5-A962-C1505F817FD0}" type="slidenum">
              <a:rPr lang="en-US" smtClean="0"/>
              <a:pPr/>
              <a:t>‹#›</a:t>
            </a:fld>
            <a:endParaRPr lang="en-US"/>
          </a:p>
        </p:txBody>
      </p:sp>
    </p:spTree>
    <p:extLst>
      <p:ext uri="{BB962C8B-B14F-4D97-AF65-F5344CB8AC3E}">
        <p14:creationId xmlns:p14="http://schemas.microsoft.com/office/powerpoint/2010/main" val="19480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C9564B-EEB3-4A67-94CB-9D0FB1899941}" type="slidenum">
              <a:rPr lang="en-US" smtClean="0"/>
              <a:pPr/>
              <a:t>‹#›</a:t>
            </a:fld>
            <a:endParaRPr lang="en-US"/>
          </a:p>
        </p:txBody>
      </p:sp>
    </p:spTree>
    <p:extLst>
      <p:ext uri="{BB962C8B-B14F-4D97-AF65-F5344CB8AC3E}">
        <p14:creationId xmlns:p14="http://schemas.microsoft.com/office/powerpoint/2010/main" val="32927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3859" indent="0">
              <a:buNone/>
              <a:defRPr sz="8600">
                <a:solidFill>
                  <a:schemeClr val="tx1">
                    <a:tint val="75000"/>
                  </a:schemeClr>
                </a:solidFill>
              </a:defRPr>
            </a:lvl2pPr>
            <a:lvl3pPr marL="4387718" indent="0">
              <a:buNone/>
              <a:defRPr sz="7700">
                <a:solidFill>
                  <a:schemeClr val="tx1">
                    <a:tint val="75000"/>
                  </a:schemeClr>
                </a:solidFill>
              </a:defRPr>
            </a:lvl3pPr>
            <a:lvl4pPr marL="6581578" indent="0">
              <a:buNone/>
              <a:defRPr sz="6700">
                <a:solidFill>
                  <a:schemeClr val="tx1">
                    <a:tint val="75000"/>
                  </a:schemeClr>
                </a:solidFill>
              </a:defRPr>
            </a:lvl4pPr>
            <a:lvl5pPr marL="8775432" indent="0">
              <a:buNone/>
              <a:defRPr sz="6700">
                <a:solidFill>
                  <a:schemeClr val="tx1">
                    <a:tint val="75000"/>
                  </a:schemeClr>
                </a:solidFill>
              </a:defRPr>
            </a:lvl5pPr>
            <a:lvl6pPr marL="10969286" indent="0">
              <a:buNone/>
              <a:defRPr sz="6700">
                <a:solidFill>
                  <a:schemeClr val="tx1">
                    <a:tint val="75000"/>
                  </a:schemeClr>
                </a:solidFill>
              </a:defRPr>
            </a:lvl6pPr>
            <a:lvl7pPr marL="13163146" indent="0">
              <a:buNone/>
              <a:defRPr sz="6700">
                <a:solidFill>
                  <a:schemeClr val="tx1">
                    <a:tint val="75000"/>
                  </a:schemeClr>
                </a:solidFill>
              </a:defRPr>
            </a:lvl7pPr>
            <a:lvl8pPr marL="15357005" indent="0">
              <a:buNone/>
              <a:defRPr sz="6700">
                <a:solidFill>
                  <a:schemeClr val="tx1">
                    <a:tint val="75000"/>
                  </a:schemeClr>
                </a:solidFill>
              </a:defRPr>
            </a:lvl8pPr>
            <a:lvl9pPr marL="17550864"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3C72AC-C206-48A6-81E7-9FBCEF66FDE5}" type="slidenum">
              <a:rPr lang="en-US" smtClean="0"/>
              <a:pPr/>
              <a:t>‹#›</a:t>
            </a:fld>
            <a:endParaRPr lang="en-US"/>
          </a:p>
        </p:txBody>
      </p:sp>
    </p:spTree>
    <p:extLst>
      <p:ext uri="{BB962C8B-B14F-4D97-AF65-F5344CB8AC3E}">
        <p14:creationId xmlns:p14="http://schemas.microsoft.com/office/powerpoint/2010/main" val="111435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C7E3917-9AA8-4402-8732-B187E01E4DA9}" type="slidenum">
              <a:rPr lang="en-US" smtClean="0"/>
              <a:pPr/>
              <a:t>‹#›</a:t>
            </a:fld>
            <a:endParaRPr lang="en-US"/>
          </a:p>
        </p:txBody>
      </p:sp>
    </p:spTree>
    <p:extLst>
      <p:ext uri="{BB962C8B-B14F-4D97-AF65-F5344CB8AC3E}">
        <p14:creationId xmlns:p14="http://schemas.microsoft.com/office/powerpoint/2010/main" val="66626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3859" indent="0">
              <a:buNone/>
              <a:defRPr sz="9600" b="1"/>
            </a:lvl2pPr>
            <a:lvl3pPr marL="4387718" indent="0">
              <a:buNone/>
              <a:defRPr sz="8600" b="1"/>
            </a:lvl3pPr>
            <a:lvl4pPr marL="6581578" indent="0">
              <a:buNone/>
              <a:defRPr sz="7700" b="1"/>
            </a:lvl4pPr>
            <a:lvl5pPr marL="8775432" indent="0">
              <a:buNone/>
              <a:defRPr sz="7700" b="1"/>
            </a:lvl5pPr>
            <a:lvl6pPr marL="10969286" indent="0">
              <a:buNone/>
              <a:defRPr sz="7700" b="1"/>
            </a:lvl6pPr>
            <a:lvl7pPr marL="13163146" indent="0">
              <a:buNone/>
              <a:defRPr sz="7700" b="1"/>
            </a:lvl7pPr>
            <a:lvl8pPr marL="15357005" indent="0">
              <a:buNone/>
              <a:defRPr sz="7700" b="1"/>
            </a:lvl8pPr>
            <a:lvl9pPr marL="17550864"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B67CE52-FDB3-4860-9ADF-70C0FE3AD6AB}" type="slidenum">
              <a:rPr lang="en-US" smtClean="0"/>
              <a:pPr/>
              <a:t>‹#›</a:t>
            </a:fld>
            <a:endParaRPr lang="en-US"/>
          </a:p>
        </p:txBody>
      </p:sp>
    </p:spTree>
    <p:extLst>
      <p:ext uri="{BB962C8B-B14F-4D97-AF65-F5344CB8AC3E}">
        <p14:creationId xmlns:p14="http://schemas.microsoft.com/office/powerpoint/2010/main" val="231937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DC02B35-C89E-4FEE-B03E-68E19A1D6F95}" type="slidenum">
              <a:rPr lang="en-US" smtClean="0"/>
              <a:pPr/>
              <a:t>‹#›</a:t>
            </a:fld>
            <a:endParaRPr lang="en-US"/>
          </a:p>
        </p:txBody>
      </p:sp>
    </p:spTree>
    <p:extLst>
      <p:ext uri="{BB962C8B-B14F-4D97-AF65-F5344CB8AC3E}">
        <p14:creationId xmlns:p14="http://schemas.microsoft.com/office/powerpoint/2010/main" val="207791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F78DCBB-9C93-4215-8448-B8FEC50B7995}" type="slidenum">
              <a:rPr lang="en-US" smtClean="0"/>
              <a:pPr/>
              <a:t>‹#›</a:t>
            </a:fld>
            <a:endParaRPr lang="en-US"/>
          </a:p>
        </p:txBody>
      </p:sp>
    </p:spTree>
    <p:extLst>
      <p:ext uri="{BB962C8B-B14F-4D97-AF65-F5344CB8AC3E}">
        <p14:creationId xmlns:p14="http://schemas.microsoft.com/office/powerpoint/2010/main" val="108636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4797D0-4E03-4744-BEB5-384DD5074A41}" type="slidenum">
              <a:rPr lang="en-US" smtClean="0"/>
              <a:pPr/>
              <a:t>‹#›</a:t>
            </a:fld>
            <a:endParaRPr lang="en-US"/>
          </a:p>
        </p:txBody>
      </p:sp>
    </p:spTree>
    <p:extLst>
      <p:ext uri="{BB962C8B-B14F-4D97-AF65-F5344CB8AC3E}">
        <p14:creationId xmlns:p14="http://schemas.microsoft.com/office/powerpoint/2010/main" val="32079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3859" indent="0">
              <a:buNone/>
              <a:defRPr sz="13400"/>
            </a:lvl2pPr>
            <a:lvl3pPr marL="4387718" indent="0">
              <a:buNone/>
              <a:defRPr sz="11500"/>
            </a:lvl3pPr>
            <a:lvl4pPr marL="6581578" indent="0">
              <a:buNone/>
              <a:defRPr sz="9600"/>
            </a:lvl4pPr>
            <a:lvl5pPr marL="8775432" indent="0">
              <a:buNone/>
              <a:defRPr sz="9600"/>
            </a:lvl5pPr>
            <a:lvl6pPr marL="10969286" indent="0">
              <a:buNone/>
              <a:defRPr sz="9600"/>
            </a:lvl6pPr>
            <a:lvl7pPr marL="13163146" indent="0">
              <a:buNone/>
              <a:defRPr sz="9600"/>
            </a:lvl7pPr>
            <a:lvl8pPr marL="15357005" indent="0">
              <a:buNone/>
              <a:defRPr sz="9600"/>
            </a:lvl8pPr>
            <a:lvl9pPr marL="17550864"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3859" indent="0">
              <a:buNone/>
              <a:defRPr sz="5800"/>
            </a:lvl2pPr>
            <a:lvl3pPr marL="4387718" indent="0">
              <a:buNone/>
              <a:defRPr sz="4800"/>
            </a:lvl3pPr>
            <a:lvl4pPr marL="6581578" indent="0">
              <a:buNone/>
              <a:defRPr sz="4300"/>
            </a:lvl4pPr>
            <a:lvl5pPr marL="8775432" indent="0">
              <a:buNone/>
              <a:defRPr sz="4300"/>
            </a:lvl5pPr>
            <a:lvl6pPr marL="10969286" indent="0">
              <a:buNone/>
              <a:defRPr sz="4300"/>
            </a:lvl6pPr>
            <a:lvl7pPr marL="13163146" indent="0">
              <a:buNone/>
              <a:defRPr sz="4300"/>
            </a:lvl7pPr>
            <a:lvl8pPr marL="15357005" indent="0">
              <a:buNone/>
              <a:defRPr sz="4300"/>
            </a:lvl8pPr>
            <a:lvl9pPr marL="1755086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761F59C-CE0E-4B0C-A4C8-4599DBEF9965}" type="slidenum">
              <a:rPr lang="en-US" smtClean="0"/>
              <a:pPr/>
              <a:t>‹#›</a:t>
            </a:fld>
            <a:endParaRPr lang="en-US"/>
          </a:p>
        </p:txBody>
      </p:sp>
    </p:spTree>
    <p:extLst>
      <p:ext uri="{BB962C8B-B14F-4D97-AF65-F5344CB8AC3E}">
        <p14:creationId xmlns:p14="http://schemas.microsoft.com/office/powerpoint/2010/main" val="233193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768" tIns="219389" rIns="438768" bIns="2193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768" tIns="219389" rIns="438768" bIns="2193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768" tIns="219389" rIns="438768" bIns="219389" rtlCol="0" anchor="ctr"/>
          <a:lstStyle>
            <a:lvl1pPr algn="l">
              <a:defRPr sz="5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768" tIns="219389" rIns="438768" bIns="219389" rtlCol="0" anchor="ctr"/>
          <a:lstStyle>
            <a:lvl1pPr algn="ctr">
              <a:defRPr sz="5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768" tIns="219389" rIns="438768" bIns="219389" rtlCol="0" anchor="ctr"/>
          <a:lstStyle>
            <a:lvl1pPr algn="r">
              <a:defRPr sz="5800">
                <a:solidFill>
                  <a:schemeClr val="tx1">
                    <a:tint val="75000"/>
                  </a:schemeClr>
                </a:solidFill>
              </a:defRPr>
            </a:lvl1pPr>
          </a:lstStyle>
          <a:p>
            <a:fld id="{078B2467-0A66-40A9-9F28-72B5041C1F90}" type="slidenum">
              <a:rPr lang="en-US" smtClean="0"/>
              <a:pPr/>
              <a:t>‹#›</a:t>
            </a:fld>
            <a:endParaRPr lang="en-US"/>
          </a:p>
        </p:txBody>
      </p:sp>
    </p:spTree>
    <p:extLst>
      <p:ext uri="{BB962C8B-B14F-4D97-AF65-F5344CB8AC3E}">
        <p14:creationId xmlns:p14="http://schemas.microsoft.com/office/powerpoint/2010/main" val="2303445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387718" rtl="0" eaLnBrk="1" latinLnBrk="0" hangingPunct="1">
        <a:spcBef>
          <a:spcPct val="0"/>
        </a:spcBef>
        <a:buNone/>
        <a:defRPr sz="21100" kern="1200">
          <a:solidFill>
            <a:schemeClr val="tx1"/>
          </a:solidFill>
          <a:latin typeface="+mj-lt"/>
          <a:ea typeface="+mj-ea"/>
          <a:cs typeface="+mj-cs"/>
        </a:defRPr>
      </a:lvl1pPr>
    </p:titleStyle>
    <p:bodyStyle>
      <a:lvl1pPr marL="1645392" indent="-1645392" algn="l" defTabSz="4387718"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5018" indent="-1371158" algn="l" defTabSz="4387718"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4643" indent="-1096925" algn="l" defTabSz="4387718"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78502" indent="-1096925" algn="l" defTabSz="4387718"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2362" indent="-1096925" algn="l" defTabSz="4387718"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6221" indent="-1096925" algn="l" defTabSz="4387718"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0080" indent="-1096925" algn="l" defTabSz="4387718"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3930" indent="-1096925" algn="l" defTabSz="4387718"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47789" indent="-1096925" algn="l" defTabSz="4387718"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7718" rtl="0" eaLnBrk="1" latinLnBrk="0" hangingPunct="1">
        <a:defRPr sz="8600" kern="1200">
          <a:solidFill>
            <a:schemeClr val="tx1"/>
          </a:solidFill>
          <a:latin typeface="+mn-lt"/>
          <a:ea typeface="+mn-ea"/>
          <a:cs typeface="+mn-cs"/>
        </a:defRPr>
      </a:lvl1pPr>
      <a:lvl2pPr marL="2193859" algn="l" defTabSz="4387718" rtl="0" eaLnBrk="1" latinLnBrk="0" hangingPunct="1">
        <a:defRPr sz="8600" kern="1200">
          <a:solidFill>
            <a:schemeClr val="tx1"/>
          </a:solidFill>
          <a:latin typeface="+mn-lt"/>
          <a:ea typeface="+mn-ea"/>
          <a:cs typeface="+mn-cs"/>
        </a:defRPr>
      </a:lvl2pPr>
      <a:lvl3pPr marL="4387718" algn="l" defTabSz="4387718" rtl="0" eaLnBrk="1" latinLnBrk="0" hangingPunct="1">
        <a:defRPr sz="8600" kern="1200">
          <a:solidFill>
            <a:schemeClr val="tx1"/>
          </a:solidFill>
          <a:latin typeface="+mn-lt"/>
          <a:ea typeface="+mn-ea"/>
          <a:cs typeface="+mn-cs"/>
        </a:defRPr>
      </a:lvl3pPr>
      <a:lvl4pPr marL="6581578" algn="l" defTabSz="4387718" rtl="0" eaLnBrk="1" latinLnBrk="0" hangingPunct="1">
        <a:defRPr sz="8600" kern="1200">
          <a:solidFill>
            <a:schemeClr val="tx1"/>
          </a:solidFill>
          <a:latin typeface="+mn-lt"/>
          <a:ea typeface="+mn-ea"/>
          <a:cs typeface="+mn-cs"/>
        </a:defRPr>
      </a:lvl4pPr>
      <a:lvl5pPr marL="8775432" algn="l" defTabSz="4387718" rtl="0" eaLnBrk="1" latinLnBrk="0" hangingPunct="1">
        <a:defRPr sz="8600" kern="1200">
          <a:solidFill>
            <a:schemeClr val="tx1"/>
          </a:solidFill>
          <a:latin typeface="+mn-lt"/>
          <a:ea typeface="+mn-ea"/>
          <a:cs typeface="+mn-cs"/>
        </a:defRPr>
      </a:lvl5pPr>
      <a:lvl6pPr marL="10969286" algn="l" defTabSz="4387718" rtl="0" eaLnBrk="1" latinLnBrk="0" hangingPunct="1">
        <a:defRPr sz="8600" kern="1200">
          <a:solidFill>
            <a:schemeClr val="tx1"/>
          </a:solidFill>
          <a:latin typeface="+mn-lt"/>
          <a:ea typeface="+mn-ea"/>
          <a:cs typeface="+mn-cs"/>
        </a:defRPr>
      </a:lvl6pPr>
      <a:lvl7pPr marL="13163146" algn="l" defTabSz="4387718" rtl="0" eaLnBrk="1" latinLnBrk="0" hangingPunct="1">
        <a:defRPr sz="8600" kern="1200">
          <a:solidFill>
            <a:schemeClr val="tx1"/>
          </a:solidFill>
          <a:latin typeface="+mn-lt"/>
          <a:ea typeface="+mn-ea"/>
          <a:cs typeface="+mn-cs"/>
        </a:defRPr>
      </a:lvl7pPr>
      <a:lvl8pPr marL="15357005" algn="l" defTabSz="4387718" rtl="0" eaLnBrk="1" latinLnBrk="0" hangingPunct="1">
        <a:defRPr sz="8600" kern="1200">
          <a:solidFill>
            <a:schemeClr val="tx1"/>
          </a:solidFill>
          <a:latin typeface="+mn-lt"/>
          <a:ea typeface="+mn-ea"/>
          <a:cs typeface="+mn-cs"/>
        </a:defRPr>
      </a:lvl8pPr>
      <a:lvl9pPr marL="17550864" algn="l" defTabSz="4387718"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6.png"/><Relationship Id="rId39" Type="http://schemas.openxmlformats.org/officeDocument/2006/relationships/image" Target="../media/image29.png"/><Relationship Id="rId51" Type="http://schemas.openxmlformats.org/officeDocument/2006/relationships/image" Target="../media/image38.png"/><Relationship Id="rId3" Type="http://schemas.openxmlformats.org/officeDocument/2006/relationships/image" Target="../media/image1.png"/><Relationship Id="rId47" Type="http://schemas.openxmlformats.org/officeDocument/2006/relationships/image" Target="../media/image36.png"/><Relationship Id="rId50" Type="http://schemas.openxmlformats.org/officeDocument/2006/relationships/image" Target="../media/image37.png"/><Relationship Id="rId46" Type="http://schemas.openxmlformats.org/officeDocument/2006/relationships/hyperlink" Target="https://doi.org/10.3102/0091732X023001171" TargetMode="External"/><Relationship Id="rId25" Type="http://schemas.openxmlformats.org/officeDocument/2006/relationships/image" Target="../media/image15.png"/><Relationship Id="rId38" Type="http://schemas.openxmlformats.org/officeDocument/2006/relationships/image" Target="../media/image28.png"/><Relationship Id="rId2" Type="http://schemas.openxmlformats.org/officeDocument/2006/relationships/notesSlide" Target="../notesSlides/notesSlide1.xml"/><Relationship Id="rId29" Type="http://schemas.openxmlformats.org/officeDocument/2006/relationships/image" Target="../media/image19.png"/><Relationship Id="rId1" Type="http://schemas.openxmlformats.org/officeDocument/2006/relationships/slideLayout" Target="../slideLayouts/slideLayout7.xml"/><Relationship Id="rId45" Type="http://schemas.openxmlformats.org/officeDocument/2006/relationships/image" Target="../media/image35.png"/><Relationship Id="rId40" Type="http://schemas.openxmlformats.org/officeDocument/2006/relationships/image" Target="../media/image30.png"/><Relationship Id="rId5" Type="http://schemas.openxmlformats.org/officeDocument/2006/relationships/image" Target="../media/image3.png"/><Relationship Id="rId28" Type="http://schemas.openxmlformats.org/officeDocument/2006/relationships/image" Target="../media/image18.png"/><Relationship Id="rId49" Type="http://schemas.openxmlformats.org/officeDocument/2006/relationships/image" Target="../media/image4.emf"/><Relationship Id="rId52" Type="http://schemas.openxmlformats.org/officeDocument/2006/relationships/image" Target="../media/image5.png"/><Relationship Id="rId4" Type="http://schemas.openxmlformats.org/officeDocument/2006/relationships/image" Target="../media/image2.png"/><Relationship Id="rId27" Type="http://schemas.openxmlformats.org/officeDocument/2006/relationships/image" Target="../media/image17.png"/><Relationship Id="rId48"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6B28">
            <a:alpha val="74000"/>
          </a:srgbClr>
        </a:solidFill>
        <a:effectLst/>
      </p:bgPr>
    </p:bg>
    <p:spTree>
      <p:nvGrpSpPr>
        <p:cNvPr id="1" name=""/>
        <p:cNvGrpSpPr/>
        <p:nvPr/>
      </p:nvGrpSpPr>
      <p:grpSpPr>
        <a:xfrm>
          <a:off x="0" y="0"/>
          <a:ext cx="0" cy="0"/>
          <a:chOff x="0" y="0"/>
          <a:chExt cx="0" cy="0"/>
        </a:xfrm>
      </p:grpSpPr>
      <p:sp>
        <p:nvSpPr>
          <p:cNvPr id="33" name="Rectangle 32"/>
          <p:cNvSpPr>
            <a:spLocks noChangeArrowheads="1"/>
          </p:cNvSpPr>
          <p:nvPr/>
        </p:nvSpPr>
        <p:spPr bwMode="auto">
          <a:xfrm>
            <a:off x="0" y="26"/>
            <a:ext cx="43891200" cy="3200374"/>
          </a:xfrm>
          <a:prstGeom prst="rect">
            <a:avLst/>
          </a:prstGeom>
          <a:solidFill>
            <a:schemeClr val="bg1"/>
          </a:solidFill>
          <a:ln w="28575" cmpd="sng">
            <a:noFill/>
          </a:ln>
          <a:extLst/>
        </p:spPr>
        <p:txBody>
          <a:bodyPr lIns="91690" tIns="45845" rIns="91690" bIns="45845" anchor="ctr"/>
          <a:lstStyle/>
          <a:p>
            <a:pPr>
              <a:defRPr/>
            </a:pPr>
            <a:endParaRPr lang="en-US">
              <a:solidFill>
                <a:schemeClr val="bg1"/>
              </a:solidFill>
              <a:latin typeface="+mn-lt"/>
              <a:ea typeface="+mn-ea"/>
            </a:endParaRPr>
          </a:p>
        </p:txBody>
      </p:sp>
      <p:sp>
        <p:nvSpPr>
          <p:cNvPr id="4" name="TextBox 3"/>
          <p:cNvSpPr txBox="1"/>
          <p:nvPr/>
        </p:nvSpPr>
        <p:spPr>
          <a:xfrm>
            <a:off x="34061400" y="17754600"/>
            <a:ext cx="184666" cy="461664"/>
          </a:xfrm>
          <a:prstGeom prst="rect">
            <a:avLst/>
          </a:prstGeom>
          <a:noFill/>
        </p:spPr>
        <p:txBody>
          <a:bodyPr wrap="none" lIns="91426" tIns="45710" rIns="91426" bIns="45710" rtlCol="0">
            <a:spAutoFit/>
          </a:bodyPr>
          <a:lstStyle/>
          <a:p>
            <a:endParaRPr lang="en-US" dirty="0"/>
          </a:p>
        </p:txBody>
      </p:sp>
      <p:sp>
        <p:nvSpPr>
          <p:cNvPr id="15368" name="TextBox 3"/>
          <p:cNvSpPr txBox="1">
            <a:spLocks noChangeArrowheads="1"/>
          </p:cNvSpPr>
          <p:nvPr/>
        </p:nvSpPr>
        <p:spPr bwMode="auto">
          <a:xfrm>
            <a:off x="457200" y="3656292"/>
            <a:ext cx="14859000" cy="759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48" tIns="46824" rIns="93648"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eaLnBrk="1" hangingPunct="1"/>
            <a:r>
              <a:rPr lang="en-US" sz="4300" b="1" dirty="0" smtClean="0">
                <a:solidFill>
                  <a:srgbClr val="000000"/>
                </a:solidFill>
                <a:cs typeface="Times New Roman" panose="02020603050405020304" pitchFamily="18" charset="0"/>
              </a:rPr>
              <a:t>Abstract</a:t>
            </a:r>
            <a:endParaRPr lang="en-US" sz="4300" b="1" dirty="0">
              <a:solidFill>
                <a:srgbClr val="000000"/>
              </a:solidFill>
              <a:cs typeface="Times New Roman" panose="02020603050405020304" pitchFamily="18" charset="0"/>
            </a:endParaRPr>
          </a:p>
        </p:txBody>
      </p:sp>
      <p:grpSp>
        <p:nvGrpSpPr>
          <p:cNvPr id="40" name="Group 39"/>
          <p:cNvGrpSpPr>
            <a:grpSpLocks noChangeAspect="1"/>
          </p:cNvGrpSpPr>
          <p:nvPr/>
        </p:nvGrpSpPr>
        <p:grpSpPr bwMode="auto">
          <a:xfrm>
            <a:off x="38557200" y="-1417664"/>
            <a:ext cx="5916070" cy="3932264"/>
            <a:chOff x="32994600" y="152400"/>
            <a:chExt cx="4416425" cy="2914670"/>
          </a:xfrm>
          <a:noFill/>
        </p:grpSpPr>
        <p:sp>
          <p:nvSpPr>
            <p:cNvPr id="42" name="TextBox 1"/>
            <p:cNvSpPr txBox="1">
              <a:spLocks noChangeArrowheads="1"/>
            </p:cNvSpPr>
            <p:nvPr/>
          </p:nvSpPr>
          <p:spPr bwMode="auto">
            <a:xfrm>
              <a:off x="32994600" y="152400"/>
              <a:ext cx="4416425" cy="4569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eaLnBrk="1" hangingPunct="1"/>
              <a:endParaRPr lang="en-US"/>
            </a:p>
          </p:txBody>
        </p:sp>
        <p:pic>
          <p:nvPicPr>
            <p:cNvPr id="44" name="Picture 88" descr="msu-green-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4600" y="1748041"/>
              <a:ext cx="3966262" cy="13190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45" name="Picture 125" descr="logo-NS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2600" y="338964"/>
            <a:ext cx="2511665" cy="252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CTIME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71" y="75317"/>
            <a:ext cx="3828029" cy="2896483"/>
          </a:xfrm>
          <a:prstGeom prst="rect">
            <a:avLst/>
          </a:prstGeom>
        </p:spPr>
      </p:pic>
      <mc:AlternateContent xmlns:mc="http://schemas.openxmlformats.org/markup-compatibility/2006" xmlns:a14="http://schemas.microsoft.com/office/drawing/2010/main">
        <mc:Choice Requires="a14">
          <p:sp>
            <p:nvSpPr>
              <p:cNvPr id="23" name="TextBox 2"/>
              <p:cNvSpPr txBox="1">
                <a:spLocks noChangeArrowheads="1"/>
              </p:cNvSpPr>
              <p:nvPr/>
            </p:nvSpPr>
            <p:spPr bwMode="auto">
              <a:xfrm flipH="1">
                <a:off x="15544799" y="4343400"/>
                <a:ext cx="27965400" cy="15404608"/>
              </a:xfrm>
              <a:prstGeom prst="rect">
                <a:avLst/>
              </a:prstGeom>
              <a:solidFill>
                <a:schemeClr val="bg1">
                  <a:alpha val="70979"/>
                </a:schemeClr>
              </a:solidFill>
              <a:ln>
                <a:noFill/>
              </a:ln>
              <a:extLst>
                <a:ext uri="{91240B29-F687-4F45-9708-019B960494DF}">
                  <a14:hiddenLine w="9525">
                    <a:solidFill>
                      <a:srgbClr val="000000"/>
                    </a:solidFill>
                    <a:miter lim="800000"/>
                    <a:headEnd/>
                    <a:tailEnd/>
                  </a14:hiddenLine>
                </a:ext>
              </a:extLst>
            </p:spPr>
            <p:txBody>
              <a:bodyPr wrap="square" lIns="365702" tIns="182851" rIns="182851" bIns="182851">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2084388" indent="-74295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algn="l"/>
                <a:r>
                  <a:rPr lang="en-US" sz="2800" dirty="0" smtClean="0">
                    <a:cs typeface="Times New Roman" panose="02020603050405020304" pitchFamily="18" charset="0"/>
                  </a:rPr>
                  <a:t>Value-added models have gained much popularity recently. We conducted several models (M1</a:t>
                </a:r>
                <a:r>
                  <a:rPr lang="en-US" sz="2800" dirty="0">
                    <a:cs typeface="Times New Roman" panose="02020603050405020304" pitchFamily="18" charset="0"/>
                  </a:rPr>
                  <a:t>, </a:t>
                </a:r>
                <a:endParaRPr lang="en-US" sz="2800" dirty="0" smtClean="0">
                  <a:cs typeface="Times New Roman" panose="02020603050405020304" pitchFamily="18" charset="0"/>
                </a:endParaRPr>
              </a:p>
              <a:p>
                <a:pPr algn="l"/>
                <a:r>
                  <a:rPr lang="en-US" sz="2800" dirty="0" smtClean="0">
                    <a:cs typeface="Times New Roman" panose="02020603050405020304" pitchFamily="18" charset="0"/>
                  </a:rPr>
                  <a:t>M2 </a:t>
                </a:r>
                <a:r>
                  <a:rPr lang="en-US" sz="2800" dirty="0">
                    <a:cs typeface="Times New Roman" panose="02020603050405020304" pitchFamily="18" charset="0"/>
                  </a:rPr>
                  <a:t>and </a:t>
                </a:r>
                <a:r>
                  <a:rPr lang="en-US" sz="2800" dirty="0" smtClean="0">
                    <a:cs typeface="Times New Roman" panose="02020603050405020304" pitchFamily="18" charset="0"/>
                  </a:rPr>
                  <a:t>M3 shown </a:t>
                </a:r>
                <a:r>
                  <a:rPr lang="en-US" sz="2800" dirty="0">
                    <a:cs typeface="Times New Roman" panose="02020603050405020304" pitchFamily="18" charset="0"/>
                  </a:rPr>
                  <a:t>as follows) to measure teachers’ effectiveness in students’ learning. </a:t>
                </a:r>
                <a:r>
                  <a:rPr lang="en-US" sz="2800" dirty="0" smtClean="0">
                    <a:cs typeface="Times New Roman" panose="02020603050405020304" pitchFamily="18" charset="0"/>
                  </a:rPr>
                  <a:t>The </a:t>
                </a:r>
              </a:p>
              <a:p>
                <a:pPr algn="l"/>
                <a:r>
                  <a:rPr lang="en-US" sz="2800" dirty="0" smtClean="0">
                    <a:cs typeface="Times New Roman" panose="02020603050405020304" pitchFamily="18" charset="0"/>
                  </a:rPr>
                  <a:t>correlations </a:t>
                </a:r>
                <a:r>
                  <a:rPr lang="en-US" sz="2800" dirty="0">
                    <a:cs typeface="Times New Roman" panose="02020603050405020304" pitchFamily="18" charset="0"/>
                  </a:rPr>
                  <a:t>are quite high </a:t>
                </a:r>
                <a:r>
                  <a:rPr lang="en-US" sz="2800" dirty="0" smtClean="0">
                    <a:cs typeface="Times New Roman" panose="02020603050405020304" pitchFamily="18" charset="0"/>
                  </a:rPr>
                  <a:t>among </a:t>
                </a:r>
                <a:r>
                  <a:rPr lang="en-US" sz="2800" dirty="0">
                    <a:cs typeface="Times New Roman" panose="02020603050405020304" pitchFamily="18" charset="0"/>
                  </a:rPr>
                  <a:t>effectiveness estimates generated by different </a:t>
                </a:r>
                <a:r>
                  <a:rPr lang="en-US" sz="2800" dirty="0" smtClean="0">
                    <a:cs typeface="Times New Roman" panose="02020603050405020304" pitchFamily="18" charset="0"/>
                  </a:rPr>
                  <a:t>models (all </a:t>
                </a:r>
              </a:p>
              <a:p>
                <a:pPr algn="l"/>
                <a:r>
                  <a:rPr lang="en-US" sz="2800" dirty="0" smtClean="0">
                    <a:cs typeface="Times New Roman" panose="02020603050405020304" pitchFamily="18" charset="0"/>
                  </a:rPr>
                  <a:t>above 0.86). </a:t>
                </a:r>
                <a:r>
                  <a:rPr lang="en-US" sz="2800" dirty="0">
                    <a:cs typeface="Times New Roman" panose="02020603050405020304" pitchFamily="18" charset="0"/>
                  </a:rPr>
                  <a:t>However, there could be </a:t>
                </a:r>
                <a:r>
                  <a:rPr lang="en-US" sz="2800" dirty="0" smtClean="0">
                    <a:cs typeface="Times New Roman" panose="02020603050405020304" pitchFamily="18" charset="0"/>
                  </a:rPr>
                  <a:t>sizable differences </a:t>
                </a:r>
                <a:r>
                  <a:rPr lang="en-US" sz="2800" dirty="0">
                    <a:cs typeface="Times New Roman" panose="02020603050405020304" pitchFamily="18" charset="0"/>
                  </a:rPr>
                  <a:t>if we look at teacher rankings </a:t>
                </a:r>
                <a:r>
                  <a:rPr lang="en-US" sz="2800" dirty="0" smtClean="0">
                    <a:cs typeface="Times New Roman" panose="02020603050405020304" pitchFamily="18" charset="0"/>
                  </a:rPr>
                  <a:t>across </a:t>
                </a:r>
              </a:p>
              <a:p>
                <a:pPr algn="l"/>
                <a:r>
                  <a:rPr lang="en-US" sz="2800" dirty="0" smtClean="0">
                    <a:cs typeface="Times New Roman" panose="02020603050405020304" pitchFamily="18" charset="0"/>
                  </a:rPr>
                  <a:t>different </a:t>
                </a:r>
                <a:r>
                  <a:rPr lang="en-US" sz="2800" dirty="0">
                    <a:cs typeface="Times New Roman" panose="02020603050405020304" pitchFamily="18" charset="0"/>
                  </a:rPr>
                  <a:t>models for some specific teachers. This result is </a:t>
                </a:r>
                <a:r>
                  <a:rPr lang="en-US" sz="2800" dirty="0" smtClean="0">
                    <a:cs typeface="Times New Roman" panose="02020603050405020304" pitchFamily="18" charset="0"/>
                  </a:rPr>
                  <a:t>generally </a:t>
                </a:r>
                <a:r>
                  <a:rPr lang="en-US" sz="2800" dirty="0">
                    <a:cs typeface="Times New Roman" panose="02020603050405020304" pitchFamily="18" charset="0"/>
                  </a:rPr>
                  <a:t>consistent with previous </a:t>
                </a:r>
                <a:endParaRPr lang="en-US" sz="2800" dirty="0" smtClean="0">
                  <a:cs typeface="Times New Roman" panose="02020603050405020304" pitchFamily="18" charset="0"/>
                </a:endParaRPr>
              </a:p>
              <a:p>
                <a:pPr algn="l"/>
                <a:r>
                  <a:rPr lang="en-US" sz="2800" dirty="0" smtClean="0">
                    <a:cs typeface="Times New Roman" panose="02020603050405020304" pitchFamily="18" charset="0"/>
                  </a:rPr>
                  <a:t>literature</a:t>
                </a:r>
                <a:r>
                  <a:rPr lang="en-US" sz="2800" dirty="0">
                    <a:cs typeface="Times New Roman" panose="02020603050405020304" pitchFamily="18" charset="0"/>
                  </a:rPr>
                  <a:t>. (</a:t>
                </a:r>
                <a:r>
                  <a:rPr lang="en-US" sz="2800" dirty="0" err="1">
                    <a:cs typeface="Times New Roman" panose="02020603050405020304" pitchFamily="18" charset="0"/>
                  </a:rPr>
                  <a:t>Goldhaber</a:t>
                </a:r>
                <a:r>
                  <a:rPr lang="en-US" sz="2800" dirty="0">
                    <a:cs typeface="Times New Roman" panose="02020603050405020304" pitchFamily="18" charset="0"/>
                  </a:rPr>
                  <a:t> et al, 2014) Figure </a:t>
                </a:r>
                <a:r>
                  <a:rPr lang="en-US" sz="2800" dirty="0" smtClean="0">
                    <a:cs typeface="Times New Roman" panose="02020603050405020304" pitchFamily="18" charset="0"/>
                  </a:rPr>
                  <a:t>3 represents </a:t>
                </a:r>
                <a:r>
                  <a:rPr lang="en-US" sz="2800" dirty="0">
                    <a:cs typeface="Times New Roman" panose="02020603050405020304" pitchFamily="18" charset="0"/>
                  </a:rPr>
                  <a:t>our case study teachers’ </a:t>
                </a:r>
                <a:r>
                  <a:rPr lang="en-US" sz="2800" dirty="0" smtClean="0">
                    <a:cs typeface="Times New Roman" panose="02020603050405020304" pitchFamily="18" charset="0"/>
                  </a:rPr>
                  <a:t>rankings </a:t>
                </a:r>
                <a:r>
                  <a:rPr lang="en-US" sz="2800" dirty="0">
                    <a:cs typeface="Times New Roman" panose="02020603050405020304" pitchFamily="18" charset="0"/>
                  </a:rPr>
                  <a:t>among </a:t>
                </a:r>
              </a:p>
              <a:p>
                <a:pPr algn="l"/>
                <a:r>
                  <a:rPr lang="en-US" sz="2800" dirty="0" smtClean="0">
                    <a:cs typeface="Times New Roman" panose="02020603050405020304" pitchFamily="18" charset="0"/>
                  </a:rPr>
                  <a:t>67 </a:t>
                </a:r>
                <a:r>
                  <a:rPr lang="en-US" sz="2800" dirty="0">
                    <a:cs typeface="Times New Roman" panose="02020603050405020304" pitchFamily="18" charset="0"/>
                  </a:rPr>
                  <a:t>teachers across three models. </a:t>
                </a:r>
                <a:endParaRPr lang="en-US" sz="2800" dirty="0" smtClean="0">
                  <a:cs typeface="Times New Roman" panose="02020603050405020304" pitchFamily="18" charset="0"/>
                </a:endParaRPr>
              </a:p>
              <a:p>
                <a:pPr algn="l"/>
                <a:endParaRPr lang="en-US" sz="2400" dirty="0" smtClean="0">
                  <a:latin typeface="Arial" panose="020B0604020202020204" pitchFamily="34" charset="0"/>
                  <a:cs typeface="Arial" panose="020B0604020202020204" pitchFamily="34" charset="0"/>
                </a:endParaRPr>
              </a:p>
              <a:p>
                <a:pPr algn="l"/>
                <a:r>
                  <a:rPr lang="en-US" sz="3200" u="sng" dirty="0" smtClean="0">
                    <a:cs typeface="Times New Roman" panose="02020603050405020304" pitchFamily="18" charset="0"/>
                  </a:rPr>
                  <a:t>M1	Pretest as a covariate (</a:t>
                </a:r>
                <a:r>
                  <a:rPr lang="en-US" sz="3200" u="sng" dirty="0">
                    <a:cs typeface="Times New Roman" panose="02020603050405020304" pitchFamily="18" charset="0"/>
                  </a:rPr>
                  <a:t>fixed teacher effect</a:t>
                </a:r>
                <a:r>
                  <a:rPr lang="en-US" sz="3200" u="sng" dirty="0" smtClean="0">
                    <a:cs typeface="Times New Roman" panose="02020603050405020304" pitchFamily="18" charset="0"/>
                  </a:rPr>
                  <a:t>)</a:t>
                </a:r>
              </a:p>
              <a:p>
                <a:pPr algn="l"/>
                <a:endParaRPr lang="en-US" sz="2800" dirty="0">
                  <a:cs typeface="Times New Roman" panose="02020603050405020304" pitchFamily="18" charset="0"/>
                </a:endParaRPr>
              </a:p>
              <a:p>
                <a:pPr algn="l"/>
                <a:endParaRPr lang="en-US" sz="2800" dirty="0" smtClean="0">
                  <a:cs typeface="Times New Roman" panose="02020603050405020304" pitchFamily="18" charset="0"/>
                </a:endParaRPr>
              </a:p>
              <a:p>
                <a:pPr algn="l"/>
                <a:r>
                  <a:rPr lang="en-US" sz="3200" u="sng" dirty="0" smtClean="0">
                    <a:cs typeface="Times New Roman" panose="02020603050405020304" pitchFamily="18" charset="0"/>
                  </a:rPr>
                  <a:t>M2	Gain score as the outcome variable (fixed teacher effect) </a:t>
                </a:r>
              </a:p>
              <a:p>
                <a:pPr algn="l"/>
                <a:endParaRPr lang="en-US" sz="3200" dirty="0">
                  <a:cs typeface="Times New Roman" panose="02020603050405020304" pitchFamily="18" charset="0"/>
                </a:endParaRPr>
              </a:p>
              <a:p>
                <a:pPr algn="l"/>
                <a:endParaRPr lang="en-US" sz="3200" dirty="0" smtClean="0">
                  <a:cs typeface="Times New Roman" panose="02020603050405020304" pitchFamily="18" charset="0"/>
                </a:endParaRPr>
              </a:p>
              <a:p>
                <a:pPr algn="l"/>
                <a:r>
                  <a:rPr lang="en-US" sz="3200" u="sng" dirty="0" smtClean="0">
                    <a:cs typeface="Times New Roman" panose="02020603050405020304" pitchFamily="18" charset="0"/>
                  </a:rPr>
                  <a:t>M3	Two-level model (random teacher effect)</a:t>
                </a: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a:p>
                <a:pPr algn="l"/>
                <a14:m>
                  <m:oMath xmlns:m="http://schemas.openxmlformats.org/officeDocument/2006/math">
                    <m:sSub>
                      <m:sSubPr>
                        <m:ctrlPr>
                          <a:rPr lang="en-US" sz="2800" i="1" smtClean="0">
                            <a:latin typeface="Cambria Math"/>
                          </a:rPr>
                        </m:ctrlPr>
                      </m:sSubPr>
                      <m:e>
                        <m:r>
                          <a:rPr lang="en-US" sz="2800" i="1">
                            <a:latin typeface="Cambria Math"/>
                          </a:rPr>
                          <m:t>𝑃</m:t>
                        </m:r>
                        <m:r>
                          <a:rPr lang="en-US" sz="2800" b="0" i="1" smtClean="0">
                            <a:latin typeface="Cambria Math"/>
                          </a:rPr>
                          <m:t>𝑟𝑒</m:t>
                        </m:r>
                        <m:r>
                          <a:rPr lang="en-US" sz="2800" i="1">
                            <a:latin typeface="Cambria Math"/>
                          </a:rPr>
                          <m:t>𝑡𝑒𝑠𝑡</m:t>
                        </m:r>
                      </m:e>
                      <m:sub>
                        <m:r>
                          <a:rPr lang="en-US" sz="2800" i="1">
                            <a:latin typeface="Cambria Math"/>
                          </a:rPr>
                          <m:t>𝑖</m:t>
                        </m:r>
                      </m:sub>
                    </m:sSub>
                  </m:oMath>
                </a14:m>
                <a:r>
                  <a:rPr lang="en-US" sz="2800" dirty="0" smtClean="0">
                    <a:cs typeface="Times New Roman" panose="02020603050405020304" pitchFamily="18" charset="0"/>
                  </a:rPr>
                  <a:t> and </a:t>
                </a:r>
                <a14:m>
                  <m:oMath xmlns:m="http://schemas.openxmlformats.org/officeDocument/2006/math">
                    <m:sSub>
                      <m:sSubPr>
                        <m:ctrlPr>
                          <a:rPr lang="en-US" sz="2800" i="1">
                            <a:latin typeface="Cambria Math"/>
                          </a:rPr>
                        </m:ctrlPr>
                      </m:sSubPr>
                      <m:e>
                        <m:r>
                          <a:rPr lang="en-US" sz="2800" i="1">
                            <a:latin typeface="Cambria Math"/>
                          </a:rPr>
                          <m:t>𝑃𝑜𝑠𝑡𝑡𝑒𝑠𝑡</m:t>
                        </m:r>
                      </m:e>
                      <m:sub>
                        <m:r>
                          <a:rPr lang="en-US" sz="2800" i="1">
                            <a:latin typeface="Cambria Math"/>
                          </a:rPr>
                          <m:t>𝑖</m:t>
                        </m:r>
                      </m:sub>
                    </m:sSub>
                  </m:oMath>
                </a14:m>
                <a:r>
                  <a:rPr lang="en-US" sz="2800" dirty="0" smtClean="0">
                    <a:cs typeface="Times New Roman" panose="02020603050405020304" pitchFamily="18" charset="0"/>
                  </a:rPr>
                  <a:t> are the full pretest and posttest for student </a:t>
                </a:r>
                <a14:m>
                  <m:oMath xmlns:m="http://schemas.openxmlformats.org/officeDocument/2006/math">
                    <m:r>
                      <a:rPr lang="en-US" sz="2800" b="0" i="1" smtClean="0">
                        <a:latin typeface="Cambria Math"/>
                        <a:cs typeface="Arial" panose="020B0604020202020204" pitchFamily="34" charset="0"/>
                      </a:rPr>
                      <m:t>𝑖</m:t>
                    </m:r>
                  </m:oMath>
                </a14:m>
                <a:r>
                  <a:rPr lang="en-US" sz="2800" dirty="0" smtClean="0">
                    <a:cs typeface="Times New Roman" panose="02020603050405020304" pitchFamily="18" charset="0"/>
                  </a:rPr>
                  <a:t>;</a:t>
                </a:r>
              </a:p>
              <a:p>
                <a:pPr algn="l"/>
                <a14:m>
                  <m:oMath xmlns:m="http://schemas.openxmlformats.org/officeDocument/2006/math">
                    <m:sSub>
                      <m:sSubPr>
                        <m:ctrlPr>
                          <a:rPr lang="en-US" sz="2800" i="1" smtClean="0">
                            <a:latin typeface="Cambria Math"/>
                            <a:cs typeface="Times New Roman" panose="02020603050405020304" pitchFamily="18" charset="0"/>
                          </a:rPr>
                        </m:ctrlPr>
                      </m:sSubPr>
                      <m:e>
                        <m:acc>
                          <m:accPr>
                            <m:chr m:val="̅"/>
                            <m:ctrlPr>
                              <a:rPr lang="en-US" sz="2800" i="1" smtClean="0">
                                <a:latin typeface="Cambria Math"/>
                                <a:cs typeface="Times New Roman" panose="02020603050405020304" pitchFamily="18" charset="0"/>
                              </a:rPr>
                            </m:ctrlPr>
                          </m:accPr>
                          <m:e>
                            <m:r>
                              <a:rPr lang="en-US" sz="2800" b="0" i="1" smtClean="0">
                                <a:latin typeface="Cambria Math"/>
                                <a:cs typeface="Times New Roman" panose="02020603050405020304" pitchFamily="18" charset="0"/>
                              </a:rPr>
                              <m:t>𝑃𝑟𝑒𝑡𝑒𝑠𝑡</m:t>
                            </m:r>
                          </m:e>
                        </m:acc>
                      </m:e>
                      <m:sub>
                        <m:r>
                          <a:rPr lang="en-US" sz="2800" b="0" i="1" smtClean="0">
                            <a:latin typeface="Cambria Math"/>
                            <a:cs typeface="Times New Roman" panose="02020603050405020304" pitchFamily="18" charset="0"/>
                          </a:rPr>
                          <m:t>𝑗</m:t>
                        </m:r>
                      </m:sub>
                    </m:sSub>
                  </m:oMath>
                </a14:m>
                <a:r>
                  <a:rPr lang="en-US" sz="2800" dirty="0" smtClean="0">
                    <a:cs typeface="Times New Roman" panose="02020603050405020304" pitchFamily="18" charset="0"/>
                  </a:rPr>
                  <a:t> is the average pretest of all students taught by teacher j;</a:t>
                </a:r>
              </a:p>
              <a:p>
                <a:pPr algn="l"/>
                <a14:m>
                  <m:oMath xmlns:m="http://schemas.openxmlformats.org/officeDocument/2006/math">
                    <m:sSub>
                      <m:sSubPr>
                        <m:ctrlPr>
                          <a:rPr lang="en-US" sz="2800" i="1">
                            <a:latin typeface="Cambria Math"/>
                            <a:ea typeface="Cambria Math"/>
                          </a:rPr>
                        </m:ctrlPr>
                      </m:sSubPr>
                      <m:e>
                        <m:r>
                          <a:rPr lang="en-US" sz="2800" i="1">
                            <a:latin typeface="Cambria Math"/>
                            <a:ea typeface="Cambria Math"/>
                          </a:rPr>
                          <m:t>𝐹𝑅𝐿</m:t>
                        </m:r>
                      </m:e>
                      <m:sub>
                        <m:r>
                          <a:rPr lang="en-US" sz="2800" i="1">
                            <a:latin typeface="Cambria Math"/>
                            <a:ea typeface="Cambria Math"/>
                          </a:rPr>
                          <m:t>𝑗</m:t>
                        </m:r>
                      </m:sub>
                    </m:sSub>
                  </m:oMath>
                </a14:m>
                <a:r>
                  <a:rPr lang="en-US" sz="2800" dirty="0" smtClean="0">
                    <a:cs typeface="Times New Roman" panose="02020603050405020304" pitchFamily="18" charset="0"/>
                  </a:rPr>
                  <a:t> is the percentage of free reduced lunch in teacher j’s school.</a:t>
                </a:r>
              </a:p>
              <a:p>
                <a:pPr algn="l"/>
                <a:endParaRPr lang="en-US" sz="1600" b="1" i="1" dirty="0" smtClean="0">
                  <a:cs typeface="Times New Roman" panose="02020603050405020304" pitchFamily="18" charset="0"/>
                </a:endParaRPr>
              </a:p>
              <a:p>
                <a:pPr algn="l"/>
                <a:r>
                  <a:rPr lang="en-US" sz="2800" b="1" i="1" dirty="0" smtClean="0">
                    <a:cs typeface="Times New Roman" panose="02020603050405020304" pitchFamily="18" charset="0"/>
                  </a:rPr>
                  <a:t>Discussion</a:t>
                </a:r>
                <a:r>
                  <a:rPr lang="en-US" sz="2800" dirty="0" smtClean="0">
                    <a:cs typeface="Times New Roman" panose="02020603050405020304" pitchFamily="18" charset="0"/>
                  </a:rPr>
                  <a:t>: </a:t>
                </a:r>
                <a:endParaRPr lang="en-US" sz="2800" dirty="0">
                  <a:cs typeface="Times New Roman" panose="02020603050405020304" pitchFamily="18" charset="0"/>
                </a:endParaRPr>
              </a:p>
              <a:p>
                <a:pPr marL="457200" indent="-457200" algn="l">
                  <a:buFont typeface="Arial" panose="020B0604020202020204" pitchFamily="34" charset="0"/>
                  <a:buChar char="•"/>
                </a:pPr>
                <a:r>
                  <a:rPr lang="en-US" sz="2800" dirty="0" smtClean="0">
                    <a:cs typeface="Times New Roman" panose="02020603050405020304" pitchFamily="18" charset="0"/>
                  </a:rPr>
                  <a:t>The change in rankings from M1 and M2 to M3 is as expected. For teachers who were assigned with better students, their rankings get lower once we add control variables related to students’ background. For example, Mr. Solomon gets a much lower ranking in M3 and his students were accelerated students. For teachers who taught special education students (such as Ms. </a:t>
                </a:r>
                <a:r>
                  <a:rPr lang="en-US" sz="2800" dirty="0" err="1" smtClean="0">
                    <a:cs typeface="Times New Roman" panose="02020603050405020304" pitchFamily="18" charset="0"/>
                  </a:rPr>
                  <a:t>Estabrook</a:t>
                </a:r>
                <a:r>
                  <a:rPr lang="en-US" sz="2800" dirty="0" smtClean="0">
                    <a:cs typeface="Times New Roman" panose="02020603050405020304" pitchFamily="18" charset="0"/>
                  </a:rPr>
                  <a:t>), their rankings get improved when FRL is added into the model to take into account students’ background.  </a:t>
                </a:r>
              </a:p>
              <a:p>
                <a:pPr marL="457200" indent="-457200" algn="l">
                  <a:buFont typeface="Arial" panose="020B0604020202020204" pitchFamily="34" charset="0"/>
                  <a:buChar char="•"/>
                </a:pPr>
                <a:r>
                  <a:rPr lang="en-US" sz="2800" dirty="0" smtClean="0">
                    <a:cs typeface="Times New Roman" panose="02020603050405020304" pitchFamily="18" charset="0"/>
                  </a:rPr>
                  <a:t>The changes in rankings across models indicated the sensitivity of teacher effectiveness estimates to different models. The changes from M1 and M2 to M3 exactly represent possible bias we may get if we omit some crucial factors (such as students’ background measured as percent of free and reduced lunch here). In this context, it is clear that M3 is better than M1 and M2. But how can we know that M3 is good enough and there is no other important factors that are omitted from the model?</a:t>
                </a:r>
              </a:p>
              <a:p>
                <a:pPr marL="457200" indent="-457200" algn="l">
                  <a:buFont typeface="Arial" panose="020B0604020202020204" pitchFamily="34" charset="0"/>
                  <a:buChar char="•"/>
                </a:pPr>
                <a:r>
                  <a:rPr lang="en-US" sz="2800" dirty="0" smtClean="0">
                    <a:cs typeface="Times New Roman" panose="02020603050405020304" pitchFamily="18" charset="0"/>
                  </a:rPr>
                  <a:t>In general, it </a:t>
                </a:r>
                <a:r>
                  <a:rPr lang="en-US" sz="2800" dirty="0">
                    <a:cs typeface="Times New Roman" panose="02020603050405020304" pitchFamily="18" charset="0"/>
                  </a:rPr>
                  <a:t>is problematic to claim cause-effect relationships for learning in classrooms of individual teachers just based on pre-post test </a:t>
                </a:r>
                <a:r>
                  <a:rPr lang="en-US" sz="2800" dirty="0" smtClean="0">
                    <a:cs typeface="Times New Roman" panose="02020603050405020304" pitchFamily="18" charset="0"/>
                  </a:rPr>
                  <a:t>scores. When we compare our rankings here to our classroom observation data, we find some inconsistencies. For example, Ms. Nolan has been recognized as the very top teacher among case study teachers in terms of classroom discourse. However, her ranking based on pre-post scores is only in the middle of case study teachers. This is probably because she is not as serious as other teachers about test preparation. Therefore, it might be unfair if teachers are only evaluated by pre-post test scores. There could be many factors that are not observed in the test scores but should be appreciated.             </a:t>
                </a:r>
                <a:endParaRPr lang="en-US" sz="3200" dirty="0" smtClean="0">
                  <a:latin typeface="Arial" panose="020B0604020202020204" pitchFamily="34" charset="0"/>
                  <a:cs typeface="Arial" panose="020B0604020202020204" pitchFamily="34" charset="0"/>
                </a:endParaRPr>
              </a:p>
            </p:txBody>
          </p:sp>
        </mc:Choice>
        <mc:Fallback xmlns="">
          <p:sp>
            <p:nvSpPr>
              <p:cNvPr id="23" name="TextBox 2"/>
              <p:cNvSpPr txBox="1">
                <a:spLocks noRot="1" noChangeAspect="1" noMove="1" noResize="1" noEditPoints="1" noAdjustHandles="1" noChangeArrowheads="1" noChangeShapeType="1" noTextEdit="1"/>
              </p:cNvSpPr>
              <p:nvPr/>
            </p:nvSpPr>
            <p:spPr bwMode="auto">
              <a:xfrm flipH="1">
                <a:off x="15544799" y="4343400"/>
                <a:ext cx="27965400" cy="15404608"/>
              </a:xfrm>
              <a:prstGeom prst="rect">
                <a:avLst/>
              </a:prstGeom>
              <a:blipFill rotWithShape="1">
                <a:blip r:embed="rId45"/>
                <a:stretch>
                  <a:fillRect r="-24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23" name="Text Box 75"/>
          <p:cNvSpPr txBox="1">
            <a:spLocks noChangeArrowheads="1"/>
          </p:cNvSpPr>
          <p:nvPr/>
        </p:nvSpPr>
        <p:spPr bwMode="auto">
          <a:xfrm>
            <a:off x="3581400" y="252445"/>
            <a:ext cx="32842200" cy="249522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93648" tIns="46824" rIns="93648" bIns="46824">
            <a:spAutoFit/>
          </a:bodyPr>
          <a:lstStyle/>
          <a:p>
            <a:pPr>
              <a:spcBef>
                <a:spcPct val="50000"/>
              </a:spcBef>
              <a:defRPr/>
            </a:pPr>
            <a:r>
              <a:rPr lang="en-US" sz="4800" b="1" dirty="0" smtClean="0">
                <a:ea typeface="ＭＳ Ｐゴシック" charset="0"/>
                <a:cs typeface="Times New Roman" panose="02020603050405020304" pitchFamily="18" charset="0"/>
              </a:rPr>
              <a:t>Teacher Effectiveness and Their </a:t>
            </a:r>
            <a:r>
              <a:rPr lang="en-US" sz="4800" b="1" i="1" dirty="0" smtClean="0">
                <a:ea typeface="ＭＳ Ｐゴシック" charset="0"/>
                <a:cs typeface="Times New Roman" panose="02020603050405020304" pitchFamily="18" charset="0"/>
              </a:rPr>
              <a:t>Carbon TIME </a:t>
            </a:r>
            <a:r>
              <a:rPr lang="en-US" sz="4800" b="1" dirty="0" smtClean="0">
                <a:ea typeface="ＭＳ Ｐゴシック" charset="0"/>
                <a:cs typeface="Times New Roman" panose="02020603050405020304" pitchFamily="18" charset="0"/>
              </a:rPr>
              <a:t>Practices and Knowledge</a:t>
            </a:r>
            <a:endParaRPr lang="en-US" sz="4800" b="1" i="1" dirty="0" smtClean="0">
              <a:ea typeface="ＭＳ Ｐゴシック" charset="0"/>
              <a:cs typeface="Times New Roman" panose="02020603050405020304" pitchFamily="18" charset="0"/>
            </a:endParaRPr>
          </a:p>
          <a:p>
            <a:pPr>
              <a:spcBef>
                <a:spcPct val="50000"/>
              </a:spcBef>
              <a:defRPr/>
            </a:pPr>
            <a:r>
              <a:rPr lang="en-US" sz="4400" b="1" dirty="0" smtClean="0">
                <a:ea typeface="ＭＳ Ｐゴシック" charset="0"/>
                <a:cs typeface="Times New Roman" panose="02020603050405020304" pitchFamily="18" charset="0"/>
              </a:rPr>
              <a:t>Qinyun Lin</a:t>
            </a:r>
            <a:r>
              <a:rPr lang="en-US" sz="4400" b="1" baseline="30000" dirty="0" smtClean="0">
                <a:ea typeface="ＭＳ Ｐゴシック" charset="0"/>
                <a:cs typeface="Times New Roman" panose="02020603050405020304" pitchFamily="18" charset="0"/>
              </a:rPr>
              <a:t>1</a:t>
            </a:r>
            <a:r>
              <a:rPr lang="en-US" sz="4400" b="1" dirty="0" smtClean="0">
                <a:ea typeface="ＭＳ Ｐゴシック" charset="0"/>
                <a:cs typeface="Times New Roman" panose="02020603050405020304" pitchFamily="18" charset="0"/>
              </a:rPr>
              <a:t>, </a:t>
            </a:r>
            <a:r>
              <a:rPr lang="en-US" sz="4400" b="1" dirty="0" err="1" smtClean="0">
                <a:ea typeface="ＭＳ Ｐゴシック" charset="0"/>
                <a:cs typeface="Times New Roman" panose="02020603050405020304" pitchFamily="18" charset="0"/>
              </a:rPr>
              <a:t>JinHo</a:t>
            </a:r>
            <a:r>
              <a:rPr lang="en-US" sz="4400" b="1" dirty="0" smtClean="0">
                <a:ea typeface="ＭＳ Ｐゴシック" charset="0"/>
                <a:cs typeface="Times New Roman" panose="02020603050405020304" pitchFamily="18" charset="0"/>
              </a:rPr>
              <a:t> Kim</a:t>
            </a:r>
            <a:r>
              <a:rPr lang="en-US" sz="4400" b="1" baseline="30000" dirty="0" smtClean="0">
                <a:ea typeface="ＭＳ Ｐゴシック" charset="0"/>
                <a:cs typeface="Times New Roman" panose="02020603050405020304" pitchFamily="18" charset="0"/>
              </a:rPr>
              <a:t>2</a:t>
            </a:r>
            <a:r>
              <a:rPr lang="en-US" sz="4400" b="1" dirty="0" smtClean="0">
                <a:ea typeface="ＭＳ Ｐゴシック" charset="0"/>
                <a:cs typeface="Times New Roman" panose="02020603050405020304" pitchFamily="18" charset="0"/>
              </a:rPr>
              <a:t>, Ellen Holste</a:t>
            </a:r>
            <a:r>
              <a:rPr lang="en-US" sz="4400" b="1" baseline="30000" dirty="0">
                <a:ea typeface="ＭＳ Ｐゴシック" charset="0"/>
                <a:cs typeface="Times New Roman" panose="02020603050405020304" pitchFamily="18" charset="0"/>
              </a:rPr>
              <a:t>1</a:t>
            </a:r>
            <a:r>
              <a:rPr lang="en-US" sz="4400" b="1" dirty="0" smtClean="0">
                <a:ea typeface="ＭＳ Ｐゴシック" charset="0"/>
                <a:cs typeface="Times New Roman" panose="02020603050405020304" pitchFamily="18" charset="0"/>
              </a:rPr>
              <a:t>, </a:t>
            </a:r>
            <a:r>
              <a:rPr lang="en-US" sz="4400" b="1" dirty="0" err="1" smtClean="0">
                <a:ea typeface="ＭＳ Ｐゴシック" charset="0"/>
                <a:cs typeface="Times New Roman" panose="02020603050405020304" pitchFamily="18" charset="0"/>
              </a:rPr>
              <a:t>Shruti</a:t>
            </a:r>
            <a:r>
              <a:rPr lang="en-US" sz="4400" b="1" dirty="0" smtClean="0">
                <a:ea typeface="ＭＳ Ｐゴシック" charset="0"/>
                <a:cs typeface="Times New Roman" panose="02020603050405020304" pitchFamily="18" charset="0"/>
              </a:rPr>
              <a:t> Bathia</a:t>
            </a:r>
            <a:r>
              <a:rPr lang="en-US" sz="4400" b="1" baseline="30000" dirty="0">
                <a:ea typeface="ＭＳ Ｐゴシック" charset="0"/>
                <a:cs typeface="Times New Roman" panose="02020603050405020304" pitchFamily="18" charset="0"/>
              </a:rPr>
              <a:t>2</a:t>
            </a:r>
            <a:r>
              <a:rPr lang="en-US" sz="4400" b="1" dirty="0" smtClean="0">
                <a:ea typeface="ＭＳ Ｐゴシック" charset="0"/>
                <a:cs typeface="Times New Roman" panose="02020603050405020304" pitchFamily="18" charset="0"/>
              </a:rPr>
              <a:t>, Karen Draney</a:t>
            </a:r>
            <a:r>
              <a:rPr lang="en-US" sz="4400" b="1" baseline="30000" dirty="0">
                <a:ea typeface="ＭＳ Ｐゴシック" charset="0"/>
                <a:cs typeface="Times New Roman" panose="02020603050405020304" pitchFamily="18" charset="0"/>
              </a:rPr>
              <a:t>2</a:t>
            </a:r>
            <a:r>
              <a:rPr lang="en-US" sz="4400" b="1" dirty="0" smtClean="0">
                <a:ea typeface="ＭＳ Ｐゴシック" charset="0"/>
                <a:cs typeface="Times New Roman" panose="02020603050405020304" pitchFamily="18" charset="0"/>
              </a:rPr>
              <a:t> &amp; </a:t>
            </a:r>
            <a:r>
              <a:rPr lang="en-US" sz="4400" b="1" dirty="0">
                <a:ea typeface="ＭＳ Ｐゴシック" charset="0"/>
                <a:cs typeface="Times New Roman" panose="02020603050405020304" pitchFamily="18" charset="0"/>
              </a:rPr>
              <a:t>Kenneth A. </a:t>
            </a:r>
            <a:r>
              <a:rPr lang="en-US" sz="4400" b="1" dirty="0" smtClean="0">
                <a:ea typeface="ＭＳ Ｐゴシック" charset="0"/>
                <a:cs typeface="Times New Roman" panose="02020603050405020304" pitchFamily="18" charset="0"/>
              </a:rPr>
              <a:t>Frank</a:t>
            </a:r>
            <a:r>
              <a:rPr lang="en-US" sz="4400" b="1" baseline="30000" dirty="0" smtClean="0">
                <a:ea typeface="ＭＳ Ｐゴシック" charset="0"/>
                <a:cs typeface="Times New Roman" panose="02020603050405020304" pitchFamily="18" charset="0"/>
              </a:rPr>
              <a:t>1</a:t>
            </a:r>
          </a:p>
          <a:p>
            <a:pPr>
              <a:spcBef>
                <a:spcPct val="50000"/>
              </a:spcBef>
              <a:defRPr/>
            </a:pPr>
            <a:r>
              <a:rPr lang="en-US" sz="2800" i="1" dirty="0" smtClean="0">
                <a:latin typeface="Arial"/>
                <a:ea typeface="ＭＳ Ｐゴシック" charset="0"/>
                <a:cs typeface="Arial"/>
              </a:rPr>
              <a:t>1: Michigan State University; 2:  University of California, Berkeley</a:t>
            </a:r>
            <a:endParaRPr lang="en-US" sz="2800" i="1" baseline="30000" dirty="0">
              <a:latin typeface="Arial"/>
              <a:ea typeface="ＭＳ Ｐゴシック" charset="0"/>
              <a:cs typeface="Arial"/>
            </a:endParaRPr>
          </a:p>
        </p:txBody>
      </p:sp>
      <p:sp>
        <p:nvSpPr>
          <p:cNvPr id="22" name="TextBox 3"/>
          <p:cNvSpPr txBox="1">
            <a:spLocks noChangeArrowheads="1"/>
          </p:cNvSpPr>
          <p:nvPr/>
        </p:nvSpPr>
        <p:spPr bwMode="auto">
          <a:xfrm>
            <a:off x="15544799" y="3659370"/>
            <a:ext cx="27965401" cy="756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48" tIns="46824" rIns="93648"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eaLnBrk="1" hangingPunct="1"/>
            <a:r>
              <a:rPr lang="en-US" sz="4300" b="1" dirty="0" smtClean="0">
                <a:solidFill>
                  <a:srgbClr val="000000"/>
                </a:solidFill>
                <a:cs typeface="Times New Roman" panose="02020603050405020304" pitchFamily="18" charset="0"/>
              </a:rPr>
              <a:t>2. Who Is the Best </a:t>
            </a:r>
            <a:r>
              <a:rPr lang="en-US" sz="4300" b="1" dirty="0">
                <a:solidFill>
                  <a:srgbClr val="000000"/>
                </a:solidFill>
                <a:cs typeface="Times New Roman" panose="02020603050405020304" pitchFamily="18" charset="0"/>
              </a:rPr>
              <a:t>T</a:t>
            </a:r>
            <a:r>
              <a:rPr lang="en-US" sz="4300" b="1" dirty="0" smtClean="0">
                <a:solidFill>
                  <a:srgbClr val="000000"/>
                </a:solidFill>
                <a:cs typeface="Times New Roman" panose="02020603050405020304" pitchFamily="18" charset="0"/>
              </a:rPr>
              <a:t>eacher? Different Models to Estimate Teachers’ Effectiveness</a:t>
            </a:r>
            <a:endParaRPr lang="en-US" sz="4300" b="1" dirty="0">
              <a:solidFill>
                <a:srgbClr val="000000"/>
              </a:solidFill>
              <a:cs typeface="Times New Roman" panose="02020603050405020304" pitchFamily="18" charset="0"/>
            </a:endParaRPr>
          </a:p>
        </p:txBody>
      </p:sp>
      <p:sp>
        <p:nvSpPr>
          <p:cNvPr id="195" name="TextBox 19"/>
          <p:cNvSpPr txBox="1">
            <a:spLocks noChangeArrowheads="1"/>
          </p:cNvSpPr>
          <p:nvPr/>
        </p:nvSpPr>
        <p:spPr bwMode="auto">
          <a:xfrm flipH="1">
            <a:off x="15544800" y="21336000"/>
            <a:ext cx="17202150" cy="11297629"/>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74587" tIns="46824" rIns="182851"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marL="0" lvl="1" indent="0" algn="l" eaLnBrk="1" hangingPunct="1"/>
            <a:r>
              <a:rPr lang="en-US" sz="2800" dirty="0" smtClean="0">
                <a:cs typeface="Times New Roman" panose="02020603050405020304" pitchFamily="18" charset="0"/>
              </a:rPr>
              <a:t>We conducted teacher surveys every year to measure teachers’ science knowledge, science-teaching knowledge, grading students’ responses and science-teaching practices. (See sample items on the fliers.)</a:t>
            </a:r>
          </a:p>
          <a:p>
            <a:pPr marL="457200" lvl="1" indent="-457200" algn="l" eaLnBrk="1" hangingPunct="1">
              <a:buFont typeface="Wingdings" panose="05000000000000000000" pitchFamily="2" charset="2"/>
              <a:buChar char="Ø"/>
            </a:pPr>
            <a:r>
              <a:rPr lang="en-US" sz="2800" dirty="0" smtClean="0">
                <a:cs typeface="Times New Roman" panose="02020603050405020304" pitchFamily="18" charset="0"/>
              </a:rPr>
              <a:t>Teachers’ science knowledge: teachers are asked to answer five knowledge questions. These questions are also included in student tests. We have computer models for four questions. (alpha = 0.51 for 2016-17)   </a:t>
            </a:r>
          </a:p>
          <a:p>
            <a:pPr marL="457200" lvl="1" indent="-457200" algn="l" eaLnBrk="1" hangingPunct="1">
              <a:buFont typeface="Wingdings" panose="05000000000000000000" pitchFamily="2" charset="2"/>
              <a:buChar char="Ø"/>
            </a:pPr>
            <a:r>
              <a:rPr lang="en-US" sz="2800" dirty="0" smtClean="0">
                <a:cs typeface="Times New Roman" panose="02020603050405020304" pitchFamily="18" charset="0"/>
              </a:rPr>
              <a:t>Teachers’ science teaching knowledge: teachers are asked questions about how they would deal with some students’ misunderstandings in specific contexts. (correlation =  0.27 for two questions for 2016-17)</a:t>
            </a:r>
          </a:p>
          <a:p>
            <a:pPr marL="457200" lvl="1" indent="-457200" algn="l" eaLnBrk="1" hangingPunct="1">
              <a:buFont typeface="Wingdings" panose="05000000000000000000" pitchFamily="2" charset="2"/>
              <a:buChar char="Ø"/>
            </a:pPr>
            <a:r>
              <a:rPr lang="en-US" sz="2800" dirty="0" smtClean="0">
                <a:cs typeface="Times New Roman" panose="02020603050405020304" pitchFamily="18" charset="0"/>
              </a:rPr>
              <a:t>Teachers’ grading students’ answers: we provided three students’ responses for four items. For each item, we evaluate how far the teacher’s ranking of different responses from the correct ranking. The grading for FATLOSS and BIOMASS item has a correlation of 0.29 for 2016-17. </a:t>
            </a:r>
            <a:endParaRPr lang="en-US" sz="2800" dirty="0" smtClean="0">
              <a:solidFill>
                <a:srgbClr val="FF0000"/>
              </a:solidFill>
              <a:cs typeface="Times New Roman" panose="02020603050405020304" pitchFamily="18" charset="0"/>
            </a:endParaRPr>
          </a:p>
          <a:p>
            <a:pPr marL="457200" lvl="1" indent="-457200" algn="l" eaLnBrk="1" hangingPunct="1">
              <a:buFont typeface="Wingdings" panose="05000000000000000000" pitchFamily="2" charset="2"/>
              <a:buChar char="Ø"/>
            </a:pPr>
            <a:r>
              <a:rPr lang="en-US" sz="2800" dirty="0" smtClean="0">
                <a:cs typeface="Times New Roman" panose="02020603050405020304" pitchFamily="18" charset="0"/>
              </a:rPr>
              <a:t>Teachers’ science teaching practices: teachers are asked about how frequently they do each practice listed in the survey. We identify three groups of practices. The first group include 13 </a:t>
            </a:r>
            <a:r>
              <a:rPr lang="en-US" sz="2800" i="1" dirty="0" smtClean="0">
                <a:cs typeface="Times New Roman" panose="02020603050405020304" pitchFamily="18" charset="0"/>
              </a:rPr>
              <a:t>Carbon TIME </a:t>
            </a:r>
            <a:r>
              <a:rPr lang="en-US" sz="2800" dirty="0" smtClean="0">
                <a:cs typeface="Times New Roman" panose="02020603050405020304" pitchFamily="18" charset="0"/>
              </a:rPr>
              <a:t>featured practices. These practices are highly emphasized in our project (alpha = 0.87 for 2016-17). The second group include 12 practices that are generally encouraged but not specifically highlight in </a:t>
            </a:r>
            <a:r>
              <a:rPr lang="en-US" sz="2800" i="1" dirty="0">
                <a:cs typeface="Times New Roman" panose="02020603050405020304" pitchFamily="18" charset="0"/>
              </a:rPr>
              <a:t>Carbon </a:t>
            </a:r>
            <a:r>
              <a:rPr lang="en-US" sz="2800" i="1" dirty="0" smtClean="0">
                <a:cs typeface="Times New Roman" panose="02020603050405020304" pitchFamily="18" charset="0"/>
              </a:rPr>
              <a:t>TIME </a:t>
            </a:r>
            <a:r>
              <a:rPr lang="en-US" sz="2800" dirty="0" smtClean="0">
                <a:cs typeface="Times New Roman" panose="02020603050405020304" pitchFamily="18" charset="0"/>
              </a:rPr>
              <a:t>(alpha = 0.84 for 2016-17). The final group include 11 practices that </a:t>
            </a:r>
            <a:r>
              <a:rPr lang="en-US" sz="2800" i="1" dirty="0">
                <a:cs typeface="Times New Roman" panose="02020603050405020304" pitchFamily="18" charset="0"/>
              </a:rPr>
              <a:t>Carbon </a:t>
            </a:r>
            <a:r>
              <a:rPr lang="en-US" sz="2800" i="1" dirty="0" smtClean="0">
                <a:cs typeface="Times New Roman" panose="02020603050405020304" pitchFamily="18" charset="0"/>
              </a:rPr>
              <a:t>TIME </a:t>
            </a:r>
            <a:r>
              <a:rPr lang="en-US" sz="2800" dirty="0" smtClean="0">
                <a:cs typeface="Times New Roman" panose="02020603050405020304" pitchFamily="18" charset="0"/>
              </a:rPr>
              <a:t>encourage teachers NOT to do in their teaching (alpha = 0.62 for 2016-17). </a:t>
            </a:r>
            <a:r>
              <a:rPr lang="en-US" sz="2800" i="1" dirty="0" smtClean="0">
                <a:cs typeface="Times New Roman" panose="02020603050405020304" pitchFamily="18" charset="0"/>
              </a:rPr>
              <a:t> </a:t>
            </a:r>
            <a:endParaRPr lang="en-US" sz="2800" dirty="0">
              <a:cs typeface="Times New Roman" panose="02020603050405020304" pitchFamily="18" charset="0"/>
            </a:endParaRPr>
          </a:p>
          <a:p>
            <a:pPr marL="0" lvl="1" indent="457200" algn="l" eaLnBrk="1" hangingPunct="1"/>
            <a:r>
              <a:rPr lang="en-US" sz="2800" dirty="0" smtClean="0">
                <a:cs typeface="Times New Roman" panose="02020603050405020304" pitchFamily="18" charset="0"/>
              </a:rPr>
              <a:t>We tried several models to study how these teacher-level variables help explain the variation in their students’ learning gains. However, there are some inconsistencies between the results from 2015-16 and 2016-17. For example, the 2015-16 data showed that </a:t>
            </a:r>
            <a:r>
              <a:rPr lang="en-US" sz="2800" i="1" dirty="0" smtClean="0">
                <a:cs typeface="Times New Roman" panose="02020603050405020304" pitchFamily="18" charset="0"/>
              </a:rPr>
              <a:t>Carbon TIME </a:t>
            </a:r>
            <a:r>
              <a:rPr lang="en-US" sz="2800" dirty="0" smtClean="0">
                <a:cs typeface="Times New Roman" panose="02020603050405020304" pitchFamily="18" charset="0"/>
              </a:rPr>
              <a:t>featured practices have a positive effect on students’ learning (p = 0.057). However, this effect is not statistically significant anymore in the 2016-17 data. Instead, the 2016-17 data showed some significant interaction effect between teachers’ </a:t>
            </a:r>
            <a:r>
              <a:rPr lang="en-US" sz="2800" i="1" dirty="0" smtClean="0">
                <a:cs typeface="Times New Roman" panose="02020603050405020304" pitchFamily="18" charset="0"/>
              </a:rPr>
              <a:t>Carbon TIME </a:t>
            </a:r>
            <a:r>
              <a:rPr lang="en-US" sz="2800" dirty="0" smtClean="0">
                <a:cs typeface="Times New Roman" panose="02020603050405020304" pitchFamily="18" charset="0"/>
              </a:rPr>
              <a:t>featured practices and the effect of students’ prior knowledge (measured by students’ pre-tests). Specifically, the positive effect of </a:t>
            </a:r>
            <a:r>
              <a:rPr lang="en-US" sz="2800" i="1" dirty="0">
                <a:cs typeface="Times New Roman" panose="02020603050405020304" pitchFamily="18" charset="0"/>
              </a:rPr>
              <a:t>Carbon TIME </a:t>
            </a:r>
            <a:r>
              <a:rPr lang="en-US" sz="2800" dirty="0">
                <a:cs typeface="Times New Roman" panose="02020603050405020304" pitchFamily="18" charset="0"/>
              </a:rPr>
              <a:t>featured </a:t>
            </a:r>
            <a:r>
              <a:rPr lang="en-US" sz="2800" dirty="0" smtClean="0">
                <a:cs typeface="Times New Roman" panose="02020603050405020304" pitchFamily="18" charset="0"/>
              </a:rPr>
              <a:t>practices is significantly greater for low-score students. There are also some findings for which we are still working on possible explanations. For both 2015-16 and 2016-17, we find there is a statistically significant interaction effect between teachers’ grading responses and students’ prior knowledge. The interaction effect is saying that teachers who graded very precisely tend to favor more with better students (students with higher pretests) in terms of learning growth. We have some potential explanation for this but need to validate that reasoning further. </a:t>
            </a:r>
            <a:endParaRPr lang="en-US" sz="2800" dirty="0">
              <a:cs typeface="Times New Roman" panose="02020603050405020304" pitchFamily="18" charset="0"/>
            </a:endParaRPr>
          </a:p>
        </p:txBody>
      </p:sp>
      <p:sp>
        <p:nvSpPr>
          <p:cNvPr id="196" name="TextBox 19"/>
          <p:cNvSpPr txBox="1">
            <a:spLocks noChangeArrowheads="1"/>
          </p:cNvSpPr>
          <p:nvPr/>
        </p:nvSpPr>
        <p:spPr bwMode="auto">
          <a:xfrm flipH="1">
            <a:off x="33190822" y="29479519"/>
            <a:ext cx="10319378" cy="3049218"/>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74587" tIns="46824" rIns="182851"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marL="0" lvl="1" indent="0" algn="l" eaLnBrk="1" hangingPunct="1"/>
            <a:r>
              <a:rPr lang="en-US" sz="1600" dirty="0" smtClean="0">
                <a:latin typeface="Arial"/>
                <a:cs typeface="Arial"/>
              </a:rPr>
              <a:t>Thank you to the entire Carbon TIME team. </a:t>
            </a:r>
            <a:r>
              <a:rPr lang="en-US" sz="1600" dirty="0" smtClean="0">
                <a:latin typeface="Arial"/>
                <a:ea typeface="ＭＳ Ｐゴシック" charset="0"/>
                <a:cs typeface="Arial"/>
              </a:rPr>
              <a:t>This </a:t>
            </a:r>
            <a:r>
              <a:rPr lang="en-US" sz="1600" dirty="0">
                <a:latin typeface="Arial"/>
                <a:ea typeface="ＭＳ Ｐゴシック" charset="0"/>
                <a:cs typeface="Arial"/>
              </a:rPr>
              <a:t>research is supported by grants from the National Science Foundation: A Learning Progression-based System for Promoting Understanding of Carbon-transforming Processes (DRL 1020187), and</a:t>
            </a:r>
            <a:r>
              <a:rPr lang="en-US" sz="1600" dirty="0">
                <a:solidFill>
                  <a:srgbClr val="080808"/>
                </a:solidFill>
                <a:latin typeface="Arial"/>
                <a:cs typeface="Arial"/>
              </a:rPr>
              <a:t> </a:t>
            </a:r>
            <a:r>
              <a:rPr lang="en-US" sz="1600" dirty="0">
                <a:latin typeface="Arial"/>
                <a:cs typeface="Arial"/>
              </a:rPr>
              <a:t>Sustaining Responsive and Rigorous Teaching Based on</a:t>
            </a:r>
            <a:r>
              <a:rPr lang="en-US" sz="1600" i="1" dirty="0">
                <a:latin typeface="Arial"/>
                <a:cs typeface="Arial"/>
              </a:rPr>
              <a:t> Carbon TIME</a:t>
            </a:r>
            <a:r>
              <a:rPr lang="en-US" sz="1600" dirty="0">
                <a:latin typeface="Arial"/>
                <a:cs typeface="Arial"/>
              </a:rPr>
              <a:t> (NSF 1440988 )</a:t>
            </a:r>
            <a:r>
              <a:rPr lang="en-US" sz="1600" dirty="0">
                <a:latin typeface="Arial"/>
                <a:ea typeface="ＭＳ Ｐゴシック" charset="0"/>
                <a:cs typeface="Arial"/>
              </a:rPr>
              <a:t>. Any opinions, findings, and conclusions or recommendations expressed in this material are those of the author(s) and do not necessarily reflect the views of the National Science Foundation. </a:t>
            </a:r>
          </a:p>
          <a:p>
            <a:pPr marL="0" lvl="1" indent="0" algn="l" eaLnBrk="1" hangingPunct="1"/>
            <a:endParaRPr lang="en-US" sz="1600" b="1" dirty="0" smtClean="0">
              <a:latin typeface="Arial"/>
              <a:ea typeface="ＭＳ Ｐゴシック" charset="0"/>
              <a:cs typeface="Arial"/>
            </a:endParaRPr>
          </a:p>
          <a:p>
            <a:pPr marL="0" lvl="1" indent="0" algn="l" eaLnBrk="1" hangingPunct="1"/>
            <a:r>
              <a:rPr lang="en-US" sz="1600" b="1" dirty="0" smtClean="0">
                <a:latin typeface="Arial"/>
                <a:ea typeface="ＭＳ Ｐゴシック" charset="0"/>
                <a:cs typeface="Arial"/>
              </a:rPr>
              <a:t>References </a:t>
            </a:r>
          </a:p>
          <a:p>
            <a:pPr marL="0" lvl="1" indent="0" algn="l" eaLnBrk="1" hangingPunct="1"/>
            <a:r>
              <a:rPr lang="en-US" sz="1600" dirty="0" smtClean="0"/>
              <a:t>Frank</a:t>
            </a:r>
            <a:r>
              <a:rPr lang="en-US" sz="1600" dirty="0"/>
              <a:t>, K. A. (1998). Chapter 5: Quantitative Methods for Studying Social Context in </a:t>
            </a:r>
            <a:r>
              <a:rPr lang="en-US" sz="1600" dirty="0" err="1"/>
              <a:t>Multilevels</a:t>
            </a:r>
            <a:r>
              <a:rPr lang="en-US" sz="1600" dirty="0"/>
              <a:t> and Through Interpersonal Relations. </a:t>
            </a:r>
            <a:r>
              <a:rPr lang="en-US" sz="1600" i="1" dirty="0"/>
              <a:t>Review of Research in Education</a:t>
            </a:r>
            <a:r>
              <a:rPr lang="en-US" sz="1600" dirty="0"/>
              <a:t>, </a:t>
            </a:r>
            <a:r>
              <a:rPr lang="en-US" sz="1600" i="1" dirty="0"/>
              <a:t>23</a:t>
            </a:r>
            <a:r>
              <a:rPr lang="en-US" sz="1600" dirty="0"/>
              <a:t>(1), 171–216. </a:t>
            </a:r>
            <a:r>
              <a:rPr lang="en-US" sz="1600" dirty="0">
                <a:hlinkClick r:id="rId46"/>
              </a:rPr>
              <a:t>https://</a:t>
            </a:r>
            <a:r>
              <a:rPr lang="en-US" sz="1600" dirty="0" smtClean="0">
                <a:hlinkClick r:id="rId46"/>
              </a:rPr>
              <a:t>doi.org/10.3102/0091732X023001171</a:t>
            </a:r>
            <a:r>
              <a:rPr lang="en-US" sz="1600" dirty="0" smtClean="0"/>
              <a:t>.</a:t>
            </a:r>
            <a:endParaRPr lang="en-US" sz="1600" dirty="0"/>
          </a:p>
          <a:p>
            <a:pPr marL="0" lvl="1" indent="0" algn="l" eaLnBrk="1" hangingPunct="1"/>
            <a:r>
              <a:rPr lang="en-US" sz="1600" dirty="0" err="1" smtClean="0"/>
              <a:t>Goldhaber</a:t>
            </a:r>
            <a:r>
              <a:rPr lang="en-US" sz="1600" dirty="0"/>
              <a:t>, D., </a:t>
            </a:r>
            <a:r>
              <a:rPr lang="en-US" sz="1600" dirty="0" err="1"/>
              <a:t>Walch</a:t>
            </a:r>
            <a:r>
              <a:rPr lang="en-US" sz="1600" dirty="0"/>
              <a:t>, J., &amp; </a:t>
            </a:r>
            <a:r>
              <a:rPr lang="en-US" sz="1600" dirty="0" err="1"/>
              <a:t>Gabele</a:t>
            </a:r>
            <a:r>
              <a:rPr lang="en-US" sz="1600" dirty="0"/>
              <a:t>, B. (2014). Does the model matter? Exploring the relationship between different student achievement-based teacher assessments. </a:t>
            </a:r>
            <a:r>
              <a:rPr lang="en-US" sz="1600" i="1" dirty="0"/>
              <a:t>Statistics and Public Policy</a:t>
            </a:r>
            <a:r>
              <a:rPr lang="en-US" sz="1600" dirty="0"/>
              <a:t>, </a:t>
            </a:r>
            <a:r>
              <a:rPr lang="en-US" sz="1600" i="1" dirty="0"/>
              <a:t>1</a:t>
            </a:r>
            <a:r>
              <a:rPr lang="en-US" sz="1600" dirty="0"/>
              <a:t>(1), 28-39</a:t>
            </a:r>
            <a:r>
              <a:rPr lang="en-US" sz="1600" dirty="0" smtClean="0"/>
              <a:t>.</a:t>
            </a:r>
            <a:endParaRPr lang="en-US" sz="1600" dirty="0"/>
          </a:p>
        </p:txBody>
      </p:sp>
      <p:sp>
        <p:nvSpPr>
          <p:cNvPr id="197" name="TextBox 3"/>
          <p:cNvSpPr txBox="1">
            <a:spLocks noChangeArrowheads="1"/>
          </p:cNvSpPr>
          <p:nvPr/>
        </p:nvSpPr>
        <p:spPr bwMode="auto">
          <a:xfrm>
            <a:off x="33171146" y="28879800"/>
            <a:ext cx="10351753" cy="5870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62" tIns="46831" rIns="93662" bIns="46831">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eaLnBrk="1" hangingPunct="1"/>
            <a:r>
              <a:rPr lang="en-US" sz="3200" dirty="0" smtClean="0">
                <a:solidFill>
                  <a:srgbClr val="000000"/>
                </a:solidFill>
                <a:cs typeface="Times New Roman" panose="02020603050405020304" pitchFamily="18" charset="0"/>
              </a:rPr>
              <a:t>Acknowledgements</a:t>
            </a:r>
            <a:endParaRPr lang="en-US" sz="3200" dirty="0">
              <a:solidFill>
                <a:srgbClr val="000000"/>
              </a:solidFill>
              <a:cs typeface="Times New Roman" panose="02020603050405020304" pitchFamily="18" charset="0"/>
            </a:endParaRPr>
          </a:p>
        </p:txBody>
      </p:sp>
      <p:sp>
        <p:nvSpPr>
          <p:cNvPr id="51" name="TextBox 2"/>
          <p:cNvSpPr txBox="1">
            <a:spLocks noChangeArrowheads="1"/>
          </p:cNvSpPr>
          <p:nvPr/>
        </p:nvSpPr>
        <p:spPr bwMode="auto">
          <a:xfrm flipH="1">
            <a:off x="457200" y="4415652"/>
            <a:ext cx="14859000" cy="3385484"/>
          </a:xfrm>
          <a:prstGeom prst="rect">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5702" tIns="182851" rIns="182851" bIns="182851">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2084388" indent="-74295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algn="l"/>
            <a:r>
              <a:rPr lang="en-US" sz="2800" dirty="0">
                <a:cs typeface="Times New Roman" panose="02020603050405020304" pitchFamily="18" charset="0"/>
              </a:rPr>
              <a:t>With pretest and posttest scores estimated from item response theory (IRT), we applied hierarchical linear models to investigate several factors affecting students’ success, including the students’ grade levels (middle or high school), affluence of their schools (measured by percent free and reduced lunch), prior knowledge (measured by pretest scores), and the identities of their teachers. We also discussed different approaches to evaluate teachers’ effectiveness in terms of their students’ 3D learning of the </a:t>
            </a:r>
            <a:r>
              <a:rPr lang="en-US" sz="2800" i="1" dirty="0">
                <a:cs typeface="Times New Roman" panose="02020603050405020304" pitchFamily="18" charset="0"/>
              </a:rPr>
              <a:t>Carbon TIME</a:t>
            </a:r>
            <a:r>
              <a:rPr lang="en-US" sz="2800" dirty="0">
                <a:cs typeface="Times New Roman" panose="02020603050405020304" pitchFamily="18" charset="0"/>
              </a:rPr>
              <a:t> curriculum. Finally, we introduced some teacher-level variables measured by surveys and discussed how these variables correlated to their students’ learning gains. </a:t>
            </a:r>
          </a:p>
        </p:txBody>
      </p:sp>
      <mc:AlternateContent xmlns:mc="http://schemas.openxmlformats.org/markup-compatibility/2006" xmlns:a14="http://schemas.microsoft.com/office/drawing/2010/main">
        <mc:Choice Requires="a14">
          <p:sp>
            <p:nvSpPr>
              <p:cNvPr id="24" name="TextBox 3"/>
              <p:cNvSpPr txBox="1"/>
              <p:nvPr/>
            </p:nvSpPr>
            <p:spPr>
              <a:xfrm>
                <a:off x="16916400" y="9854625"/>
                <a:ext cx="10058400"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b="0" i="1">
                              <a:latin typeface="Cambria Math"/>
                            </a:rPr>
                          </m:ctrlPr>
                        </m:sSubPr>
                        <m:e>
                          <m:r>
                            <a:rPr lang="en-US" sz="3200" b="0" i="1">
                              <a:latin typeface="Cambria Math"/>
                            </a:rPr>
                            <m:t>𝑃𝑜𝑠𝑡𝑡𝑒𝑠𝑡</m:t>
                          </m:r>
                        </m:e>
                        <m:sub>
                          <m:r>
                            <a:rPr lang="en-US" sz="3200" b="0" i="1">
                              <a:latin typeface="Cambria Math"/>
                            </a:rPr>
                            <m:t>𝑖</m:t>
                          </m:r>
                        </m:sub>
                      </m:sSub>
                      <m:r>
                        <a:rPr lang="en-US" sz="3200" b="0" i="1">
                          <a:latin typeface="Cambria Math"/>
                        </a:rPr>
                        <m:t>−</m:t>
                      </m:r>
                      <m:sSub>
                        <m:sSubPr>
                          <m:ctrlPr>
                            <a:rPr lang="en-US" sz="3200" b="0" i="1">
                              <a:solidFill>
                                <a:schemeClr val="tx1"/>
                              </a:solidFill>
                              <a:effectLst/>
                              <a:latin typeface="Cambria Math"/>
                            </a:rPr>
                          </m:ctrlPr>
                        </m:sSubPr>
                        <m:e>
                          <m:r>
                            <a:rPr lang="en-US" sz="3200" b="0" i="1">
                              <a:solidFill>
                                <a:schemeClr val="tx1"/>
                              </a:solidFill>
                              <a:effectLst/>
                              <a:latin typeface="Cambria Math"/>
                            </a:rPr>
                            <m:t>𝑃𝑟𝑒𝑡𝑒𝑠𝑡</m:t>
                          </m:r>
                        </m:e>
                        <m:sub>
                          <m:r>
                            <a:rPr lang="en-US" sz="3200" b="0" i="1">
                              <a:solidFill>
                                <a:schemeClr val="tx1"/>
                              </a:solidFill>
                              <a:effectLst/>
                              <a:latin typeface="Cambria Math"/>
                            </a:rPr>
                            <m:t>𝑖</m:t>
                          </m:r>
                        </m:sub>
                      </m:sSub>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𝐺𝑎𝑖𝑛𝑠𝑐𝑜𝑟𝑒</m:t>
                          </m:r>
                        </m:e>
                        <m:sub>
                          <m:r>
                            <a:rPr lang="en-US" sz="3200" b="0" i="1">
                              <a:latin typeface="Cambria Math"/>
                              <a:ea typeface="Cambria Math"/>
                            </a:rPr>
                            <m:t>𝑖</m:t>
                          </m:r>
                        </m:sub>
                      </m:sSub>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𝑇𝑒𝑎𝑐h𝑒𝑟</m:t>
                          </m:r>
                        </m:e>
                        <m:sub>
                          <m:r>
                            <a:rPr lang="en-US" sz="3200" b="0" i="1">
                              <a:latin typeface="Cambria Math"/>
                              <a:ea typeface="Cambria Math"/>
                            </a:rPr>
                            <m:t>𝑖</m:t>
                          </m:r>
                        </m:sub>
                      </m:sSub>
                      <m:r>
                        <a:rPr lang="en-US" sz="3200" b="0" i="1" smtClean="0">
                          <a:latin typeface="Cambria Math"/>
                          <a:ea typeface="Cambria Math"/>
                        </a:rPr>
                        <m:t>𝛽</m:t>
                      </m:r>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𝑢</m:t>
                          </m:r>
                        </m:e>
                        <m:sub>
                          <m:r>
                            <a:rPr lang="en-US" sz="3200" b="0" i="1">
                              <a:latin typeface="Cambria Math"/>
                              <a:ea typeface="Cambria Math"/>
                            </a:rPr>
                            <m:t>𝑖</m:t>
                          </m:r>
                        </m:sub>
                      </m:sSub>
                    </m:oMath>
                  </m:oMathPara>
                </a14:m>
                <a:endParaRPr lang="en-US" sz="3200" dirty="0"/>
              </a:p>
            </p:txBody>
          </p:sp>
        </mc:Choice>
        <mc:Fallback xmlns="">
          <p:sp>
            <p:nvSpPr>
              <p:cNvPr id="24" name="TextBox 3"/>
              <p:cNvSpPr txBox="1">
                <a:spLocks noRot="1" noChangeAspect="1" noMove="1" noResize="1" noEditPoints="1" noAdjustHandles="1" noChangeArrowheads="1" noChangeShapeType="1" noTextEdit="1"/>
              </p:cNvSpPr>
              <p:nvPr/>
            </p:nvSpPr>
            <p:spPr>
              <a:xfrm>
                <a:off x="16916400" y="9854625"/>
                <a:ext cx="10058400" cy="584775"/>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6"/>
              <p:cNvSpPr txBox="1"/>
              <p:nvPr/>
            </p:nvSpPr>
            <p:spPr>
              <a:xfrm>
                <a:off x="18564225" y="12405862"/>
                <a:ext cx="3152775" cy="62433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b="0" i="1">
                              <a:latin typeface="Cambria Math"/>
                            </a:rPr>
                          </m:ctrlPr>
                        </m:sSubPr>
                        <m:e>
                          <m:r>
                            <a:rPr lang="en-US" sz="3200" b="0" i="1">
                              <a:latin typeface="Cambria Math"/>
                              <a:ea typeface="Cambria Math"/>
                            </a:rPr>
                            <m:t>𝛽</m:t>
                          </m:r>
                        </m:e>
                        <m:sub>
                          <m:r>
                            <a:rPr lang="en-US" sz="3200" b="0" i="1">
                              <a:latin typeface="Cambria Math"/>
                            </a:rPr>
                            <m:t>1</m:t>
                          </m:r>
                          <m:r>
                            <a:rPr lang="en-US" sz="3200" b="0" i="1">
                              <a:latin typeface="Cambria Math"/>
                            </a:rPr>
                            <m:t>𝑗</m:t>
                          </m:r>
                        </m:sub>
                      </m:sSub>
                      <m:r>
                        <a:rPr lang="en-US" sz="3200" b="0" i="1">
                          <a:latin typeface="Cambria Math"/>
                          <a:ea typeface="Cambria Math"/>
                        </a:rPr>
                        <m:t>=</m:t>
                      </m:r>
                      <m:sSub>
                        <m:sSubPr>
                          <m:ctrlPr>
                            <a:rPr lang="en-US" sz="3200" b="0" i="1">
                              <a:solidFill>
                                <a:schemeClr val="tx1"/>
                              </a:solidFill>
                              <a:effectLst/>
                              <a:latin typeface="Cambria Math"/>
                            </a:rPr>
                          </m:ctrlPr>
                        </m:sSubPr>
                        <m:e>
                          <m:r>
                            <a:rPr lang="en-US" sz="3200" b="0" i="1">
                              <a:solidFill>
                                <a:schemeClr val="tx1"/>
                              </a:solidFill>
                              <a:effectLst/>
                              <a:latin typeface="Cambria Math"/>
                              <a:ea typeface="Cambria Math"/>
                            </a:rPr>
                            <m:t>𝛾</m:t>
                          </m:r>
                        </m:e>
                        <m:sub>
                          <m:r>
                            <a:rPr lang="en-US" sz="3200" b="0" i="1">
                              <a:solidFill>
                                <a:schemeClr val="tx1"/>
                              </a:solidFill>
                              <a:effectLst/>
                              <a:latin typeface="Cambria Math"/>
                            </a:rPr>
                            <m:t>10</m:t>
                          </m:r>
                        </m:sub>
                      </m:sSub>
                    </m:oMath>
                  </m:oMathPara>
                </a14:m>
                <a:endParaRPr lang="en-US" sz="3200" b="0" dirty="0">
                  <a:ea typeface="Cambria Math"/>
                </a:endParaRPr>
              </a:p>
            </p:txBody>
          </p:sp>
        </mc:Choice>
        <mc:Fallback xmlns="">
          <p:sp>
            <p:nvSpPr>
              <p:cNvPr id="28" name="TextBox 6"/>
              <p:cNvSpPr txBox="1">
                <a:spLocks noRot="1" noChangeAspect="1" noMove="1" noResize="1" noEditPoints="1" noAdjustHandles="1" noChangeArrowheads="1" noChangeShapeType="1" noTextEdit="1"/>
              </p:cNvSpPr>
              <p:nvPr/>
            </p:nvSpPr>
            <p:spPr>
              <a:xfrm>
                <a:off x="18564225" y="12405862"/>
                <a:ext cx="3152775" cy="624338"/>
              </a:xfrm>
              <a:prstGeom prst="rect">
                <a:avLst/>
              </a:prstGeom>
              <a:blipFill rotWithShape="1">
                <a:blip r:embed="rId26"/>
                <a:stretch>
                  <a:fillRect/>
                </a:stretch>
              </a:blipFill>
            </p:spPr>
            <p:txBody>
              <a:bodyPr/>
              <a:lstStyle/>
              <a:p>
                <a:r>
                  <a:rPr lang="en-US">
                    <a:noFill/>
                  </a:rPr>
                  <a:t> </a:t>
                </a:r>
              </a:p>
            </p:txBody>
          </p:sp>
        </mc:Fallback>
      </mc:AlternateContent>
      <p:sp>
        <p:nvSpPr>
          <p:cNvPr id="30" name="TextBox 3"/>
          <p:cNvSpPr txBox="1">
            <a:spLocks noChangeArrowheads="1"/>
          </p:cNvSpPr>
          <p:nvPr/>
        </p:nvSpPr>
        <p:spPr bwMode="auto">
          <a:xfrm>
            <a:off x="457199" y="8077200"/>
            <a:ext cx="14859001" cy="756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48" tIns="46824" rIns="93648"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eaLnBrk="1" hangingPunct="1"/>
            <a:r>
              <a:rPr lang="en-US" sz="4300" b="1" dirty="0" smtClean="0">
                <a:solidFill>
                  <a:srgbClr val="000000"/>
                </a:solidFill>
                <a:cs typeface="Times New Roman" panose="02020603050405020304" pitchFamily="18" charset="0"/>
              </a:rPr>
              <a:t>1. Teachers DO Make a </a:t>
            </a:r>
            <a:r>
              <a:rPr lang="en-US" sz="4300" b="1" dirty="0">
                <a:solidFill>
                  <a:srgbClr val="000000"/>
                </a:solidFill>
                <a:cs typeface="Times New Roman" panose="02020603050405020304" pitchFamily="18" charset="0"/>
              </a:rPr>
              <a:t>D</a:t>
            </a:r>
            <a:r>
              <a:rPr lang="en-US" sz="4300" b="1" dirty="0" smtClean="0">
                <a:solidFill>
                  <a:srgbClr val="000000"/>
                </a:solidFill>
                <a:cs typeface="Times New Roman" panose="02020603050405020304" pitchFamily="18" charset="0"/>
              </a:rPr>
              <a:t>ifference </a:t>
            </a:r>
            <a:r>
              <a:rPr lang="en-US" sz="4300" b="1" dirty="0">
                <a:solidFill>
                  <a:srgbClr val="000000"/>
                </a:solidFill>
                <a:cs typeface="Times New Roman" panose="02020603050405020304" pitchFamily="18" charset="0"/>
              </a:rPr>
              <a:t>A</a:t>
            </a:r>
            <a:r>
              <a:rPr lang="en-US" sz="4300" b="1" dirty="0" smtClean="0">
                <a:solidFill>
                  <a:srgbClr val="000000"/>
                </a:solidFill>
                <a:cs typeface="Times New Roman" panose="02020603050405020304" pitchFamily="18" charset="0"/>
              </a:rPr>
              <a:t>mong </a:t>
            </a:r>
            <a:r>
              <a:rPr lang="en-US" sz="4300" b="1" dirty="0">
                <a:solidFill>
                  <a:srgbClr val="000000"/>
                </a:solidFill>
                <a:cs typeface="Times New Roman" panose="02020603050405020304" pitchFamily="18" charset="0"/>
              </a:rPr>
              <a:t>O</a:t>
            </a:r>
            <a:r>
              <a:rPr lang="en-US" sz="4300" b="1" dirty="0" smtClean="0">
                <a:solidFill>
                  <a:srgbClr val="000000"/>
                </a:solidFill>
                <a:cs typeface="Times New Roman" panose="02020603050405020304" pitchFamily="18" charset="0"/>
              </a:rPr>
              <a:t>ther </a:t>
            </a:r>
            <a:r>
              <a:rPr lang="en-US" sz="4300" b="1" dirty="0">
                <a:solidFill>
                  <a:srgbClr val="000000"/>
                </a:solidFill>
                <a:cs typeface="Times New Roman" panose="02020603050405020304" pitchFamily="18" charset="0"/>
              </a:rPr>
              <a:t>F</a:t>
            </a:r>
            <a:r>
              <a:rPr lang="en-US" sz="4300" b="1" dirty="0" smtClean="0">
                <a:solidFill>
                  <a:srgbClr val="000000"/>
                </a:solidFill>
                <a:cs typeface="Times New Roman" panose="02020603050405020304" pitchFamily="18" charset="0"/>
              </a:rPr>
              <a:t>actors. </a:t>
            </a:r>
            <a:endParaRPr lang="en-US" sz="4300" b="1" dirty="0">
              <a:solidFill>
                <a:srgbClr val="000000"/>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TextBox 2"/>
              <p:cNvSpPr txBox="1"/>
              <p:nvPr/>
            </p:nvSpPr>
            <p:spPr>
              <a:xfrm>
                <a:off x="17678400" y="8483025"/>
                <a:ext cx="7781925"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a:latin typeface="Cambria Math"/>
                            </a:rPr>
                            <m:t>𝑃𝑜𝑠𝑡𝑡𝑒𝑠𝑡</m:t>
                          </m:r>
                        </m:e>
                        <m:sub>
                          <m:r>
                            <a:rPr lang="en-US" sz="3200" b="0" i="1">
                              <a:latin typeface="Cambria Math"/>
                            </a:rPr>
                            <m:t>𝑖</m:t>
                          </m:r>
                        </m:sub>
                      </m:sSub>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𝛾</m:t>
                          </m:r>
                          <m:r>
                            <a:rPr lang="en-US" sz="3200" b="0" i="1">
                              <a:latin typeface="Cambria Math"/>
                              <a:ea typeface="Cambria Math"/>
                            </a:rPr>
                            <m:t>𝑃𝑟𝑒𝑡𝑒𝑠𝑡</m:t>
                          </m:r>
                        </m:e>
                        <m:sub>
                          <m:r>
                            <a:rPr lang="en-US" sz="3200" b="0" i="1">
                              <a:latin typeface="Cambria Math"/>
                              <a:ea typeface="Cambria Math"/>
                            </a:rPr>
                            <m:t>𝑖</m:t>
                          </m:r>
                        </m:sub>
                      </m:sSub>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𝑇𝑒𝑎𝑐h𝑒𝑟</m:t>
                          </m:r>
                        </m:e>
                        <m:sub>
                          <m:r>
                            <a:rPr lang="en-US" sz="3200" b="0" i="1">
                              <a:latin typeface="Cambria Math"/>
                              <a:ea typeface="Cambria Math"/>
                            </a:rPr>
                            <m:t>𝑖</m:t>
                          </m:r>
                        </m:sub>
                      </m:sSub>
                      <m:r>
                        <a:rPr lang="en-US" sz="3200" b="0" i="1" smtClean="0">
                          <a:latin typeface="Cambria Math"/>
                          <a:ea typeface="Cambria Math"/>
                        </a:rPr>
                        <m:t>𝛽</m:t>
                      </m:r>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𝑢</m:t>
                          </m:r>
                        </m:e>
                        <m:sub>
                          <m:r>
                            <a:rPr lang="en-US" sz="3200" b="0" i="1">
                              <a:latin typeface="Cambria Math"/>
                              <a:ea typeface="Cambria Math"/>
                            </a:rPr>
                            <m:t>𝑖</m:t>
                          </m:r>
                        </m:sub>
                      </m:sSub>
                    </m:oMath>
                  </m:oMathPara>
                </a14:m>
                <a:endParaRPr lang="en-US" sz="3200" dirty="0"/>
              </a:p>
            </p:txBody>
          </p:sp>
        </mc:Choice>
        <mc:Fallback xmlns="">
          <p:sp>
            <p:nvSpPr>
              <p:cNvPr id="31" name="TextBox 2"/>
              <p:cNvSpPr txBox="1">
                <a:spLocks noRot="1" noChangeAspect="1" noMove="1" noResize="1" noEditPoints="1" noAdjustHandles="1" noChangeArrowheads="1" noChangeShapeType="1" noTextEdit="1"/>
              </p:cNvSpPr>
              <p:nvPr/>
            </p:nvSpPr>
            <p:spPr>
              <a:xfrm>
                <a:off x="17678400" y="8483025"/>
                <a:ext cx="7781925" cy="584775"/>
              </a:xfrm>
              <a:prstGeom prst="rect">
                <a:avLst/>
              </a:prstGeom>
              <a:blipFill rotWithShape="1">
                <a:blip r:embed="rId27"/>
                <a:stretch>
                  <a:fillRect/>
                </a:stretch>
              </a:blipFill>
            </p:spPr>
            <p:txBody>
              <a:bodyPr/>
              <a:lstStyle/>
              <a:p>
                <a:r>
                  <a:rPr lang="en-US">
                    <a:noFill/>
                  </a:rPr>
                  <a:t> </a:t>
                </a:r>
              </a:p>
            </p:txBody>
          </p:sp>
        </mc:Fallback>
      </mc:AlternateContent>
      <p:sp>
        <p:nvSpPr>
          <p:cNvPr id="35" name="TextBox 19"/>
          <p:cNvSpPr txBox="1">
            <a:spLocks noChangeArrowheads="1"/>
          </p:cNvSpPr>
          <p:nvPr/>
        </p:nvSpPr>
        <p:spPr bwMode="auto">
          <a:xfrm flipH="1">
            <a:off x="33146999" y="20802600"/>
            <a:ext cx="10375900" cy="785053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74587" tIns="46824" rIns="182851"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marL="457200" lvl="1" indent="-457200" algn="l" eaLnBrk="1" hangingPunct="1">
              <a:buFont typeface="Arial" panose="020B0604020202020204" pitchFamily="34" charset="0"/>
              <a:buChar char="•"/>
            </a:pPr>
            <a:r>
              <a:rPr lang="en-US" sz="2800" dirty="0" smtClean="0">
                <a:cs typeface="Times New Roman" panose="02020603050405020304" pitchFamily="18" charset="0"/>
              </a:rPr>
              <a:t>Though we have a rough idea about teachers’ classroom discourse based on our classroom observation data, we are still working on how to figure out reliable ways of coding key variables and fully use our case study data. By doing this, we could separate robust cause-effect relationships from statistical noise in measuring teachers’ effectiveness. </a:t>
            </a:r>
          </a:p>
          <a:p>
            <a:pPr marL="457200" lvl="1" indent="-457200" algn="l" eaLnBrk="1" hangingPunct="1">
              <a:buFont typeface="Arial" panose="020B0604020202020204" pitchFamily="34" charset="0"/>
              <a:buChar char="•"/>
            </a:pPr>
            <a:r>
              <a:rPr lang="en-US" sz="2800" dirty="0" smtClean="0">
                <a:cs typeface="Times New Roman" panose="02020603050405020304" pitchFamily="18" charset="0"/>
              </a:rPr>
              <a:t>As we discussed in Part 3, the correlation between teachers teaching (practice, knowledge and grading) and students’ learning growth is still ambiguous. There are some inconsistencies between the 2015-16 and the 2016-17 findings. Currently, we cluster the survey items into composite scores based on our theories. We may explore how some single survey items correlate to students’ learning growth. </a:t>
            </a:r>
          </a:p>
          <a:p>
            <a:pPr marL="457200" lvl="1" indent="-457200" algn="l" eaLnBrk="1" hangingPunct="1">
              <a:buFont typeface="Arial" panose="020B0604020202020204" pitchFamily="34" charset="0"/>
              <a:buChar char="•"/>
            </a:pPr>
            <a:r>
              <a:rPr lang="en-US" sz="2800" dirty="0" smtClean="0">
                <a:cs typeface="Times New Roman" panose="02020603050405020304" pitchFamily="18" charset="0"/>
              </a:rPr>
              <a:t>We will have more students’ test scores and teachers’ survey data in the next two years, which will allow us to test our current findings. And the data presented here </a:t>
            </a:r>
            <a:r>
              <a:rPr lang="en-US" sz="2800" smtClean="0">
                <a:cs typeface="Times New Roman" panose="02020603050405020304" pitchFamily="18" charset="0"/>
              </a:rPr>
              <a:t>is only from </a:t>
            </a:r>
            <a:r>
              <a:rPr lang="en-US" sz="2800" dirty="0" smtClean="0">
                <a:cs typeface="Times New Roman" panose="02020603050405020304" pitchFamily="18" charset="0"/>
              </a:rPr>
              <a:t>the </a:t>
            </a:r>
            <a:r>
              <a:rPr lang="en-US" sz="2800" smtClean="0">
                <a:cs typeface="Times New Roman" panose="02020603050405020304" pitchFamily="18" charset="0"/>
              </a:rPr>
              <a:t>Carbon dimension </a:t>
            </a:r>
            <a:r>
              <a:rPr lang="en-US" sz="2800" dirty="0" smtClean="0">
                <a:cs typeface="Times New Roman" panose="02020603050405020304" pitchFamily="18" charset="0"/>
              </a:rPr>
              <a:t>in our assessments. We also have other two dimensions which would be important to study.        </a:t>
            </a:r>
          </a:p>
        </p:txBody>
      </p:sp>
      <mc:AlternateContent xmlns:mc="http://schemas.openxmlformats.org/markup-compatibility/2006" xmlns:a14="http://schemas.microsoft.com/office/drawing/2010/main">
        <mc:Choice Requires="a14">
          <p:sp>
            <p:nvSpPr>
              <p:cNvPr id="29" name="TextBox 2"/>
              <p:cNvSpPr txBox="1">
                <a:spLocks noChangeArrowheads="1"/>
              </p:cNvSpPr>
              <p:nvPr/>
            </p:nvSpPr>
            <p:spPr bwMode="auto">
              <a:xfrm flipH="1">
                <a:off x="457200" y="8686800"/>
                <a:ext cx="14859000" cy="24102758"/>
              </a:xfrm>
              <a:prstGeom prst="rect">
                <a:avLst/>
              </a:prstGeom>
              <a:solidFill>
                <a:schemeClr val="bg1">
                  <a:alpha val="70979"/>
                </a:schemeClr>
              </a:solidFill>
              <a:ln>
                <a:noFill/>
              </a:ln>
              <a:extLst>
                <a:ext uri="{91240B29-F687-4F45-9708-019B960494DF}">
                  <a14:hiddenLine w="9525">
                    <a:solidFill>
                      <a:srgbClr val="000000"/>
                    </a:solidFill>
                    <a:miter lim="800000"/>
                    <a:headEnd/>
                    <a:tailEnd/>
                  </a14:hiddenLine>
                </a:ext>
              </a:extLst>
            </p:spPr>
            <p:txBody>
              <a:bodyPr wrap="square" lIns="365702" tIns="182851" rIns="182851" bIns="182851">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2084388" indent="-74295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algn="l"/>
                <a:r>
                  <a:rPr lang="en-US" sz="2800" b="1" dirty="0" smtClean="0">
                    <a:cs typeface="Times New Roman" panose="02020603050405020304" pitchFamily="18" charset="0"/>
                  </a:rPr>
                  <a:t>Data: </a:t>
                </a:r>
                <a:r>
                  <a:rPr lang="en-US" sz="2800" dirty="0" smtClean="0">
                    <a:cs typeface="Times New Roman" panose="02020603050405020304" pitchFamily="18" charset="0"/>
                  </a:rPr>
                  <a:t>We used the estimated latent proficiency scores from our IRT analysis as students’ test scores. These scores provide as measures of students’ proficiency in the Carbon dimension in Full Tests. For each student, we have their scores both at the beginning (pretest) and end (posttest) of a school year. For 2016-17, we have 67 teachers and 3642 students. We also collected teacher-level variables including affluence of schools measured by percent of free reduced lunch (FRL), grade levels</a:t>
                </a:r>
                <a:r>
                  <a:rPr lang="en-US" sz="2800" dirty="0">
                    <a:cs typeface="Times New Roman" panose="02020603050405020304" pitchFamily="18" charset="0"/>
                  </a:rPr>
                  <a:t> </a:t>
                </a:r>
                <a:r>
                  <a:rPr lang="en-US" sz="2800" dirty="0" smtClean="0">
                    <a:cs typeface="Times New Roman" panose="02020603050405020304" pitchFamily="18" charset="0"/>
                  </a:rPr>
                  <a:t>measured as high school or middle school (</a:t>
                </a:r>
                <a:r>
                  <a:rPr lang="en-US" sz="2800" dirty="0" err="1" smtClean="0">
                    <a:cs typeface="Times New Roman" panose="02020603050405020304" pitchFamily="18" charset="0"/>
                  </a:rPr>
                  <a:t>Gradeband</a:t>
                </a:r>
                <a:r>
                  <a:rPr lang="en-US" sz="2800" dirty="0" smtClean="0">
                    <a:cs typeface="Times New Roman" panose="02020603050405020304" pitchFamily="18" charset="0"/>
                  </a:rPr>
                  <a:t>), percent of minority students (Minority) and school average standardized test scores (School scores).  </a:t>
                </a:r>
              </a:p>
              <a:p>
                <a:pPr marL="457200" indent="-457200" algn="l">
                  <a:buFont typeface="Wingdings" panose="05000000000000000000" pitchFamily="2" charset="2"/>
                  <a:buChar char="ü"/>
                </a:pPr>
                <a:r>
                  <a:rPr lang="en-US" sz="2800" b="1" dirty="0" smtClean="0">
                    <a:cs typeface="Times New Roman" panose="02020603050405020304" pitchFamily="18" charset="0"/>
                  </a:rPr>
                  <a:t>Participating in </a:t>
                </a:r>
                <a:r>
                  <a:rPr lang="en-US" sz="2800" b="1" i="1" dirty="0" smtClean="0">
                    <a:cs typeface="Times New Roman" panose="02020603050405020304" pitchFamily="18" charset="0"/>
                  </a:rPr>
                  <a:t>Carbon TIME </a:t>
                </a:r>
              </a:p>
              <a:p>
                <a:pPr algn="l"/>
                <a:r>
                  <a:rPr lang="en-US" sz="2800" dirty="0" smtClean="0">
                    <a:cs typeface="Times New Roman" panose="02020603050405020304" pitchFamily="18" charset="0"/>
                  </a:rPr>
                  <a:t>	As we can see in Figure 1 which shows the distribution of all students’ gain scores, most of students improved from pretests to posttests (the gain score is bigger than 0). A paired t-test shows that the increase from pretest (Mean = -0.654)</a:t>
                </a:r>
              </a:p>
              <a:p>
                <a:pPr algn="l"/>
                <a:r>
                  <a:rPr lang="en-US" sz="2800" dirty="0" smtClean="0">
                    <a:cs typeface="Times New Roman" panose="02020603050405020304" pitchFamily="18" charset="0"/>
                  </a:rPr>
                  <a:t>to posttest (Mean = 0.704) is statistically</a:t>
                </a:r>
              </a:p>
              <a:p>
                <a:pPr algn="l"/>
                <a:r>
                  <a:rPr lang="en-US" sz="2800" dirty="0" smtClean="0">
                    <a:cs typeface="Times New Roman" panose="02020603050405020304" pitchFamily="18" charset="0"/>
                  </a:rPr>
                  <a:t>significant (p &lt; 0.001) from 0 and the effect </a:t>
                </a:r>
              </a:p>
              <a:p>
                <a:pPr algn="l"/>
                <a:r>
                  <a:rPr lang="en-US" sz="2800" dirty="0" smtClean="0">
                    <a:cs typeface="Times New Roman" panose="02020603050405020304" pitchFamily="18" charset="0"/>
                  </a:rPr>
                  <a:t>size is about 0.7. </a:t>
                </a:r>
              </a:p>
              <a:p>
                <a:pPr algn="l"/>
                <a:r>
                  <a:rPr lang="en-US" sz="2800" dirty="0" smtClean="0">
                    <a:cs typeface="Times New Roman" panose="02020603050405020304" pitchFamily="18" charset="0"/>
                  </a:rPr>
                  <a:t>	However, we can tell from Figure 1, </a:t>
                </a:r>
              </a:p>
              <a:p>
                <a:pPr algn="l"/>
                <a:r>
                  <a:rPr lang="en-US" sz="2800" dirty="0" smtClean="0">
                    <a:cs typeface="Times New Roman" panose="02020603050405020304" pitchFamily="18" charset="0"/>
                  </a:rPr>
                  <a:t>students differ greatly from each other in </a:t>
                </a:r>
              </a:p>
              <a:p>
                <a:pPr algn="l"/>
                <a:r>
                  <a:rPr lang="en-US" sz="2800" dirty="0" smtClean="0">
                    <a:cs typeface="Times New Roman" panose="02020603050405020304" pitchFamily="18" charset="0"/>
                  </a:rPr>
                  <a:t>terms of how much learning growth they </a:t>
                </a:r>
              </a:p>
              <a:p>
                <a:pPr algn="l"/>
                <a:r>
                  <a:rPr lang="en-US" sz="2800" dirty="0" smtClean="0">
                    <a:cs typeface="Times New Roman" panose="02020603050405020304" pitchFamily="18" charset="0"/>
                  </a:rPr>
                  <a:t>gained from participating in</a:t>
                </a:r>
                <a:r>
                  <a:rPr lang="en-US" sz="2800" i="1" dirty="0" smtClean="0">
                    <a:cs typeface="Times New Roman" panose="02020603050405020304" pitchFamily="18" charset="0"/>
                  </a:rPr>
                  <a:t> Carbon TIME. </a:t>
                </a:r>
              </a:p>
              <a:p>
                <a:pPr algn="l"/>
                <a:r>
                  <a:rPr lang="en-US" sz="2800" dirty="0" smtClean="0">
                    <a:cs typeface="Times New Roman" panose="02020603050405020304" pitchFamily="18" charset="0"/>
                  </a:rPr>
                  <a:t>This is because different teachers and many </a:t>
                </a:r>
              </a:p>
              <a:p>
                <a:pPr algn="l"/>
                <a:r>
                  <a:rPr lang="en-US" sz="2800" dirty="0" smtClean="0">
                    <a:cs typeface="Times New Roman" panose="02020603050405020304" pitchFamily="18" charset="0"/>
                  </a:rPr>
                  <a:t>other factors could lead to variation in </a:t>
                </a:r>
              </a:p>
              <a:p>
                <a:pPr algn="l"/>
                <a:r>
                  <a:rPr lang="en-US" sz="2800" dirty="0" smtClean="0">
                    <a:cs typeface="Times New Roman" panose="02020603050405020304" pitchFamily="18" charset="0"/>
                  </a:rPr>
                  <a:t>learning through </a:t>
                </a:r>
                <a:r>
                  <a:rPr lang="en-US" sz="2800" i="1" dirty="0" smtClean="0">
                    <a:cs typeface="Times New Roman" panose="02020603050405020304" pitchFamily="18" charset="0"/>
                  </a:rPr>
                  <a:t>Carbon TIME</a:t>
                </a:r>
                <a:r>
                  <a:rPr lang="en-US" sz="2800" dirty="0" smtClean="0">
                    <a:cs typeface="Times New Roman" panose="02020603050405020304" pitchFamily="18" charset="0"/>
                  </a:rPr>
                  <a:t>. Therefore, </a:t>
                </a:r>
              </a:p>
              <a:p>
                <a:pPr algn="l"/>
                <a:r>
                  <a:rPr lang="en-US" sz="2800" dirty="0" smtClean="0">
                    <a:cs typeface="Times New Roman" panose="02020603050405020304" pitchFamily="18" charset="0"/>
                  </a:rPr>
                  <a:t>we applied multilevel models to study what </a:t>
                </a:r>
              </a:p>
              <a:p>
                <a:pPr algn="l"/>
                <a:r>
                  <a:rPr lang="en-US" sz="2800" dirty="0" smtClean="0">
                    <a:cs typeface="Times New Roman" panose="02020603050405020304" pitchFamily="18" charset="0"/>
                  </a:rPr>
                  <a:t>factors are most important and how important</a:t>
                </a:r>
              </a:p>
              <a:p>
                <a:pPr algn="l"/>
                <a:r>
                  <a:rPr lang="en-US" sz="2800" dirty="0" smtClean="0">
                    <a:cs typeface="Times New Roman" panose="02020603050405020304" pitchFamily="18" charset="0"/>
                  </a:rPr>
                  <a:t>they are in affecting the learning students </a:t>
                </a:r>
              </a:p>
              <a:p>
                <a:pPr algn="l"/>
                <a:r>
                  <a:rPr lang="en-US" sz="2800" dirty="0">
                    <a:cs typeface="Times New Roman" panose="02020603050405020304" pitchFamily="18" charset="0"/>
                  </a:rPr>
                  <a:t>c</a:t>
                </a:r>
                <a:r>
                  <a:rPr lang="en-US" sz="2800" dirty="0" smtClean="0">
                    <a:cs typeface="Times New Roman" panose="02020603050405020304" pitchFamily="18" charset="0"/>
                  </a:rPr>
                  <a:t>ould gain from participating in </a:t>
                </a:r>
                <a:r>
                  <a:rPr lang="en-US" sz="2800" i="1" dirty="0" smtClean="0">
                    <a:cs typeface="Times New Roman" panose="02020603050405020304" pitchFamily="18" charset="0"/>
                  </a:rPr>
                  <a:t>Carbon TIME.</a:t>
                </a:r>
              </a:p>
              <a:p>
                <a:pPr algn="l"/>
                <a:r>
                  <a:rPr lang="en-US" sz="2800" i="1" dirty="0" smtClean="0">
                    <a:cs typeface="Times New Roman" panose="02020603050405020304" pitchFamily="18" charset="0"/>
                  </a:rPr>
                  <a:t> </a:t>
                </a:r>
                <a:endParaRPr lang="en-US" sz="2800" dirty="0">
                  <a:cs typeface="Times New Roman" panose="02020603050405020304" pitchFamily="18" charset="0"/>
                </a:endParaRPr>
              </a:p>
              <a:p>
                <a:pPr marL="457200" indent="-457200" algn="l">
                  <a:buFont typeface="Wingdings" panose="05000000000000000000" pitchFamily="2" charset="2"/>
                  <a:buChar char="ü"/>
                </a:pPr>
                <a:r>
                  <a:rPr lang="en-US" sz="2800" b="1" dirty="0" smtClean="0">
                    <a:cs typeface="Times New Roman" panose="02020603050405020304" pitchFamily="18" charset="0"/>
                  </a:rPr>
                  <a:t>Teachers Do make a difference in helping student learn from </a:t>
                </a:r>
                <a:r>
                  <a:rPr lang="en-US" sz="2800" b="1" i="1" dirty="0" smtClean="0">
                    <a:cs typeface="Times New Roman" panose="02020603050405020304" pitchFamily="18" charset="0"/>
                  </a:rPr>
                  <a:t>Carbon TIME </a:t>
                </a:r>
              </a:p>
              <a:p>
                <a:pPr algn="l"/>
                <a:r>
                  <a:rPr lang="en-US" sz="2800" dirty="0" smtClean="0">
                    <a:cs typeface="Times New Roman" panose="02020603050405020304" pitchFamily="18" charset="0"/>
                  </a:rPr>
                  <a:t>We ran following two models: </a:t>
                </a:r>
              </a:p>
              <a:p>
                <a:pPr algn="l"/>
                <a:r>
                  <a:rPr lang="en-US" sz="2800" dirty="0" smtClean="0">
                    <a:cs typeface="Times New Roman" panose="02020603050405020304" pitchFamily="18" charset="0"/>
                  </a:rPr>
                  <a:t>Model A: 						        Model B: </a:t>
                </a:r>
              </a:p>
              <a:p>
                <a:pPr algn="l"/>
                <a:endParaRPr lang="en-US" sz="2800" dirty="0">
                  <a:cs typeface="Times New Roman" panose="02020603050405020304" pitchFamily="18" charset="0"/>
                </a:endParaRPr>
              </a:p>
              <a:p>
                <a:pPr algn="l"/>
                <a:endParaRPr lang="en-US" sz="2800" dirty="0" smtClean="0">
                  <a:cs typeface="Times New Roman" panose="02020603050405020304" pitchFamily="18" charset="0"/>
                </a:endParaRPr>
              </a:p>
              <a:p>
                <a:pPr algn="l"/>
                <a:endParaRPr lang="en-US" sz="2800" dirty="0" smtClean="0">
                  <a:cs typeface="Times New Roman" panose="02020603050405020304" pitchFamily="18" charset="0"/>
                </a:endParaRPr>
              </a:p>
              <a:p>
                <a:pPr algn="l"/>
                <a:endParaRPr lang="en-US" sz="2800" dirty="0">
                  <a:cs typeface="Times New Roman" panose="02020603050405020304" pitchFamily="18" charset="0"/>
                </a:endParaRPr>
              </a:p>
              <a:p>
                <a:pPr algn="l"/>
                <a:endParaRPr lang="en-US" sz="2800" dirty="0" smtClean="0">
                  <a:cs typeface="Times New Roman" panose="02020603050405020304" pitchFamily="18" charset="0"/>
                </a:endParaRPr>
              </a:p>
              <a:p>
                <a:pPr algn="l"/>
                <a:r>
                  <a:rPr lang="en-US" sz="2800" dirty="0" smtClean="0">
                    <a:cs typeface="Times New Roman" panose="02020603050405020304" pitchFamily="18" charset="0"/>
                  </a:rPr>
                  <a:t>The difference between these two models is the </a:t>
                </a:r>
              </a:p>
              <a:p>
                <a:pPr algn="l"/>
                <a14:m>
                  <m:oMath xmlns:m="http://schemas.openxmlformats.org/officeDocument/2006/math">
                    <m:sSub>
                      <m:sSubPr>
                        <m:ctrlPr>
                          <a:rPr lang="en-US" sz="2800" i="1">
                            <a:latin typeface="Cambria Math"/>
                            <a:ea typeface="Cambria Math"/>
                          </a:rPr>
                        </m:ctrlPr>
                      </m:sSubPr>
                      <m:e>
                        <m:r>
                          <a:rPr lang="en-US" sz="2800" i="1">
                            <a:latin typeface="Cambria Math"/>
                            <a:ea typeface="Cambria Math"/>
                          </a:rPr>
                          <m:t>𝐹𝑅𝐿</m:t>
                        </m:r>
                      </m:e>
                      <m:sub>
                        <m:r>
                          <a:rPr lang="en-US" sz="2800" i="1">
                            <a:latin typeface="Cambria Math"/>
                            <a:ea typeface="Cambria Math"/>
                          </a:rPr>
                          <m:t>𝑗</m:t>
                        </m:r>
                      </m:sub>
                    </m:sSub>
                  </m:oMath>
                </a14:m>
                <a:r>
                  <a:rPr lang="en-US" sz="2800" dirty="0" smtClean="0">
                    <a:cs typeface="Times New Roman" panose="02020603050405020304" pitchFamily="18" charset="0"/>
                  </a:rPr>
                  <a:t>. We use this variable to control classroom </a:t>
                </a:r>
              </a:p>
              <a:p>
                <a:pPr algn="l"/>
                <a:r>
                  <a:rPr lang="en-US" sz="2800" dirty="0" smtClean="0">
                    <a:cs typeface="Times New Roman" panose="02020603050405020304" pitchFamily="18" charset="0"/>
                  </a:rPr>
                  <a:t>characteristics. (In fact, once we control this </a:t>
                </a:r>
              </a:p>
              <a:p>
                <a:pPr algn="l"/>
                <a:r>
                  <a:rPr lang="en-US" sz="2800" dirty="0" smtClean="0">
                    <a:cs typeface="Times New Roman" panose="02020603050405020304" pitchFamily="18" charset="0"/>
                  </a:rPr>
                  <a:t>variable, the other variables such as grade level,</a:t>
                </a:r>
              </a:p>
              <a:p>
                <a:pPr algn="l"/>
                <a:r>
                  <a:rPr lang="en-US" sz="2800" dirty="0">
                    <a:cs typeface="Times New Roman" panose="02020603050405020304" pitchFamily="18" charset="0"/>
                  </a:rPr>
                  <a:t>p</a:t>
                </a:r>
                <a:r>
                  <a:rPr lang="en-US" sz="2800" dirty="0" smtClean="0">
                    <a:cs typeface="Times New Roman" panose="02020603050405020304" pitchFamily="18" charset="0"/>
                  </a:rPr>
                  <a:t>ercent of minority and school test scores do not </a:t>
                </a:r>
              </a:p>
              <a:p>
                <a:pPr algn="l"/>
                <a:r>
                  <a:rPr lang="en-US" sz="2800" dirty="0">
                    <a:cs typeface="Times New Roman" panose="02020603050405020304" pitchFamily="18" charset="0"/>
                  </a:rPr>
                  <a:t>m</a:t>
                </a:r>
                <a:r>
                  <a:rPr lang="en-US" sz="2800" dirty="0" smtClean="0">
                    <a:cs typeface="Times New Roman" panose="02020603050405020304" pitchFamily="18" charset="0"/>
                  </a:rPr>
                  <a:t>ake significant contributions to explaining the </a:t>
                </a:r>
              </a:p>
              <a:p>
                <a:pPr algn="l"/>
                <a:r>
                  <a:rPr lang="en-US" sz="2800" dirty="0">
                    <a:cs typeface="Times New Roman" panose="02020603050405020304" pitchFamily="18" charset="0"/>
                  </a:rPr>
                  <a:t>v</a:t>
                </a:r>
                <a:r>
                  <a:rPr lang="en-US" sz="2800" dirty="0" smtClean="0">
                    <a:cs typeface="Times New Roman" panose="02020603050405020304" pitchFamily="18" charset="0"/>
                  </a:rPr>
                  <a:t>ariance in gain scores.) In the Figure 2, we can </a:t>
                </a:r>
              </a:p>
              <a:p>
                <a:pPr algn="l"/>
                <a:r>
                  <a:rPr lang="en-US" sz="2800" dirty="0">
                    <a:cs typeface="Times New Roman" panose="02020603050405020304" pitchFamily="18" charset="0"/>
                  </a:rPr>
                  <a:t>t</a:t>
                </a:r>
                <a:r>
                  <a:rPr lang="en-US" sz="2800" dirty="0" smtClean="0">
                    <a:cs typeface="Times New Roman" panose="02020603050405020304" pitchFamily="18" charset="0"/>
                  </a:rPr>
                  <a:t>ell that there are great variance in observed </a:t>
                </a:r>
              </a:p>
              <a:p>
                <a:pPr algn="l"/>
                <a:r>
                  <a:rPr lang="en-US" sz="2800" dirty="0">
                    <a:cs typeface="Times New Roman" panose="02020603050405020304" pitchFamily="18" charset="0"/>
                  </a:rPr>
                  <a:t>c</a:t>
                </a:r>
                <a:r>
                  <a:rPr lang="en-US" sz="2800" dirty="0" smtClean="0">
                    <a:cs typeface="Times New Roman" panose="02020603050405020304" pitchFamily="18" charset="0"/>
                  </a:rPr>
                  <a:t>lassroom average gain scores. This variance </a:t>
                </a:r>
              </a:p>
              <a:p>
                <a:pPr algn="l"/>
                <a:r>
                  <a:rPr lang="en-US" sz="2800" dirty="0">
                    <a:cs typeface="Times New Roman" panose="02020603050405020304" pitchFamily="18" charset="0"/>
                  </a:rPr>
                  <a:t>d</a:t>
                </a:r>
                <a:r>
                  <a:rPr lang="en-US" sz="2800" dirty="0" smtClean="0">
                    <a:cs typeface="Times New Roman" panose="02020603050405020304" pitchFamily="18" charset="0"/>
                  </a:rPr>
                  <a:t>ecreases a little bit once we account for the </a:t>
                </a:r>
              </a:p>
              <a:p>
                <a:pPr algn="l"/>
                <a:r>
                  <a:rPr lang="en-US" sz="2800" dirty="0">
                    <a:cs typeface="Times New Roman" panose="02020603050405020304" pitchFamily="18" charset="0"/>
                  </a:rPr>
                  <a:t>c</a:t>
                </a:r>
                <a:r>
                  <a:rPr lang="en-US" sz="2800" dirty="0" smtClean="0">
                    <a:cs typeface="Times New Roman" panose="02020603050405020304" pitchFamily="18" charset="0"/>
                  </a:rPr>
                  <a:t>lassroom characteristic measured by FRL (blue </a:t>
                </a:r>
              </a:p>
              <a:p>
                <a:pPr algn="l"/>
                <a:r>
                  <a:rPr lang="en-US" sz="2800" dirty="0" smtClean="0">
                    <a:cs typeface="Times New Roman" panose="02020603050405020304" pitchFamily="18" charset="0"/>
                  </a:rPr>
                  <a:t>triangles show small variance compared to </a:t>
                </a:r>
              </a:p>
              <a:p>
                <a:pPr algn="l"/>
                <a:r>
                  <a:rPr lang="en-US" sz="2800" dirty="0">
                    <a:cs typeface="Times New Roman" panose="02020603050405020304" pitchFamily="18" charset="0"/>
                  </a:rPr>
                  <a:t>y</a:t>
                </a:r>
                <a:r>
                  <a:rPr lang="en-US" sz="2800" dirty="0" smtClean="0">
                    <a:cs typeface="Times New Roman" panose="02020603050405020304" pitchFamily="18" charset="0"/>
                  </a:rPr>
                  <a:t>ellow circles). In other words, after removing </a:t>
                </a:r>
              </a:p>
              <a:p>
                <a:pPr algn="l"/>
                <a:r>
                  <a:rPr lang="en-US" sz="2800" dirty="0" smtClean="0">
                    <a:cs typeface="Times New Roman" panose="02020603050405020304" pitchFamily="18" charset="0"/>
                  </a:rPr>
                  <a:t>the factor of FRL, there are still quite sizable </a:t>
                </a:r>
              </a:p>
              <a:p>
                <a:pPr algn="l"/>
                <a:r>
                  <a:rPr lang="en-US" sz="2800" dirty="0" smtClean="0">
                    <a:cs typeface="Times New Roman" panose="02020603050405020304" pitchFamily="18" charset="0"/>
                  </a:rPr>
                  <a:t>differences in terms of classroom average</a:t>
                </a:r>
              </a:p>
              <a:p>
                <a:pPr algn="l"/>
                <a:r>
                  <a:rPr lang="en-US" sz="2800" dirty="0">
                    <a:cs typeface="Times New Roman" panose="02020603050405020304" pitchFamily="18" charset="0"/>
                  </a:rPr>
                  <a:t>l</a:t>
                </a:r>
                <a:r>
                  <a:rPr lang="en-US" sz="2800" dirty="0" smtClean="0">
                    <a:cs typeface="Times New Roman" panose="02020603050405020304" pitchFamily="18" charset="0"/>
                  </a:rPr>
                  <a:t>earning gains, which indicates the key role of </a:t>
                </a:r>
              </a:p>
              <a:p>
                <a:pPr algn="l"/>
                <a:r>
                  <a:rPr lang="en-US" sz="2800" dirty="0" smtClean="0">
                    <a:cs typeface="Times New Roman" panose="02020603050405020304" pitchFamily="18" charset="0"/>
                  </a:rPr>
                  <a:t>teachers</a:t>
                </a:r>
                <a:r>
                  <a:rPr lang="en-US" sz="2800" dirty="0">
                    <a:cs typeface="Times New Roman" panose="02020603050405020304" pitchFamily="18" charset="0"/>
                  </a:rPr>
                  <a:t> </a:t>
                </a:r>
                <a:r>
                  <a:rPr lang="en-US" sz="2800" dirty="0" smtClean="0">
                    <a:cs typeface="Times New Roman" panose="02020603050405020304" pitchFamily="18" charset="0"/>
                  </a:rPr>
                  <a:t>in helping students learn from </a:t>
                </a:r>
                <a:r>
                  <a:rPr lang="en-US" sz="2800" i="1" dirty="0" smtClean="0">
                    <a:cs typeface="Times New Roman" panose="02020603050405020304" pitchFamily="18" charset="0"/>
                  </a:rPr>
                  <a:t>Carbon TIME. In fact, the intra-class correlation in Model A is 24%, </a:t>
                </a:r>
                <a:r>
                  <a:rPr lang="en-US" sz="2800" i="1" dirty="0">
                    <a:cs typeface="Times New Roman" panose="02020603050405020304" pitchFamily="18" charset="0"/>
                  </a:rPr>
                  <a:t>indicating a considerable amount of between-teacher </a:t>
                </a:r>
                <a:r>
                  <a:rPr lang="en-US" sz="2800" i="1" dirty="0" smtClean="0">
                    <a:cs typeface="Times New Roman" panose="02020603050405020304" pitchFamily="18" charset="0"/>
                  </a:rPr>
                  <a:t>variation. The conditional ICC in Model B is still as high as 22.4%, which represents a between-teacher variation even after removing the effect of classroom characteristics. This is a quite high ICC among other research. (Frank, 1998) Therefore, teachers do make a difference in students’ learning in Carbon TIME.     </a:t>
                </a:r>
              </a:p>
            </p:txBody>
          </p:sp>
        </mc:Choice>
        <mc:Fallback xmlns="">
          <p:sp>
            <p:nvSpPr>
              <p:cNvPr id="29" name="TextBox 2"/>
              <p:cNvSpPr txBox="1">
                <a:spLocks noRot="1" noChangeAspect="1" noMove="1" noResize="1" noEditPoints="1" noAdjustHandles="1" noChangeArrowheads="1" noChangeShapeType="1" noTextEdit="1"/>
              </p:cNvSpPr>
              <p:nvPr/>
            </p:nvSpPr>
            <p:spPr bwMode="auto">
              <a:xfrm flipH="1">
                <a:off x="457200" y="8686800"/>
                <a:ext cx="14859000" cy="24102758"/>
              </a:xfrm>
              <a:prstGeom prst="rect">
                <a:avLst/>
              </a:prstGeom>
              <a:blipFill rotWithShape="1">
                <a:blip r:embed="rId47"/>
                <a:stretch>
                  <a:fillRect r="-49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
              <p:cNvSpPr txBox="1"/>
              <p:nvPr/>
            </p:nvSpPr>
            <p:spPr>
              <a:xfrm>
                <a:off x="17168812" y="11253565"/>
                <a:ext cx="11710988" cy="63363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3200" b="0" i="1">
                          <a:latin typeface="Cambria Math"/>
                        </a:rPr>
                        <m:t>𝐿𝑒𝑣𝑒𝑙</m:t>
                      </m:r>
                      <m:r>
                        <a:rPr lang="en-US" sz="3200" b="0" i="1">
                          <a:latin typeface="Cambria Math"/>
                        </a:rPr>
                        <m:t>1: </m:t>
                      </m:r>
                      <m:sSub>
                        <m:sSubPr>
                          <m:ctrlPr>
                            <a:rPr lang="en-US" sz="3200" b="0" i="1">
                              <a:latin typeface="Cambria Math"/>
                            </a:rPr>
                          </m:ctrlPr>
                        </m:sSubPr>
                        <m:e>
                          <m:r>
                            <a:rPr lang="en-US" sz="3200" b="0" i="1">
                              <a:latin typeface="Cambria Math"/>
                            </a:rPr>
                            <m:t>𝑃𝑜𝑠𝑡𝑡𝑒𝑠𝑡</m:t>
                          </m:r>
                        </m:e>
                        <m:sub>
                          <m:r>
                            <a:rPr lang="en-US" sz="3200" b="0" i="1">
                              <a:latin typeface="Cambria Math"/>
                            </a:rPr>
                            <m:t>𝑖𝑗</m:t>
                          </m:r>
                        </m:sub>
                      </m:sSub>
                      <m:r>
                        <a:rPr lang="en-US" sz="3200" b="0" i="1">
                          <a:latin typeface="Cambria Math"/>
                          <a:ea typeface="Cambria Math"/>
                        </a:rPr>
                        <m:t>=</m:t>
                      </m:r>
                      <m:sSub>
                        <m:sSubPr>
                          <m:ctrlPr>
                            <a:rPr lang="en-US" sz="3200" b="0" i="1">
                              <a:solidFill>
                                <a:schemeClr val="tx1"/>
                              </a:solidFill>
                              <a:effectLst/>
                              <a:latin typeface="Cambria Math"/>
                            </a:rPr>
                          </m:ctrlPr>
                        </m:sSubPr>
                        <m:e>
                          <m:r>
                            <a:rPr lang="en-US" sz="3200" b="0" i="1">
                              <a:solidFill>
                                <a:schemeClr val="tx1"/>
                              </a:solidFill>
                              <a:effectLst/>
                              <a:latin typeface="Cambria Math"/>
                            </a:rPr>
                            <m:t>𝛽</m:t>
                          </m:r>
                        </m:e>
                        <m:sub>
                          <m:r>
                            <a:rPr lang="en-US" sz="3200" b="0" i="1">
                              <a:solidFill>
                                <a:schemeClr val="tx1"/>
                              </a:solidFill>
                              <a:effectLst/>
                              <a:latin typeface="Cambria Math"/>
                            </a:rPr>
                            <m:t>0</m:t>
                          </m:r>
                          <m:r>
                            <a:rPr lang="en-US" sz="3200" b="0" i="1">
                              <a:solidFill>
                                <a:schemeClr val="tx1"/>
                              </a:solidFill>
                              <a:effectLst/>
                              <a:latin typeface="Cambria Math"/>
                            </a:rPr>
                            <m:t>𝑗</m:t>
                          </m:r>
                        </m:sub>
                      </m:sSub>
                      <m:r>
                        <a:rPr lang="en-US" sz="3200" b="0" i="1">
                          <a:solidFill>
                            <a:schemeClr val="tx1"/>
                          </a:solidFill>
                          <a:effectLst/>
                          <a:latin typeface="Cambria Math"/>
                        </a:rPr>
                        <m:t>+</m:t>
                      </m:r>
                      <m:sSub>
                        <m:sSubPr>
                          <m:ctrlPr>
                            <a:rPr lang="en-US" sz="3200" b="0" i="1">
                              <a:solidFill>
                                <a:schemeClr val="tx1"/>
                              </a:solidFill>
                              <a:effectLst/>
                              <a:latin typeface="Cambria Math"/>
                            </a:rPr>
                          </m:ctrlPr>
                        </m:sSubPr>
                        <m:e>
                          <m:sSub>
                            <m:sSubPr>
                              <m:ctrlPr>
                                <a:rPr lang="en-US" sz="3200" b="0" i="1">
                                  <a:solidFill>
                                    <a:schemeClr val="tx1"/>
                                  </a:solidFill>
                                  <a:effectLst/>
                                  <a:latin typeface="Cambria Math"/>
                                </a:rPr>
                              </m:ctrlPr>
                            </m:sSubPr>
                            <m:e>
                              <m:r>
                                <a:rPr lang="en-US" sz="3200" b="0" i="1">
                                  <a:solidFill>
                                    <a:schemeClr val="tx1"/>
                                  </a:solidFill>
                                  <a:effectLst/>
                                  <a:latin typeface="Cambria Math"/>
                                </a:rPr>
                                <m:t>𝛽</m:t>
                              </m:r>
                            </m:e>
                            <m:sub>
                              <m:r>
                                <a:rPr lang="en-US" sz="3200" b="0" i="1">
                                  <a:solidFill>
                                    <a:schemeClr val="tx1"/>
                                  </a:solidFill>
                                  <a:effectLst/>
                                  <a:latin typeface="Cambria Math"/>
                                </a:rPr>
                                <m:t>1</m:t>
                              </m:r>
                              <m:r>
                                <a:rPr lang="en-US" sz="3200" b="0" i="1">
                                  <a:solidFill>
                                    <a:schemeClr val="tx1"/>
                                  </a:solidFill>
                                  <a:effectLst/>
                                  <a:latin typeface="Cambria Math"/>
                                </a:rPr>
                                <m:t>𝑗</m:t>
                              </m:r>
                            </m:sub>
                          </m:sSub>
                          <m:r>
                            <a:rPr lang="en-US" sz="3200" b="0" i="1">
                              <a:solidFill>
                                <a:schemeClr val="tx1"/>
                              </a:solidFill>
                              <a:effectLst/>
                              <a:latin typeface="Cambria Math"/>
                            </a:rPr>
                            <m:t>∗(</m:t>
                          </m:r>
                          <m:r>
                            <a:rPr lang="en-US" sz="3200" b="0" i="1">
                              <a:solidFill>
                                <a:schemeClr val="tx1"/>
                              </a:solidFill>
                              <a:effectLst/>
                              <a:latin typeface="Cambria Math"/>
                            </a:rPr>
                            <m:t>𝑃𝑟𝑒𝑡𝑒𝑠𝑡</m:t>
                          </m:r>
                        </m:e>
                        <m:sub>
                          <m:r>
                            <a:rPr lang="en-US" sz="3200" b="0" i="1">
                              <a:solidFill>
                                <a:schemeClr val="tx1"/>
                              </a:solidFill>
                              <a:effectLst/>
                              <a:latin typeface="Cambria Math"/>
                            </a:rPr>
                            <m:t>𝑖𝑗</m:t>
                          </m:r>
                        </m:sub>
                      </m:sSub>
                      <m:r>
                        <a:rPr lang="en-US" sz="3200" b="0" i="1">
                          <a:solidFill>
                            <a:schemeClr val="tx1"/>
                          </a:solidFill>
                          <a:effectLst/>
                          <a:latin typeface="Cambria Math"/>
                        </a:rPr>
                        <m:t>−</m:t>
                      </m:r>
                      <m:acc>
                        <m:accPr>
                          <m:chr m:val="̅"/>
                          <m:ctrlPr>
                            <a:rPr lang="en-US" sz="3200" b="0" i="1">
                              <a:solidFill>
                                <a:schemeClr val="tx1"/>
                              </a:solidFill>
                              <a:effectLst/>
                              <a:latin typeface="Cambria Math"/>
                            </a:rPr>
                          </m:ctrlPr>
                        </m:accPr>
                        <m:e>
                          <m:sSub>
                            <m:sSubPr>
                              <m:ctrlPr>
                                <a:rPr lang="en-US" sz="3200" b="0" i="1">
                                  <a:solidFill>
                                    <a:schemeClr val="tx1"/>
                                  </a:solidFill>
                                  <a:effectLst/>
                                  <a:latin typeface="Cambria Math"/>
                                </a:rPr>
                              </m:ctrlPr>
                            </m:sSubPr>
                            <m:e>
                              <m:r>
                                <a:rPr lang="en-US" sz="3200" b="0" i="1">
                                  <a:solidFill>
                                    <a:schemeClr val="tx1"/>
                                  </a:solidFill>
                                  <a:effectLst/>
                                  <a:latin typeface="Cambria Math"/>
                                </a:rPr>
                                <m:t>𝑃𝑟𝑒𝑡𝑒𝑠𝑡</m:t>
                              </m:r>
                            </m:e>
                            <m:sub>
                              <m:r>
                                <a:rPr lang="en-US" sz="3200" b="0" i="1">
                                  <a:solidFill>
                                    <a:schemeClr val="tx1"/>
                                  </a:solidFill>
                                  <a:effectLst/>
                                  <a:latin typeface="Cambria Math"/>
                                </a:rPr>
                                <m:t>𝑗</m:t>
                              </m:r>
                            </m:sub>
                          </m:sSub>
                        </m:e>
                      </m:acc>
                      <m:r>
                        <a:rPr lang="en-US" sz="3200" b="0" i="1">
                          <a:solidFill>
                            <a:schemeClr val="tx1"/>
                          </a:solidFill>
                          <a:effectLst/>
                          <a:latin typeface="Cambria Math"/>
                        </a:rPr>
                        <m:t>)</m:t>
                      </m:r>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𝑟</m:t>
                          </m:r>
                        </m:e>
                        <m:sub>
                          <m:r>
                            <a:rPr lang="en-US" sz="3200" b="0" i="1">
                              <a:latin typeface="Cambria Math"/>
                              <a:ea typeface="Cambria Math"/>
                            </a:rPr>
                            <m:t>𝑖𝑗</m:t>
                          </m:r>
                        </m:sub>
                      </m:sSub>
                    </m:oMath>
                  </m:oMathPara>
                </a14:m>
                <a:endParaRPr lang="en-US" sz="3200" b="0" dirty="0">
                  <a:ea typeface="Cambria Math"/>
                </a:endParaRPr>
              </a:p>
            </p:txBody>
          </p:sp>
        </mc:Choice>
        <mc:Fallback xmlns="">
          <p:sp>
            <p:nvSpPr>
              <p:cNvPr id="36" name="TextBox 3"/>
              <p:cNvSpPr txBox="1">
                <a:spLocks noRot="1" noChangeAspect="1" noMove="1" noResize="1" noEditPoints="1" noAdjustHandles="1" noChangeArrowheads="1" noChangeShapeType="1" noTextEdit="1"/>
              </p:cNvSpPr>
              <p:nvPr/>
            </p:nvSpPr>
            <p:spPr>
              <a:xfrm>
                <a:off x="17168812" y="11253565"/>
                <a:ext cx="11710988" cy="633635"/>
              </a:xfrm>
              <a:prstGeom prst="rect">
                <a:avLst/>
              </a:prstGeom>
              <a:blipFill rotWithShape="1">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4"/>
              <p:cNvSpPr txBox="1"/>
              <p:nvPr/>
            </p:nvSpPr>
            <p:spPr>
              <a:xfrm>
                <a:off x="17678400" y="11786965"/>
                <a:ext cx="11063287" cy="63363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US" sz="3200" b="0" i="1" smtClean="0">
                          <a:latin typeface="Cambria Math"/>
                        </a:rPr>
                        <m:t>𝐿𝑒𝑣𝑒𝑙</m:t>
                      </m:r>
                      <m:r>
                        <a:rPr lang="en-US" sz="3200" b="0" i="1" smtClean="0">
                          <a:latin typeface="Cambria Math"/>
                        </a:rPr>
                        <m:t>2: </m:t>
                      </m:r>
                      <m:sSub>
                        <m:sSubPr>
                          <m:ctrlPr>
                            <a:rPr lang="en-US" sz="3200" b="0" i="1">
                              <a:latin typeface="Cambria Math"/>
                            </a:rPr>
                          </m:ctrlPr>
                        </m:sSubPr>
                        <m:e>
                          <m:r>
                            <a:rPr lang="en-US" sz="3200" b="0" i="1">
                              <a:latin typeface="Cambria Math"/>
                              <a:ea typeface="Cambria Math"/>
                            </a:rPr>
                            <m:t>𝛽</m:t>
                          </m:r>
                        </m:e>
                        <m:sub>
                          <m:r>
                            <a:rPr lang="en-US" sz="3200" b="0" i="1">
                              <a:latin typeface="Cambria Math"/>
                            </a:rPr>
                            <m:t>0</m:t>
                          </m:r>
                          <m:r>
                            <a:rPr lang="en-US" sz="3200" b="0" i="1">
                              <a:latin typeface="Cambria Math"/>
                            </a:rPr>
                            <m:t>𝑗</m:t>
                          </m:r>
                        </m:sub>
                      </m:sSub>
                      <m:r>
                        <a:rPr lang="en-US" sz="3200" b="0" i="1">
                          <a:latin typeface="Cambria Math"/>
                          <a:ea typeface="Cambria Math"/>
                        </a:rPr>
                        <m:t>=</m:t>
                      </m:r>
                      <m:sSub>
                        <m:sSubPr>
                          <m:ctrlPr>
                            <a:rPr lang="en-US" sz="3200" b="0" i="1">
                              <a:solidFill>
                                <a:schemeClr val="tx1"/>
                              </a:solidFill>
                              <a:effectLst/>
                              <a:latin typeface="Cambria Math"/>
                            </a:rPr>
                          </m:ctrlPr>
                        </m:sSubPr>
                        <m:e>
                          <m:r>
                            <a:rPr lang="en-US" sz="3200" b="0" i="1">
                              <a:solidFill>
                                <a:schemeClr val="tx1"/>
                              </a:solidFill>
                              <a:effectLst/>
                              <a:latin typeface="Cambria Math"/>
                              <a:ea typeface="Cambria Math"/>
                            </a:rPr>
                            <m:t>𝛾</m:t>
                          </m:r>
                        </m:e>
                        <m:sub>
                          <m:r>
                            <a:rPr lang="en-US" sz="3200" b="0" i="1">
                              <a:solidFill>
                                <a:schemeClr val="tx1"/>
                              </a:solidFill>
                              <a:effectLst/>
                              <a:latin typeface="Cambria Math"/>
                            </a:rPr>
                            <m:t>00</m:t>
                          </m:r>
                        </m:sub>
                      </m:sSub>
                      <m:r>
                        <a:rPr lang="en-US" sz="3200" b="0" i="1">
                          <a:latin typeface="Cambria Math"/>
                          <a:ea typeface="Cambria Math"/>
                        </a:rPr>
                        <m:t>+</m:t>
                      </m:r>
                      <m:sSub>
                        <m:sSubPr>
                          <m:ctrlPr>
                            <a:rPr lang="en-US" sz="3200" b="0" i="1">
                              <a:latin typeface="Cambria Math"/>
                              <a:ea typeface="Cambria Math"/>
                            </a:rPr>
                          </m:ctrlPr>
                        </m:sSubPr>
                        <m:e>
                          <m:sSub>
                            <m:sSubPr>
                              <m:ctrlPr>
                                <a:rPr lang="en-US" sz="3200" b="0" i="1">
                                  <a:latin typeface="Cambria Math"/>
                                  <a:ea typeface="Cambria Math"/>
                                </a:rPr>
                              </m:ctrlPr>
                            </m:sSubPr>
                            <m:e>
                              <m:r>
                                <a:rPr lang="en-US" sz="3200" b="0" i="1">
                                  <a:latin typeface="Cambria Math"/>
                                  <a:ea typeface="Cambria Math"/>
                                </a:rPr>
                                <m:t>𝛾</m:t>
                              </m:r>
                            </m:e>
                            <m:sub>
                              <m:r>
                                <a:rPr lang="en-US" sz="3200" b="0" i="1">
                                  <a:latin typeface="Cambria Math"/>
                                  <a:ea typeface="Cambria Math"/>
                                </a:rPr>
                                <m:t>0</m:t>
                              </m:r>
                              <m:r>
                                <a:rPr lang="en-US" sz="3200" b="0" i="1" smtClean="0">
                                  <a:latin typeface="Cambria Math"/>
                                  <a:ea typeface="Cambria Math"/>
                                </a:rPr>
                                <m:t>1</m:t>
                              </m:r>
                            </m:sub>
                          </m:sSub>
                          <m:r>
                            <a:rPr lang="en-US" sz="3200" b="0" i="1">
                              <a:latin typeface="Cambria Math"/>
                              <a:ea typeface="Cambria Math"/>
                            </a:rPr>
                            <m:t>∗</m:t>
                          </m:r>
                          <m:sSub>
                            <m:sSubPr>
                              <m:ctrlPr>
                                <a:rPr lang="en-US" sz="3200" b="0" i="1">
                                  <a:latin typeface="Cambria Math"/>
                                  <a:ea typeface="Cambria Math"/>
                                </a:rPr>
                              </m:ctrlPr>
                            </m:sSubPr>
                            <m:e>
                              <m:r>
                                <a:rPr lang="en-US" sz="3200" b="0" i="1">
                                  <a:latin typeface="Cambria Math"/>
                                  <a:ea typeface="Cambria Math"/>
                                </a:rPr>
                                <m:t>𝐹𝑅𝐿</m:t>
                              </m:r>
                            </m:e>
                            <m:sub>
                              <m:r>
                                <a:rPr lang="en-US" sz="3200" b="0" i="1">
                                  <a:latin typeface="Cambria Math"/>
                                  <a:ea typeface="Cambria Math"/>
                                </a:rPr>
                                <m:t>𝑗</m:t>
                              </m:r>
                            </m:sub>
                          </m:sSub>
                          <m:r>
                            <a:rPr lang="en-US" sz="3200" b="0" i="1">
                              <a:latin typeface="Cambria Math"/>
                              <a:ea typeface="Cambria Math"/>
                            </a:rPr>
                            <m:t>+</m:t>
                          </m:r>
                          <m:sSub>
                            <m:sSubPr>
                              <m:ctrlPr>
                                <a:rPr lang="en-US" sz="3200" i="1">
                                  <a:latin typeface="Cambria Math"/>
                                  <a:ea typeface="Cambria Math"/>
                                </a:rPr>
                              </m:ctrlPr>
                            </m:sSubPr>
                            <m:e>
                              <m:r>
                                <a:rPr lang="en-US" sz="3200" i="1">
                                  <a:latin typeface="Cambria Math"/>
                                  <a:ea typeface="Cambria Math"/>
                                </a:rPr>
                                <m:t>𝛾</m:t>
                              </m:r>
                            </m:e>
                            <m:sub>
                              <m:r>
                                <a:rPr lang="en-US" sz="3200" i="1">
                                  <a:latin typeface="Cambria Math"/>
                                  <a:ea typeface="Cambria Math"/>
                                </a:rPr>
                                <m:t>0</m:t>
                              </m:r>
                              <m:r>
                                <a:rPr lang="en-US" sz="3200" b="0" i="1" smtClean="0">
                                  <a:latin typeface="Cambria Math"/>
                                  <a:ea typeface="Cambria Math"/>
                                </a:rPr>
                                <m:t>2</m:t>
                              </m:r>
                            </m:sub>
                          </m:sSub>
                          <m:r>
                            <a:rPr lang="en-US" sz="3200" b="0" i="1" smtClean="0">
                              <a:latin typeface="Cambria Math"/>
                              <a:ea typeface="Cambria Math"/>
                            </a:rPr>
                            <m:t>∗</m:t>
                          </m:r>
                          <m:acc>
                            <m:accPr>
                              <m:chr m:val="̅"/>
                              <m:ctrlPr>
                                <a:rPr lang="en-US" sz="3200" b="0" i="1">
                                  <a:latin typeface="Cambria Math"/>
                                  <a:ea typeface="Cambria Math"/>
                                </a:rPr>
                              </m:ctrlPr>
                            </m:accPr>
                            <m:e>
                              <m:sSub>
                                <m:sSubPr>
                                  <m:ctrlPr>
                                    <a:rPr lang="en-US" sz="3200" b="0" i="1">
                                      <a:latin typeface="Cambria Math"/>
                                      <a:ea typeface="Cambria Math"/>
                                    </a:rPr>
                                  </m:ctrlPr>
                                </m:sSubPr>
                                <m:e>
                                  <m:r>
                                    <a:rPr lang="en-US" sz="3200" b="0" i="1">
                                      <a:latin typeface="Cambria Math"/>
                                      <a:ea typeface="Cambria Math"/>
                                    </a:rPr>
                                    <m:t>𝑃𝑟𝑒𝑡𝑒𝑠𝑡</m:t>
                                  </m:r>
                                </m:e>
                                <m:sub>
                                  <m:r>
                                    <a:rPr lang="en-US" sz="3200" b="0" i="1">
                                      <a:latin typeface="Cambria Math"/>
                                      <a:ea typeface="Cambria Math"/>
                                    </a:rPr>
                                    <m:t>𝑗</m:t>
                                  </m:r>
                                </m:sub>
                              </m:sSub>
                            </m:e>
                          </m:acc>
                          <m:r>
                            <a:rPr lang="en-US" sz="3200" b="0" i="1">
                              <a:latin typeface="Cambria Math"/>
                              <a:ea typeface="Cambria Math"/>
                            </a:rPr>
                            <m:t>+</m:t>
                          </m:r>
                          <m:r>
                            <a:rPr lang="en-US" sz="3200" b="0" i="1">
                              <a:latin typeface="Cambria Math"/>
                              <a:ea typeface="Cambria Math"/>
                            </a:rPr>
                            <m:t>𝑢</m:t>
                          </m:r>
                        </m:e>
                        <m:sub>
                          <m:r>
                            <a:rPr lang="en-US" sz="3200" b="0" i="1">
                              <a:latin typeface="Cambria Math"/>
                              <a:ea typeface="Cambria Math"/>
                            </a:rPr>
                            <m:t>0</m:t>
                          </m:r>
                          <m:r>
                            <a:rPr lang="en-US" sz="3200" b="0" i="1">
                              <a:latin typeface="Cambria Math"/>
                              <a:ea typeface="Cambria Math"/>
                            </a:rPr>
                            <m:t>𝑗</m:t>
                          </m:r>
                        </m:sub>
                      </m:sSub>
                    </m:oMath>
                  </m:oMathPara>
                </a14:m>
                <a:endParaRPr lang="en-US" sz="3200" b="0" dirty="0">
                  <a:ea typeface="Cambria Math"/>
                </a:endParaRPr>
              </a:p>
            </p:txBody>
          </p:sp>
        </mc:Choice>
        <mc:Fallback xmlns="">
          <p:sp>
            <p:nvSpPr>
              <p:cNvPr id="37" name="TextBox 4"/>
              <p:cNvSpPr txBox="1">
                <a:spLocks noRot="1" noChangeAspect="1" noMove="1" noResize="1" noEditPoints="1" noAdjustHandles="1" noChangeArrowheads="1" noChangeShapeType="1" noTextEdit="1"/>
              </p:cNvSpPr>
              <p:nvPr/>
            </p:nvSpPr>
            <p:spPr>
              <a:xfrm>
                <a:off x="17678400" y="11786965"/>
                <a:ext cx="11063287" cy="633635"/>
              </a:xfrm>
              <a:prstGeom prst="rect">
                <a:avLst/>
              </a:prstGeom>
              <a:blipFill rotWithShape="1">
                <a:blip r:embed="rId29"/>
                <a:stretch>
                  <a:fillRect/>
                </a:stretch>
              </a:blipFill>
            </p:spPr>
            <p:txBody>
              <a:bodyPr/>
              <a:lstStyle/>
              <a:p>
                <a:r>
                  <a:rPr lang="en-US">
                    <a:noFill/>
                  </a:rPr>
                  <a:t> </a:t>
                </a:r>
              </a:p>
            </p:txBody>
          </p:sp>
        </mc:Fallback>
      </mc:AlternateContent>
      <p:graphicFrame>
        <p:nvGraphicFramePr>
          <p:cNvPr id="43" name="Chart 42"/>
          <p:cNvGraphicFramePr>
            <a:graphicFrameLocks/>
          </p:cNvGraphicFramePr>
          <p:nvPr>
            <p:extLst>
              <p:ext uri="{D42A27DB-BD31-4B8C-83A1-F6EECF244321}">
                <p14:modId xmlns:p14="http://schemas.microsoft.com/office/powerpoint/2010/main" val="2302058148"/>
              </p:ext>
            </p:extLst>
          </p:nvPr>
        </p:nvGraphicFramePr>
        <p:xfrm>
          <a:off x="29898975" y="4633474"/>
          <a:ext cx="13049250" cy="10442301"/>
        </p:xfrm>
        <a:graphic>
          <a:graphicData uri="http://schemas.openxmlformats.org/drawingml/2006/chart">
            <c:chart xmlns:c="http://schemas.openxmlformats.org/drawingml/2006/chart" xmlns:r="http://schemas.openxmlformats.org/officeDocument/2006/relationships" r:id="rId48"/>
          </a:graphicData>
        </a:graphic>
      </p:graphicFrame>
      <p:sp>
        <p:nvSpPr>
          <p:cNvPr id="57" name="TextBox 3"/>
          <p:cNvSpPr txBox="1">
            <a:spLocks noChangeArrowheads="1"/>
          </p:cNvSpPr>
          <p:nvPr/>
        </p:nvSpPr>
        <p:spPr bwMode="auto">
          <a:xfrm>
            <a:off x="15544800" y="20021550"/>
            <a:ext cx="17202150" cy="14180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48" tIns="46824" rIns="93648"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eaLnBrk="1" hangingPunct="1"/>
            <a:r>
              <a:rPr lang="en-US" sz="4300" b="1" dirty="0" smtClean="0">
                <a:solidFill>
                  <a:srgbClr val="000000"/>
                </a:solidFill>
                <a:cs typeface="Times New Roman" panose="02020603050405020304" pitchFamily="18" charset="0"/>
              </a:rPr>
              <a:t>3. Science-teaching Practices, Knowledge and Grading: </a:t>
            </a:r>
          </a:p>
          <a:p>
            <a:pPr eaLnBrk="1" hangingPunct="1"/>
            <a:r>
              <a:rPr lang="en-US" sz="4300" b="1" dirty="0" smtClean="0">
                <a:solidFill>
                  <a:srgbClr val="000000"/>
                </a:solidFill>
                <a:cs typeface="Times New Roman" panose="02020603050405020304" pitchFamily="18" charset="0"/>
              </a:rPr>
              <a:t>How Do Teachers’ Teaching Affect Their Students’ 3D Learning?</a:t>
            </a:r>
            <a:endParaRPr lang="en-US" sz="4300" b="1" dirty="0">
              <a:solidFill>
                <a:srgbClr val="000000"/>
              </a:solidFill>
              <a:cs typeface="Times New Roman" panose="02020603050405020304" pitchFamily="18" charset="0"/>
            </a:endParaRPr>
          </a:p>
        </p:txBody>
      </p:sp>
      <p:sp>
        <p:nvSpPr>
          <p:cNvPr id="190" name="TextBox 3"/>
          <p:cNvSpPr txBox="1">
            <a:spLocks noChangeArrowheads="1"/>
          </p:cNvSpPr>
          <p:nvPr/>
        </p:nvSpPr>
        <p:spPr bwMode="auto">
          <a:xfrm>
            <a:off x="33152096" y="20021550"/>
            <a:ext cx="10358104" cy="756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48" tIns="46824" rIns="93648" bIns="46824">
            <a:spAutoFit/>
          </a:bodyPr>
          <a:lstStyle>
            <a:lvl1pPr eaLnBrk="0" hangingPunct="0">
              <a:defRPr sz="2300">
                <a:solidFill>
                  <a:schemeClr val="tx1"/>
                </a:solidFill>
                <a:latin typeface="Times New Roman" pitchFamily="18" charset="0"/>
                <a:ea typeface="MS PGothic" pitchFamily="34" charset="-128"/>
              </a:defRPr>
            </a:lvl1pPr>
            <a:lvl2pPr marL="742950" indent="-285750" eaLnBrk="0" hangingPunct="0">
              <a:defRPr sz="2300">
                <a:solidFill>
                  <a:schemeClr val="tx1"/>
                </a:solidFill>
                <a:latin typeface="Times New Roman" pitchFamily="18" charset="0"/>
                <a:ea typeface="MS PGothic" pitchFamily="34" charset="-128"/>
              </a:defRPr>
            </a:lvl2pPr>
            <a:lvl3pPr marL="1143000" indent="-228600" eaLnBrk="0" hangingPunct="0">
              <a:defRPr sz="2300">
                <a:solidFill>
                  <a:schemeClr val="tx1"/>
                </a:solidFill>
                <a:latin typeface="Times New Roman" pitchFamily="18" charset="0"/>
                <a:ea typeface="MS PGothic" pitchFamily="34" charset="-128"/>
              </a:defRPr>
            </a:lvl3pPr>
            <a:lvl4pPr marL="1600200" indent="-228600" eaLnBrk="0" hangingPunct="0">
              <a:defRPr sz="2300">
                <a:solidFill>
                  <a:schemeClr val="tx1"/>
                </a:solidFill>
                <a:latin typeface="Times New Roman" pitchFamily="18" charset="0"/>
                <a:ea typeface="MS PGothic" pitchFamily="34" charset="-128"/>
              </a:defRPr>
            </a:lvl4pPr>
            <a:lvl5pPr marL="2057400" indent="-228600" eaLnBrk="0" hangingPunct="0">
              <a:defRPr sz="23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300">
                <a:solidFill>
                  <a:schemeClr val="tx1"/>
                </a:solidFill>
                <a:latin typeface="Times New Roman" pitchFamily="18" charset="0"/>
                <a:ea typeface="MS PGothic" pitchFamily="34" charset="-128"/>
              </a:defRPr>
            </a:lvl9pPr>
          </a:lstStyle>
          <a:p>
            <a:pPr eaLnBrk="1" hangingPunct="1"/>
            <a:r>
              <a:rPr lang="en-US" sz="4300" b="1" dirty="0" smtClean="0">
                <a:solidFill>
                  <a:srgbClr val="000000"/>
                </a:solidFill>
                <a:cs typeface="Times New Roman" panose="02020603050405020304" pitchFamily="18" charset="0"/>
              </a:rPr>
              <a:t>4. Future Research</a:t>
            </a:r>
            <a:endParaRPr lang="en-US" sz="4300" b="1" dirty="0">
              <a:solidFill>
                <a:srgbClr val="000000"/>
              </a:solidFill>
              <a:cs typeface="Times New Roman" panose="02020603050405020304" pitchFamily="18" charset="0"/>
            </a:endParaRPr>
          </a:p>
        </p:txBody>
      </p:sp>
      <p:pic>
        <p:nvPicPr>
          <p:cNvPr id="1026" name="Picture 2"/>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543800" y="13335000"/>
            <a:ext cx="7772400" cy="638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8" name="TextBox 3"/>
              <p:cNvSpPr txBox="1"/>
              <p:nvPr/>
            </p:nvSpPr>
            <p:spPr>
              <a:xfrm>
                <a:off x="-1143000" y="20802600"/>
                <a:ext cx="11710988" cy="5579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a:rPr>
                        <m:t>𝐿𝑒𝑣𝑒𝑙</m:t>
                      </m:r>
                      <m:r>
                        <a:rPr lang="en-US" sz="2800" b="0" i="1" smtClean="0">
                          <a:solidFill>
                            <a:schemeClr val="bg2">
                              <a:lumMod val="50000"/>
                            </a:schemeClr>
                          </a:solidFill>
                          <a:latin typeface="Cambria Math"/>
                        </a:rPr>
                        <m:t>1: </m:t>
                      </m:r>
                      <m:sSub>
                        <m:sSubPr>
                          <m:ctrlPr>
                            <a:rPr lang="en-US" sz="2800" b="0" i="1">
                              <a:solidFill>
                                <a:schemeClr val="bg2">
                                  <a:lumMod val="50000"/>
                                </a:schemeClr>
                              </a:solidFill>
                              <a:latin typeface="Cambria Math"/>
                            </a:rPr>
                          </m:ctrlPr>
                        </m:sSubPr>
                        <m:e>
                          <m:r>
                            <a:rPr lang="en-US" sz="2800" b="0" i="1" smtClean="0">
                              <a:solidFill>
                                <a:schemeClr val="bg2">
                                  <a:lumMod val="50000"/>
                                </a:schemeClr>
                              </a:solidFill>
                              <a:latin typeface="Cambria Math"/>
                            </a:rPr>
                            <m:t>𝐺𝑎𝑖𝑛𝑠𝑐𝑜𝑟𝑒</m:t>
                          </m:r>
                        </m:e>
                        <m:sub>
                          <m:r>
                            <a:rPr lang="en-US" sz="2800" b="0" i="1">
                              <a:solidFill>
                                <a:schemeClr val="bg2">
                                  <a:lumMod val="50000"/>
                                </a:schemeClr>
                              </a:solidFill>
                              <a:latin typeface="Cambria Math"/>
                            </a:rPr>
                            <m:t>𝑖𝑗</m:t>
                          </m:r>
                        </m:sub>
                      </m:sSub>
                      <m:r>
                        <a:rPr lang="en-US" sz="2800" b="0" i="1">
                          <a:solidFill>
                            <a:schemeClr val="bg2">
                              <a:lumMod val="50000"/>
                            </a:schemeClr>
                          </a:solidFill>
                          <a:latin typeface="Cambria Math"/>
                          <a:ea typeface="Cambria Math"/>
                        </a:rPr>
                        <m:t>=</m:t>
                      </m:r>
                      <m:sSub>
                        <m:sSubPr>
                          <m:ctrlPr>
                            <a:rPr lang="en-US" sz="2800" b="0" i="1">
                              <a:solidFill>
                                <a:schemeClr val="bg2">
                                  <a:lumMod val="50000"/>
                                </a:schemeClr>
                              </a:solidFill>
                              <a:effectLst/>
                              <a:latin typeface="Cambria Math"/>
                            </a:rPr>
                          </m:ctrlPr>
                        </m:sSubPr>
                        <m:e>
                          <m:r>
                            <a:rPr lang="en-US" sz="2800" b="0" i="1">
                              <a:solidFill>
                                <a:schemeClr val="bg2">
                                  <a:lumMod val="50000"/>
                                </a:schemeClr>
                              </a:solidFill>
                              <a:effectLst/>
                              <a:latin typeface="Cambria Math"/>
                            </a:rPr>
                            <m:t>𝛽</m:t>
                          </m:r>
                        </m:e>
                        <m:sub>
                          <m:r>
                            <a:rPr lang="en-US" sz="2800" b="0" i="1">
                              <a:solidFill>
                                <a:schemeClr val="bg2">
                                  <a:lumMod val="50000"/>
                                </a:schemeClr>
                              </a:solidFill>
                              <a:effectLst/>
                              <a:latin typeface="Cambria Math"/>
                            </a:rPr>
                            <m:t>0</m:t>
                          </m:r>
                          <m:r>
                            <a:rPr lang="en-US" sz="2800" b="0" i="1">
                              <a:solidFill>
                                <a:schemeClr val="bg2">
                                  <a:lumMod val="50000"/>
                                </a:schemeClr>
                              </a:solidFill>
                              <a:effectLst/>
                              <a:latin typeface="Cambria Math"/>
                            </a:rPr>
                            <m:t>𝑗</m:t>
                          </m:r>
                        </m:sub>
                      </m:sSub>
                      <m:r>
                        <a:rPr lang="en-US" sz="2800" b="0" i="1">
                          <a:solidFill>
                            <a:schemeClr val="bg2">
                              <a:lumMod val="50000"/>
                            </a:schemeClr>
                          </a:solidFill>
                          <a:latin typeface="Cambria Math"/>
                          <a:ea typeface="Cambria Math"/>
                        </a:rPr>
                        <m:t>+</m:t>
                      </m:r>
                      <m:sSub>
                        <m:sSubPr>
                          <m:ctrlPr>
                            <a:rPr lang="en-US" sz="2800" b="0" i="1">
                              <a:solidFill>
                                <a:schemeClr val="bg2">
                                  <a:lumMod val="50000"/>
                                </a:schemeClr>
                              </a:solidFill>
                              <a:latin typeface="Cambria Math"/>
                              <a:ea typeface="Cambria Math"/>
                            </a:rPr>
                          </m:ctrlPr>
                        </m:sSubPr>
                        <m:e>
                          <m:r>
                            <a:rPr lang="en-US" sz="2800" b="0" i="1">
                              <a:solidFill>
                                <a:schemeClr val="bg2">
                                  <a:lumMod val="50000"/>
                                </a:schemeClr>
                              </a:solidFill>
                              <a:latin typeface="Cambria Math"/>
                              <a:ea typeface="Cambria Math"/>
                            </a:rPr>
                            <m:t>𝑟</m:t>
                          </m:r>
                        </m:e>
                        <m:sub>
                          <m:r>
                            <a:rPr lang="en-US" sz="2800" b="0" i="1">
                              <a:solidFill>
                                <a:schemeClr val="bg2">
                                  <a:lumMod val="50000"/>
                                </a:schemeClr>
                              </a:solidFill>
                              <a:latin typeface="Cambria Math"/>
                              <a:ea typeface="Cambria Math"/>
                            </a:rPr>
                            <m:t>𝑖𝑗</m:t>
                          </m:r>
                        </m:sub>
                      </m:sSub>
                    </m:oMath>
                  </m:oMathPara>
                </a14:m>
                <a:endParaRPr lang="en-US" sz="2800" b="0" dirty="0">
                  <a:solidFill>
                    <a:schemeClr val="bg2">
                      <a:lumMod val="50000"/>
                    </a:schemeClr>
                  </a:solidFill>
                  <a:ea typeface="Cambria Math"/>
                </a:endParaRPr>
              </a:p>
            </p:txBody>
          </p:sp>
        </mc:Choice>
        <mc:Fallback xmlns="">
          <p:sp>
            <p:nvSpPr>
              <p:cNvPr id="48" name="TextBox 3"/>
              <p:cNvSpPr txBox="1">
                <a:spLocks noRot="1" noChangeAspect="1" noMove="1" noResize="1" noEditPoints="1" noAdjustHandles="1" noChangeArrowheads="1" noChangeShapeType="1" noTextEdit="1"/>
              </p:cNvSpPr>
              <p:nvPr/>
            </p:nvSpPr>
            <p:spPr>
              <a:xfrm>
                <a:off x="-1143000" y="20802600"/>
                <a:ext cx="11710988" cy="557910"/>
              </a:xfrm>
              <a:prstGeom prst="rect">
                <a:avLst/>
              </a:prstGeom>
              <a:blipFill rotWithShape="1">
                <a:blip r:embed="rId3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
              <p:cNvSpPr txBox="1"/>
              <p:nvPr/>
            </p:nvSpPr>
            <p:spPr>
              <a:xfrm>
                <a:off x="2119313" y="21259800"/>
                <a:ext cx="11063287" cy="5579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US" sz="2800" b="0" i="1" smtClean="0">
                          <a:solidFill>
                            <a:schemeClr val="bg2">
                              <a:lumMod val="50000"/>
                            </a:schemeClr>
                          </a:solidFill>
                          <a:latin typeface="Cambria Math"/>
                        </a:rPr>
                        <m:t>𝐿𝑒𝑣𝑒𝑙</m:t>
                      </m:r>
                      <m:r>
                        <a:rPr lang="en-US" sz="2800" b="0" i="1" smtClean="0">
                          <a:solidFill>
                            <a:schemeClr val="bg2">
                              <a:lumMod val="50000"/>
                            </a:schemeClr>
                          </a:solidFill>
                          <a:latin typeface="Cambria Math"/>
                        </a:rPr>
                        <m:t>2: </m:t>
                      </m:r>
                      <m:sSub>
                        <m:sSubPr>
                          <m:ctrlPr>
                            <a:rPr lang="en-US" sz="2800" b="0" i="1">
                              <a:solidFill>
                                <a:schemeClr val="bg2">
                                  <a:lumMod val="50000"/>
                                </a:schemeClr>
                              </a:solidFill>
                              <a:latin typeface="Cambria Math"/>
                            </a:rPr>
                          </m:ctrlPr>
                        </m:sSubPr>
                        <m:e>
                          <m:r>
                            <a:rPr lang="en-US" sz="2800" b="0" i="1">
                              <a:solidFill>
                                <a:schemeClr val="bg2">
                                  <a:lumMod val="50000"/>
                                </a:schemeClr>
                              </a:solidFill>
                              <a:latin typeface="Cambria Math"/>
                              <a:ea typeface="Cambria Math"/>
                            </a:rPr>
                            <m:t>𝛽</m:t>
                          </m:r>
                        </m:e>
                        <m:sub>
                          <m:r>
                            <a:rPr lang="en-US" sz="2800" b="0" i="1">
                              <a:solidFill>
                                <a:schemeClr val="bg2">
                                  <a:lumMod val="50000"/>
                                </a:schemeClr>
                              </a:solidFill>
                              <a:latin typeface="Cambria Math"/>
                            </a:rPr>
                            <m:t>0</m:t>
                          </m:r>
                          <m:r>
                            <a:rPr lang="en-US" sz="2800" b="0" i="1">
                              <a:solidFill>
                                <a:schemeClr val="bg2">
                                  <a:lumMod val="50000"/>
                                </a:schemeClr>
                              </a:solidFill>
                              <a:latin typeface="Cambria Math"/>
                            </a:rPr>
                            <m:t>𝑗</m:t>
                          </m:r>
                        </m:sub>
                      </m:sSub>
                      <m:r>
                        <a:rPr lang="en-US" sz="2800" b="0" i="1">
                          <a:solidFill>
                            <a:schemeClr val="bg2">
                              <a:lumMod val="50000"/>
                            </a:schemeClr>
                          </a:solidFill>
                          <a:latin typeface="Cambria Math"/>
                          <a:ea typeface="Cambria Math"/>
                        </a:rPr>
                        <m:t>=</m:t>
                      </m:r>
                      <m:sSub>
                        <m:sSubPr>
                          <m:ctrlPr>
                            <a:rPr lang="en-US" sz="2800" b="0" i="1">
                              <a:solidFill>
                                <a:schemeClr val="bg2">
                                  <a:lumMod val="50000"/>
                                </a:schemeClr>
                              </a:solidFill>
                              <a:effectLst/>
                              <a:latin typeface="Cambria Math"/>
                            </a:rPr>
                          </m:ctrlPr>
                        </m:sSubPr>
                        <m:e>
                          <m:r>
                            <a:rPr lang="en-US" sz="2800" b="0" i="1">
                              <a:solidFill>
                                <a:schemeClr val="bg2">
                                  <a:lumMod val="50000"/>
                                </a:schemeClr>
                              </a:solidFill>
                              <a:effectLst/>
                              <a:latin typeface="Cambria Math"/>
                              <a:ea typeface="Cambria Math"/>
                            </a:rPr>
                            <m:t>𝛾</m:t>
                          </m:r>
                        </m:e>
                        <m:sub>
                          <m:r>
                            <a:rPr lang="en-US" sz="2800" b="0" i="1">
                              <a:solidFill>
                                <a:schemeClr val="bg2">
                                  <a:lumMod val="50000"/>
                                </a:schemeClr>
                              </a:solidFill>
                              <a:effectLst/>
                              <a:latin typeface="Cambria Math"/>
                            </a:rPr>
                            <m:t>00</m:t>
                          </m:r>
                        </m:sub>
                      </m:sSub>
                      <m:sSub>
                        <m:sSubPr>
                          <m:ctrlPr>
                            <a:rPr lang="en-US" sz="2800" b="0" i="1">
                              <a:solidFill>
                                <a:schemeClr val="bg2">
                                  <a:lumMod val="50000"/>
                                </a:schemeClr>
                              </a:solidFill>
                              <a:latin typeface="Cambria Math"/>
                              <a:ea typeface="Cambria Math"/>
                            </a:rPr>
                          </m:ctrlPr>
                        </m:sSubPr>
                        <m:e>
                          <m:r>
                            <a:rPr lang="en-US" sz="2800" b="0" i="1">
                              <a:solidFill>
                                <a:schemeClr val="bg2">
                                  <a:lumMod val="50000"/>
                                </a:schemeClr>
                              </a:solidFill>
                              <a:latin typeface="Cambria Math"/>
                              <a:ea typeface="Cambria Math"/>
                            </a:rPr>
                            <m:t>+</m:t>
                          </m:r>
                          <m:r>
                            <a:rPr lang="en-US" sz="2800" b="0" i="1">
                              <a:solidFill>
                                <a:schemeClr val="bg2">
                                  <a:lumMod val="50000"/>
                                </a:schemeClr>
                              </a:solidFill>
                              <a:latin typeface="Cambria Math"/>
                              <a:ea typeface="Cambria Math"/>
                            </a:rPr>
                            <m:t>𝑢</m:t>
                          </m:r>
                        </m:e>
                        <m:sub>
                          <m:r>
                            <a:rPr lang="en-US" sz="2800" b="0" i="1">
                              <a:solidFill>
                                <a:schemeClr val="bg2">
                                  <a:lumMod val="50000"/>
                                </a:schemeClr>
                              </a:solidFill>
                              <a:latin typeface="Cambria Math"/>
                              <a:ea typeface="Cambria Math"/>
                            </a:rPr>
                            <m:t>0</m:t>
                          </m:r>
                          <m:r>
                            <a:rPr lang="en-US" sz="2800" b="0" i="1">
                              <a:solidFill>
                                <a:schemeClr val="bg2">
                                  <a:lumMod val="50000"/>
                                </a:schemeClr>
                              </a:solidFill>
                              <a:latin typeface="Cambria Math"/>
                              <a:ea typeface="Cambria Math"/>
                            </a:rPr>
                            <m:t>𝑗</m:t>
                          </m:r>
                        </m:sub>
                      </m:sSub>
                    </m:oMath>
                  </m:oMathPara>
                </a14:m>
                <a:endParaRPr lang="en-US" sz="2800" b="0" dirty="0">
                  <a:solidFill>
                    <a:schemeClr val="bg2">
                      <a:lumMod val="50000"/>
                    </a:schemeClr>
                  </a:solidFill>
                  <a:ea typeface="Cambria Math"/>
                </a:endParaRPr>
              </a:p>
            </p:txBody>
          </p:sp>
        </mc:Choice>
        <mc:Fallback xmlns="">
          <p:sp>
            <p:nvSpPr>
              <p:cNvPr id="49" name="TextBox 4"/>
              <p:cNvSpPr txBox="1">
                <a:spLocks noRot="1" noChangeAspect="1" noMove="1" noResize="1" noEditPoints="1" noAdjustHandles="1" noChangeArrowheads="1" noChangeShapeType="1" noTextEdit="1"/>
              </p:cNvSpPr>
              <p:nvPr/>
            </p:nvSpPr>
            <p:spPr>
              <a:xfrm>
                <a:off x="2119313" y="21259800"/>
                <a:ext cx="11063287" cy="557910"/>
              </a:xfrm>
              <a:prstGeom prst="rect">
                <a:avLst/>
              </a:prstGeom>
              <a:blipFill rotWithShape="1">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
              <p:cNvSpPr txBox="1"/>
              <p:nvPr/>
            </p:nvSpPr>
            <p:spPr>
              <a:xfrm>
                <a:off x="9282113" y="21259800"/>
                <a:ext cx="11063287" cy="56400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US" sz="2800" b="0" i="1" smtClean="0">
                          <a:solidFill>
                            <a:srgbClr val="0070C0"/>
                          </a:solidFill>
                          <a:latin typeface="Cambria Math"/>
                        </a:rPr>
                        <m:t>𝐿𝑒𝑣𝑒𝑙</m:t>
                      </m:r>
                      <m:r>
                        <a:rPr lang="en-US" sz="2800" b="0" i="1" smtClean="0">
                          <a:solidFill>
                            <a:srgbClr val="0070C0"/>
                          </a:solidFill>
                          <a:latin typeface="Cambria Math"/>
                        </a:rPr>
                        <m:t>2: </m:t>
                      </m:r>
                      <m:sSub>
                        <m:sSubPr>
                          <m:ctrlPr>
                            <a:rPr lang="en-US" sz="2800" b="0" i="1">
                              <a:solidFill>
                                <a:srgbClr val="0070C0"/>
                              </a:solidFill>
                              <a:latin typeface="Cambria Math"/>
                            </a:rPr>
                          </m:ctrlPr>
                        </m:sSubPr>
                        <m:e>
                          <m:r>
                            <a:rPr lang="en-US" sz="2800" b="0" i="1">
                              <a:solidFill>
                                <a:srgbClr val="0070C0"/>
                              </a:solidFill>
                              <a:latin typeface="Cambria Math"/>
                              <a:ea typeface="Cambria Math"/>
                            </a:rPr>
                            <m:t>𝛽</m:t>
                          </m:r>
                        </m:e>
                        <m:sub>
                          <m:r>
                            <a:rPr lang="en-US" sz="2800" b="0" i="1">
                              <a:solidFill>
                                <a:srgbClr val="0070C0"/>
                              </a:solidFill>
                              <a:latin typeface="Cambria Math"/>
                            </a:rPr>
                            <m:t>0</m:t>
                          </m:r>
                          <m:r>
                            <a:rPr lang="en-US" sz="2800" b="0" i="1">
                              <a:solidFill>
                                <a:srgbClr val="0070C0"/>
                              </a:solidFill>
                              <a:latin typeface="Cambria Math"/>
                            </a:rPr>
                            <m:t>𝑗</m:t>
                          </m:r>
                        </m:sub>
                      </m:sSub>
                      <m:r>
                        <a:rPr lang="en-US" sz="2800" b="0" i="1">
                          <a:solidFill>
                            <a:srgbClr val="0070C0"/>
                          </a:solidFill>
                          <a:latin typeface="Cambria Math"/>
                          <a:ea typeface="Cambria Math"/>
                        </a:rPr>
                        <m:t>=</m:t>
                      </m:r>
                      <m:sSub>
                        <m:sSubPr>
                          <m:ctrlPr>
                            <a:rPr lang="en-US" sz="2800" b="0" i="1">
                              <a:solidFill>
                                <a:srgbClr val="0070C0"/>
                              </a:solidFill>
                              <a:effectLst/>
                              <a:latin typeface="Cambria Math"/>
                            </a:rPr>
                          </m:ctrlPr>
                        </m:sSubPr>
                        <m:e>
                          <m:r>
                            <a:rPr lang="en-US" sz="2800" b="0" i="1">
                              <a:solidFill>
                                <a:srgbClr val="0070C0"/>
                              </a:solidFill>
                              <a:effectLst/>
                              <a:latin typeface="Cambria Math"/>
                              <a:ea typeface="Cambria Math"/>
                            </a:rPr>
                            <m:t>𝛾</m:t>
                          </m:r>
                        </m:e>
                        <m:sub>
                          <m:r>
                            <a:rPr lang="en-US" sz="2800" b="0" i="1">
                              <a:solidFill>
                                <a:srgbClr val="0070C0"/>
                              </a:solidFill>
                              <a:effectLst/>
                              <a:latin typeface="Cambria Math"/>
                            </a:rPr>
                            <m:t>00</m:t>
                          </m:r>
                        </m:sub>
                      </m:sSub>
                      <m:r>
                        <a:rPr lang="en-US" sz="2800" b="0" i="1">
                          <a:solidFill>
                            <a:srgbClr val="0070C0"/>
                          </a:solidFill>
                          <a:latin typeface="Cambria Math"/>
                          <a:ea typeface="Cambria Math"/>
                        </a:rPr>
                        <m:t>+</m:t>
                      </m:r>
                      <m:sSub>
                        <m:sSubPr>
                          <m:ctrlPr>
                            <a:rPr lang="en-US" sz="2800" b="0" i="1">
                              <a:solidFill>
                                <a:srgbClr val="0070C0"/>
                              </a:solidFill>
                              <a:latin typeface="Cambria Math"/>
                              <a:ea typeface="Cambria Math"/>
                            </a:rPr>
                          </m:ctrlPr>
                        </m:sSubPr>
                        <m:e>
                          <m:sSub>
                            <m:sSubPr>
                              <m:ctrlPr>
                                <a:rPr lang="en-US" sz="2800" b="1" i="1" smtClean="0">
                                  <a:solidFill>
                                    <a:srgbClr val="0070C0"/>
                                  </a:solidFill>
                                  <a:effectLst>
                                    <a:outerShdw blurRad="38100" dist="38100" dir="2700000" algn="tl">
                                      <a:srgbClr val="000000">
                                        <a:alpha val="43137"/>
                                      </a:srgbClr>
                                    </a:outerShdw>
                                  </a:effectLst>
                                  <a:latin typeface="Cambria Math"/>
                                  <a:ea typeface="Cambria Math"/>
                                </a:rPr>
                              </m:ctrlPr>
                            </m:sSubPr>
                            <m:e>
                              <m:r>
                                <a:rPr lang="en-US" sz="2800" b="1" i="1">
                                  <a:solidFill>
                                    <a:srgbClr val="0070C0"/>
                                  </a:solidFill>
                                  <a:effectLst>
                                    <a:outerShdw blurRad="38100" dist="38100" dir="2700000" algn="tl">
                                      <a:srgbClr val="000000">
                                        <a:alpha val="43137"/>
                                      </a:srgbClr>
                                    </a:outerShdw>
                                  </a:effectLst>
                                  <a:latin typeface="Cambria Math"/>
                                  <a:ea typeface="Cambria Math"/>
                                </a:rPr>
                                <m:t>𝜸</m:t>
                              </m:r>
                            </m:e>
                            <m:sub>
                              <m:r>
                                <a:rPr lang="en-US" sz="2800" b="1" i="1">
                                  <a:solidFill>
                                    <a:srgbClr val="0070C0"/>
                                  </a:solidFill>
                                  <a:effectLst>
                                    <a:outerShdw blurRad="38100" dist="38100" dir="2700000" algn="tl">
                                      <a:srgbClr val="000000">
                                        <a:alpha val="43137"/>
                                      </a:srgbClr>
                                    </a:outerShdw>
                                  </a:effectLst>
                                  <a:latin typeface="Cambria Math"/>
                                  <a:ea typeface="Cambria Math"/>
                                </a:rPr>
                                <m:t>𝟎</m:t>
                              </m:r>
                              <m:r>
                                <a:rPr lang="en-US" sz="2800" b="1" i="1" smtClean="0">
                                  <a:solidFill>
                                    <a:srgbClr val="0070C0"/>
                                  </a:solidFill>
                                  <a:effectLst>
                                    <a:outerShdw blurRad="38100" dist="38100" dir="2700000" algn="tl">
                                      <a:srgbClr val="000000">
                                        <a:alpha val="43137"/>
                                      </a:srgbClr>
                                    </a:outerShdw>
                                  </a:effectLst>
                                  <a:latin typeface="Cambria Math"/>
                                  <a:ea typeface="Cambria Math"/>
                                </a:rPr>
                                <m:t>𝟏</m:t>
                              </m:r>
                            </m:sub>
                          </m:sSub>
                          <m:r>
                            <a:rPr lang="en-US" sz="2800" b="1" i="1">
                              <a:solidFill>
                                <a:srgbClr val="0070C0"/>
                              </a:solidFill>
                              <a:effectLst>
                                <a:outerShdw blurRad="38100" dist="38100" dir="2700000" algn="tl">
                                  <a:srgbClr val="000000">
                                    <a:alpha val="43137"/>
                                  </a:srgbClr>
                                </a:outerShdw>
                              </a:effectLst>
                              <a:latin typeface="Cambria Math"/>
                              <a:ea typeface="Cambria Math"/>
                            </a:rPr>
                            <m:t>∗</m:t>
                          </m:r>
                          <m:sSub>
                            <m:sSubPr>
                              <m:ctrlPr>
                                <a:rPr lang="en-US" sz="2800" b="1" i="1">
                                  <a:solidFill>
                                    <a:srgbClr val="0070C0"/>
                                  </a:solidFill>
                                  <a:effectLst>
                                    <a:outerShdw blurRad="38100" dist="38100" dir="2700000" algn="tl">
                                      <a:srgbClr val="000000">
                                        <a:alpha val="43137"/>
                                      </a:srgbClr>
                                    </a:outerShdw>
                                  </a:effectLst>
                                  <a:latin typeface="Cambria Math"/>
                                  <a:ea typeface="Cambria Math"/>
                                </a:rPr>
                              </m:ctrlPr>
                            </m:sSubPr>
                            <m:e>
                              <m:r>
                                <a:rPr lang="en-US" sz="2800" b="1" i="1">
                                  <a:solidFill>
                                    <a:srgbClr val="0070C0"/>
                                  </a:solidFill>
                                  <a:effectLst>
                                    <a:outerShdw blurRad="38100" dist="38100" dir="2700000" algn="tl">
                                      <a:srgbClr val="000000">
                                        <a:alpha val="43137"/>
                                      </a:srgbClr>
                                    </a:outerShdw>
                                  </a:effectLst>
                                  <a:latin typeface="Cambria Math"/>
                                  <a:ea typeface="Cambria Math"/>
                                </a:rPr>
                                <m:t>𝑭𝑹𝑳</m:t>
                              </m:r>
                            </m:e>
                            <m:sub>
                              <m:r>
                                <a:rPr lang="en-US" sz="2800" b="1" i="1">
                                  <a:solidFill>
                                    <a:srgbClr val="0070C0"/>
                                  </a:solidFill>
                                  <a:effectLst>
                                    <a:outerShdw blurRad="38100" dist="38100" dir="2700000" algn="tl">
                                      <a:srgbClr val="000000">
                                        <a:alpha val="43137"/>
                                      </a:srgbClr>
                                    </a:outerShdw>
                                  </a:effectLst>
                                  <a:latin typeface="Cambria Math"/>
                                  <a:ea typeface="Cambria Math"/>
                                </a:rPr>
                                <m:t>𝒋</m:t>
                              </m:r>
                            </m:sub>
                          </m:sSub>
                          <m:r>
                            <a:rPr lang="en-US" sz="2800" b="0" i="1">
                              <a:solidFill>
                                <a:srgbClr val="0070C0"/>
                              </a:solidFill>
                              <a:latin typeface="Cambria Math"/>
                              <a:ea typeface="Cambria Math"/>
                            </a:rPr>
                            <m:t>+</m:t>
                          </m:r>
                          <m:r>
                            <a:rPr lang="en-US" sz="2800" b="0" i="1">
                              <a:solidFill>
                                <a:srgbClr val="0070C0"/>
                              </a:solidFill>
                              <a:latin typeface="Cambria Math"/>
                              <a:ea typeface="Cambria Math"/>
                            </a:rPr>
                            <m:t>𝑢</m:t>
                          </m:r>
                        </m:e>
                        <m:sub>
                          <m:r>
                            <a:rPr lang="en-US" sz="2800" b="0" i="1">
                              <a:solidFill>
                                <a:srgbClr val="0070C0"/>
                              </a:solidFill>
                              <a:latin typeface="Cambria Math"/>
                              <a:ea typeface="Cambria Math"/>
                            </a:rPr>
                            <m:t>0</m:t>
                          </m:r>
                          <m:r>
                            <a:rPr lang="en-US" sz="2800" b="0" i="1">
                              <a:solidFill>
                                <a:srgbClr val="0070C0"/>
                              </a:solidFill>
                              <a:latin typeface="Cambria Math"/>
                              <a:ea typeface="Cambria Math"/>
                            </a:rPr>
                            <m:t>𝑗</m:t>
                          </m:r>
                        </m:sub>
                      </m:sSub>
                    </m:oMath>
                  </m:oMathPara>
                </a14:m>
                <a:endParaRPr lang="en-US" sz="2800" b="0" dirty="0">
                  <a:solidFill>
                    <a:srgbClr val="0070C0"/>
                  </a:solidFill>
                  <a:ea typeface="Cambria Math"/>
                </a:endParaRPr>
              </a:p>
            </p:txBody>
          </p:sp>
        </mc:Choice>
        <mc:Fallback xmlns="">
          <p:sp>
            <p:nvSpPr>
              <p:cNvPr id="50" name="TextBox 4"/>
              <p:cNvSpPr txBox="1">
                <a:spLocks noRot="1" noChangeAspect="1" noMove="1" noResize="1" noEditPoints="1" noAdjustHandles="1" noChangeArrowheads="1" noChangeShapeType="1" noTextEdit="1"/>
              </p:cNvSpPr>
              <p:nvPr/>
            </p:nvSpPr>
            <p:spPr>
              <a:xfrm>
                <a:off x="9282113" y="21259800"/>
                <a:ext cx="11063287" cy="564001"/>
              </a:xfrm>
              <a:prstGeom prst="rect">
                <a:avLst/>
              </a:prstGeom>
              <a:blipFill rotWithShape="1">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3"/>
              <p:cNvSpPr txBox="1"/>
              <p:nvPr/>
            </p:nvSpPr>
            <p:spPr>
              <a:xfrm>
                <a:off x="5943600" y="20778090"/>
                <a:ext cx="11710988" cy="5579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a:rPr>
                        <m:t>𝐿𝑒𝑣𝑒𝑙</m:t>
                      </m:r>
                      <m:r>
                        <a:rPr lang="en-US" sz="2800" b="0" i="1" smtClean="0">
                          <a:solidFill>
                            <a:srgbClr val="0070C0"/>
                          </a:solidFill>
                          <a:latin typeface="Cambria Math"/>
                        </a:rPr>
                        <m:t>1: </m:t>
                      </m:r>
                      <m:sSub>
                        <m:sSubPr>
                          <m:ctrlPr>
                            <a:rPr lang="en-US" sz="2800" b="0" i="1">
                              <a:solidFill>
                                <a:srgbClr val="0070C0"/>
                              </a:solidFill>
                              <a:latin typeface="Cambria Math"/>
                            </a:rPr>
                          </m:ctrlPr>
                        </m:sSubPr>
                        <m:e>
                          <m:r>
                            <a:rPr lang="en-US" sz="2800" b="0" i="1" smtClean="0">
                              <a:solidFill>
                                <a:srgbClr val="0070C0"/>
                              </a:solidFill>
                              <a:latin typeface="Cambria Math"/>
                            </a:rPr>
                            <m:t>𝐺𝑎𝑖𝑛𝑠𝑐𝑜𝑟𝑒</m:t>
                          </m:r>
                        </m:e>
                        <m:sub>
                          <m:r>
                            <a:rPr lang="en-US" sz="2800" b="0" i="1">
                              <a:solidFill>
                                <a:srgbClr val="0070C0"/>
                              </a:solidFill>
                              <a:latin typeface="Cambria Math"/>
                            </a:rPr>
                            <m:t>𝑖𝑗</m:t>
                          </m:r>
                        </m:sub>
                      </m:sSub>
                      <m:r>
                        <a:rPr lang="en-US" sz="2800" b="0" i="1">
                          <a:solidFill>
                            <a:srgbClr val="0070C0"/>
                          </a:solidFill>
                          <a:latin typeface="Cambria Math"/>
                          <a:ea typeface="Cambria Math"/>
                        </a:rPr>
                        <m:t>=</m:t>
                      </m:r>
                      <m:sSub>
                        <m:sSubPr>
                          <m:ctrlPr>
                            <a:rPr lang="en-US" sz="2800" b="0" i="1">
                              <a:solidFill>
                                <a:srgbClr val="0070C0"/>
                              </a:solidFill>
                              <a:effectLst/>
                              <a:latin typeface="Cambria Math"/>
                            </a:rPr>
                          </m:ctrlPr>
                        </m:sSubPr>
                        <m:e>
                          <m:r>
                            <a:rPr lang="en-US" sz="2800" b="0" i="1">
                              <a:solidFill>
                                <a:srgbClr val="0070C0"/>
                              </a:solidFill>
                              <a:effectLst/>
                              <a:latin typeface="Cambria Math"/>
                            </a:rPr>
                            <m:t>𝛽</m:t>
                          </m:r>
                        </m:e>
                        <m:sub>
                          <m:r>
                            <a:rPr lang="en-US" sz="2800" b="0" i="1">
                              <a:solidFill>
                                <a:srgbClr val="0070C0"/>
                              </a:solidFill>
                              <a:effectLst/>
                              <a:latin typeface="Cambria Math"/>
                            </a:rPr>
                            <m:t>0</m:t>
                          </m:r>
                          <m:r>
                            <a:rPr lang="en-US" sz="2800" b="0" i="1">
                              <a:solidFill>
                                <a:srgbClr val="0070C0"/>
                              </a:solidFill>
                              <a:effectLst/>
                              <a:latin typeface="Cambria Math"/>
                            </a:rPr>
                            <m:t>𝑗</m:t>
                          </m:r>
                        </m:sub>
                      </m:sSub>
                      <m:r>
                        <a:rPr lang="en-US" sz="2800" b="0" i="1">
                          <a:solidFill>
                            <a:srgbClr val="0070C0"/>
                          </a:solidFill>
                          <a:latin typeface="Cambria Math"/>
                          <a:ea typeface="Cambria Math"/>
                        </a:rPr>
                        <m:t>+</m:t>
                      </m:r>
                      <m:sSub>
                        <m:sSubPr>
                          <m:ctrlPr>
                            <a:rPr lang="en-US" sz="2800" b="0" i="1">
                              <a:solidFill>
                                <a:srgbClr val="0070C0"/>
                              </a:solidFill>
                              <a:latin typeface="Cambria Math"/>
                              <a:ea typeface="Cambria Math"/>
                            </a:rPr>
                          </m:ctrlPr>
                        </m:sSubPr>
                        <m:e>
                          <m:r>
                            <a:rPr lang="en-US" sz="2800" b="0" i="1">
                              <a:solidFill>
                                <a:srgbClr val="0070C0"/>
                              </a:solidFill>
                              <a:latin typeface="Cambria Math"/>
                              <a:ea typeface="Cambria Math"/>
                            </a:rPr>
                            <m:t>𝑟</m:t>
                          </m:r>
                        </m:e>
                        <m:sub>
                          <m:r>
                            <a:rPr lang="en-US" sz="2800" b="0" i="1">
                              <a:solidFill>
                                <a:srgbClr val="0070C0"/>
                              </a:solidFill>
                              <a:latin typeface="Cambria Math"/>
                              <a:ea typeface="Cambria Math"/>
                            </a:rPr>
                            <m:t>𝑖𝑗</m:t>
                          </m:r>
                        </m:sub>
                      </m:sSub>
                    </m:oMath>
                  </m:oMathPara>
                </a14:m>
                <a:endParaRPr lang="en-US" sz="2800" b="0" dirty="0">
                  <a:solidFill>
                    <a:srgbClr val="0070C0"/>
                  </a:solidFill>
                  <a:ea typeface="Cambria Math"/>
                </a:endParaRPr>
              </a:p>
            </p:txBody>
          </p:sp>
        </mc:Choice>
        <mc:Fallback xmlns="">
          <p:sp>
            <p:nvSpPr>
              <p:cNvPr id="54" name="TextBox 3"/>
              <p:cNvSpPr txBox="1">
                <a:spLocks noRot="1" noChangeAspect="1" noMove="1" noResize="1" noEditPoints="1" noAdjustHandles="1" noChangeArrowheads="1" noChangeShapeType="1" noTextEdit="1"/>
              </p:cNvSpPr>
              <p:nvPr/>
            </p:nvSpPr>
            <p:spPr>
              <a:xfrm>
                <a:off x="5943600" y="20778090"/>
                <a:ext cx="11710988" cy="557910"/>
              </a:xfrm>
              <a:prstGeom prst="rect">
                <a:avLst/>
              </a:prstGeom>
              <a:blipFill rotWithShape="1">
                <a:blip r:embed="rId5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4"/>
              <p:cNvSpPr txBox="1"/>
              <p:nvPr/>
            </p:nvSpPr>
            <p:spPr>
              <a:xfrm>
                <a:off x="762000" y="21793200"/>
                <a:ext cx="11063287" cy="128958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14:m>
                  <m:oMathPara xmlns:m="http://schemas.openxmlformats.org/officeDocument/2006/math">
                    <m:oMathParaPr>
                      <m:jc m:val="left"/>
                    </m:oMathParaPr>
                    <m:oMath xmlns:m="http://schemas.openxmlformats.org/officeDocument/2006/math">
                      <m:r>
                        <a:rPr lang="en-US" sz="2400" b="0" i="1" smtClean="0">
                          <a:latin typeface="Cambria Math"/>
                          <a:ea typeface="Cambria Math"/>
                        </a:rPr>
                        <m:t>𝑤h𝑒𝑟𝑒</m:t>
                      </m:r>
                      <m:r>
                        <a:rPr lang="en-US" sz="2400" b="0" i="1" smtClean="0">
                          <a:latin typeface="Cambria Math"/>
                          <a:ea typeface="Cambria Math"/>
                        </a:rPr>
                        <m:t> </m:t>
                      </m:r>
                      <m:sSub>
                        <m:sSubPr>
                          <m:ctrlPr>
                            <a:rPr lang="en-US" sz="2400" b="0" i="1" smtClean="0">
                              <a:latin typeface="Cambria Math"/>
                              <a:ea typeface="Cambria Math"/>
                            </a:rPr>
                          </m:ctrlPr>
                        </m:sSubPr>
                        <m:e>
                          <m:r>
                            <a:rPr lang="en-US" sz="2400" b="0" i="1" smtClean="0">
                              <a:latin typeface="Cambria Math"/>
                              <a:ea typeface="Cambria Math"/>
                            </a:rPr>
                            <m:t>𝐺𝑎𝑖𝑛𝑠𝑐𝑜𝑟𝑒</m:t>
                          </m:r>
                        </m:e>
                        <m:sub>
                          <m:r>
                            <a:rPr lang="en-US" sz="2400" b="0" i="1" smtClean="0">
                              <a:latin typeface="Cambria Math"/>
                              <a:ea typeface="Cambria Math"/>
                            </a:rPr>
                            <m:t>𝑖𝑗</m:t>
                          </m:r>
                        </m:sub>
                      </m:sSub>
                      <m:r>
                        <a:rPr lang="en-US" sz="2400" b="0" i="1" smtClean="0">
                          <a:latin typeface="Cambria Math"/>
                          <a:ea typeface="Cambria Math"/>
                        </a:rPr>
                        <m:t> </m:t>
                      </m:r>
                      <m:r>
                        <a:rPr lang="en-US" sz="2400" b="0" i="1" smtClean="0">
                          <a:latin typeface="Cambria Math"/>
                          <a:ea typeface="Cambria Math"/>
                        </a:rPr>
                        <m:t>𝑖𝑠</m:t>
                      </m:r>
                      <m:r>
                        <a:rPr lang="en-US" sz="2400" b="0" i="1" smtClean="0">
                          <a:latin typeface="Cambria Math"/>
                          <a:ea typeface="Cambria Math"/>
                        </a:rPr>
                        <m:t> </m:t>
                      </m:r>
                      <m:r>
                        <a:rPr lang="en-US" sz="2400" b="0" i="1" smtClean="0">
                          <a:latin typeface="Cambria Math"/>
                          <a:ea typeface="Cambria Math"/>
                        </a:rPr>
                        <m:t>𝑡h𝑒</m:t>
                      </m:r>
                      <m:r>
                        <a:rPr lang="en-US" sz="2400" b="0" i="1" smtClean="0">
                          <a:latin typeface="Cambria Math"/>
                          <a:ea typeface="Cambria Math"/>
                        </a:rPr>
                        <m:t> </m:t>
                      </m:r>
                      <m:r>
                        <a:rPr lang="en-US" sz="2400" b="0" i="1" smtClean="0">
                          <a:latin typeface="Cambria Math"/>
                          <a:ea typeface="Cambria Math"/>
                        </a:rPr>
                        <m:t>𝑔𝑎𝑖𝑛𝑠𝑐𝑜𝑟𝑒</m:t>
                      </m:r>
                      <m:r>
                        <a:rPr lang="en-US" sz="2400" b="0" i="1" smtClean="0">
                          <a:latin typeface="Cambria Math"/>
                          <a:ea typeface="Cambria Math"/>
                        </a:rPr>
                        <m:t> </m:t>
                      </m:r>
                      <m:r>
                        <a:rPr lang="en-US" sz="2400" b="0" i="1" smtClean="0">
                          <a:latin typeface="Cambria Math"/>
                          <a:ea typeface="Cambria Math"/>
                        </a:rPr>
                        <m:t>𝑓𝑜𝑟</m:t>
                      </m:r>
                      <m:r>
                        <a:rPr lang="en-US" sz="2400" b="0" i="1" smtClean="0">
                          <a:latin typeface="Cambria Math"/>
                          <a:ea typeface="Cambria Math"/>
                        </a:rPr>
                        <m:t> </m:t>
                      </m:r>
                      <m:r>
                        <a:rPr lang="en-US" sz="2400" b="0" i="1" smtClean="0">
                          <a:latin typeface="Cambria Math"/>
                          <a:ea typeface="Cambria Math"/>
                        </a:rPr>
                        <m:t>𝑠𝑡𝑢𝑑𝑒𝑛𝑡</m:t>
                      </m:r>
                      <m:r>
                        <a:rPr lang="en-US" sz="2400" b="0" i="1" smtClean="0">
                          <a:latin typeface="Cambria Math"/>
                          <a:ea typeface="Cambria Math"/>
                        </a:rPr>
                        <m:t> </m:t>
                      </m:r>
                      <m:r>
                        <a:rPr lang="en-US" sz="2400" b="0" i="1" smtClean="0">
                          <a:latin typeface="Cambria Math"/>
                          <a:ea typeface="Cambria Math"/>
                        </a:rPr>
                        <m:t>𝑖</m:t>
                      </m:r>
                      <m:r>
                        <a:rPr lang="en-US" sz="2400" b="0" i="1" smtClean="0">
                          <a:latin typeface="Cambria Math"/>
                          <a:ea typeface="Cambria Math"/>
                        </a:rPr>
                        <m:t> </m:t>
                      </m:r>
                      <m:r>
                        <a:rPr lang="en-US" sz="2400" b="0" i="1" smtClean="0">
                          <a:latin typeface="Cambria Math"/>
                          <a:ea typeface="Cambria Math"/>
                        </a:rPr>
                        <m:t>𝑤h𝑜𝑠𝑒</m:t>
                      </m:r>
                      <m:r>
                        <a:rPr lang="en-US" sz="2400" b="0" i="1" smtClean="0">
                          <a:latin typeface="Cambria Math"/>
                          <a:ea typeface="Cambria Math"/>
                        </a:rPr>
                        <m:t> </m:t>
                      </m:r>
                      <m:r>
                        <a:rPr lang="en-US" sz="2400" b="0" i="1" smtClean="0">
                          <a:latin typeface="Cambria Math"/>
                          <a:ea typeface="Cambria Math"/>
                        </a:rPr>
                        <m:t>𝑡𝑒𝑎𝑐h𝑒𝑟</m:t>
                      </m:r>
                      <m:r>
                        <a:rPr lang="en-US" sz="2400" b="0" i="1" smtClean="0">
                          <a:latin typeface="Cambria Math"/>
                          <a:ea typeface="Cambria Math"/>
                        </a:rPr>
                        <m:t> </m:t>
                      </m:r>
                      <m:r>
                        <a:rPr lang="en-US" sz="2400" b="0" i="1" smtClean="0">
                          <a:latin typeface="Cambria Math"/>
                          <a:ea typeface="Cambria Math"/>
                        </a:rPr>
                        <m:t>𝑖𝑠</m:t>
                      </m:r>
                      <m:r>
                        <a:rPr lang="en-US" sz="2400" b="0" i="1" smtClean="0">
                          <a:latin typeface="Cambria Math"/>
                          <a:ea typeface="Cambria Math"/>
                        </a:rPr>
                        <m:t> </m:t>
                      </m:r>
                      <m:r>
                        <a:rPr lang="en-US" sz="2400" b="0" i="1" smtClean="0">
                          <a:latin typeface="Cambria Math"/>
                          <a:ea typeface="Cambria Math"/>
                        </a:rPr>
                        <m:t>𝑗</m:t>
                      </m:r>
                      <m:r>
                        <a:rPr lang="en-US" sz="2400" b="0" i="1" smtClean="0">
                          <a:latin typeface="Cambria Math"/>
                          <a:ea typeface="Cambria Math"/>
                        </a:rPr>
                        <m:t>;</m:t>
                      </m:r>
                    </m:oMath>
                  </m:oMathPara>
                </a14:m>
                <a:endParaRPr lang="en-US" sz="2400" b="0" i="1" dirty="0" smtClean="0">
                  <a:latin typeface="Cambria Math"/>
                  <a:ea typeface="Cambria Math"/>
                </a:endParaRPr>
              </a:p>
              <a:p>
                <a:pPr algn="l"/>
                <a14:m>
                  <m:oMathPara xmlns:m="http://schemas.openxmlformats.org/officeDocument/2006/math">
                    <m:oMathParaPr>
                      <m:jc m:val="left"/>
                    </m:oMathParaPr>
                    <m:oMath xmlns:m="http://schemas.openxmlformats.org/officeDocument/2006/math">
                      <m:sSub>
                        <m:sSubPr>
                          <m:ctrlPr>
                            <a:rPr lang="en-US" sz="2400" b="0" i="1" smtClean="0">
                              <a:latin typeface="Cambria Math"/>
                              <a:ea typeface="Cambria Math"/>
                            </a:rPr>
                          </m:ctrlPr>
                        </m:sSubPr>
                        <m:e>
                          <m:r>
                            <a:rPr lang="en-US" sz="2400" b="0" i="1" smtClean="0">
                              <a:latin typeface="Cambria Math"/>
                              <a:ea typeface="Cambria Math"/>
                            </a:rPr>
                            <m:t>𝐹𝑅𝐿</m:t>
                          </m:r>
                        </m:e>
                        <m:sub>
                          <m:r>
                            <a:rPr lang="en-US" sz="2400" b="0" i="1" smtClean="0">
                              <a:latin typeface="Cambria Math"/>
                              <a:ea typeface="Cambria Math"/>
                            </a:rPr>
                            <m:t>𝑗</m:t>
                          </m:r>
                        </m:sub>
                      </m:sSub>
                      <m:r>
                        <a:rPr lang="en-US" sz="2400" b="0" i="1" smtClean="0">
                          <a:latin typeface="Cambria Math"/>
                          <a:ea typeface="Cambria Math"/>
                        </a:rPr>
                        <m:t> </m:t>
                      </m:r>
                      <m:r>
                        <a:rPr lang="en-US" sz="2400" b="0" i="1" smtClean="0">
                          <a:latin typeface="Cambria Math"/>
                          <a:ea typeface="Cambria Math"/>
                        </a:rPr>
                        <m:t>𝑖𝑠</m:t>
                      </m:r>
                      <m:r>
                        <a:rPr lang="en-US" sz="2400" b="0" i="1" smtClean="0">
                          <a:latin typeface="Cambria Math"/>
                          <a:ea typeface="Cambria Math"/>
                        </a:rPr>
                        <m:t> </m:t>
                      </m:r>
                      <m:r>
                        <a:rPr lang="en-US" sz="2400" b="0" i="1" smtClean="0">
                          <a:latin typeface="Cambria Math"/>
                          <a:ea typeface="Cambria Math"/>
                        </a:rPr>
                        <m:t>𝑡h𝑒</m:t>
                      </m:r>
                      <m:r>
                        <a:rPr lang="en-US" sz="2400" b="0" i="1" smtClean="0">
                          <a:latin typeface="Cambria Math"/>
                          <a:ea typeface="Cambria Math"/>
                        </a:rPr>
                        <m:t> </m:t>
                      </m:r>
                      <m:r>
                        <a:rPr lang="en-US" sz="2400" b="0" i="1" smtClean="0">
                          <a:latin typeface="Cambria Math"/>
                          <a:ea typeface="Cambria Math"/>
                        </a:rPr>
                        <m:t>𝑝𝑟𝑒𝑐𝑒𝑛𝑡</m:t>
                      </m:r>
                      <m:r>
                        <a:rPr lang="en-US" sz="2400" b="0" i="1" smtClean="0">
                          <a:latin typeface="Cambria Math"/>
                          <a:ea typeface="Cambria Math"/>
                        </a:rPr>
                        <m:t> </m:t>
                      </m:r>
                      <m:r>
                        <a:rPr lang="en-US" sz="2400" b="0" i="1" smtClean="0">
                          <a:latin typeface="Cambria Math"/>
                          <a:ea typeface="Cambria Math"/>
                        </a:rPr>
                        <m:t>𝑜𝑓</m:t>
                      </m:r>
                      <m:r>
                        <a:rPr lang="en-US" sz="2400" b="0" i="1" smtClean="0">
                          <a:latin typeface="Cambria Math"/>
                          <a:ea typeface="Cambria Math"/>
                        </a:rPr>
                        <m:t> </m:t>
                      </m:r>
                      <m:r>
                        <a:rPr lang="en-US" sz="2400" b="0" i="1" smtClean="0">
                          <a:latin typeface="Cambria Math"/>
                          <a:ea typeface="Cambria Math"/>
                        </a:rPr>
                        <m:t>𝑓𝑟𝑒𝑒</m:t>
                      </m:r>
                      <m:r>
                        <a:rPr lang="en-US" sz="2400" b="0" i="1" smtClean="0">
                          <a:latin typeface="Cambria Math"/>
                          <a:ea typeface="Cambria Math"/>
                        </a:rPr>
                        <m:t> </m:t>
                      </m:r>
                      <m:r>
                        <a:rPr lang="en-US" sz="2400" b="0" i="1" smtClean="0">
                          <a:latin typeface="Cambria Math"/>
                          <a:ea typeface="Cambria Math"/>
                        </a:rPr>
                        <m:t>𝑟𝑒𝑑𝑢𝑐𝑒𝑑</m:t>
                      </m:r>
                      <m:r>
                        <a:rPr lang="en-US" sz="2400" b="0" i="1" smtClean="0">
                          <a:latin typeface="Cambria Math"/>
                          <a:ea typeface="Cambria Math"/>
                        </a:rPr>
                        <m:t> </m:t>
                      </m:r>
                      <m:r>
                        <a:rPr lang="en-US" sz="2400" b="0" i="1" smtClean="0">
                          <a:latin typeface="Cambria Math"/>
                          <a:ea typeface="Cambria Math"/>
                        </a:rPr>
                        <m:t>𝑙𝑢𝑛𝑐h</m:t>
                      </m:r>
                      <m:r>
                        <a:rPr lang="en-US" sz="2400" b="0" i="1" smtClean="0">
                          <a:latin typeface="Cambria Math"/>
                          <a:ea typeface="Cambria Math"/>
                        </a:rPr>
                        <m:t>;</m:t>
                      </m:r>
                      <m:r>
                        <a:rPr lang="en-US" sz="2400" b="0" i="0" smtClean="0">
                          <a:latin typeface="Cambria Math"/>
                          <a:ea typeface="Cambria Math"/>
                        </a:rPr>
                        <m:t> </m:t>
                      </m:r>
                    </m:oMath>
                  </m:oMathPara>
                </a14:m>
                <a:endParaRPr lang="en-US" sz="2400" b="0" i="0" dirty="0" smtClean="0">
                  <a:latin typeface="Cambria Math"/>
                  <a:ea typeface="Cambria Math"/>
                </a:endParaRPr>
              </a:p>
              <a:p>
                <a:pPr algn="l"/>
                <a14:m>
                  <m:oMath xmlns:m="http://schemas.openxmlformats.org/officeDocument/2006/math">
                    <m:sSub>
                      <m:sSubPr>
                        <m:ctrlPr>
                          <a:rPr lang="en-US" sz="2400" b="0" i="1" smtClean="0">
                            <a:latin typeface="Cambria Math"/>
                            <a:ea typeface="Cambria Math"/>
                          </a:rPr>
                        </m:ctrlPr>
                      </m:sSubPr>
                      <m:e>
                        <m:r>
                          <a:rPr lang="en-US" sz="2400" b="0" i="1" smtClean="0">
                            <a:latin typeface="Cambria Math"/>
                            <a:ea typeface="Cambria Math"/>
                          </a:rPr>
                          <m:t>𝑢</m:t>
                        </m:r>
                      </m:e>
                      <m:sub>
                        <m:r>
                          <a:rPr lang="en-US" sz="2400" b="0" i="1" smtClean="0">
                            <a:latin typeface="Cambria Math"/>
                            <a:ea typeface="Cambria Math"/>
                          </a:rPr>
                          <m:t>0</m:t>
                        </m:r>
                        <m:r>
                          <a:rPr lang="en-US" sz="2400" b="0" i="1" smtClean="0">
                            <a:latin typeface="Cambria Math"/>
                            <a:ea typeface="Cambria Math"/>
                          </a:rPr>
                          <m:t>𝑗</m:t>
                        </m:r>
                      </m:sub>
                    </m:sSub>
                    <m:r>
                      <a:rPr lang="en-US" sz="2400" b="0" i="1" smtClean="0">
                        <a:latin typeface="Cambria Math"/>
                        <a:ea typeface="Cambria Math"/>
                      </a:rPr>
                      <m:t> </m:t>
                    </m:r>
                    <m:r>
                      <a:rPr lang="en-US" sz="2400" b="0" i="1" smtClean="0">
                        <a:latin typeface="Cambria Math"/>
                        <a:ea typeface="Cambria Math"/>
                      </a:rPr>
                      <m:t>𝑖𝑠</m:t>
                    </m:r>
                    <m:r>
                      <a:rPr lang="en-US" sz="2400" b="0" i="1" smtClean="0">
                        <a:latin typeface="Cambria Math"/>
                        <a:ea typeface="Cambria Math"/>
                      </a:rPr>
                      <m:t> </m:t>
                    </m:r>
                    <m:r>
                      <a:rPr lang="en-US" sz="2400" b="0" i="1" smtClean="0">
                        <a:latin typeface="Cambria Math"/>
                        <a:ea typeface="Cambria Math"/>
                      </a:rPr>
                      <m:t>𝑡h𝑒</m:t>
                    </m:r>
                    <m:r>
                      <a:rPr lang="en-US" sz="2400" b="0" i="1" smtClean="0">
                        <a:latin typeface="Cambria Math"/>
                        <a:ea typeface="Cambria Math"/>
                      </a:rPr>
                      <m:t> </m:t>
                    </m:r>
                    <m:r>
                      <a:rPr lang="en-US" sz="2400" b="0" i="1" smtClean="0">
                        <a:latin typeface="Cambria Math"/>
                        <a:ea typeface="Cambria Math"/>
                      </a:rPr>
                      <m:t>𝑟𝑎𝑛𝑑𝑜𝑚</m:t>
                    </m:r>
                    <m:r>
                      <a:rPr lang="en-US" sz="2400" b="0" i="1" smtClean="0">
                        <a:latin typeface="Cambria Math"/>
                        <a:ea typeface="Cambria Math"/>
                      </a:rPr>
                      <m:t> </m:t>
                    </m:r>
                    <m:r>
                      <a:rPr lang="en-US" sz="2400" b="0" i="1" smtClean="0">
                        <a:latin typeface="Cambria Math"/>
                        <a:ea typeface="Cambria Math"/>
                      </a:rPr>
                      <m:t>𝑡𝑒𝑎𝑐h𝑒𝑟</m:t>
                    </m:r>
                    <m:r>
                      <a:rPr lang="en-US" sz="2400" b="0" i="1" smtClean="0">
                        <a:latin typeface="Cambria Math"/>
                        <a:ea typeface="Cambria Math"/>
                      </a:rPr>
                      <m:t> </m:t>
                    </m:r>
                    <m:r>
                      <a:rPr lang="en-US" sz="2400" b="0" i="1" smtClean="0">
                        <a:latin typeface="Cambria Math"/>
                        <a:ea typeface="Cambria Math"/>
                      </a:rPr>
                      <m:t>𝑒𝑓𝑓𝑒𝑐𝑡</m:t>
                    </m:r>
                    <m:r>
                      <a:rPr lang="en-US" sz="2400" b="0" i="1" smtClean="0">
                        <a:latin typeface="Cambria Math"/>
                        <a:ea typeface="Cambria Math"/>
                      </a:rPr>
                      <m:t> </m:t>
                    </m:r>
                    <m:r>
                      <a:rPr lang="en-US" sz="2400" b="0" i="1" smtClean="0">
                        <a:latin typeface="Cambria Math"/>
                        <a:ea typeface="Cambria Math"/>
                      </a:rPr>
                      <m:t>𝑓𝑜𝑟</m:t>
                    </m:r>
                    <m:r>
                      <a:rPr lang="en-US" sz="2400" b="0" i="1" smtClean="0">
                        <a:latin typeface="Cambria Math"/>
                        <a:ea typeface="Cambria Math"/>
                      </a:rPr>
                      <m:t> </m:t>
                    </m:r>
                    <m:r>
                      <a:rPr lang="en-US" sz="2400" b="0" i="1" smtClean="0">
                        <a:latin typeface="Cambria Math"/>
                        <a:ea typeface="Cambria Math"/>
                      </a:rPr>
                      <m:t>𝑡𝑒𝑎𝑐h𝑒𝑟</m:t>
                    </m:r>
                    <m:r>
                      <a:rPr lang="en-US" sz="2400" b="0" i="1" smtClean="0">
                        <a:latin typeface="Cambria Math"/>
                        <a:ea typeface="Cambria Math"/>
                      </a:rPr>
                      <m:t> </m:t>
                    </m:r>
                    <m:r>
                      <a:rPr lang="en-US" sz="2400" b="0" i="1" smtClean="0">
                        <a:latin typeface="Cambria Math"/>
                        <a:ea typeface="Cambria Math"/>
                      </a:rPr>
                      <m:t>𝑗</m:t>
                    </m:r>
                    <m:r>
                      <a:rPr lang="en-US" sz="2400" b="0" i="1" smtClean="0">
                        <a:latin typeface="Cambria Math"/>
                        <a:ea typeface="Cambria Math"/>
                      </a:rPr>
                      <m:t>.</m:t>
                    </m:r>
                  </m:oMath>
                </a14:m>
                <a:r>
                  <a:rPr lang="en-US" sz="2400" b="0" dirty="0" smtClean="0">
                    <a:ea typeface="Cambria Math"/>
                  </a:rPr>
                  <a:t> </a:t>
                </a:r>
              </a:p>
            </p:txBody>
          </p:sp>
        </mc:Choice>
        <mc:Fallback xmlns="">
          <p:sp>
            <p:nvSpPr>
              <p:cNvPr id="55" name="TextBox 4"/>
              <p:cNvSpPr txBox="1">
                <a:spLocks noRot="1" noChangeAspect="1" noMove="1" noResize="1" noEditPoints="1" noAdjustHandles="1" noChangeArrowheads="1" noChangeShapeType="1" noTextEdit="1"/>
              </p:cNvSpPr>
              <p:nvPr/>
            </p:nvSpPr>
            <p:spPr>
              <a:xfrm>
                <a:off x="762000" y="21793200"/>
                <a:ext cx="11063287" cy="1289584"/>
              </a:xfrm>
              <a:prstGeom prst="rect">
                <a:avLst/>
              </a:prstGeom>
              <a:blipFill rotWithShape="1">
                <a:blip r:embed="rId51"/>
                <a:stretch>
                  <a:fillRect l="-110" b="-3302"/>
                </a:stretch>
              </a:blipFill>
            </p:spPr>
            <p:txBody>
              <a:bodyPr/>
              <a:lstStyle/>
              <a:p>
                <a:r>
                  <a:rPr lang="en-US">
                    <a:noFill/>
                  </a:rPr>
                  <a:t> </a:t>
                </a:r>
              </a:p>
            </p:txBody>
          </p:sp>
        </mc:Fallback>
      </mc:AlternateContent>
      <p:grpSp>
        <p:nvGrpSpPr>
          <p:cNvPr id="38" name="Group 37"/>
          <p:cNvGrpSpPr/>
          <p:nvPr/>
        </p:nvGrpSpPr>
        <p:grpSpPr>
          <a:xfrm>
            <a:off x="7330914" y="22326601"/>
            <a:ext cx="8137687" cy="7787640"/>
            <a:chOff x="1043963" y="689680"/>
            <a:chExt cx="7094392" cy="6001248"/>
          </a:xfrm>
        </p:grpSpPr>
        <p:pic>
          <p:nvPicPr>
            <p:cNvPr id="39" name="Picture 4"/>
            <p:cNvPicPr>
              <a:picLocks noChangeAspect="1" noChangeArrowheads="1"/>
            </p:cNvPicPr>
            <p:nvPr/>
          </p:nvPicPr>
          <p:blipFill rotWithShape="1">
            <a:blip r:embed="rId52">
              <a:extLst>
                <a:ext uri="{28A0092B-C50C-407E-A947-70E740481C1C}">
                  <a14:useLocalDpi xmlns:a14="http://schemas.microsoft.com/office/drawing/2010/main" val="0"/>
                </a:ext>
              </a:extLst>
            </a:blip>
            <a:srcRect l="4474" b="3783"/>
            <a:stretch/>
          </p:blipFill>
          <p:spPr bwMode="auto">
            <a:xfrm>
              <a:off x="1462063" y="689680"/>
              <a:ext cx="6477000" cy="600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3610709" y="3709063"/>
              <a:ext cx="4527646" cy="1000581"/>
            </a:xfrm>
            <a:prstGeom prst="rect">
              <a:avLst/>
            </a:prstGeom>
            <a:noFill/>
          </p:spPr>
          <p:txBody>
            <a:bodyPr wrap="square" rtlCol="0">
              <a:spAutoFit/>
            </a:bodyPr>
            <a:lstStyle/>
            <a:p>
              <a:r>
                <a:rPr lang="en-US" i="1" dirty="0" smtClean="0"/>
                <a:t>Actual/Observed average gain score </a:t>
              </a:r>
              <a:endParaRPr lang="en-US" i="1" dirty="0"/>
            </a:p>
            <a:p>
              <a:r>
                <a:rPr lang="en-US" i="1" dirty="0" smtClean="0"/>
                <a:t>Model A predicted average gain score</a:t>
              </a:r>
            </a:p>
            <a:p>
              <a:r>
                <a:rPr lang="en-US" i="1" dirty="0" smtClean="0"/>
                <a:t>Model B predicted average gain score</a:t>
              </a:r>
              <a:endParaRPr lang="en-US" i="1" dirty="0"/>
            </a:p>
          </p:txBody>
        </p:sp>
        <p:sp>
          <p:nvSpPr>
            <p:cNvPr id="47" name="Rectangle 46"/>
            <p:cNvSpPr/>
            <p:nvPr/>
          </p:nvSpPr>
          <p:spPr>
            <a:xfrm>
              <a:off x="3657600" y="4038600"/>
              <a:ext cx="152400" cy="152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3657600" y="4295775"/>
              <a:ext cx="152400" cy="152400"/>
            </a:xfrm>
            <a:prstGeom prst="triangl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667125" y="3743325"/>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43963" y="689680"/>
              <a:ext cx="6523502" cy="795333"/>
            </a:xfrm>
            <a:prstGeom prst="rect">
              <a:avLst/>
            </a:prstGeom>
            <a:noFill/>
          </p:spPr>
          <p:txBody>
            <a:bodyPr wrap="square" rtlCol="0">
              <a:spAutoFit/>
            </a:bodyPr>
            <a:lstStyle/>
            <a:p>
              <a:pPr algn="ctr"/>
              <a:r>
                <a:rPr lang="en-US" sz="2800" b="1" dirty="0" smtClean="0"/>
                <a:t>Figure 2 </a:t>
              </a:r>
            </a:p>
            <a:p>
              <a:pPr algn="ctr"/>
              <a:r>
                <a:rPr lang="en-US" sz="2800" b="1" dirty="0" smtClean="0"/>
                <a:t>Average gain score for each teacher</a:t>
              </a:r>
              <a:endParaRPr lang="en-US" sz="2800" b="1" dirty="0"/>
            </a:p>
          </p:txBody>
        </p:sp>
        <p:sp>
          <p:nvSpPr>
            <p:cNvPr id="58" name="TextBox 57"/>
            <p:cNvSpPr txBox="1"/>
            <p:nvPr/>
          </p:nvSpPr>
          <p:spPr>
            <a:xfrm>
              <a:off x="3570800" y="4754386"/>
              <a:ext cx="4394835" cy="498070"/>
            </a:xfrm>
            <a:prstGeom prst="rect">
              <a:avLst/>
            </a:prstGeom>
            <a:noFill/>
          </p:spPr>
          <p:txBody>
            <a:bodyPr wrap="square" rtlCol="0">
              <a:spAutoFit/>
            </a:bodyPr>
            <a:lstStyle/>
            <a:p>
              <a:pPr algn="l"/>
              <a:r>
                <a:rPr lang="en-US" sz="1800" i="1" dirty="0" smtClean="0"/>
                <a:t>Note: the grey area shows a 68% confidence interval for the average gain score</a:t>
              </a:r>
              <a:endParaRPr lang="en-US" sz="1800" i="1"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37476</TotalTime>
  <Words>1570</Words>
  <Application>Microsoft Office PowerPoint</Application>
  <PresentationFormat>Custom</PresentationFormat>
  <Paragraphs>116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Beidler</dc:creator>
  <cp:lastModifiedBy>Qinyun Lin</cp:lastModifiedBy>
  <cp:revision>705</cp:revision>
  <cp:lastPrinted>2016-11-01T19:15:52Z</cp:lastPrinted>
  <dcterms:created xsi:type="dcterms:W3CDTF">2007-01-17T22:05:43Z</dcterms:created>
  <dcterms:modified xsi:type="dcterms:W3CDTF">2018-03-08T09:06:32Z</dcterms:modified>
</cp:coreProperties>
</file>