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3160166" rtl="0" eaLnBrk="1" latinLnBrk="0" hangingPunct="1">
      <a:defRPr sz="6221" kern="1200">
        <a:solidFill>
          <a:schemeClr val="tx1"/>
        </a:solidFill>
        <a:latin typeface="+mn-lt"/>
        <a:ea typeface="+mn-ea"/>
        <a:cs typeface="+mn-cs"/>
      </a:defRPr>
    </a:lvl1pPr>
    <a:lvl2pPr marL="1580083" algn="l" defTabSz="3160166" rtl="0" eaLnBrk="1" latinLnBrk="0" hangingPunct="1">
      <a:defRPr sz="6221" kern="1200">
        <a:solidFill>
          <a:schemeClr val="tx1"/>
        </a:solidFill>
        <a:latin typeface="+mn-lt"/>
        <a:ea typeface="+mn-ea"/>
        <a:cs typeface="+mn-cs"/>
      </a:defRPr>
    </a:lvl2pPr>
    <a:lvl3pPr marL="3160166" algn="l" defTabSz="3160166" rtl="0" eaLnBrk="1" latinLnBrk="0" hangingPunct="1">
      <a:defRPr sz="6221" kern="1200">
        <a:solidFill>
          <a:schemeClr val="tx1"/>
        </a:solidFill>
        <a:latin typeface="+mn-lt"/>
        <a:ea typeface="+mn-ea"/>
        <a:cs typeface="+mn-cs"/>
      </a:defRPr>
    </a:lvl3pPr>
    <a:lvl4pPr marL="4740250" algn="l" defTabSz="3160166" rtl="0" eaLnBrk="1" latinLnBrk="0" hangingPunct="1">
      <a:defRPr sz="6221" kern="1200">
        <a:solidFill>
          <a:schemeClr val="tx1"/>
        </a:solidFill>
        <a:latin typeface="+mn-lt"/>
        <a:ea typeface="+mn-ea"/>
        <a:cs typeface="+mn-cs"/>
      </a:defRPr>
    </a:lvl4pPr>
    <a:lvl5pPr marL="6320333" algn="l" defTabSz="3160166" rtl="0" eaLnBrk="1" latinLnBrk="0" hangingPunct="1">
      <a:defRPr sz="6221" kern="1200">
        <a:solidFill>
          <a:schemeClr val="tx1"/>
        </a:solidFill>
        <a:latin typeface="+mn-lt"/>
        <a:ea typeface="+mn-ea"/>
        <a:cs typeface="+mn-cs"/>
      </a:defRPr>
    </a:lvl5pPr>
    <a:lvl6pPr marL="7900416" algn="l" defTabSz="3160166" rtl="0" eaLnBrk="1" latinLnBrk="0" hangingPunct="1">
      <a:defRPr sz="6221" kern="1200">
        <a:solidFill>
          <a:schemeClr val="tx1"/>
        </a:solidFill>
        <a:latin typeface="+mn-lt"/>
        <a:ea typeface="+mn-ea"/>
        <a:cs typeface="+mn-cs"/>
      </a:defRPr>
    </a:lvl6pPr>
    <a:lvl7pPr marL="9480499" algn="l" defTabSz="3160166" rtl="0" eaLnBrk="1" latinLnBrk="0" hangingPunct="1">
      <a:defRPr sz="6221" kern="1200">
        <a:solidFill>
          <a:schemeClr val="tx1"/>
        </a:solidFill>
        <a:latin typeface="+mn-lt"/>
        <a:ea typeface="+mn-ea"/>
        <a:cs typeface="+mn-cs"/>
      </a:defRPr>
    </a:lvl7pPr>
    <a:lvl8pPr marL="11060582" algn="l" defTabSz="3160166" rtl="0" eaLnBrk="1" latinLnBrk="0" hangingPunct="1">
      <a:defRPr sz="6221" kern="1200">
        <a:solidFill>
          <a:schemeClr val="tx1"/>
        </a:solidFill>
        <a:latin typeface="+mn-lt"/>
        <a:ea typeface="+mn-ea"/>
        <a:cs typeface="+mn-cs"/>
      </a:defRPr>
    </a:lvl8pPr>
    <a:lvl9pPr marL="12640666" algn="l" defTabSz="3160166" rtl="0" eaLnBrk="1" latinLnBrk="0" hangingPunct="1">
      <a:defRPr sz="622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FBD"/>
    <a:srgbClr val="D5E4D0"/>
    <a:srgbClr val="809EC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56" autoAdjust="0"/>
    <p:restoredTop sz="94991" autoAdjust="0"/>
  </p:normalViewPr>
  <p:slideViewPr>
    <p:cSldViewPr snapToGrid="0">
      <p:cViewPr varScale="1">
        <p:scale>
          <a:sx n="16" d="100"/>
          <a:sy n="16" d="100"/>
        </p:scale>
        <p:origin x="1387"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arker\Dropbox\7%20Sustainability%20%20Large%20Scale%20and%20POSOH\7.1%20Large%20Scale\7.1.1%20Questions\AOP%202015\resource%20Qs\Copy%20of%20KLGNH_seaice_extent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w="47625">
              <a:noFill/>
            </a:ln>
          </c:spPr>
          <c:marker>
            <c:symbol val="circle"/>
            <c:size val="4"/>
          </c:marker>
          <c:xVal>
            <c:numRef>
              <c:f>'CO2'!$K$625:$K$676</c:f>
              <c:numCache>
                <c:formatCode>General</c:formatCode>
                <c:ptCount val="52"/>
                <c:pt idx="0">
                  <c:v>2010.125</c:v>
                </c:pt>
                <c:pt idx="1">
                  <c:v>2010.2080000000001</c:v>
                </c:pt>
                <c:pt idx="2">
                  <c:v>2010.2919999999999</c:v>
                </c:pt>
                <c:pt idx="3">
                  <c:v>2010.375</c:v>
                </c:pt>
                <c:pt idx="4">
                  <c:v>2010.4580000000001</c:v>
                </c:pt>
                <c:pt idx="5">
                  <c:v>2010.5419999999999</c:v>
                </c:pt>
                <c:pt idx="6">
                  <c:v>2010.625</c:v>
                </c:pt>
                <c:pt idx="7">
                  <c:v>2010.7080000000001</c:v>
                </c:pt>
                <c:pt idx="8">
                  <c:v>2010.7919999999999</c:v>
                </c:pt>
                <c:pt idx="9">
                  <c:v>2010.875</c:v>
                </c:pt>
                <c:pt idx="10">
                  <c:v>2010.9580000000001</c:v>
                </c:pt>
                <c:pt idx="11">
                  <c:v>2011.0419999999999</c:v>
                </c:pt>
                <c:pt idx="12">
                  <c:v>2011.125</c:v>
                </c:pt>
                <c:pt idx="13">
                  <c:v>2011.2080000000001</c:v>
                </c:pt>
                <c:pt idx="14">
                  <c:v>2011.2919999999999</c:v>
                </c:pt>
                <c:pt idx="15">
                  <c:v>2011.375</c:v>
                </c:pt>
                <c:pt idx="16">
                  <c:v>2011.4580000000001</c:v>
                </c:pt>
                <c:pt idx="17">
                  <c:v>2011.5419999999999</c:v>
                </c:pt>
                <c:pt idx="18">
                  <c:v>2011.625</c:v>
                </c:pt>
                <c:pt idx="19">
                  <c:v>2011.7080000000001</c:v>
                </c:pt>
                <c:pt idx="20">
                  <c:v>2011.7919999999999</c:v>
                </c:pt>
                <c:pt idx="21">
                  <c:v>2011.875</c:v>
                </c:pt>
                <c:pt idx="22">
                  <c:v>2011.9580000000001</c:v>
                </c:pt>
                <c:pt idx="23">
                  <c:v>2012.0419999999999</c:v>
                </c:pt>
                <c:pt idx="24">
                  <c:v>2012.125</c:v>
                </c:pt>
                <c:pt idx="25">
                  <c:v>2012.2080000000001</c:v>
                </c:pt>
                <c:pt idx="26">
                  <c:v>2012.2919999999999</c:v>
                </c:pt>
                <c:pt idx="27">
                  <c:v>2012.375</c:v>
                </c:pt>
                <c:pt idx="28">
                  <c:v>2012.4580000000001</c:v>
                </c:pt>
                <c:pt idx="29">
                  <c:v>2012.5419999999999</c:v>
                </c:pt>
                <c:pt idx="30">
                  <c:v>2012.625</c:v>
                </c:pt>
                <c:pt idx="31">
                  <c:v>2012.7080000000001</c:v>
                </c:pt>
                <c:pt idx="32">
                  <c:v>2012.7919999999999</c:v>
                </c:pt>
                <c:pt idx="33">
                  <c:v>2012.875</c:v>
                </c:pt>
                <c:pt idx="34">
                  <c:v>2012.9580000000001</c:v>
                </c:pt>
                <c:pt idx="35">
                  <c:v>2013.0419999999999</c:v>
                </c:pt>
                <c:pt idx="36">
                  <c:v>2013.125</c:v>
                </c:pt>
                <c:pt idx="37">
                  <c:v>2013.2080000000001</c:v>
                </c:pt>
                <c:pt idx="38">
                  <c:v>2013.2919999999999</c:v>
                </c:pt>
                <c:pt idx="39">
                  <c:v>2013.375</c:v>
                </c:pt>
                <c:pt idx="40">
                  <c:v>2013.4580000000001</c:v>
                </c:pt>
                <c:pt idx="41">
                  <c:v>2013.5419999999999</c:v>
                </c:pt>
                <c:pt idx="42">
                  <c:v>2013.625</c:v>
                </c:pt>
                <c:pt idx="43">
                  <c:v>2013.7080000000001</c:v>
                </c:pt>
                <c:pt idx="44">
                  <c:v>2013.7919999999999</c:v>
                </c:pt>
                <c:pt idx="45">
                  <c:v>2013.875</c:v>
                </c:pt>
                <c:pt idx="46">
                  <c:v>2013.9580000000001</c:v>
                </c:pt>
                <c:pt idx="47">
                  <c:v>2014.0419999999999</c:v>
                </c:pt>
                <c:pt idx="48">
                  <c:v>2014.125</c:v>
                </c:pt>
                <c:pt idx="49">
                  <c:v>2014.2080000000001</c:v>
                </c:pt>
                <c:pt idx="50">
                  <c:v>2014.2919999999999</c:v>
                </c:pt>
                <c:pt idx="51">
                  <c:v>2014.375</c:v>
                </c:pt>
              </c:numCache>
            </c:numRef>
          </c:xVal>
          <c:yVal>
            <c:numRef>
              <c:f>'CO2'!$L$625:$L$676</c:f>
              <c:numCache>
                <c:formatCode>General</c:formatCode>
                <c:ptCount val="52"/>
                <c:pt idx="0">
                  <c:v>389.94</c:v>
                </c:pt>
                <c:pt idx="1">
                  <c:v>391.09</c:v>
                </c:pt>
                <c:pt idx="2">
                  <c:v>392.53</c:v>
                </c:pt>
                <c:pt idx="3">
                  <c:v>393.04</c:v>
                </c:pt>
                <c:pt idx="4">
                  <c:v>392.15</c:v>
                </c:pt>
                <c:pt idx="5">
                  <c:v>390.22</c:v>
                </c:pt>
                <c:pt idx="6">
                  <c:v>388.26</c:v>
                </c:pt>
                <c:pt idx="7">
                  <c:v>386.83</c:v>
                </c:pt>
                <c:pt idx="8">
                  <c:v>387.2</c:v>
                </c:pt>
                <c:pt idx="9">
                  <c:v>388.65</c:v>
                </c:pt>
                <c:pt idx="10">
                  <c:v>389.73</c:v>
                </c:pt>
                <c:pt idx="11">
                  <c:v>391.25</c:v>
                </c:pt>
                <c:pt idx="12">
                  <c:v>391.82</c:v>
                </c:pt>
                <c:pt idx="13">
                  <c:v>392.49</c:v>
                </c:pt>
                <c:pt idx="14">
                  <c:v>393.34</c:v>
                </c:pt>
                <c:pt idx="15">
                  <c:v>394.21</c:v>
                </c:pt>
                <c:pt idx="16">
                  <c:v>393.72</c:v>
                </c:pt>
                <c:pt idx="17">
                  <c:v>392.42</c:v>
                </c:pt>
                <c:pt idx="18">
                  <c:v>390.19</c:v>
                </c:pt>
                <c:pt idx="19">
                  <c:v>389.04</c:v>
                </c:pt>
                <c:pt idx="20">
                  <c:v>388.96</c:v>
                </c:pt>
                <c:pt idx="21">
                  <c:v>390.24</c:v>
                </c:pt>
                <c:pt idx="22">
                  <c:v>391.83</c:v>
                </c:pt>
                <c:pt idx="23">
                  <c:v>393.12</c:v>
                </c:pt>
                <c:pt idx="24">
                  <c:v>393.6</c:v>
                </c:pt>
                <c:pt idx="25">
                  <c:v>394.45</c:v>
                </c:pt>
                <c:pt idx="26">
                  <c:v>396.18</c:v>
                </c:pt>
                <c:pt idx="27">
                  <c:v>396.78</c:v>
                </c:pt>
                <c:pt idx="28">
                  <c:v>395.83</c:v>
                </c:pt>
                <c:pt idx="29">
                  <c:v>394.3</c:v>
                </c:pt>
                <c:pt idx="30">
                  <c:v>392.41</c:v>
                </c:pt>
                <c:pt idx="31">
                  <c:v>391.06</c:v>
                </c:pt>
                <c:pt idx="32">
                  <c:v>391.01</c:v>
                </c:pt>
                <c:pt idx="33">
                  <c:v>392.81</c:v>
                </c:pt>
                <c:pt idx="34">
                  <c:v>394.28</c:v>
                </c:pt>
                <c:pt idx="35">
                  <c:v>395.54</c:v>
                </c:pt>
                <c:pt idx="36">
                  <c:v>396.8</c:v>
                </c:pt>
                <c:pt idx="37">
                  <c:v>397.31</c:v>
                </c:pt>
                <c:pt idx="38">
                  <c:v>398.35</c:v>
                </c:pt>
                <c:pt idx="39">
                  <c:v>399.76</c:v>
                </c:pt>
                <c:pt idx="40">
                  <c:v>398.58</c:v>
                </c:pt>
                <c:pt idx="41">
                  <c:v>397.2</c:v>
                </c:pt>
                <c:pt idx="42">
                  <c:v>395.15</c:v>
                </c:pt>
                <c:pt idx="43">
                  <c:v>393.51</c:v>
                </c:pt>
                <c:pt idx="44">
                  <c:v>393.66</c:v>
                </c:pt>
                <c:pt idx="45">
                  <c:v>395.11</c:v>
                </c:pt>
                <c:pt idx="46">
                  <c:v>396.81</c:v>
                </c:pt>
                <c:pt idx="47">
                  <c:v>397.8</c:v>
                </c:pt>
                <c:pt idx="48">
                  <c:v>397.91</c:v>
                </c:pt>
                <c:pt idx="49">
                  <c:v>399.58</c:v>
                </c:pt>
                <c:pt idx="50">
                  <c:v>401.29</c:v>
                </c:pt>
                <c:pt idx="51">
                  <c:v>401.77</c:v>
                </c:pt>
              </c:numCache>
            </c:numRef>
          </c:yVal>
          <c:smooth val="0"/>
        </c:ser>
        <c:dLbls>
          <c:showLegendKey val="0"/>
          <c:showVal val="0"/>
          <c:showCatName val="0"/>
          <c:showSerName val="0"/>
          <c:showPercent val="0"/>
          <c:showBubbleSize val="0"/>
        </c:dLbls>
        <c:axId val="1281374288"/>
        <c:axId val="1281383536"/>
      </c:scatterChart>
      <c:valAx>
        <c:axId val="1281374288"/>
        <c:scaling>
          <c:orientation val="minMax"/>
          <c:max val="2021"/>
          <c:min val="2010"/>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1281383536"/>
        <c:crosses val="autoZero"/>
        <c:crossBetween val="midCat"/>
        <c:majorUnit val="1"/>
      </c:valAx>
      <c:valAx>
        <c:axId val="1281383536"/>
        <c:scaling>
          <c:orientation val="minMax"/>
          <c:max val="422"/>
          <c:min val="380"/>
        </c:scaling>
        <c:delete val="0"/>
        <c:axPos val="l"/>
        <c:majorGridlines/>
        <c:title>
          <c:tx>
            <c:rich>
              <a:bodyPr rot="-5400000" vert="horz"/>
              <a:lstStyle/>
              <a:p>
                <a:pPr>
                  <a:defRPr/>
                </a:pPr>
                <a:r>
                  <a:rPr lang="en-US"/>
                  <a:t>CO2</a:t>
                </a:r>
                <a:r>
                  <a:rPr lang="en-US" baseline="0"/>
                  <a:t> concentration (ppm)</a:t>
                </a:r>
                <a:endParaRPr lang="en-US"/>
              </a:p>
            </c:rich>
          </c:tx>
          <c:layout/>
          <c:overlay val="0"/>
        </c:title>
        <c:numFmt formatCode="General" sourceLinked="1"/>
        <c:majorTickMark val="out"/>
        <c:minorTickMark val="none"/>
        <c:tickLblPos val="nextTo"/>
        <c:crossAx val="1281374288"/>
        <c:crosses val="autoZero"/>
        <c:crossBetween val="midCat"/>
        <c:majorUnit val="10"/>
      </c:valAx>
    </c:plotArea>
    <c:plotVisOnly val="1"/>
    <c:dispBlanksAs val="gap"/>
    <c:showDLblsOverMax val="0"/>
  </c:chart>
  <c:spPr>
    <a:solidFill>
      <a:schemeClr val="bg1"/>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0.06039</cdr:y>
    </cdr:from>
    <cdr:to>
      <cdr:x>0.00152</cdr:x>
      <cdr:y>0.76944</cdr:y>
    </cdr:to>
    <cdr:cxnSp macro="">
      <cdr:nvCxnSpPr>
        <cdr:cNvPr id="3" name="Straight Connector 2"/>
        <cdr:cNvCxnSpPr/>
      </cdr:nvCxnSpPr>
      <cdr:spPr>
        <a:xfrm xmlns:a="http://schemas.openxmlformats.org/drawingml/2006/main" flipV="1">
          <a:off x="-14115085" y="198810"/>
          <a:ext cx="8745" cy="2334079"/>
        </a:xfrm>
        <a:prstGeom xmlns:a="http://schemas.openxmlformats.org/drawingml/2006/main" prst="line">
          <a:avLst/>
        </a:prstGeom>
        <a:ln xmlns:a="http://schemas.openxmlformats.org/drawingml/2006/main" w="1270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0.91126</cdr:x>
      <cdr:y>0.094</cdr:y>
    </cdr:from>
    <cdr:to>
      <cdr:x>0.91278</cdr:x>
      <cdr:y>0.80304</cdr:y>
    </cdr:to>
    <cdr:cxnSp macro="">
      <cdr:nvCxnSpPr>
        <cdr:cNvPr id="9" name="Straight Connector 8"/>
        <cdr:cNvCxnSpPr/>
      </cdr:nvCxnSpPr>
      <cdr:spPr>
        <a:xfrm xmlns:a="http://schemas.openxmlformats.org/drawingml/2006/main" flipH="1" flipV="1">
          <a:off x="5705475" y="333375"/>
          <a:ext cx="9525" cy="2514600"/>
        </a:xfrm>
        <a:prstGeom xmlns:a="http://schemas.openxmlformats.org/drawingml/2006/main" prst="line">
          <a:avLst/>
        </a:prstGeom>
        <a:ln xmlns:a="http://schemas.openxmlformats.org/drawingml/2006/main" w="1270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0.21923</cdr:x>
      <cdr:y>0.36439</cdr:y>
    </cdr:from>
    <cdr:to>
      <cdr:x>0.22949</cdr:x>
      <cdr:y>0.53866</cdr:y>
    </cdr:to>
    <cdr:cxnSp macro="">
      <cdr:nvCxnSpPr>
        <cdr:cNvPr id="2" name="Straight Arrow Connector 1"/>
        <cdr:cNvCxnSpPr/>
      </cdr:nvCxnSpPr>
      <cdr:spPr>
        <a:xfrm xmlns:a="http://schemas.openxmlformats.org/drawingml/2006/main" flipH="1">
          <a:off x="1303020" y="1226820"/>
          <a:ext cx="60960" cy="586740"/>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7D43D1-99A7-4134-8016-C87912F16C8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214347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7D43D1-99A7-4134-8016-C87912F16C8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243699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7D43D1-99A7-4134-8016-C87912F16C8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62931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7D43D1-99A7-4134-8016-C87912F16C8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142750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7D43D1-99A7-4134-8016-C87912F16C8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193206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7D43D1-99A7-4134-8016-C87912F16C8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108924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7D43D1-99A7-4134-8016-C87912F16C8D}"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10168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7D43D1-99A7-4134-8016-C87912F16C8D}"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16963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D43D1-99A7-4134-8016-C87912F16C8D}"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194781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D43D1-99A7-4134-8016-C87912F16C8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194864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D43D1-99A7-4134-8016-C87912F16C8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2D1F0-7FF5-4869-9D3C-2E2AEEEE18AB}" type="slidenum">
              <a:rPr lang="en-US" smtClean="0"/>
              <a:t>‹#›</a:t>
            </a:fld>
            <a:endParaRPr lang="en-US"/>
          </a:p>
        </p:txBody>
      </p:sp>
    </p:spTree>
    <p:extLst>
      <p:ext uri="{BB962C8B-B14F-4D97-AF65-F5344CB8AC3E}">
        <p14:creationId xmlns:p14="http://schemas.microsoft.com/office/powerpoint/2010/main" val="128312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BE7D43D1-99A7-4134-8016-C87912F16C8D}" type="datetimeFigureOut">
              <a:rPr lang="en-US" smtClean="0"/>
              <a:t>4/19/2017</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0C42D1F0-7FF5-4869-9D3C-2E2AEEEE18AB}" type="slidenum">
              <a:rPr lang="en-US" smtClean="0"/>
              <a:t>‹#›</a:t>
            </a:fld>
            <a:endParaRPr lang="en-US"/>
          </a:p>
        </p:txBody>
      </p:sp>
    </p:spTree>
    <p:extLst>
      <p:ext uri="{BB962C8B-B14F-4D97-AF65-F5344CB8AC3E}">
        <p14:creationId xmlns:p14="http://schemas.microsoft.com/office/powerpoint/2010/main" val="2283325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chart" Target="../charts/chart1.xml"/><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55000" r="-55000"/>
          </a:stretch>
        </a:blipFill>
        <a:effectLst/>
      </p:bgPr>
    </p:bg>
    <p:spTree>
      <p:nvGrpSpPr>
        <p:cNvPr id="1" name=""/>
        <p:cNvGrpSpPr/>
        <p:nvPr/>
      </p:nvGrpSpPr>
      <p:grpSpPr>
        <a:xfrm>
          <a:off x="0" y="0"/>
          <a:ext cx="0" cy="0"/>
          <a:chOff x="0" y="0"/>
          <a:chExt cx="0" cy="0"/>
        </a:xfrm>
      </p:grpSpPr>
      <p:sp>
        <p:nvSpPr>
          <p:cNvPr id="5" name="TextBox 4"/>
          <p:cNvSpPr txBox="1"/>
          <p:nvPr/>
        </p:nvSpPr>
        <p:spPr>
          <a:xfrm>
            <a:off x="8043085" y="-5270388"/>
            <a:ext cx="12025590" cy="1049646"/>
          </a:xfrm>
          <a:prstGeom prst="rect">
            <a:avLst/>
          </a:prstGeom>
          <a:noFill/>
          <a:ln>
            <a:noFill/>
          </a:ln>
        </p:spPr>
        <p:txBody>
          <a:bodyPr wrap="square" rtlCol="0">
            <a:spAutoFit/>
          </a:bodyPr>
          <a:lstStyle/>
          <a:p>
            <a:endParaRPr lang="en-US" dirty="0"/>
          </a:p>
        </p:txBody>
      </p:sp>
      <p:sp>
        <p:nvSpPr>
          <p:cNvPr id="6" name="TextBox 5"/>
          <p:cNvSpPr txBox="1"/>
          <p:nvPr/>
        </p:nvSpPr>
        <p:spPr>
          <a:xfrm>
            <a:off x="500746" y="509117"/>
            <a:ext cx="42860672" cy="3395801"/>
          </a:xfrm>
          <a:prstGeom prst="rect">
            <a:avLst/>
          </a:prstGeom>
          <a:noFill/>
        </p:spPr>
        <p:txBody>
          <a:bodyPr wrap="square" rtlCol="0">
            <a:spAutoFit/>
          </a:bodyPr>
          <a:lstStyle/>
          <a:p>
            <a:r>
              <a:rPr lang="en-US" sz="7000" b="1" dirty="0"/>
              <a:t>An Initial Learning Progression Describing Students’ Understanding of Large-scale Data and the Global Carbon Cycle </a:t>
            </a:r>
            <a:endParaRPr lang="en-US" sz="7000" b="1" dirty="0" smtClean="0"/>
          </a:p>
          <a:p>
            <a:endParaRPr lang="en-US" sz="2000" baseline="30000" dirty="0"/>
          </a:p>
          <a:p>
            <a:r>
              <a:rPr lang="en-US" sz="5400" dirty="0" smtClean="0"/>
              <a:t>Joyce </a:t>
            </a:r>
            <a:r>
              <a:rPr lang="en-US" sz="5400" dirty="0"/>
              <a:t>Parker</a:t>
            </a:r>
            <a:r>
              <a:rPr lang="en-US" sz="5400" baseline="30000" dirty="0"/>
              <a:t>1,2</a:t>
            </a:r>
            <a:r>
              <a:rPr lang="en-US" sz="5400" dirty="0"/>
              <a:t>, Craig Kohn</a:t>
            </a:r>
            <a:r>
              <a:rPr lang="en-US" sz="5400" baseline="30000" dirty="0"/>
              <a:t>1,3</a:t>
            </a:r>
            <a:r>
              <a:rPr lang="en-US" sz="5400" dirty="0"/>
              <a:t>, </a:t>
            </a:r>
            <a:r>
              <a:rPr lang="en-US" sz="5400" dirty="0" smtClean="0"/>
              <a:t>Beth Covitt</a:t>
            </a:r>
            <a:r>
              <a:rPr lang="en-US" sz="5400" baseline="30000" dirty="0" smtClean="0"/>
              <a:t>4</a:t>
            </a:r>
            <a:r>
              <a:rPr lang="en-US" sz="5400" dirty="0" smtClean="0"/>
              <a:t>, May </a:t>
            </a:r>
            <a:r>
              <a:rPr lang="en-US" sz="5400" dirty="0"/>
              <a:t>Lee</a:t>
            </a:r>
            <a:r>
              <a:rPr lang="en-US" sz="5400" baseline="30000" dirty="0"/>
              <a:t>3</a:t>
            </a:r>
            <a:r>
              <a:rPr lang="en-US" sz="5400" dirty="0"/>
              <a:t>, </a:t>
            </a:r>
            <a:r>
              <a:rPr lang="en-US" sz="5400" dirty="0" smtClean="0"/>
              <a:t>and Charles </a:t>
            </a:r>
            <a:r>
              <a:rPr lang="en-US" sz="5400" dirty="0"/>
              <a:t>Anderson</a:t>
            </a:r>
            <a:r>
              <a:rPr lang="en-US" sz="5400" baseline="30000" dirty="0"/>
              <a:t>1,3</a:t>
            </a:r>
            <a:endParaRPr lang="en-US" sz="5400" dirty="0"/>
          </a:p>
          <a:p>
            <a:endParaRPr lang="en-US" sz="2000" baseline="30000" dirty="0" smtClean="0"/>
          </a:p>
          <a:p>
            <a:r>
              <a:rPr lang="en-US" sz="3200" baseline="30000" dirty="0" smtClean="0"/>
              <a:t>1</a:t>
            </a:r>
            <a:r>
              <a:rPr lang="en-US" sz="3200" dirty="0" smtClean="0"/>
              <a:t>Great</a:t>
            </a:r>
            <a:r>
              <a:rPr lang="en-US" sz="3200" baseline="30000" dirty="0" smtClean="0"/>
              <a:t> </a:t>
            </a:r>
            <a:r>
              <a:rPr lang="en-US" sz="3200" dirty="0"/>
              <a:t>Lakes Bioenergy Research Center, </a:t>
            </a:r>
            <a:r>
              <a:rPr lang="en-US" sz="3200" baseline="30000" dirty="0"/>
              <a:t>2</a:t>
            </a:r>
            <a:r>
              <a:rPr lang="en-US" sz="3200" dirty="0"/>
              <a:t>Department of Earth and Environmental </a:t>
            </a:r>
            <a:r>
              <a:rPr lang="en-US" sz="3200" dirty="0" smtClean="0"/>
              <a:t>Sciences, </a:t>
            </a:r>
            <a:r>
              <a:rPr lang="en-US" sz="3200" baseline="30000" dirty="0" smtClean="0"/>
              <a:t>3</a:t>
            </a:r>
            <a:r>
              <a:rPr lang="en-US" sz="3200" dirty="0" smtClean="0"/>
              <a:t>Department </a:t>
            </a:r>
            <a:r>
              <a:rPr lang="en-US" sz="3200" dirty="0"/>
              <a:t>of Teacher </a:t>
            </a:r>
            <a:r>
              <a:rPr lang="en-US" sz="3200" dirty="0" smtClean="0"/>
              <a:t>Education </a:t>
            </a:r>
            <a:r>
              <a:rPr lang="mr-IN" sz="3200" dirty="0" smtClean="0"/>
              <a:t>–</a:t>
            </a:r>
            <a:r>
              <a:rPr lang="en-US" sz="3200" dirty="0" smtClean="0"/>
              <a:t> Michigan State University</a:t>
            </a:r>
          </a:p>
          <a:p>
            <a:r>
              <a:rPr lang="en-US" sz="3200" baseline="30000" dirty="0" smtClean="0"/>
              <a:t>4</a:t>
            </a:r>
            <a:r>
              <a:rPr lang="en-US" sz="3200" dirty="0" smtClean="0"/>
              <a:t>spectrUM </a:t>
            </a:r>
            <a:r>
              <a:rPr lang="en-US" sz="3200" dirty="0"/>
              <a:t>Discovery </a:t>
            </a:r>
            <a:r>
              <a:rPr lang="en-US" sz="3200" dirty="0" smtClean="0"/>
              <a:t>Area </a:t>
            </a:r>
            <a:r>
              <a:rPr lang="mr-IN" sz="3200" dirty="0" smtClean="0"/>
              <a:t>–</a:t>
            </a:r>
            <a:r>
              <a:rPr lang="en-US" sz="3200" dirty="0" smtClean="0"/>
              <a:t> University </a:t>
            </a:r>
            <a:r>
              <a:rPr lang="en-US" sz="3200" dirty="0"/>
              <a:t>of Montana</a:t>
            </a:r>
          </a:p>
        </p:txBody>
      </p:sp>
      <p:grpSp>
        <p:nvGrpSpPr>
          <p:cNvPr id="2" name="Group 1"/>
          <p:cNvGrpSpPr>
            <a:grpSpLocks noChangeAspect="1"/>
          </p:cNvGrpSpPr>
          <p:nvPr/>
        </p:nvGrpSpPr>
        <p:grpSpPr>
          <a:xfrm>
            <a:off x="38482657" y="28616873"/>
            <a:ext cx="5120640" cy="4134518"/>
            <a:chOff x="775641" y="625641"/>
            <a:chExt cx="5162384" cy="4168222"/>
          </a:xfrm>
        </p:grpSpPr>
        <p:pic>
          <p:nvPicPr>
            <p:cNvPr id="1028" name="Picture 4" descr="climateChange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42" y="625641"/>
              <a:ext cx="5162383" cy="34415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75641" y="4067231"/>
              <a:ext cx="5162383" cy="726632"/>
            </a:xfrm>
            <a:prstGeom prst="rect">
              <a:avLst/>
            </a:prstGeom>
            <a:solidFill>
              <a:srgbClr val="809EC3"/>
            </a:solidFill>
          </p:spPr>
          <p:txBody>
            <a:bodyPr wrap="square" rtlCol="0">
              <a:spAutoFit/>
            </a:bodyPr>
            <a:lstStyle/>
            <a:p>
              <a:r>
                <a:rPr lang="en-US" sz="2000" b="1" dirty="0">
                  <a:solidFill>
                    <a:schemeClr val="bg1"/>
                  </a:solidFill>
                </a:rPr>
                <a:t>http://www.transitionburnie.com.au/category/climate-change/</a:t>
              </a:r>
            </a:p>
          </p:txBody>
        </p:sp>
      </p:grpSp>
      <p:sp>
        <p:nvSpPr>
          <p:cNvPr id="8" name="TextBox 7"/>
          <p:cNvSpPr txBox="1"/>
          <p:nvPr/>
        </p:nvSpPr>
        <p:spPr>
          <a:xfrm>
            <a:off x="792326" y="4224661"/>
            <a:ext cx="11831474" cy="3293209"/>
          </a:xfrm>
          <a:prstGeom prst="rect">
            <a:avLst/>
          </a:prstGeom>
          <a:noFill/>
          <a:ln>
            <a:noFill/>
          </a:ln>
        </p:spPr>
        <p:txBody>
          <a:bodyPr wrap="square" rtlCol="0">
            <a:spAutoFit/>
          </a:bodyPr>
          <a:lstStyle/>
          <a:p>
            <a:r>
              <a:rPr lang="en-US" sz="4400" b="1" u="sng" dirty="0" smtClean="0"/>
              <a:t>Overview</a:t>
            </a:r>
          </a:p>
          <a:p>
            <a:r>
              <a:rPr lang="en-US" sz="3200" dirty="0" smtClean="0"/>
              <a:t>Graphs </a:t>
            </a:r>
            <a:r>
              <a:rPr lang="en-US" sz="3200" dirty="0"/>
              <a:t>of atmospheric CO</a:t>
            </a:r>
            <a:r>
              <a:rPr lang="en-US" sz="3200" baseline="-25000" dirty="0"/>
              <a:t>2</a:t>
            </a:r>
            <a:r>
              <a:rPr lang="en-US" sz="3200" dirty="0"/>
              <a:t> </a:t>
            </a:r>
            <a:r>
              <a:rPr lang="en-US" sz="3200" dirty="0" smtClean="0"/>
              <a:t>levels and pool-and-flux </a:t>
            </a:r>
            <a:r>
              <a:rPr lang="en-US" sz="3200" dirty="0"/>
              <a:t>diagrams of the global carbon cycle and </a:t>
            </a:r>
            <a:r>
              <a:rPr lang="en-US" sz="3200" dirty="0" smtClean="0"/>
              <a:t>are </a:t>
            </a:r>
            <a:r>
              <a:rPr lang="en-US" sz="3200" dirty="0"/>
              <a:t>two important representations </a:t>
            </a:r>
            <a:r>
              <a:rPr lang="en-US" sz="3200" dirty="0" smtClean="0"/>
              <a:t>students </a:t>
            </a:r>
            <a:r>
              <a:rPr lang="en-US" sz="3200" dirty="0"/>
              <a:t>need to be able to use to understand global climate change scenarios. </a:t>
            </a:r>
            <a:r>
              <a:rPr lang="en-US" sz="3200" i="1" dirty="0" smtClean="0"/>
              <a:t>How do students’ ability to interpret and use these representations of large-scale data develop?</a:t>
            </a:r>
            <a:endParaRPr lang="en-US" sz="3200" i="1" dirty="0"/>
          </a:p>
        </p:txBody>
      </p:sp>
      <p:sp>
        <p:nvSpPr>
          <p:cNvPr id="12" name="TextBox 11"/>
          <p:cNvSpPr txBox="1"/>
          <p:nvPr/>
        </p:nvSpPr>
        <p:spPr>
          <a:xfrm>
            <a:off x="727415" y="7643663"/>
            <a:ext cx="11896385" cy="3724096"/>
          </a:xfrm>
          <a:prstGeom prst="rect">
            <a:avLst/>
          </a:prstGeom>
          <a:noFill/>
        </p:spPr>
        <p:txBody>
          <a:bodyPr wrap="square" rtlCol="0">
            <a:spAutoFit/>
          </a:bodyPr>
          <a:lstStyle/>
          <a:p>
            <a:r>
              <a:rPr lang="en-US" sz="4400" b="1" u="sng" dirty="0"/>
              <a:t>Data </a:t>
            </a:r>
            <a:r>
              <a:rPr lang="en-US" sz="4400" b="1" u="sng" dirty="0" smtClean="0"/>
              <a:t>Sources</a:t>
            </a:r>
            <a:endParaRPr lang="en-US" sz="4400" b="1" u="sng" dirty="0"/>
          </a:p>
          <a:p>
            <a:pPr marL="457200" indent="-457200">
              <a:buFont typeface="Arial" panose="020B0604020202020204" pitchFamily="34" charset="0"/>
              <a:buChar char="•"/>
            </a:pPr>
            <a:r>
              <a:rPr lang="en-US" sz="3200" i="1" dirty="0" smtClean="0"/>
              <a:t>Interviews</a:t>
            </a:r>
            <a:r>
              <a:rPr lang="en-US" sz="3200" dirty="0" smtClean="0"/>
              <a:t>: MSU second year medical students (5), MSU non-science major undergraduate students (9)</a:t>
            </a:r>
          </a:p>
          <a:p>
            <a:pPr marL="457200" indent="-457200">
              <a:buFont typeface="Arial" panose="020B0604020202020204" pitchFamily="34" charset="0"/>
              <a:buChar char="•"/>
            </a:pPr>
            <a:r>
              <a:rPr lang="en-US" sz="3200" i="1" dirty="0" smtClean="0"/>
              <a:t>Written responses</a:t>
            </a:r>
            <a:r>
              <a:rPr lang="en-US" sz="3200" dirty="0" smtClean="0"/>
              <a:t>: </a:t>
            </a:r>
            <a:r>
              <a:rPr lang="en-US" sz="3200" dirty="0"/>
              <a:t>MSU </a:t>
            </a:r>
            <a:r>
              <a:rPr lang="en-US" sz="3200" dirty="0" smtClean="0"/>
              <a:t>incoming freshman during summer orientation (98), </a:t>
            </a:r>
            <a:r>
              <a:rPr lang="en-US" sz="3200" dirty="0"/>
              <a:t>MSU non-science major </a:t>
            </a:r>
            <a:r>
              <a:rPr lang="en-US" sz="3200" dirty="0" smtClean="0"/>
              <a:t>undergraduate students in a lab course (224), </a:t>
            </a:r>
            <a:r>
              <a:rPr lang="en-US" sz="3200" dirty="0"/>
              <a:t>University of Wisconsin </a:t>
            </a:r>
            <a:r>
              <a:rPr lang="en-US" sz="3200" dirty="0" smtClean="0"/>
              <a:t>freshman in human energy systems course (18)</a:t>
            </a:r>
          </a:p>
        </p:txBody>
      </p:sp>
      <p:grpSp>
        <p:nvGrpSpPr>
          <p:cNvPr id="10" name="Group 9"/>
          <p:cNvGrpSpPr/>
          <p:nvPr/>
        </p:nvGrpSpPr>
        <p:grpSpPr>
          <a:xfrm>
            <a:off x="756678" y="29987567"/>
            <a:ext cx="21857055" cy="2442127"/>
            <a:chOff x="497190" y="31105706"/>
            <a:chExt cx="16367774" cy="1828800"/>
          </a:xfrm>
        </p:grpSpPr>
        <p:sp>
          <p:nvSpPr>
            <p:cNvPr id="13" name="TextBox 12"/>
            <p:cNvSpPr txBox="1"/>
            <p:nvPr/>
          </p:nvSpPr>
          <p:spPr>
            <a:xfrm>
              <a:off x="497190" y="31105706"/>
              <a:ext cx="15427240" cy="1828800"/>
            </a:xfrm>
            <a:prstGeom prst="rect">
              <a:avLst/>
            </a:prstGeom>
            <a:solidFill>
              <a:schemeClr val="bg1"/>
            </a:solidFill>
          </p:spPr>
          <p:txBody>
            <a:bodyPr wrap="square" rtlCol="0">
              <a:spAutoFit/>
            </a:bodyPr>
            <a:lstStyle/>
            <a:p>
              <a:endParaRPr lang="en-US" dirty="0"/>
            </a:p>
          </p:txBody>
        </p:sp>
        <p:pic>
          <p:nvPicPr>
            <p:cNvPr id="16" name="Picture 15" descr="Screen Shot 2015-04-06 at 3.29.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26" y="31611714"/>
              <a:ext cx="4081368" cy="90817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2633" y="31415263"/>
              <a:ext cx="4532103" cy="1305806"/>
            </a:xfrm>
            <a:prstGeom prst="rect">
              <a:avLst/>
            </a:prstGeom>
          </p:spPr>
        </p:pic>
        <p:pic>
          <p:nvPicPr>
            <p:cNvPr id="18" name="Picture 17"/>
            <p:cNvPicPr>
              <a:picLocks noChangeAspect="1"/>
            </p:cNvPicPr>
            <p:nvPr/>
          </p:nvPicPr>
          <p:blipFill>
            <a:blip r:embed="rId6"/>
            <a:stretch>
              <a:fillRect/>
            </a:stretch>
          </p:blipFill>
          <p:spPr>
            <a:xfrm>
              <a:off x="9652175" y="31340153"/>
              <a:ext cx="1380916" cy="1380916"/>
            </a:xfrm>
            <a:prstGeom prst="rect">
              <a:avLst/>
            </a:prstGeom>
          </p:spPr>
        </p:pic>
        <p:pic>
          <p:nvPicPr>
            <p:cNvPr id="20" name="Picture 19" descr="Carbon TIME 4b.tif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07117" y="31389646"/>
              <a:ext cx="1713673" cy="1296037"/>
            </a:xfrm>
            <a:prstGeom prst="rect">
              <a:avLst/>
            </a:prstGeom>
          </p:spPr>
        </p:pic>
        <p:sp>
          <p:nvSpPr>
            <p:cNvPr id="19" name="TextBox 18"/>
            <p:cNvSpPr txBox="1"/>
            <p:nvPr/>
          </p:nvSpPr>
          <p:spPr>
            <a:xfrm>
              <a:off x="11771101" y="31665689"/>
              <a:ext cx="5093863" cy="400110"/>
            </a:xfrm>
            <a:prstGeom prst="rect">
              <a:avLst/>
            </a:prstGeom>
            <a:noFill/>
          </p:spPr>
          <p:txBody>
            <a:bodyPr wrap="square" rtlCol="0">
              <a:spAutoFit/>
            </a:bodyPr>
            <a:lstStyle/>
            <a:p>
              <a:r>
                <a:rPr lang="en-US" sz="2000" i="1" dirty="0"/>
                <a:t>Carbon: Transformations in Matter and Energy</a:t>
              </a:r>
            </a:p>
          </p:txBody>
        </p:sp>
      </p:grpSp>
      <p:sp>
        <p:nvSpPr>
          <p:cNvPr id="21" name="Content Placeholder 2"/>
          <p:cNvSpPr txBox="1">
            <a:spLocks/>
          </p:cNvSpPr>
          <p:nvPr/>
        </p:nvSpPr>
        <p:spPr>
          <a:xfrm>
            <a:off x="21819574" y="29944089"/>
            <a:ext cx="16344657" cy="2575975"/>
          </a:xfrm>
          <a:prstGeom prst="rect">
            <a:avLst/>
          </a:prstGeom>
        </p:spPr>
        <p:txBody>
          <a:bodyPr anchor="ctr">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US" sz="2400" dirty="0">
                <a:ea typeface="ＭＳ Ｐゴシック" charset="0"/>
                <a:cs typeface="Arial"/>
              </a:rPr>
              <a:t>This research is supported by grants from the National Science Foundation: A Learning Progression-based System for Promoting Understanding of Carbon-transforming Processes (DRL 1020187), and</a:t>
            </a:r>
            <a:r>
              <a:rPr lang="en-US" sz="2400" dirty="0">
                <a:solidFill>
                  <a:srgbClr val="080808"/>
                </a:solidFill>
                <a:cs typeface="Arial"/>
              </a:rPr>
              <a:t> </a:t>
            </a:r>
            <a:r>
              <a:rPr lang="en-US" sz="2400" dirty="0">
                <a:cs typeface="Arial"/>
              </a:rPr>
              <a:t>Sustaining Responsive and Rigorous Teaching Based on</a:t>
            </a:r>
            <a:r>
              <a:rPr lang="en-US" sz="2400" i="1" dirty="0">
                <a:cs typeface="Arial"/>
              </a:rPr>
              <a:t> Carbon TIME</a:t>
            </a:r>
            <a:r>
              <a:rPr lang="en-US" sz="2400" dirty="0">
                <a:cs typeface="Arial"/>
              </a:rPr>
              <a:t> (NSF </a:t>
            </a:r>
            <a:r>
              <a:rPr lang="en-US" sz="2400" dirty="0" smtClean="0">
                <a:cs typeface="Arial"/>
              </a:rPr>
              <a:t>1440988)</a:t>
            </a:r>
            <a:r>
              <a:rPr lang="en-US" sz="2400" dirty="0" smtClean="0">
                <a:ea typeface="ＭＳ Ｐゴシック" charset="0"/>
                <a:cs typeface="Arial"/>
              </a:rPr>
              <a:t>. Additional </a:t>
            </a:r>
            <a:r>
              <a:rPr lang="en-US" sz="2400" dirty="0">
                <a:ea typeface="ＭＳ Ｐゴシック" charset="0"/>
                <a:cs typeface="Arial"/>
              </a:rPr>
              <a:t>support comes from the Great Lakes Bioenergy Research Center </a:t>
            </a:r>
            <a:r>
              <a:rPr lang="en-US" sz="2400" dirty="0"/>
              <a:t>(DOE Office of Science BER </a:t>
            </a:r>
            <a:r>
              <a:rPr lang="en-US" sz="2400" dirty="0" smtClean="0"/>
              <a:t>DE-FC02‐07ER64494</a:t>
            </a:r>
            <a:r>
              <a:rPr lang="en-US" sz="2400" dirty="0"/>
              <a:t>)</a:t>
            </a:r>
            <a:r>
              <a:rPr lang="en-US" sz="2400" dirty="0">
                <a:ea typeface="ＭＳ Ｐゴシック" charset="0"/>
                <a:cs typeface="Arial"/>
              </a:rPr>
              <a:t>, funded by the United States Department of Energy, from </a:t>
            </a:r>
            <a:r>
              <a:rPr lang="en-US" sz="2400" dirty="0">
                <a:cs typeface="Arial"/>
              </a:rPr>
              <a:t>Place-based Opportunities for Sustainable Outcomes and High-hopes, funded by the United States Department of Agriculture</a:t>
            </a:r>
            <a:r>
              <a:rPr lang="en-US" sz="2400" dirty="0">
                <a:ea typeface="ＭＳ Ｐゴシック" charset="0"/>
                <a:cs typeface="Arial"/>
              </a:rPr>
              <a:t>. </a:t>
            </a:r>
            <a:r>
              <a:rPr lang="en-US" sz="2400" dirty="0" smtClean="0">
                <a:ea typeface="ＭＳ Ｐゴシック" charset="0"/>
                <a:cs typeface="Arial"/>
              </a:rPr>
              <a:t>Any </a:t>
            </a:r>
            <a:r>
              <a:rPr lang="en-US" sz="2400" dirty="0">
                <a:ea typeface="ＭＳ Ｐゴシック" charset="0"/>
                <a:cs typeface="Arial"/>
              </a:rPr>
              <a:t>opinions, findings, and conclusions or recommendations expressed in this material are those of the author(s) and do not necessarily reflect the views of the National Science Foundation, the United States Department of Energy, or the United States Department of Agriculture.</a:t>
            </a:r>
          </a:p>
        </p:txBody>
      </p:sp>
      <p:pic>
        <p:nvPicPr>
          <p:cNvPr id="25" name="Content Placeholder 4" descr="Diagram of carbon cycle sources and sinks."/>
          <p:cNvPicPr/>
          <p:nvPr/>
        </p:nvPicPr>
        <p:blipFill>
          <a:blip r:embed="rId8">
            <a:extLst>
              <a:ext uri="{28A0092B-C50C-407E-A947-70E740481C1C}">
                <a14:useLocalDpi xmlns:a14="http://schemas.microsoft.com/office/drawing/2010/main" val="0"/>
              </a:ext>
            </a:extLst>
          </a:blip>
          <a:srcRect/>
          <a:stretch>
            <a:fillRect/>
          </a:stretch>
        </p:blipFill>
        <p:spPr bwMode="auto">
          <a:xfrm>
            <a:off x="685789" y="12028316"/>
            <a:ext cx="6597412" cy="4188039"/>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1253996997"/>
              </p:ext>
            </p:extLst>
          </p:nvPr>
        </p:nvGraphicFramePr>
        <p:xfrm>
          <a:off x="13624434" y="5156542"/>
          <a:ext cx="29787794" cy="17530836"/>
        </p:xfrm>
        <a:graphic>
          <a:graphicData uri="http://schemas.openxmlformats.org/drawingml/2006/table">
            <a:tbl>
              <a:tblPr firstRow="1" bandCol="1">
                <a:tableStyleId>{16D9F66E-5EB9-4882-86FB-DCBF35E3C3E4}</a:tableStyleId>
              </a:tblPr>
              <a:tblGrid>
                <a:gridCol w="2020972"/>
                <a:gridCol w="11873679"/>
                <a:gridCol w="9927772"/>
                <a:gridCol w="5965371"/>
              </a:tblGrid>
              <a:tr h="611156">
                <a:tc>
                  <a:txBody>
                    <a:bodyPr/>
                    <a:lstStyle/>
                    <a:p>
                      <a:pPr marL="0" marR="0" algn="ctr">
                        <a:spcBef>
                          <a:spcPts val="0"/>
                        </a:spcBef>
                        <a:spcAft>
                          <a:spcPts val="0"/>
                        </a:spcAft>
                      </a:pPr>
                      <a:r>
                        <a:rPr lang="en-US" sz="3200" dirty="0">
                          <a:effectLst/>
                        </a:rPr>
                        <a:t>Level</a:t>
                      </a:r>
                      <a:endParaRPr lang="en-US" sz="3200" dirty="0">
                        <a:solidFill>
                          <a:schemeClr val="tx1"/>
                        </a:solidFill>
                        <a:effectLst/>
                        <a:latin typeface="Times New Roman" panose="02020603050405020304" pitchFamily="18" charset="0"/>
                        <a:ea typeface="Batang" panose="02030600000101010101" pitchFamily="18" charset="-127"/>
                      </a:endParaRPr>
                    </a:p>
                  </a:txBody>
                  <a:tcPr marL="68580" marR="68580" marT="0" marB="0" anchor="ctr">
                    <a:solidFill>
                      <a:srgbClr val="C0CFBD"/>
                    </a:solidFill>
                  </a:tcPr>
                </a:tc>
                <a:tc>
                  <a:txBody>
                    <a:bodyPr/>
                    <a:lstStyle/>
                    <a:p>
                      <a:pPr marL="0" marR="0" algn="ctr">
                        <a:spcBef>
                          <a:spcPts val="0"/>
                        </a:spcBef>
                        <a:spcAft>
                          <a:spcPts val="0"/>
                        </a:spcAft>
                      </a:pPr>
                      <a:r>
                        <a:rPr lang="en-US" sz="3200" dirty="0" smtClean="0">
                          <a:effectLst/>
                        </a:rPr>
                        <a:t>Interpretation</a:t>
                      </a:r>
                      <a:endParaRPr lang="en-US" sz="3200" dirty="0">
                        <a:solidFill>
                          <a:schemeClr val="tx1"/>
                        </a:solidFill>
                        <a:effectLst/>
                        <a:latin typeface="Times New Roman" panose="02020603050405020304" pitchFamily="18" charset="0"/>
                        <a:ea typeface="Batang" panose="02030600000101010101" pitchFamily="18" charset="-127"/>
                      </a:endParaRPr>
                    </a:p>
                  </a:txBody>
                  <a:tcPr marL="68580" marR="68580" marT="0" marB="0" anchor="ctr">
                    <a:solidFill>
                      <a:srgbClr val="C0CFBD"/>
                    </a:solidFill>
                  </a:tcPr>
                </a:tc>
                <a:tc>
                  <a:txBody>
                    <a:bodyPr/>
                    <a:lstStyle/>
                    <a:p>
                      <a:pPr marL="0" marR="0" algn="ctr">
                        <a:spcBef>
                          <a:spcPts val="0"/>
                        </a:spcBef>
                        <a:spcAft>
                          <a:spcPts val="0"/>
                        </a:spcAft>
                      </a:pPr>
                      <a:r>
                        <a:rPr lang="en-US" sz="3200" dirty="0" smtClean="0">
                          <a:effectLst/>
                        </a:rPr>
                        <a:t>Prediction</a:t>
                      </a:r>
                      <a:r>
                        <a:rPr lang="en-US" sz="3200" baseline="0" dirty="0">
                          <a:effectLst/>
                        </a:rPr>
                        <a:t> </a:t>
                      </a:r>
                      <a:r>
                        <a:rPr lang="en-US" sz="3200" baseline="0" dirty="0" smtClean="0">
                          <a:effectLst/>
                        </a:rPr>
                        <a:t>(bridge)</a:t>
                      </a:r>
                      <a:endParaRPr lang="en-US" sz="3200" dirty="0">
                        <a:solidFill>
                          <a:schemeClr val="tx1"/>
                        </a:solidFill>
                        <a:effectLst/>
                        <a:latin typeface="Times New Roman" panose="02020603050405020304" pitchFamily="18" charset="0"/>
                        <a:ea typeface="Batang" panose="02030600000101010101" pitchFamily="18" charset="-127"/>
                      </a:endParaRPr>
                    </a:p>
                  </a:txBody>
                  <a:tcPr marL="68580" marR="68580" marT="0" marB="0" anchor="ctr">
                    <a:solidFill>
                      <a:srgbClr val="C0CFBD"/>
                    </a:solidFill>
                  </a:tcPr>
                </a:tc>
                <a:tc>
                  <a:txBody>
                    <a:bodyPr/>
                    <a:lstStyle/>
                    <a:p>
                      <a:pPr marL="0" marR="0" algn="ctr">
                        <a:spcBef>
                          <a:spcPts val="0"/>
                        </a:spcBef>
                        <a:spcAft>
                          <a:spcPts val="0"/>
                        </a:spcAft>
                      </a:pPr>
                      <a:r>
                        <a:rPr lang="en-US" sz="3200" dirty="0" smtClean="0">
                          <a:effectLst/>
                        </a:rPr>
                        <a:t>Explanation</a:t>
                      </a:r>
                      <a:endParaRPr lang="en-US" sz="3200" dirty="0">
                        <a:solidFill>
                          <a:schemeClr val="tx1"/>
                        </a:solidFill>
                        <a:effectLst/>
                        <a:latin typeface="Times New Roman" panose="02020603050405020304" pitchFamily="18" charset="0"/>
                        <a:ea typeface="Batang" panose="02030600000101010101" pitchFamily="18" charset="-127"/>
                      </a:endParaRPr>
                    </a:p>
                  </a:txBody>
                  <a:tcPr marL="68580" marR="68580" marT="0" marB="0" anchor="ctr">
                    <a:solidFill>
                      <a:srgbClr val="C0CFBD"/>
                    </a:solidFill>
                  </a:tcPr>
                </a:tc>
              </a:tr>
              <a:tr h="2007138">
                <a:tc>
                  <a:txBody>
                    <a:bodyPr/>
                    <a:lstStyle/>
                    <a:p>
                      <a:pPr marL="0" marR="0" algn="ctr">
                        <a:spcBef>
                          <a:spcPts val="0"/>
                        </a:spcBef>
                        <a:spcAft>
                          <a:spcPts val="0"/>
                        </a:spcAft>
                      </a:pPr>
                      <a:r>
                        <a:rPr lang="en-US" sz="2800" b="1" dirty="0">
                          <a:effectLst/>
                        </a:rPr>
                        <a:t>Quantitative</a:t>
                      </a:r>
                    </a:p>
                    <a:p>
                      <a:pPr marL="0" marR="0" algn="ctr">
                        <a:spcBef>
                          <a:spcPts val="0"/>
                        </a:spcBef>
                        <a:spcAft>
                          <a:spcPts val="0"/>
                        </a:spcAft>
                      </a:pPr>
                      <a:r>
                        <a:rPr lang="en-US" sz="2800" b="1" dirty="0" smtClean="0">
                          <a:effectLst/>
                        </a:rPr>
                        <a:t>Modeling </a:t>
                      </a:r>
                    </a:p>
                    <a:p>
                      <a:pPr marL="0" marR="0" algn="ctr">
                        <a:spcBef>
                          <a:spcPts val="0"/>
                        </a:spcBef>
                        <a:spcAft>
                          <a:spcPts val="0"/>
                        </a:spcAft>
                      </a:pPr>
                      <a:r>
                        <a:rPr lang="en-US" sz="2800" b="1" dirty="0" smtClean="0">
                          <a:effectLst/>
                        </a:rPr>
                        <a:t>(4)</a:t>
                      </a:r>
                      <a:endParaRPr lang="en-US" sz="2800" b="1"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50800" marR="0">
                        <a:spcBef>
                          <a:spcPts val="0"/>
                        </a:spcBef>
                        <a:spcAft>
                          <a:spcPts val="0"/>
                        </a:spcAft>
                      </a:pPr>
                      <a:r>
                        <a:rPr lang="en-US" sz="2200" b="1" dirty="0">
                          <a:effectLst/>
                        </a:rPr>
                        <a:t>Identifies quantitative patterns in data </a:t>
                      </a:r>
                      <a:r>
                        <a:rPr lang="en-US" sz="2200" dirty="0">
                          <a:effectLst/>
                        </a:rPr>
                        <a:t>that can be compared with predictions from quantitative pool-and-flux models</a:t>
                      </a:r>
                      <a:endParaRPr lang="en-US" sz="2200" dirty="0">
                        <a:effectLst/>
                        <a:latin typeface="Times New Roman" panose="02020603050405020304" pitchFamily="18" charset="0"/>
                        <a:ea typeface="Batang" panose="02030600000101010101" pitchFamily="18" charset="-127"/>
                      </a:endParaRPr>
                    </a:p>
                  </a:txBody>
                  <a:tcPr marL="68580" marR="68580" marT="0" marB="0"/>
                </a:tc>
                <a:tc>
                  <a:txBody>
                    <a:bodyPr/>
                    <a:lstStyle/>
                    <a:p>
                      <a:pPr marL="0" marR="0">
                        <a:spcBef>
                          <a:spcPts val="0"/>
                        </a:spcBef>
                        <a:spcAft>
                          <a:spcPts val="0"/>
                        </a:spcAft>
                      </a:pPr>
                      <a:r>
                        <a:rPr lang="en-US" sz="2200" b="1" dirty="0">
                          <a:effectLst/>
                        </a:rPr>
                        <a:t>Quantitative use of pool-and-flux model.</a:t>
                      </a:r>
                    </a:p>
                    <a:p>
                      <a:pPr marL="0" marR="0">
                        <a:spcBef>
                          <a:spcPts val="0"/>
                        </a:spcBef>
                        <a:spcAft>
                          <a:spcPts val="0"/>
                        </a:spcAft>
                      </a:pPr>
                      <a:r>
                        <a:rPr lang="en-US" sz="2200" dirty="0">
                          <a:effectLst/>
                        </a:rPr>
                        <a:t>Uses/identifies appropriate fluxes to calculate a net flux and uses net flux to predict reasonable changes in pool size</a:t>
                      </a:r>
                      <a:r>
                        <a:rPr lang="en-US" sz="2200" dirty="0" smtClean="0">
                          <a:effectLst/>
                        </a:rPr>
                        <a:t>.</a:t>
                      </a:r>
                      <a:endParaRPr lang="en-US" sz="2200" dirty="0">
                        <a:effectLst/>
                      </a:endParaRPr>
                    </a:p>
                    <a:p>
                      <a:pPr marL="330200" marR="0" indent="-330200">
                        <a:spcBef>
                          <a:spcPts val="0"/>
                        </a:spcBef>
                        <a:spcAft>
                          <a:spcPts val="0"/>
                        </a:spcAft>
                        <a:buFont typeface="Wingdings" charset="2"/>
                        <a:buChar char="§"/>
                        <a:tabLst/>
                      </a:pPr>
                      <a:r>
                        <a:rPr lang="en-US" sz="2200" i="1" dirty="0" smtClean="0">
                          <a:effectLst/>
                        </a:rPr>
                        <a:t>Atmospheric </a:t>
                      </a:r>
                      <a:r>
                        <a:rPr lang="en-US" sz="2200" i="1" dirty="0">
                          <a:effectLst/>
                        </a:rPr>
                        <a:t>CO</a:t>
                      </a:r>
                      <a:r>
                        <a:rPr lang="en-US" sz="2200" i="1" baseline="-25000" dirty="0">
                          <a:effectLst/>
                        </a:rPr>
                        <a:t>2</a:t>
                      </a:r>
                      <a:r>
                        <a:rPr lang="en-US" sz="2200" i="1" dirty="0">
                          <a:effectLst/>
                        </a:rPr>
                        <a:t> would begin to decrease because net flux into the atmosphere would be -1, meaning that the ocean and vegetation would be able to remove more CO</a:t>
                      </a:r>
                      <a:r>
                        <a:rPr lang="en-US" sz="2200" i="1" baseline="-25000" dirty="0">
                          <a:effectLst/>
                        </a:rPr>
                        <a:t>2</a:t>
                      </a:r>
                      <a:r>
                        <a:rPr lang="en-US" sz="2200" i="1" dirty="0">
                          <a:effectLst/>
                        </a:rPr>
                        <a:t> from the atmosphere than fossil fuels would add</a:t>
                      </a:r>
                      <a:r>
                        <a:rPr lang="en-US" sz="2200" i="1" dirty="0" smtClean="0">
                          <a:effectLst/>
                        </a:rPr>
                        <a:t>. (S5 WI)</a:t>
                      </a:r>
                    </a:p>
                  </a:txBody>
                  <a:tcPr marL="68580" marR="68580" marT="0" marB="0"/>
                </a:tc>
                <a:tc>
                  <a:txBody>
                    <a:bodyPr/>
                    <a:lstStyle/>
                    <a:p>
                      <a:pPr marL="0" marR="0">
                        <a:spcBef>
                          <a:spcPts val="0"/>
                        </a:spcBef>
                        <a:spcAft>
                          <a:spcPts val="0"/>
                        </a:spcAft>
                      </a:pPr>
                      <a:r>
                        <a:rPr lang="en-US" sz="2200" b="1" dirty="0">
                          <a:effectLst/>
                        </a:rPr>
                        <a:t>Includes quantitative pools and </a:t>
                      </a:r>
                      <a:r>
                        <a:rPr lang="en-US" sz="2200" b="1" dirty="0" smtClean="0">
                          <a:effectLst/>
                        </a:rPr>
                        <a:t>fluxes.</a:t>
                      </a:r>
                      <a:endParaRPr lang="en-US" sz="2200" b="1" dirty="0">
                        <a:effectLst/>
                        <a:latin typeface="Times New Roman" panose="02020603050405020304" pitchFamily="18" charset="0"/>
                        <a:ea typeface="Batang" panose="02030600000101010101" pitchFamily="18" charset="-127"/>
                      </a:endParaRPr>
                    </a:p>
                  </a:txBody>
                  <a:tcPr marL="68580" marR="68580" marT="0" marB="0"/>
                </a:tc>
              </a:tr>
              <a:tr h="5109307">
                <a:tc>
                  <a:txBody>
                    <a:bodyPr/>
                    <a:lstStyle/>
                    <a:p>
                      <a:pPr marL="0" marR="0" algn="ctr">
                        <a:spcBef>
                          <a:spcPts val="0"/>
                        </a:spcBef>
                        <a:spcAft>
                          <a:spcPts val="0"/>
                        </a:spcAft>
                      </a:pPr>
                      <a:r>
                        <a:rPr lang="en-US" sz="2800" b="1" dirty="0">
                          <a:effectLst/>
                        </a:rPr>
                        <a:t>High</a:t>
                      </a:r>
                    </a:p>
                    <a:p>
                      <a:pPr marL="0" marR="0" algn="ctr">
                        <a:spcBef>
                          <a:spcPts val="0"/>
                        </a:spcBef>
                        <a:spcAft>
                          <a:spcPts val="0"/>
                        </a:spcAft>
                      </a:pPr>
                      <a:r>
                        <a:rPr lang="en-US" sz="2800" b="1" dirty="0">
                          <a:effectLst/>
                        </a:rPr>
                        <a:t>(3)</a:t>
                      </a:r>
                      <a:endParaRPr lang="en-US" sz="2800" b="1"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381000" marR="0" indent="-393700">
                        <a:spcBef>
                          <a:spcPts val="0"/>
                        </a:spcBef>
                        <a:spcAft>
                          <a:spcPts val="0"/>
                        </a:spcAft>
                        <a:buFont typeface="+mj-lt"/>
                        <a:buAutoNum type="alphaUcPeriod"/>
                        <a:tabLst/>
                      </a:pPr>
                      <a:r>
                        <a:rPr lang="en-US" sz="2200" b="1" dirty="0">
                          <a:effectLst/>
                        </a:rPr>
                        <a:t>Generalizability</a:t>
                      </a:r>
                      <a:r>
                        <a:rPr lang="en-US" sz="2200" dirty="0">
                          <a:effectLst/>
                        </a:rPr>
                        <a:t>. Indicates awareness of full geographic area represented by data and mechanism (e.g., atmospheric circulation) that determines size of that </a:t>
                      </a:r>
                      <a:r>
                        <a:rPr lang="en-US" sz="2200" dirty="0" smtClean="0">
                          <a:effectLst/>
                        </a:rPr>
                        <a:t>area.</a:t>
                      </a:r>
                    </a:p>
                    <a:p>
                      <a:pPr marL="787400" marR="0" indent="-330200">
                        <a:spcBef>
                          <a:spcPts val="0"/>
                        </a:spcBef>
                        <a:spcAft>
                          <a:spcPts val="0"/>
                        </a:spcAft>
                        <a:buFont typeface="Wingdings" charset="2"/>
                        <a:buChar char="§"/>
                        <a:tabLst/>
                      </a:pPr>
                      <a:r>
                        <a:rPr lang="en-US" sz="2200" i="1" dirty="0" smtClean="0">
                          <a:effectLst/>
                        </a:rPr>
                        <a:t>So the atmosphere is one unit that… like a change in one area isn’t just going to change that area, it has to like diffuse or spread out over the entire area. And you’ll see small gradual changes more likely than… over the large-scale entire big picture, then smaller changes in specific areas. (MI1)</a:t>
                      </a:r>
                      <a:endParaRPr lang="en-US" sz="2200" dirty="0" smtClean="0">
                        <a:effectLst/>
                      </a:endParaRPr>
                    </a:p>
                    <a:p>
                      <a:pPr marL="444500" marR="0" indent="-457200">
                        <a:spcBef>
                          <a:spcPts val="0"/>
                        </a:spcBef>
                        <a:spcAft>
                          <a:spcPts val="0"/>
                        </a:spcAft>
                        <a:buFont typeface="+mj-lt"/>
                        <a:buAutoNum type="alphaUcPeriod" startAt="2"/>
                      </a:pPr>
                      <a:r>
                        <a:rPr lang="en-US" sz="2200" b="1" dirty="0" smtClean="0">
                          <a:effectLst/>
                        </a:rPr>
                        <a:t>Identification of Trends. </a:t>
                      </a:r>
                      <a:r>
                        <a:rPr lang="en-US" sz="2200" dirty="0" smtClean="0">
                          <a:effectLst/>
                        </a:rPr>
                        <a:t>Accurately describes short-term variation and long-term trends.  Distinguishes between random and periodic short-term variation. </a:t>
                      </a:r>
                    </a:p>
                    <a:p>
                      <a:pPr marL="787400" marR="0" lvl="0" indent="-330200" algn="l" defTabSz="4389120" rtl="0" eaLnBrk="1" fontAlgn="auto" latinLnBrk="0" hangingPunct="1">
                        <a:lnSpc>
                          <a:spcPct val="100000"/>
                        </a:lnSpc>
                        <a:spcBef>
                          <a:spcPts val="0"/>
                        </a:spcBef>
                        <a:spcAft>
                          <a:spcPts val="0"/>
                        </a:spcAft>
                        <a:buClrTx/>
                        <a:buSzTx/>
                        <a:buFont typeface="Wingdings" charset="2"/>
                        <a:buChar char="§"/>
                        <a:tabLst/>
                        <a:defRPr/>
                      </a:pPr>
                      <a:r>
                        <a:rPr lang="en-US" sz="2200" i="1" dirty="0" smtClean="0">
                          <a:effectLst/>
                        </a:rPr>
                        <a:t>The changes in concentration of carbon dioxide in the atmosphere are similar each year. There is an annual cycle. CO</a:t>
                      </a:r>
                      <a:r>
                        <a:rPr lang="en-US" sz="2200" i="1" baseline="-25000" dirty="0" smtClean="0">
                          <a:effectLst/>
                        </a:rPr>
                        <a:t>2</a:t>
                      </a:r>
                      <a:r>
                        <a:rPr lang="en-US" sz="2200" i="1" dirty="0" smtClean="0">
                          <a:effectLst/>
                        </a:rPr>
                        <a:t> concentration is highest around May and lowest in October.</a:t>
                      </a:r>
                      <a:r>
                        <a:rPr lang="en-US" sz="2200" dirty="0" smtClean="0">
                          <a:effectLst/>
                        </a:rPr>
                        <a:t> (</a:t>
                      </a:r>
                      <a:r>
                        <a:rPr lang="en-US" sz="2200" i="1" dirty="0" smtClean="0">
                          <a:effectLst/>
                        </a:rPr>
                        <a:t>ISB S18)</a:t>
                      </a:r>
                    </a:p>
                    <a:p>
                      <a:pPr marL="787400" marR="0" lvl="0" indent="-330200" algn="l" defTabSz="4389120" rtl="0" eaLnBrk="1" fontAlgn="auto" latinLnBrk="0" hangingPunct="1">
                        <a:lnSpc>
                          <a:spcPct val="100000"/>
                        </a:lnSpc>
                        <a:spcBef>
                          <a:spcPts val="0"/>
                        </a:spcBef>
                        <a:spcAft>
                          <a:spcPts val="0"/>
                        </a:spcAft>
                        <a:buClrTx/>
                        <a:buSzTx/>
                        <a:buFont typeface="Wingdings" charset="2"/>
                        <a:buChar char="§"/>
                        <a:tabLst/>
                        <a:defRPr/>
                      </a:pPr>
                      <a:r>
                        <a:rPr lang="en-US" sz="2200" i="1" dirty="0" smtClean="0">
                          <a:effectLst/>
                        </a:rPr>
                        <a:t>There is a steady overall increase in CO</a:t>
                      </a:r>
                      <a:r>
                        <a:rPr lang="en-US" sz="2200" i="1" baseline="-25000" dirty="0" smtClean="0">
                          <a:effectLst/>
                        </a:rPr>
                        <a:t>2</a:t>
                      </a:r>
                      <a:r>
                        <a:rPr lang="en-US" sz="2200" i="1" dirty="0" smtClean="0">
                          <a:effectLst/>
                        </a:rPr>
                        <a:t> concentration w/time (years). (ISB S24)</a:t>
                      </a:r>
                      <a:endParaRPr lang="en-US" sz="2200" dirty="0" smtClean="0">
                        <a:effectLst/>
                      </a:endParaRPr>
                    </a:p>
                    <a:p>
                      <a:pPr marL="444500" marR="0" indent="-457200">
                        <a:spcBef>
                          <a:spcPts val="0"/>
                        </a:spcBef>
                        <a:spcAft>
                          <a:spcPts val="0"/>
                        </a:spcAft>
                        <a:buFont typeface="+mj-lt"/>
                        <a:buAutoNum type="alphaUcPeriod" startAt="3"/>
                      </a:pPr>
                      <a:r>
                        <a:rPr lang="en-US" sz="2200" b="1" dirty="0" smtClean="0">
                          <a:effectLst/>
                        </a:rPr>
                        <a:t>Interpretation </a:t>
                      </a:r>
                      <a:r>
                        <a:rPr lang="en-US" sz="2200" b="1" dirty="0">
                          <a:effectLst/>
                        </a:rPr>
                        <a:t>of Y-axis</a:t>
                      </a:r>
                      <a:r>
                        <a:rPr lang="en-US" sz="2200" dirty="0">
                          <a:effectLst/>
                        </a:rPr>
                        <a:t>. Clear distinction btw position on Y-axis as representing concentration/amount, and slope of line as representing rate of </a:t>
                      </a:r>
                      <a:r>
                        <a:rPr lang="en-US" sz="2200" dirty="0" smtClean="0">
                          <a:effectLst/>
                        </a:rPr>
                        <a:t>change.</a:t>
                      </a:r>
                      <a:endParaRPr lang="en-US" sz="2200" dirty="0">
                        <a:effectLst/>
                      </a:endParaRPr>
                    </a:p>
                    <a:p>
                      <a:pPr marL="787400" marR="0" indent="-330200">
                        <a:spcBef>
                          <a:spcPts val="0"/>
                        </a:spcBef>
                        <a:spcAft>
                          <a:spcPts val="0"/>
                        </a:spcAft>
                        <a:buFont typeface="Wingdings" charset="2"/>
                        <a:buChar char="§"/>
                        <a:tabLst/>
                      </a:pPr>
                      <a:r>
                        <a:rPr lang="en-US" sz="2200" i="1" dirty="0" smtClean="0">
                          <a:effectLst/>
                        </a:rPr>
                        <a:t>The </a:t>
                      </a:r>
                      <a:r>
                        <a:rPr lang="en-US" sz="2200" i="1" dirty="0">
                          <a:effectLst/>
                        </a:rPr>
                        <a:t>pattern shows that the monthly average carbon dioxide concentration is increasing every year from 1960-2015 reaching from about 310 ppm to about 400 ppm</a:t>
                      </a:r>
                      <a:r>
                        <a:rPr lang="en-US" sz="2200" i="1" dirty="0" smtClean="0">
                          <a:effectLst/>
                        </a:rPr>
                        <a:t>. (ISB S21)</a:t>
                      </a:r>
                    </a:p>
                  </a:txBody>
                  <a:tcPr marL="68580" marR="68580" marT="0" marB="0"/>
                </a:tc>
                <a:tc>
                  <a:txBody>
                    <a:bodyPr/>
                    <a:lstStyle/>
                    <a:p>
                      <a:pPr marL="15240" marR="0">
                        <a:spcBef>
                          <a:spcPts val="0"/>
                        </a:spcBef>
                        <a:spcAft>
                          <a:spcPts val="0"/>
                        </a:spcAft>
                      </a:pPr>
                      <a:r>
                        <a:rPr lang="en-US" sz="2200" b="1" dirty="0">
                          <a:effectLst/>
                        </a:rPr>
                        <a:t>Qualitative or partial quantitative use of pool-and-flux model.</a:t>
                      </a:r>
                    </a:p>
                    <a:p>
                      <a:pPr marL="457200" marR="0" lvl="0" indent="-457200">
                        <a:spcBef>
                          <a:spcPts val="0"/>
                        </a:spcBef>
                        <a:spcAft>
                          <a:spcPts val="0"/>
                        </a:spcAft>
                        <a:buFont typeface="+mj-lt"/>
                        <a:buAutoNum type="alphaUcPeriod"/>
                      </a:pPr>
                      <a:r>
                        <a:rPr lang="en-US" sz="2200" dirty="0">
                          <a:effectLst/>
                        </a:rPr>
                        <a:t>Correctly connects changes in flux with changes in slope of CO</a:t>
                      </a:r>
                      <a:r>
                        <a:rPr lang="en-US" sz="2200" baseline="-25000" dirty="0">
                          <a:effectLst/>
                        </a:rPr>
                        <a:t>2</a:t>
                      </a:r>
                      <a:r>
                        <a:rPr lang="en-US" sz="2200" dirty="0">
                          <a:effectLst/>
                        </a:rPr>
                        <a:t> concentration line, but does not calculate a net flux.  </a:t>
                      </a:r>
                      <a:endParaRPr lang="en-US" sz="2200" dirty="0" smtClean="0">
                        <a:effectLst/>
                      </a:endParaRPr>
                    </a:p>
                    <a:p>
                      <a:pPr marL="787400" marR="0" lvl="0" indent="-330200">
                        <a:spcBef>
                          <a:spcPts val="0"/>
                        </a:spcBef>
                        <a:spcAft>
                          <a:spcPts val="0"/>
                        </a:spcAft>
                        <a:buFont typeface="Wingdings" charset="2"/>
                        <a:buChar char="§"/>
                        <a:tabLst/>
                      </a:pPr>
                      <a:r>
                        <a:rPr lang="en-US" sz="2200" i="1" kern="1200" dirty="0" smtClean="0">
                          <a:solidFill>
                            <a:schemeClr val="dk1"/>
                          </a:solidFill>
                          <a:effectLst/>
                          <a:latin typeface="+mn-lt"/>
                          <a:ea typeface="+mn-ea"/>
                          <a:cs typeface="+mn-cs"/>
                        </a:rPr>
                        <a:t>So we’re still using them, so I would say we would still expect it to increase but at a much slower rate.... yeah. So we’re still using fossil fuels, still contributing to carbon emissions in the environment, but if we are using less, and half of that, we should expect to see slower increases in the CO</a:t>
                      </a:r>
                      <a:r>
                        <a:rPr lang="en-US" sz="2200" i="1" kern="1200" baseline="-25000" dirty="0" smtClean="0">
                          <a:solidFill>
                            <a:schemeClr val="dk1"/>
                          </a:solidFill>
                          <a:effectLst/>
                          <a:latin typeface="+mn-lt"/>
                          <a:ea typeface="+mn-ea"/>
                          <a:cs typeface="+mn-cs"/>
                        </a:rPr>
                        <a:t>2</a:t>
                      </a:r>
                      <a:r>
                        <a:rPr lang="en-US" sz="2200" i="1" kern="1200" dirty="0" smtClean="0">
                          <a:solidFill>
                            <a:schemeClr val="dk1"/>
                          </a:solidFill>
                          <a:effectLst/>
                          <a:latin typeface="+mn-lt"/>
                          <a:ea typeface="+mn-ea"/>
                          <a:cs typeface="+mn-cs"/>
                        </a:rPr>
                        <a:t> of the environment. (MI1 before)</a:t>
                      </a:r>
                      <a:endParaRPr lang="en-US" sz="2200" dirty="0">
                        <a:effectLst/>
                      </a:endParaRPr>
                    </a:p>
                    <a:p>
                      <a:pPr marL="457200" marR="0" lvl="0" indent="-457200">
                        <a:spcBef>
                          <a:spcPts val="0"/>
                        </a:spcBef>
                        <a:spcAft>
                          <a:spcPts val="0"/>
                        </a:spcAft>
                        <a:buFont typeface="+mj-lt"/>
                        <a:buAutoNum type="alphaUcPeriod" startAt="2"/>
                      </a:pPr>
                      <a:r>
                        <a:rPr lang="en-US" sz="2200" dirty="0">
                          <a:effectLst/>
                        </a:rPr>
                        <a:t>Applies a pool-and-flux model without calculating overall net flux. Considers multiple fluxes, but does not relate them</a:t>
                      </a:r>
                      <a:r>
                        <a:rPr lang="en-US" sz="2200" dirty="0" smtClean="0">
                          <a:effectLst/>
                        </a:rPr>
                        <a:t>.</a:t>
                      </a:r>
                      <a:endParaRPr lang="en-US" sz="2200" dirty="0">
                        <a:effectLst/>
                      </a:endParaRPr>
                    </a:p>
                    <a:p>
                      <a:pPr marL="787400" marR="0" lvl="0" indent="-330200">
                        <a:spcBef>
                          <a:spcPts val="0"/>
                        </a:spcBef>
                        <a:spcAft>
                          <a:spcPts val="0"/>
                        </a:spcAft>
                        <a:buFont typeface="Wingdings" charset="2"/>
                        <a:buChar char="§"/>
                        <a:tabLst/>
                      </a:pPr>
                      <a:r>
                        <a:rPr lang="en-US" sz="2200" i="1" kern="1200" dirty="0" smtClean="0">
                          <a:solidFill>
                            <a:schemeClr val="dk1"/>
                          </a:solidFill>
                          <a:effectLst/>
                          <a:latin typeface="+mn-lt"/>
                          <a:ea typeface="+mn-ea"/>
                          <a:cs typeface="+mn-cs"/>
                        </a:rPr>
                        <a:t>I </a:t>
                      </a:r>
                      <a:r>
                        <a:rPr lang="en-US" sz="2200" i="1" kern="1200" dirty="0">
                          <a:solidFill>
                            <a:schemeClr val="dk1"/>
                          </a:solidFill>
                          <a:effectLst/>
                          <a:latin typeface="+mn-lt"/>
                          <a:ea typeface="+mn-ea"/>
                          <a:cs typeface="+mn-cs"/>
                        </a:rPr>
                        <a:t>think that it takes time for like trees to the like photosynthesis process like taking in carbon… It’ll take time because 120 goes in and 119 goes out. It’s only is like one less </a:t>
                      </a:r>
                      <a:r>
                        <a:rPr lang="en-US" sz="2200" i="1" kern="1200" dirty="0" err="1">
                          <a:solidFill>
                            <a:schemeClr val="dk1"/>
                          </a:solidFill>
                          <a:effectLst/>
                          <a:latin typeface="+mn-lt"/>
                          <a:ea typeface="+mn-ea"/>
                          <a:cs typeface="+mn-cs"/>
                        </a:rPr>
                        <a:t>gigaton</a:t>
                      </a:r>
                      <a:r>
                        <a:rPr lang="en-US" sz="2200" i="1" kern="1200" dirty="0">
                          <a:solidFill>
                            <a:schemeClr val="dk1"/>
                          </a:solidFill>
                          <a:effectLst/>
                          <a:latin typeface="+mn-lt"/>
                          <a:ea typeface="+mn-ea"/>
                          <a:cs typeface="+mn-cs"/>
                        </a:rPr>
                        <a:t>, and that would take time to get to narrow it down</a:t>
                      </a:r>
                      <a:r>
                        <a:rPr lang="en-US" sz="2200" i="1" kern="1200" dirty="0" smtClean="0">
                          <a:solidFill>
                            <a:schemeClr val="dk1"/>
                          </a:solidFill>
                          <a:effectLst/>
                          <a:latin typeface="+mn-lt"/>
                          <a:ea typeface="+mn-ea"/>
                          <a:cs typeface="+mn-cs"/>
                        </a:rPr>
                        <a:t>. (UI8 after)</a:t>
                      </a:r>
                      <a:endParaRPr lang="en-US" sz="2200" i="1" kern="1200" dirty="0">
                        <a:solidFill>
                          <a:schemeClr val="dk1"/>
                        </a:solidFill>
                        <a:effectLst/>
                        <a:latin typeface="+mn-lt"/>
                        <a:ea typeface="+mn-ea"/>
                        <a:cs typeface="+mn-cs"/>
                      </a:endParaRPr>
                    </a:p>
                  </a:txBody>
                  <a:tcPr marL="68580" marR="68580" marT="0" marB="0"/>
                </a:tc>
                <a:tc>
                  <a:txBody>
                    <a:bodyPr/>
                    <a:lstStyle/>
                    <a:p>
                      <a:pPr marL="0" marR="0">
                        <a:spcBef>
                          <a:spcPts val="0"/>
                        </a:spcBef>
                        <a:spcAft>
                          <a:spcPts val="0"/>
                        </a:spcAft>
                      </a:pPr>
                      <a:r>
                        <a:rPr lang="en-US" sz="2200" b="1" dirty="0">
                          <a:effectLst/>
                        </a:rPr>
                        <a:t>Qualitative explanation using pool-and-flux model. </a:t>
                      </a:r>
                      <a:r>
                        <a:rPr lang="en-US" sz="2200" dirty="0">
                          <a:effectLst/>
                        </a:rPr>
                        <a:t>Includes appropriate fluxes and pools. Fluxes and pools are part of mechanism included in explanation. Explanation is qualitative</a:t>
                      </a:r>
                      <a:r>
                        <a:rPr lang="en-US" sz="2200" dirty="0" smtClean="0">
                          <a:effectLst/>
                        </a:rPr>
                        <a:t>.</a:t>
                      </a:r>
                    </a:p>
                    <a:p>
                      <a:pPr marL="342900" marR="0" indent="-342900">
                        <a:spcBef>
                          <a:spcPts val="0"/>
                        </a:spcBef>
                        <a:spcAft>
                          <a:spcPts val="0"/>
                        </a:spcAft>
                        <a:buFont typeface="Wingdings" charset="2"/>
                        <a:buChar char="§"/>
                      </a:pPr>
                      <a:r>
                        <a:rPr lang="en-US" sz="2200" i="1" dirty="0" smtClean="0">
                          <a:effectLst/>
                        </a:rPr>
                        <a:t>If </a:t>
                      </a:r>
                      <a:r>
                        <a:rPr lang="en-US" sz="2200" i="1" dirty="0">
                          <a:effectLst/>
                        </a:rPr>
                        <a:t>plants are starting to grow and really start vegetating around… let’s say they are sprouting around May and getting larger from May and onward, and they’re going to start consuming more and more CO</a:t>
                      </a:r>
                      <a:r>
                        <a:rPr lang="en-US" sz="2200" i="1" baseline="-25000" dirty="0">
                          <a:effectLst/>
                        </a:rPr>
                        <a:t>2</a:t>
                      </a:r>
                      <a:r>
                        <a:rPr lang="en-US" sz="2200" i="1" dirty="0">
                          <a:effectLst/>
                        </a:rPr>
                        <a:t>, and so possibly that’s why CO</a:t>
                      </a:r>
                      <a:r>
                        <a:rPr lang="en-US" sz="2200" i="1" baseline="-25000" dirty="0">
                          <a:effectLst/>
                        </a:rPr>
                        <a:t>2</a:t>
                      </a:r>
                      <a:r>
                        <a:rPr lang="en-US" sz="2200" i="1" dirty="0">
                          <a:effectLst/>
                        </a:rPr>
                        <a:t> levels are going down and creating more oxygen. </a:t>
                      </a:r>
                      <a:r>
                        <a:rPr lang="en-US" sz="2200" i="1" dirty="0" smtClean="0">
                          <a:effectLst/>
                        </a:rPr>
                        <a:t>(MI1 Annual Cycle before)</a:t>
                      </a:r>
                      <a:endParaRPr lang="en-US" sz="2200" i="1" dirty="0">
                        <a:effectLst/>
                        <a:latin typeface="Times New Roman" panose="02020603050405020304" pitchFamily="18" charset="0"/>
                        <a:ea typeface="Batang" panose="02030600000101010101" pitchFamily="18" charset="-127"/>
                      </a:endParaRPr>
                    </a:p>
                  </a:txBody>
                  <a:tcPr marL="68580" marR="68580" marT="0" marB="0"/>
                </a:tc>
              </a:tr>
              <a:tr h="5181601">
                <a:tc>
                  <a:txBody>
                    <a:bodyPr/>
                    <a:lstStyle/>
                    <a:p>
                      <a:pPr marL="0" marR="0" algn="ctr">
                        <a:spcBef>
                          <a:spcPts val="0"/>
                        </a:spcBef>
                        <a:spcAft>
                          <a:spcPts val="0"/>
                        </a:spcAft>
                      </a:pPr>
                      <a:r>
                        <a:rPr lang="en-US" sz="2800" b="1" dirty="0">
                          <a:effectLst/>
                        </a:rPr>
                        <a:t>Middle</a:t>
                      </a:r>
                    </a:p>
                    <a:p>
                      <a:pPr marL="0" marR="0" algn="ctr">
                        <a:spcBef>
                          <a:spcPts val="0"/>
                        </a:spcBef>
                        <a:spcAft>
                          <a:spcPts val="0"/>
                        </a:spcAft>
                      </a:pPr>
                      <a:r>
                        <a:rPr lang="en-US" sz="2800" b="1" dirty="0">
                          <a:effectLst/>
                        </a:rPr>
                        <a:t>(2)</a:t>
                      </a:r>
                      <a:endParaRPr lang="en-US" sz="2800" b="1"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457200" marR="0" lvl="0" indent="-457200">
                        <a:spcBef>
                          <a:spcPts val="0"/>
                        </a:spcBef>
                        <a:spcAft>
                          <a:spcPts val="0"/>
                        </a:spcAft>
                        <a:buFont typeface="+mj-lt"/>
                        <a:buAutoNum type="alphaUcPeriod"/>
                      </a:pPr>
                      <a:r>
                        <a:rPr lang="en-US" sz="2200" b="1" dirty="0">
                          <a:solidFill>
                            <a:schemeClr val="tx1"/>
                          </a:solidFill>
                          <a:effectLst/>
                        </a:rPr>
                        <a:t>Generalizability. </a:t>
                      </a:r>
                      <a:r>
                        <a:rPr lang="en-US" sz="2200" dirty="0">
                          <a:effectLst/>
                        </a:rPr>
                        <a:t>Determines generalizability of data by reasoning about similarities and differences among locations</a:t>
                      </a:r>
                      <a:r>
                        <a:rPr lang="en-US" sz="2200" dirty="0" smtClean="0">
                          <a:effectLst/>
                        </a:rPr>
                        <a:t>.</a:t>
                      </a:r>
                    </a:p>
                    <a:p>
                      <a:pPr marL="787400" marR="0" lvl="0" indent="-330200" algn="l" defTabSz="4389120" rtl="0" eaLnBrk="1" fontAlgn="auto" latinLnBrk="0" hangingPunct="1">
                        <a:lnSpc>
                          <a:spcPct val="100000"/>
                        </a:lnSpc>
                        <a:spcBef>
                          <a:spcPts val="0"/>
                        </a:spcBef>
                        <a:spcAft>
                          <a:spcPts val="0"/>
                        </a:spcAft>
                        <a:buClrTx/>
                        <a:buSzTx/>
                        <a:buFont typeface="Wingdings" charset="2"/>
                        <a:buChar char="§"/>
                        <a:tabLst/>
                        <a:defRPr/>
                      </a:pPr>
                      <a:r>
                        <a:rPr lang="en-US" sz="2200" i="1" dirty="0" smtClean="0">
                          <a:effectLst/>
                        </a:rPr>
                        <a:t>Yeah, I think they [trends in atmospheric CO</a:t>
                      </a:r>
                      <a:r>
                        <a:rPr lang="en-US" sz="2200" i="1" baseline="-25000" dirty="0" smtClean="0">
                          <a:effectLst/>
                        </a:rPr>
                        <a:t>2</a:t>
                      </a:r>
                      <a:r>
                        <a:rPr lang="en-US" sz="2200" i="1" dirty="0" smtClean="0">
                          <a:effectLst/>
                        </a:rPr>
                        <a:t> concentrations] happen in Michigan, and they’re probably different numbers, given the different seasons of the year. (sigh) (pause) I don’t really think Hawaii has harsh winters like Michigan does. (UI10)</a:t>
                      </a:r>
                      <a:endParaRPr lang="en-US" sz="2200" dirty="0">
                        <a:effectLst/>
                      </a:endParaRPr>
                    </a:p>
                    <a:p>
                      <a:pPr marL="457200" marR="0" lvl="0" indent="-457200">
                        <a:spcBef>
                          <a:spcPts val="0"/>
                        </a:spcBef>
                        <a:spcAft>
                          <a:spcPts val="0"/>
                        </a:spcAft>
                        <a:buFont typeface="+mj-lt"/>
                        <a:buAutoNum type="alphaUcPeriod" startAt="2"/>
                      </a:pPr>
                      <a:r>
                        <a:rPr lang="en-US" sz="2200" b="1" dirty="0">
                          <a:effectLst/>
                        </a:rPr>
                        <a:t>Identification of trends</a:t>
                      </a:r>
                      <a:r>
                        <a:rPr lang="en-US" sz="2200" dirty="0">
                          <a:effectLst/>
                        </a:rPr>
                        <a:t>. Uses vague language to describe reasonable patterns. May not distinguish between periodic and random short-term variation.  Makes mistakes with units when describing trend</a:t>
                      </a:r>
                      <a:r>
                        <a:rPr lang="en-US" sz="2200" dirty="0" smtClean="0">
                          <a:effectLst/>
                        </a:rPr>
                        <a:t>.</a:t>
                      </a:r>
                    </a:p>
                    <a:p>
                      <a:pPr marL="787400" marR="0" lvl="0" indent="-330200" algn="l" defTabSz="4389120" rtl="0" eaLnBrk="1" fontAlgn="auto" latinLnBrk="0" hangingPunct="1">
                        <a:lnSpc>
                          <a:spcPct val="100000"/>
                        </a:lnSpc>
                        <a:spcBef>
                          <a:spcPts val="0"/>
                        </a:spcBef>
                        <a:spcAft>
                          <a:spcPts val="0"/>
                        </a:spcAft>
                        <a:buClrTx/>
                        <a:buSzTx/>
                        <a:buFont typeface="Wingdings" charset="2"/>
                        <a:buChar char="§"/>
                        <a:tabLst/>
                        <a:defRPr/>
                      </a:pPr>
                      <a:r>
                        <a:rPr lang="en-US" sz="2200" i="1" dirty="0" smtClean="0">
                          <a:effectLst/>
                        </a:rPr>
                        <a:t>Every year the CO</a:t>
                      </a:r>
                      <a:r>
                        <a:rPr lang="en-US" sz="2200" i="1" baseline="-25000" dirty="0" smtClean="0">
                          <a:effectLst/>
                        </a:rPr>
                        <a:t>2</a:t>
                      </a:r>
                      <a:r>
                        <a:rPr lang="en-US" sz="2200" i="1" dirty="0" smtClean="0">
                          <a:effectLst/>
                        </a:rPr>
                        <a:t> concentration goes up at least 5 and comes down at least 5. (ISB S5)</a:t>
                      </a:r>
                      <a:endParaRPr lang="en-US" sz="2200" dirty="0">
                        <a:effectLst/>
                      </a:endParaRPr>
                    </a:p>
                    <a:p>
                      <a:pPr marL="457200" marR="0" lvl="0" indent="-457200">
                        <a:spcBef>
                          <a:spcPts val="0"/>
                        </a:spcBef>
                        <a:spcAft>
                          <a:spcPts val="0"/>
                        </a:spcAft>
                        <a:buFont typeface="+mj-lt"/>
                        <a:buAutoNum type="alphaUcPeriod" startAt="3"/>
                      </a:pPr>
                      <a:r>
                        <a:rPr lang="en-US" sz="2200" b="1" dirty="0">
                          <a:effectLst/>
                        </a:rPr>
                        <a:t>Interpretation of Y-axis. </a:t>
                      </a:r>
                      <a:r>
                        <a:rPr lang="en-US" sz="2200" dirty="0">
                          <a:effectLst/>
                        </a:rPr>
                        <a:t>Specifically interprets Y-axis and line as referring to CO</a:t>
                      </a:r>
                      <a:r>
                        <a:rPr lang="en-US" sz="2200" baseline="-25000" dirty="0">
                          <a:effectLst/>
                        </a:rPr>
                        <a:t>2</a:t>
                      </a:r>
                      <a:r>
                        <a:rPr lang="en-US" sz="2200" dirty="0">
                          <a:effectLst/>
                        </a:rPr>
                        <a:t>, BUT no clear distinction among measures of concentration, amount, and rate (e.g. does not label CO</a:t>
                      </a:r>
                      <a:r>
                        <a:rPr lang="en-US" sz="2200" baseline="-25000" dirty="0">
                          <a:effectLst/>
                        </a:rPr>
                        <a:t>2 </a:t>
                      </a:r>
                      <a:r>
                        <a:rPr lang="en-US" sz="2200" dirty="0">
                          <a:effectLst/>
                        </a:rPr>
                        <a:t>units</a:t>
                      </a:r>
                      <a:r>
                        <a:rPr lang="en-US" sz="2200" dirty="0" smtClean="0">
                          <a:effectLst/>
                        </a:rPr>
                        <a:t>).</a:t>
                      </a:r>
                      <a:endParaRPr lang="en-US" sz="2200" dirty="0">
                        <a:effectLst/>
                      </a:endParaRPr>
                    </a:p>
                    <a:p>
                      <a:pPr marL="787400" marR="0" lvl="0" indent="-330200">
                        <a:spcBef>
                          <a:spcPts val="0"/>
                        </a:spcBef>
                        <a:spcAft>
                          <a:spcPts val="0"/>
                        </a:spcAft>
                        <a:buFont typeface="Wingdings" charset="2"/>
                        <a:buChar char="§"/>
                        <a:tabLst/>
                      </a:pPr>
                      <a:r>
                        <a:rPr lang="en-US" sz="2200" i="1" dirty="0" smtClean="0">
                          <a:effectLst/>
                        </a:rPr>
                        <a:t>The </a:t>
                      </a:r>
                      <a:r>
                        <a:rPr lang="en-US" sz="2200" i="1" dirty="0">
                          <a:effectLst/>
                        </a:rPr>
                        <a:t>pattern of the annual cycle stays very much the same throughout each year, CO2 is high in the spring and low in the </a:t>
                      </a:r>
                      <a:r>
                        <a:rPr lang="en-US" sz="2200" i="1" dirty="0" smtClean="0">
                          <a:effectLst/>
                        </a:rPr>
                        <a:t>fall. (ISB S13)</a:t>
                      </a:r>
                    </a:p>
                  </a:txBody>
                  <a:tcPr marL="68580" marR="68580" marT="0" marB="0"/>
                </a:tc>
                <a:tc>
                  <a:txBody>
                    <a:bodyPr/>
                    <a:lstStyle/>
                    <a:p>
                      <a:pPr marL="15240" marR="0">
                        <a:spcBef>
                          <a:spcPts val="0"/>
                        </a:spcBef>
                        <a:spcAft>
                          <a:spcPts val="0"/>
                        </a:spcAft>
                      </a:pPr>
                      <a:r>
                        <a:rPr lang="en-US" sz="2200" b="1" dirty="0">
                          <a:solidFill>
                            <a:schemeClr val="tx1"/>
                          </a:solidFill>
                          <a:effectLst/>
                        </a:rPr>
                        <a:t>Predictions based on factors that affect CO</a:t>
                      </a:r>
                      <a:r>
                        <a:rPr lang="en-US" sz="2200" b="1" baseline="-25000" dirty="0">
                          <a:solidFill>
                            <a:schemeClr val="tx1"/>
                          </a:solidFill>
                          <a:effectLst/>
                        </a:rPr>
                        <a:t>2</a:t>
                      </a:r>
                      <a:r>
                        <a:rPr lang="en-US" sz="2200" b="1" dirty="0">
                          <a:solidFill>
                            <a:schemeClr val="tx1"/>
                          </a:solidFill>
                          <a:effectLst/>
                        </a:rPr>
                        <a:t> concentrations or </a:t>
                      </a:r>
                      <a:r>
                        <a:rPr lang="en-US" sz="2200" b="1" dirty="0" smtClean="0">
                          <a:solidFill>
                            <a:schemeClr val="tx1"/>
                          </a:solidFill>
                          <a:effectLst/>
                        </a:rPr>
                        <a:t>incorrect </a:t>
                      </a:r>
                      <a:r>
                        <a:rPr lang="en-US" sz="2200" b="1" dirty="0">
                          <a:solidFill>
                            <a:schemeClr val="tx1"/>
                          </a:solidFill>
                          <a:effectLst/>
                        </a:rPr>
                        <a:t>mathematical models.</a:t>
                      </a:r>
                      <a:r>
                        <a:rPr lang="en-US" sz="2200" b="1" dirty="0">
                          <a:effectLst/>
                        </a:rPr>
                        <a:t> </a:t>
                      </a:r>
                    </a:p>
                    <a:p>
                      <a:pPr marL="457200" marR="0" lvl="0" indent="-457200">
                        <a:spcBef>
                          <a:spcPts val="0"/>
                        </a:spcBef>
                        <a:spcAft>
                          <a:spcPts val="0"/>
                        </a:spcAft>
                        <a:buFont typeface="+mj-lt"/>
                        <a:buAutoNum type="alphaUcPeriod"/>
                      </a:pPr>
                      <a:r>
                        <a:rPr lang="en-US" sz="2200" dirty="0">
                          <a:effectLst/>
                        </a:rPr>
                        <a:t>Based on reasoning about some but not all factors that affect CO</a:t>
                      </a:r>
                      <a:r>
                        <a:rPr lang="en-US" sz="2200" baseline="-25000" dirty="0">
                          <a:effectLst/>
                        </a:rPr>
                        <a:t>2</a:t>
                      </a:r>
                      <a:r>
                        <a:rPr lang="en-US" sz="2200" dirty="0">
                          <a:effectLst/>
                        </a:rPr>
                        <a:t> </a:t>
                      </a:r>
                      <a:r>
                        <a:rPr lang="en-US" sz="2200" dirty="0" smtClean="0">
                          <a:effectLst/>
                        </a:rPr>
                        <a:t>concentrations.</a:t>
                      </a:r>
                    </a:p>
                    <a:p>
                      <a:pPr marL="787400" marR="0" lvl="0" indent="-330200" algn="l" defTabSz="4389120" rtl="0" eaLnBrk="1" fontAlgn="auto" latinLnBrk="0" hangingPunct="1">
                        <a:lnSpc>
                          <a:spcPct val="100000"/>
                        </a:lnSpc>
                        <a:spcBef>
                          <a:spcPts val="0"/>
                        </a:spcBef>
                        <a:spcAft>
                          <a:spcPts val="0"/>
                        </a:spcAft>
                        <a:buClrTx/>
                        <a:buSzTx/>
                        <a:buFont typeface="Wingdings" charset="2"/>
                        <a:buChar char="§"/>
                        <a:tabLst/>
                        <a:defRPr/>
                      </a:pPr>
                      <a:r>
                        <a:rPr lang="en-US" sz="2200" i="1" dirty="0" smtClean="0">
                          <a:effectLst/>
                        </a:rPr>
                        <a:t>C, because fossil fuels help to produce CO</a:t>
                      </a:r>
                      <a:r>
                        <a:rPr lang="en-US" sz="2200" i="1" baseline="-25000" dirty="0" smtClean="0">
                          <a:effectLst/>
                        </a:rPr>
                        <a:t>2</a:t>
                      </a:r>
                      <a:r>
                        <a:rPr lang="en-US" sz="2200" i="1" dirty="0" smtClean="0">
                          <a:effectLst/>
                        </a:rPr>
                        <a:t> so if we cut it in half it would decrease. (AOP 21)</a:t>
                      </a:r>
                      <a:endParaRPr lang="en-US" sz="2200" dirty="0">
                        <a:effectLst/>
                      </a:endParaRPr>
                    </a:p>
                    <a:p>
                      <a:pPr marL="457200" marR="0" lvl="0" indent="-457200">
                        <a:spcBef>
                          <a:spcPts val="0"/>
                        </a:spcBef>
                        <a:spcAft>
                          <a:spcPts val="0"/>
                        </a:spcAft>
                        <a:buFont typeface="+mj-lt"/>
                        <a:buAutoNum type="alphaUcPeriod" startAt="2"/>
                      </a:pPr>
                      <a:r>
                        <a:rPr lang="en-US" sz="2200" dirty="0">
                          <a:effectLst/>
                        </a:rPr>
                        <a:t>Based on quantitative reasoning about incorrect models (e.g., conflates flux and pool size</a:t>
                      </a:r>
                      <a:r>
                        <a:rPr lang="en-US" sz="2200" dirty="0" smtClean="0">
                          <a:effectLst/>
                        </a:rPr>
                        <a:t>).</a:t>
                      </a:r>
                    </a:p>
                    <a:p>
                      <a:pPr marL="787400" marR="0" indent="-330200">
                        <a:spcBef>
                          <a:spcPts val="0"/>
                        </a:spcBef>
                        <a:spcAft>
                          <a:spcPts val="0"/>
                        </a:spcAft>
                        <a:buFont typeface="Wingdings" charset="2"/>
                        <a:buChar char="§"/>
                        <a:tabLst/>
                      </a:pPr>
                      <a:r>
                        <a:rPr lang="en-US" sz="2200" i="1" dirty="0" smtClean="0">
                          <a:effectLst/>
                        </a:rPr>
                        <a:t>I </a:t>
                      </a:r>
                      <a:r>
                        <a:rPr lang="en-US" sz="2200" i="1" dirty="0">
                          <a:effectLst/>
                        </a:rPr>
                        <a:t>guess it would definitely be down here, like 200. I: Why do you say down by 200? M: Because we’re at 400 right now, so in half</a:t>
                      </a:r>
                      <a:r>
                        <a:rPr lang="en-US" sz="2200" i="1" dirty="0" smtClean="0">
                          <a:effectLst/>
                        </a:rPr>
                        <a:t>. (UI1 before)</a:t>
                      </a:r>
                      <a:endParaRPr lang="en-US" sz="2200" i="1" dirty="0">
                        <a:effectLst/>
                      </a:endParaRPr>
                    </a:p>
                    <a:p>
                      <a:pPr marL="0" marR="0">
                        <a:spcBef>
                          <a:spcPts val="0"/>
                        </a:spcBef>
                        <a:spcAft>
                          <a:spcPts val="0"/>
                        </a:spcAft>
                      </a:pPr>
                      <a:r>
                        <a:rPr lang="en-US" sz="2200" dirty="0">
                          <a:effectLst/>
                        </a:rPr>
                        <a:t> </a:t>
                      </a:r>
                      <a:endParaRPr lang="en-US" sz="2200" dirty="0">
                        <a:effectLst/>
                        <a:latin typeface="Times New Roman" panose="02020603050405020304" pitchFamily="18" charset="0"/>
                        <a:ea typeface="Batang" panose="02030600000101010101" pitchFamily="18" charset="-127"/>
                      </a:endParaRPr>
                    </a:p>
                  </a:txBody>
                  <a:tcPr marL="68580" marR="68580" marT="0" marB="0"/>
                </a:tc>
                <a:tc>
                  <a:txBody>
                    <a:bodyPr/>
                    <a:lstStyle/>
                    <a:p>
                      <a:pPr marL="0" marR="0">
                        <a:spcBef>
                          <a:spcPts val="0"/>
                        </a:spcBef>
                        <a:spcAft>
                          <a:spcPts val="0"/>
                        </a:spcAft>
                      </a:pPr>
                      <a:r>
                        <a:rPr lang="en-US" sz="2200" b="1" dirty="0">
                          <a:effectLst/>
                        </a:rPr>
                        <a:t>Explanation identifying some factors that affect CO</a:t>
                      </a:r>
                      <a:r>
                        <a:rPr lang="en-US" sz="2200" b="1" baseline="-25000" dirty="0">
                          <a:effectLst/>
                        </a:rPr>
                        <a:t>2</a:t>
                      </a:r>
                      <a:r>
                        <a:rPr lang="en-US" sz="2200" b="1" dirty="0">
                          <a:effectLst/>
                        </a:rPr>
                        <a:t> concentrations. </a:t>
                      </a:r>
                      <a:r>
                        <a:rPr lang="en-US" sz="2200" dirty="0">
                          <a:effectLst/>
                        </a:rPr>
                        <a:t>Explanation includes a subset of factors that affect CO</a:t>
                      </a:r>
                      <a:r>
                        <a:rPr lang="en-US" sz="2200" baseline="-25000" dirty="0">
                          <a:effectLst/>
                        </a:rPr>
                        <a:t>2</a:t>
                      </a:r>
                      <a:r>
                        <a:rPr lang="en-US" sz="2200" dirty="0">
                          <a:effectLst/>
                        </a:rPr>
                        <a:t> concentrations. Mechanism does not explain all aspects of phenomenon</a:t>
                      </a:r>
                      <a:r>
                        <a:rPr lang="en-US" sz="2200" dirty="0" smtClean="0">
                          <a:effectLst/>
                        </a:rPr>
                        <a:t>.</a:t>
                      </a:r>
                      <a:endParaRPr lang="en-US" sz="2200" dirty="0">
                        <a:effectLst/>
                      </a:endParaRPr>
                    </a:p>
                    <a:p>
                      <a:pPr marL="342900" marR="0" indent="-342900">
                        <a:spcBef>
                          <a:spcPts val="0"/>
                        </a:spcBef>
                        <a:spcAft>
                          <a:spcPts val="0"/>
                        </a:spcAft>
                        <a:buFont typeface="Wingdings" charset="2"/>
                        <a:buChar char="§"/>
                      </a:pPr>
                      <a:r>
                        <a:rPr lang="en-US" sz="2200" i="1" dirty="0" smtClean="0">
                          <a:effectLst/>
                        </a:rPr>
                        <a:t>Well </a:t>
                      </a:r>
                      <a:r>
                        <a:rPr lang="en-US" sz="2200" i="1" dirty="0">
                          <a:effectLst/>
                        </a:rPr>
                        <a:t>a lot of CO</a:t>
                      </a:r>
                      <a:r>
                        <a:rPr lang="en-US" sz="2200" i="1" baseline="-25000" dirty="0">
                          <a:effectLst/>
                        </a:rPr>
                        <a:t>2</a:t>
                      </a:r>
                      <a:r>
                        <a:rPr lang="en-US" sz="2200" i="1" dirty="0">
                          <a:effectLst/>
                        </a:rPr>
                        <a:t> concentration comes from industrialization such as factories, cars, etc., and if it’s in Hawaii I would guess that it has something to do with the amount of people that are there, and then the points in the year at which industrialization is sort of booming and going through their busy time. And you know a lot of tourists come in and drive around and stuff, so that would be my guess, specifically for Hawaii</a:t>
                      </a:r>
                      <a:r>
                        <a:rPr lang="en-US" sz="2200" i="1" dirty="0" smtClean="0">
                          <a:effectLst/>
                        </a:rPr>
                        <a:t>. (UI9 Annual Cycle before)</a:t>
                      </a:r>
                      <a:endParaRPr lang="en-US" sz="2200" i="1" dirty="0">
                        <a:effectLst/>
                        <a:latin typeface="Times New Roman" panose="02020603050405020304" pitchFamily="18" charset="0"/>
                        <a:ea typeface="Batang" panose="02030600000101010101" pitchFamily="18" charset="-127"/>
                      </a:endParaRPr>
                    </a:p>
                  </a:txBody>
                  <a:tcPr marL="68580" marR="68580" marT="0" marB="0"/>
                </a:tc>
              </a:tr>
              <a:tr h="4617092">
                <a:tc>
                  <a:txBody>
                    <a:bodyPr/>
                    <a:lstStyle/>
                    <a:p>
                      <a:pPr marL="0" marR="0" algn="ctr">
                        <a:spcBef>
                          <a:spcPts val="0"/>
                        </a:spcBef>
                        <a:spcAft>
                          <a:spcPts val="0"/>
                        </a:spcAft>
                      </a:pPr>
                      <a:r>
                        <a:rPr lang="en-US" sz="2800" b="1" dirty="0">
                          <a:effectLst/>
                        </a:rPr>
                        <a:t>Lower</a:t>
                      </a:r>
                    </a:p>
                    <a:p>
                      <a:pPr marL="0" marR="0" algn="ctr">
                        <a:spcBef>
                          <a:spcPts val="0"/>
                        </a:spcBef>
                        <a:spcAft>
                          <a:spcPts val="0"/>
                        </a:spcAft>
                      </a:pPr>
                      <a:r>
                        <a:rPr lang="en-US" sz="2800" b="1" dirty="0">
                          <a:effectLst/>
                        </a:rPr>
                        <a:t>(1)</a:t>
                      </a:r>
                      <a:endParaRPr lang="en-US" sz="2800" b="1"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457200" marR="0" lvl="0" indent="-457200">
                        <a:spcBef>
                          <a:spcPts val="0"/>
                        </a:spcBef>
                        <a:spcAft>
                          <a:spcPts val="0"/>
                        </a:spcAft>
                        <a:buFont typeface="+mj-lt"/>
                        <a:buAutoNum type="alphaUcPeriod"/>
                      </a:pPr>
                      <a:r>
                        <a:rPr lang="en-US" sz="2200" b="1" dirty="0">
                          <a:effectLst/>
                        </a:rPr>
                        <a:t>Generalizability. </a:t>
                      </a:r>
                      <a:r>
                        <a:rPr lang="en-US" sz="2200" dirty="0">
                          <a:effectLst/>
                        </a:rPr>
                        <a:t>Interprets data as either local or global without explicit reasoning about generalizability. </a:t>
                      </a:r>
                      <a:endParaRPr lang="en-US" sz="2200" dirty="0" smtClean="0">
                        <a:effectLst/>
                      </a:endParaRPr>
                    </a:p>
                    <a:p>
                      <a:pPr marL="787400" marR="0" lvl="0" indent="-330200" algn="l" defTabSz="4389120" rtl="0" eaLnBrk="1" fontAlgn="auto" latinLnBrk="0" hangingPunct="1">
                        <a:lnSpc>
                          <a:spcPct val="100000"/>
                        </a:lnSpc>
                        <a:spcBef>
                          <a:spcPts val="0"/>
                        </a:spcBef>
                        <a:spcAft>
                          <a:spcPts val="0"/>
                        </a:spcAft>
                        <a:buClrTx/>
                        <a:buSzTx/>
                        <a:buFont typeface="Wingdings" charset="2"/>
                        <a:buChar char="§"/>
                        <a:tabLst/>
                        <a:defRPr/>
                      </a:pPr>
                      <a:r>
                        <a:rPr lang="en-US" sz="2200" i="1" dirty="0" smtClean="0">
                          <a:effectLst/>
                        </a:rPr>
                        <a:t>I don’t think [that the Hawaiian data tell us about Michigan] so. I mean, certainly you could assume that they might be connected, but there’s no way of knowing without investigating that more. (UI3)</a:t>
                      </a:r>
                      <a:endParaRPr lang="en-US" sz="2200" dirty="0">
                        <a:effectLst/>
                      </a:endParaRPr>
                    </a:p>
                    <a:p>
                      <a:pPr marL="457200" marR="0" lvl="0" indent="-457200">
                        <a:spcBef>
                          <a:spcPts val="0"/>
                        </a:spcBef>
                        <a:spcAft>
                          <a:spcPts val="0"/>
                        </a:spcAft>
                        <a:buFont typeface="+mj-lt"/>
                        <a:buAutoNum type="alphaUcPeriod" startAt="2"/>
                      </a:pPr>
                      <a:r>
                        <a:rPr lang="en-US" sz="2200" b="1" dirty="0">
                          <a:effectLst/>
                        </a:rPr>
                        <a:t>Identification of trends. </a:t>
                      </a:r>
                      <a:r>
                        <a:rPr lang="en-US" sz="2200" dirty="0">
                          <a:effectLst/>
                        </a:rPr>
                        <a:t>Makes errors identifying trends, because misinterprets variability as a trend, fails to identify a trend (often because of variability), misreads graph, or draws on small number of inappropriate points (cherry picking). Trend described in such a way that could apply to a number of different graphs</a:t>
                      </a:r>
                      <a:r>
                        <a:rPr lang="en-US" sz="2200" dirty="0" smtClean="0">
                          <a:effectLst/>
                        </a:rPr>
                        <a:t>.</a:t>
                      </a:r>
                    </a:p>
                    <a:p>
                      <a:pPr marL="787400" marR="0" lvl="0" indent="-330200" algn="l" defTabSz="4389120" rtl="0" eaLnBrk="1" fontAlgn="auto" latinLnBrk="0" hangingPunct="1">
                        <a:lnSpc>
                          <a:spcPct val="100000"/>
                        </a:lnSpc>
                        <a:spcBef>
                          <a:spcPts val="0"/>
                        </a:spcBef>
                        <a:spcAft>
                          <a:spcPts val="0"/>
                        </a:spcAft>
                        <a:buClrTx/>
                        <a:buSzTx/>
                        <a:buFont typeface="Wingdings" charset="2"/>
                        <a:buChar char="§"/>
                        <a:tabLst/>
                        <a:defRPr/>
                      </a:pPr>
                      <a:r>
                        <a:rPr lang="en-US" sz="2200" i="1" dirty="0" smtClean="0">
                          <a:effectLst/>
                        </a:rPr>
                        <a:t>The CO</a:t>
                      </a:r>
                      <a:r>
                        <a:rPr lang="en-US" sz="2200" i="1" baseline="-25000" dirty="0" smtClean="0">
                          <a:effectLst/>
                        </a:rPr>
                        <a:t>2</a:t>
                      </a:r>
                      <a:r>
                        <a:rPr lang="en-US" sz="2200" i="1" dirty="0" smtClean="0">
                          <a:effectLst/>
                        </a:rPr>
                        <a:t> concentration increases in summer months and decreases in winter months. (ISB S32)</a:t>
                      </a:r>
                      <a:endParaRPr lang="en-US" sz="2200" dirty="0">
                        <a:effectLst/>
                      </a:endParaRPr>
                    </a:p>
                    <a:p>
                      <a:pPr marL="457200" marR="0" lvl="0" indent="-457200">
                        <a:spcBef>
                          <a:spcPts val="0"/>
                        </a:spcBef>
                        <a:spcAft>
                          <a:spcPts val="0"/>
                        </a:spcAft>
                        <a:buFont typeface="+mj-lt"/>
                        <a:buAutoNum type="alphaUcPeriod" startAt="3"/>
                      </a:pPr>
                      <a:r>
                        <a:rPr lang="en-US" sz="2200" b="1" dirty="0">
                          <a:effectLst/>
                        </a:rPr>
                        <a:t>Interpretation of Y-axis. </a:t>
                      </a:r>
                      <a:r>
                        <a:rPr lang="en-US" sz="2200" dirty="0">
                          <a:effectLst/>
                        </a:rPr>
                        <a:t>Students can read numbers on Y-axis and label, but do not offer specific interpretations of its meaning or conflate CO</a:t>
                      </a:r>
                      <a:r>
                        <a:rPr lang="en-US" sz="2200" baseline="-25000" dirty="0">
                          <a:effectLst/>
                        </a:rPr>
                        <a:t>2</a:t>
                      </a:r>
                      <a:r>
                        <a:rPr lang="en-US" sz="2200" dirty="0">
                          <a:effectLst/>
                        </a:rPr>
                        <a:t> with other forms of pollution.</a:t>
                      </a:r>
                    </a:p>
                    <a:p>
                      <a:pPr marL="787400" marR="0" indent="-330200">
                        <a:spcBef>
                          <a:spcPts val="0"/>
                        </a:spcBef>
                        <a:spcAft>
                          <a:spcPts val="0"/>
                        </a:spcAft>
                        <a:buFont typeface="Wingdings" charset="2"/>
                        <a:buChar char="§"/>
                        <a:tabLst/>
                      </a:pPr>
                      <a:r>
                        <a:rPr lang="en-US" sz="2200" i="1" dirty="0" smtClean="0">
                          <a:effectLst/>
                        </a:rPr>
                        <a:t>The </a:t>
                      </a:r>
                      <a:r>
                        <a:rPr lang="en-US" sz="2200" i="1" dirty="0">
                          <a:effectLst/>
                        </a:rPr>
                        <a:t>graph may have almost the same change each year</a:t>
                      </a:r>
                      <a:r>
                        <a:rPr lang="en-US" sz="2200" i="1" dirty="0" smtClean="0">
                          <a:effectLst/>
                        </a:rPr>
                        <a:t>. (ISB S24)</a:t>
                      </a:r>
                      <a:endParaRPr lang="en-US" sz="2200" dirty="0">
                        <a:effectLst/>
                      </a:endParaRPr>
                    </a:p>
                  </a:txBody>
                  <a:tcPr marL="68580" marR="68580" marT="0" marB="0"/>
                </a:tc>
                <a:tc>
                  <a:txBody>
                    <a:bodyPr/>
                    <a:lstStyle/>
                    <a:p>
                      <a:pPr marL="15240" marR="0">
                        <a:lnSpc>
                          <a:spcPct val="107000"/>
                        </a:lnSpc>
                        <a:spcBef>
                          <a:spcPts val="0"/>
                        </a:spcBef>
                        <a:spcAft>
                          <a:spcPts val="0"/>
                        </a:spcAft>
                      </a:pPr>
                      <a:r>
                        <a:rPr lang="en-US" sz="2200" b="1" dirty="0" smtClean="0">
                          <a:effectLst/>
                        </a:rPr>
                        <a:t>Does </a:t>
                      </a:r>
                      <a:r>
                        <a:rPr lang="en-US" sz="2200" b="1" dirty="0">
                          <a:effectLst/>
                        </a:rPr>
                        <a:t>not take a mathematical approach and explanation suggests a particular state</a:t>
                      </a:r>
                      <a:r>
                        <a:rPr lang="en-US" sz="2200" b="1" dirty="0" smtClean="0">
                          <a:effectLst/>
                        </a:rPr>
                        <a:t>.</a:t>
                      </a:r>
                      <a:endParaRPr lang="en-US" sz="2200" b="1" dirty="0">
                        <a:effectLst/>
                      </a:endParaRPr>
                    </a:p>
                    <a:p>
                      <a:pPr marL="457200" marR="0" lvl="0" indent="-457200">
                        <a:lnSpc>
                          <a:spcPct val="107000"/>
                        </a:lnSpc>
                        <a:spcBef>
                          <a:spcPts val="0"/>
                        </a:spcBef>
                        <a:spcAft>
                          <a:spcPts val="0"/>
                        </a:spcAft>
                        <a:buFont typeface="+mj-lt"/>
                        <a:buAutoNum type="alphaUcPeriod"/>
                      </a:pPr>
                      <a:r>
                        <a:rPr lang="en-US" sz="2200" dirty="0">
                          <a:effectLst/>
                        </a:rPr>
                        <a:t>Explanations may include: (1) presence of certain good/bad factors (covering law or force dynamic relationship), (2) suggest some type of inertia, or (3) suggestions of return to a normal or natural state</a:t>
                      </a:r>
                      <a:r>
                        <a:rPr lang="en-US" sz="2200" dirty="0" smtClean="0">
                          <a:effectLst/>
                        </a:rPr>
                        <a:t>.</a:t>
                      </a:r>
                    </a:p>
                    <a:p>
                      <a:pPr marL="787400" marR="0" indent="-330200">
                        <a:spcBef>
                          <a:spcPts val="0"/>
                        </a:spcBef>
                        <a:spcAft>
                          <a:spcPts val="0"/>
                        </a:spcAft>
                        <a:buFont typeface="Wingdings" charset="2"/>
                        <a:buChar char="§"/>
                        <a:tabLst/>
                      </a:pPr>
                      <a:r>
                        <a:rPr lang="en-US" sz="2200" i="1" dirty="0" smtClean="0">
                          <a:effectLst/>
                        </a:rPr>
                        <a:t>[The level of CO</a:t>
                      </a:r>
                      <a:r>
                        <a:rPr lang="en-US" sz="2200" i="1" baseline="-25000" dirty="0" smtClean="0">
                          <a:effectLst/>
                        </a:rPr>
                        <a:t>2</a:t>
                      </a:r>
                      <a:r>
                        <a:rPr lang="en-US" sz="2200" i="1" dirty="0" smtClean="0">
                          <a:effectLst/>
                        </a:rPr>
                        <a:t> would decrease] because the air will be cleaner and plants will be taking in more CO</a:t>
                      </a:r>
                      <a:r>
                        <a:rPr lang="en-US" sz="2200" i="1" baseline="-25000" dirty="0" smtClean="0">
                          <a:effectLst/>
                        </a:rPr>
                        <a:t>2</a:t>
                      </a:r>
                      <a:r>
                        <a:rPr lang="en-US" sz="2200" i="1" dirty="0" smtClean="0">
                          <a:effectLst/>
                        </a:rPr>
                        <a:t>. (S60 AOP)</a:t>
                      </a:r>
                    </a:p>
                    <a:p>
                      <a:pPr marL="787400" marR="0" indent="-330200">
                        <a:spcBef>
                          <a:spcPts val="0"/>
                        </a:spcBef>
                        <a:spcAft>
                          <a:spcPts val="0"/>
                        </a:spcAft>
                        <a:buFont typeface="Wingdings" charset="2"/>
                        <a:buChar char="§"/>
                        <a:tabLst/>
                      </a:pPr>
                      <a:r>
                        <a:rPr lang="en-US" sz="2200" i="1" dirty="0" smtClean="0">
                          <a:effectLst/>
                        </a:rPr>
                        <a:t>[The level of CO</a:t>
                      </a:r>
                      <a:r>
                        <a:rPr lang="en-US" sz="2200" i="1" baseline="-25000" dirty="0" smtClean="0">
                          <a:effectLst/>
                        </a:rPr>
                        <a:t>2</a:t>
                      </a:r>
                      <a:r>
                        <a:rPr lang="en-US" sz="2200" i="1" dirty="0" smtClean="0">
                          <a:effectLst/>
                        </a:rPr>
                        <a:t> would increase] because I think we’ve reached a point where we’ve done too much damage to earth, personally.  And I don’t think we can come back from that. (MI3 before)</a:t>
                      </a:r>
                      <a:endParaRPr lang="en-US" sz="2200" dirty="0">
                        <a:effectLst/>
                      </a:endParaRPr>
                    </a:p>
                    <a:p>
                      <a:pPr marL="457200" marR="0" lvl="0" indent="-457200">
                        <a:spcBef>
                          <a:spcPts val="0"/>
                        </a:spcBef>
                        <a:spcAft>
                          <a:spcPts val="0"/>
                        </a:spcAft>
                        <a:buFont typeface="+mj-lt"/>
                        <a:buAutoNum type="alphaUcPeriod" startAt="2"/>
                      </a:pPr>
                      <a:r>
                        <a:rPr lang="en-US" sz="2200" dirty="0">
                          <a:effectLst/>
                        </a:rPr>
                        <a:t>Explanation is a description of graph and does not offer information beyond what was provided in question</a:t>
                      </a:r>
                      <a:r>
                        <a:rPr lang="en-US" sz="2200" dirty="0" smtClean="0">
                          <a:effectLst/>
                        </a:rPr>
                        <a:t>.</a:t>
                      </a:r>
                      <a:endParaRPr lang="en-US" sz="2200" dirty="0">
                        <a:effectLst/>
                      </a:endParaRPr>
                    </a:p>
                    <a:p>
                      <a:pPr marL="787400" marR="0" indent="-330200">
                        <a:spcBef>
                          <a:spcPts val="0"/>
                        </a:spcBef>
                        <a:spcAft>
                          <a:spcPts val="0"/>
                        </a:spcAft>
                        <a:buFont typeface="Wingdings" charset="2"/>
                        <a:buChar char="§"/>
                        <a:tabLst/>
                      </a:pPr>
                      <a:r>
                        <a:rPr lang="en-US" sz="2200" i="1" dirty="0" smtClean="0">
                          <a:effectLst/>
                        </a:rPr>
                        <a:t>In </a:t>
                      </a:r>
                      <a:r>
                        <a:rPr lang="en-US" sz="2200" i="1" dirty="0">
                          <a:effectLst/>
                        </a:rPr>
                        <a:t>time, CO</a:t>
                      </a:r>
                      <a:r>
                        <a:rPr lang="en-US" sz="2200" i="1" baseline="-25000" dirty="0">
                          <a:effectLst/>
                        </a:rPr>
                        <a:t>2</a:t>
                      </a:r>
                      <a:r>
                        <a:rPr lang="en-US" sz="2200" i="1" dirty="0">
                          <a:effectLst/>
                        </a:rPr>
                        <a:t> levels would decrease.  It would not be an immediate decrease</a:t>
                      </a:r>
                      <a:r>
                        <a:rPr lang="en-US" sz="2200" i="1" dirty="0" smtClean="0">
                          <a:effectLst/>
                        </a:rPr>
                        <a:t>. (S5 AOP)</a:t>
                      </a:r>
                      <a:endParaRPr lang="en-US" sz="2200" i="1" dirty="0">
                        <a:effectLst/>
                        <a:latin typeface="Times New Roman" panose="02020603050405020304" pitchFamily="18" charset="0"/>
                        <a:ea typeface="Batang" panose="02030600000101010101" pitchFamily="18" charset="-127"/>
                      </a:endParaRPr>
                    </a:p>
                  </a:txBody>
                  <a:tcPr marL="68580" marR="68580" marT="0" marB="0"/>
                </a:tc>
                <a:tc>
                  <a:txBody>
                    <a:bodyPr/>
                    <a:lstStyle/>
                    <a:p>
                      <a:pPr marL="0" marR="0">
                        <a:spcBef>
                          <a:spcPts val="0"/>
                        </a:spcBef>
                        <a:spcAft>
                          <a:spcPts val="0"/>
                        </a:spcAft>
                      </a:pPr>
                      <a:r>
                        <a:rPr lang="en-US" sz="2200" b="1" dirty="0">
                          <a:effectLst/>
                        </a:rPr>
                        <a:t>Explanation without a mechanism.  </a:t>
                      </a:r>
                    </a:p>
                    <a:p>
                      <a:pPr marL="472440" marR="0" indent="-457200">
                        <a:spcBef>
                          <a:spcPts val="0"/>
                        </a:spcBef>
                        <a:spcAft>
                          <a:spcPts val="0"/>
                        </a:spcAft>
                        <a:buFont typeface="+mj-lt"/>
                        <a:buAutoNum type="alphaUcPeriod"/>
                      </a:pPr>
                      <a:r>
                        <a:rPr lang="en-US" sz="2200" dirty="0">
                          <a:effectLst/>
                        </a:rPr>
                        <a:t>Explanation is a covering law or is force dynamic (identifying good and bad factors affecting pollution) without a mechanism</a:t>
                      </a:r>
                      <a:r>
                        <a:rPr lang="en-US" sz="2200" dirty="0" smtClean="0">
                          <a:effectLst/>
                        </a:rPr>
                        <a:t>.</a:t>
                      </a:r>
                    </a:p>
                    <a:p>
                      <a:pPr marL="787400" marR="0" lvl="0" indent="-330200" algn="l" defTabSz="4389120" rtl="0" eaLnBrk="1" fontAlgn="auto" latinLnBrk="0" hangingPunct="1">
                        <a:lnSpc>
                          <a:spcPct val="100000"/>
                        </a:lnSpc>
                        <a:spcBef>
                          <a:spcPts val="0"/>
                        </a:spcBef>
                        <a:spcAft>
                          <a:spcPts val="0"/>
                        </a:spcAft>
                        <a:buClrTx/>
                        <a:buSzTx/>
                        <a:buFont typeface="Wingdings" charset="2"/>
                        <a:buChar char="§"/>
                        <a:tabLst/>
                        <a:defRPr/>
                      </a:pPr>
                      <a:r>
                        <a:rPr lang="en-US" sz="2200" i="1" dirty="0" smtClean="0">
                          <a:effectLst/>
                        </a:rPr>
                        <a:t>The cold air cleanses and freezes a lot of the air pollutants. (FISB S8)</a:t>
                      </a:r>
                      <a:endParaRPr lang="en-US" sz="2200" dirty="0">
                        <a:effectLst/>
                      </a:endParaRPr>
                    </a:p>
                    <a:p>
                      <a:pPr marL="472440" marR="0" indent="-457200">
                        <a:spcBef>
                          <a:spcPts val="0"/>
                        </a:spcBef>
                        <a:spcAft>
                          <a:spcPts val="0"/>
                        </a:spcAft>
                        <a:buFont typeface="+mj-lt"/>
                        <a:buAutoNum type="alphaUcPeriod" startAt="2"/>
                      </a:pPr>
                      <a:r>
                        <a:rPr lang="en-US" sz="2200" dirty="0">
                          <a:effectLst/>
                        </a:rPr>
                        <a:t>Wrong cause, no </a:t>
                      </a:r>
                      <a:r>
                        <a:rPr lang="en-US" sz="2200" dirty="0" smtClean="0">
                          <a:effectLst/>
                        </a:rPr>
                        <a:t>mechanism.</a:t>
                      </a:r>
                      <a:endParaRPr lang="en-US" sz="2200" dirty="0">
                        <a:effectLst/>
                      </a:endParaRPr>
                    </a:p>
                    <a:p>
                      <a:pPr marL="787400" marR="0" lvl="0" indent="-330200" algn="l" defTabSz="4389120" rtl="0" eaLnBrk="1" fontAlgn="auto" latinLnBrk="0" hangingPunct="1">
                        <a:lnSpc>
                          <a:spcPct val="100000"/>
                        </a:lnSpc>
                        <a:spcBef>
                          <a:spcPts val="0"/>
                        </a:spcBef>
                        <a:spcAft>
                          <a:spcPts val="0"/>
                        </a:spcAft>
                        <a:buClrTx/>
                        <a:buSzTx/>
                        <a:buFont typeface="Wingdings" charset="2"/>
                        <a:buChar char="§"/>
                        <a:tabLst/>
                        <a:defRPr/>
                      </a:pPr>
                      <a:r>
                        <a:rPr lang="en-US" sz="2200" i="1" dirty="0" smtClean="0">
                          <a:effectLst/>
                        </a:rPr>
                        <a:t>Maybe the cause has to do with weather temperatures. (FISB S13)</a:t>
                      </a:r>
                      <a:endParaRPr lang="en-US" sz="2200" dirty="0" smtClean="0">
                        <a:effectLst/>
                      </a:endParaRPr>
                    </a:p>
                    <a:p>
                      <a:pPr marL="472440" marR="0" indent="-457200">
                        <a:spcBef>
                          <a:spcPts val="0"/>
                        </a:spcBef>
                        <a:spcAft>
                          <a:spcPts val="0"/>
                        </a:spcAft>
                        <a:buFont typeface="+mj-lt"/>
                        <a:buAutoNum type="alphaUcPeriod" startAt="3"/>
                      </a:pPr>
                      <a:r>
                        <a:rPr lang="en-US" sz="2200" dirty="0" smtClean="0">
                          <a:effectLst/>
                        </a:rPr>
                        <a:t>Cause </a:t>
                      </a:r>
                      <a:r>
                        <a:rPr lang="en-US" sz="2200" dirty="0">
                          <a:effectLst/>
                        </a:rPr>
                        <a:t>is change in </a:t>
                      </a:r>
                      <a:r>
                        <a:rPr lang="en-US" sz="2200" dirty="0" smtClean="0">
                          <a:effectLst/>
                        </a:rPr>
                        <a:t>data.</a:t>
                      </a:r>
                      <a:endParaRPr lang="en-US" sz="2200" dirty="0">
                        <a:effectLst/>
                      </a:endParaRPr>
                    </a:p>
                    <a:p>
                      <a:pPr marL="787400" marR="0" lvl="0" indent="-330200">
                        <a:spcBef>
                          <a:spcPts val="0"/>
                        </a:spcBef>
                        <a:spcAft>
                          <a:spcPts val="0"/>
                        </a:spcAft>
                        <a:buFont typeface="Wingdings" charset="2"/>
                        <a:buChar char="§"/>
                        <a:tabLst/>
                      </a:pPr>
                      <a:r>
                        <a:rPr lang="en-US" sz="2200" i="1" dirty="0" smtClean="0">
                          <a:effectLst/>
                        </a:rPr>
                        <a:t>This </a:t>
                      </a:r>
                      <a:r>
                        <a:rPr lang="en-US" sz="2200" i="1" dirty="0">
                          <a:effectLst/>
                        </a:rPr>
                        <a:t>is caused from taking measurements at different times during the year</a:t>
                      </a:r>
                      <a:r>
                        <a:rPr lang="en-US" sz="2200" i="1" dirty="0" smtClean="0">
                          <a:effectLst/>
                        </a:rPr>
                        <a:t>. (FISB S124)</a:t>
                      </a:r>
                      <a:endParaRPr lang="en-US" sz="2200" i="1" dirty="0">
                        <a:effectLst/>
                        <a:latin typeface="Times New Roman" panose="02020603050405020304" pitchFamily="18" charset="0"/>
                        <a:ea typeface="Batang" panose="02030600000101010101" pitchFamily="18" charset="-127"/>
                      </a:endParaRPr>
                    </a:p>
                  </a:txBody>
                  <a:tcPr marL="68580" marR="68580" marT="0" marB="0"/>
                </a:tc>
              </a:tr>
            </a:tbl>
          </a:graphicData>
        </a:graphic>
      </p:graphicFrame>
      <p:sp>
        <p:nvSpPr>
          <p:cNvPr id="9" name="TextBox 8"/>
          <p:cNvSpPr txBox="1"/>
          <p:nvPr/>
        </p:nvSpPr>
        <p:spPr>
          <a:xfrm>
            <a:off x="13473720" y="4224661"/>
            <a:ext cx="11136852" cy="769441"/>
          </a:xfrm>
          <a:prstGeom prst="rect">
            <a:avLst/>
          </a:prstGeom>
          <a:noFill/>
        </p:spPr>
        <p:txBody>
          <a:bodyPr wrap="square" rtlCol="0">
            <a:spAutoFit/>
          </a:bodyPr>
          <a:lstStyle/>
          <a:p>
            <a:r>
              <a:rPr lang="en-US" sz="4400" b="1" u="sng" dirty="0" smtClean="0"/>
              <a:t>Learning Progression Framework</a:t>
            </a:r>
            <a:endParaRPr lang="en-US" sz="4400" b="1" u="sng" dirty="0"/>
          </a:p>
        </p:txBody>
      </p:sp>
      <p:grpSp>
        <p:nvGrpSpPr>
          <p:cNvPr id="27" name="Group 26"/>
          <p:cNvGrpSpPr/>
          <p:nvPr/>
        </p:nvGrpSpPr>
        <p:grpSpPr>
          <a:xfrm>
            <a:off x="500746" y="16832522"/>
            <a:ext cx="12652963" cy="12649617"/>
            <a:chOff x="500746" y="16180724"/>
            <a:chExt cx="12652963" cy="12649617"/>
          </a:xfrm>
        </p:grpSpPr>
        <p:sp>
          <p:nvSpPr>
            <p:cNvPr id="43" name="TextBox 42"/>
            <p:cNvSpPr txBox="1"/>
            <p:nvPr/>
          </p:nvSpPr>
          <p:spPr>
            <a:xfrm>
              <a:off x="500746" y="16180724"/>
              <a:ext cx="11889682" cy="12649617"/>
            </a:xfrm>
            <a:prstGeom prst="rect">
              <a:avLst/>
            </a:prstGeom>
            <a:noFill/>
          </p:spPr>
          <p:txBody>
            <a:bodyPr wrap="square" rtlCol="0">
              <a:spAutoFit/>
            </a:bodyPr>
            <a:lstStyle/>
            <a:p>
              <a:r>
                <a:rPr lang="en-US" sz="3200" b="1" i="1" dirty="0" smtClean="0"/>
                <a:t>Interpretation of Data</a:t>
              </a:r>
              <a:endParaRPr lang="en-US" sz="3200" b="1" dirty="0" smtClean="0"/>
            </a:p>
            <a:p>
              <a:pPr marL="457200" lvl="0" indent="-457200">
                <a:buFont typeface="Arial" panose="020B0604020202020204" pitchFamily="34" charset="0"/>
                <a:buChar char="•"/>
              </a:pPr>
              <a:r>
                <a:rPr lang="en-US" sz="3200" dirty="0">
                  <a:solidFill>
                    <a:schemeClr val="dk1"/>
                  </a:solidFill>
                </a:rPr>
                <a:t>What trends do you see?</a:t>
              </a:r>
            </a:p>
            <a:p>
              <a:pPr marL="457200" lvl="0" indent="-457200">
                <a:buFont typeface="Arial" panose="020B0604020202020204" pitchFamily="34" charset="0"/>
                <a:buChar char="•"/>
              </a:pPr>
              <a:r>
                <a:rPr lang="en-US" sz="3200" dirty="0">
                  <a:solidFill>
                    <a:schemeClr val="dk1"/>
                  </a:solidFill>
                </a:rPr>
                <a:t>Do the data [taken on Mauna Loa in Hawaii] tell us anything about how carbon dioxide concentrations in Michigan might be changing? Why or why </a:t>
              </a:r>
              <a:r>
                <a:rPr lang="en-US" sz="3200" dirty="0" smtClean="0">
                  <a:solidFill>
                    <a:schemeClr val="dk1"/>
                  </a:solidFill>
                </a:rPr>
                <a:t>not?</a:t>
              </a:r>
            </a:p>
            <a:p>
              <a:pPr marL="457200" lvl="0" indent="-457200">
                <a:buFont typeface="Arial" panose="020B0604020202020204" pitchFamily="34" charset="0"/>
                <a:buChar char="•"/>
              </a:pPr>
              <a:endParaRPr lang="en-US" sz="1600" i="1" dirty="0">
                <a:solidFill>
                  <a:schemeClr val="dk1"/>
                </a:solidFill>
              </a:endParaRPr>
            </a:p>
            <a:p>
              <a:pPr marL="457200" lvl="0" indent="-457200">
                <a:buFont typeface="Arial" panose="020B0604020202020204" pitchFamily="34" charset="0"/>
                <a:buChar char="•"/>
              </a:pPr>
              <a:endParaRPr lang="en-US" sz="1600" i="1" dirty="0">
                <a:solidFill>
                  <a:schemeClr val="dk1"/>
                </a:solidFill>
              </a:endParaRPr>
            </a:p>
            <a:p>
              <a:pPr lvl="0"/>
              <a:endParaRPr lang="en-US" sz="3200" i="1" dirty="0" smtClean="0"/>
            </a:p>
            <a:p>
              <a:pPr marL="457200" indent="-457200">
                <a:buFont typeface="Arial" panose="020B0604020202020204" pitchFamily="34" charset="0"/>
                <a:buChar char="•"/>
              </a:pPr>
              <a:endParaRPr lang="en-US" sz="3200" i="1" dirty="0"/>
            </a:p>
            <a:p>
              <a:pPr marL="457200" indent="-457200">
                <a:buFont typeface="Arial" panose="020B0604020202020204" pitchFamily="34" charset="0"/>
                <a:buChar char="•"/>
              </a:pPr>
              <a:endParaRPr lang="en-US" sz="3200" i="1" dirty="0" smtClean="0"/>
            </a:p>
            <a:p>
              <a:pPr marL="457200" indent="-457200">
                <a:buFont typeface="Arial" panose="020B0604020202020204" pitchFamily="34" charset="0"/>
                <a:buChar char="•"/>
              </a:pPr>
              <a:endParaRPr lang="en-US" sz="3200" i="1" dirty="0"/>
            </a:p>
            <a:p>
              <a:pPr marL="457200" indent="-457200">
                <a:buFont typeface="Arial" panose="020B0604020202020204" pitchFamily="34" charset="0"/>
                <a:buChar char="•"/>
              </a:pPr>
              <a:endParaRPr lang="en-US" sz="3200" i="1" dirty="0" smtClean="0"/>
            </a:p>
            <a:p>
              <a:pPr marL="457200" indent="-457200">
                <a:buFont typeface="Arial" panose="020B0604020202020204" pitchFamily="34" charset="0"/>
                <a:buChar char="•"/>
              </a:pPr>
              <a:endParaRPr lang="en-US" sz="3200" i="1" dirty="0"/>
            </a:p>
            <a:p>
              <a:pPr marL="457200" indent="-457200">
                <a:buFont typeface="Arial" panose="020B0604020202020204" pitchFamily="34" charset="0"/>
                <a:buChar char="•"/>
              </a:pPr>
              <a:endParaRPr lang="en-US" sz="3200" i="1" dirty="0" smtClean="0"/>
            </a:p>
            <a:p>
              <a:pPr marL="457200" indent="-457200">
                <a:buFont typeface="Arial" panose="020B0604020202020204" pitchFamily="34" charset="0"/>
                <a:buChar char="•"/>
              </a:pPr>
              <a:endParaRPr lang="en-US" sz="3200" i="1" dirty="0"/>
            </a:p>
            <a:p>
              <a:pPr marL="457200" indent="-457200">
                <a:buFont typeface="Arial" panose="020B0604020202020204" pitchFamily="34" charset="0"/>
                <a:buChar char="•"/>
              </a:pPr>
              <a:endParaRPr lang="en-US" sz="3200" i="1" dirty="0" smtClean="0"/>
            </a:p>
            <a:p>
              <a:pPr marL="457200" indent="-457200">
                <a:buFont typeface="Arial" panose="020B0604020202020204" pitchFamily="34" charset="0"/>
                <a:buChar char="•"/>
              </a:pPr>
              <a:endParaRPr lang="en-US" sz="3200" i="1" dirty="0"/>
            </a:p>
            <a:p>
              <a:pPr marL="457200" indent="-457200">
                <a:buFont typeface="Arial" panose="020B0604020202020204" pitchFamily="34" charset="0"/>
                <a:buChar char="•"/>
              </a:pPr>
              <a:endParaRPr lang="en-US" sz="3200" i="1" dirty="0" smtClean="0"/>
            </a:p>
            <a:p>
              <a:pPr marL="457200" indent="-457200">
                <a:buFont typeface="Arial" panose="020B0604020202020204" pitchFamily="34" charset="0"/>
                <a:buChar char="•"/>
              </a:pPr>
              <a:endParaRPr lang="en-US" sz="3200" i="1" dirty="0"/>
            </a:p>
            <a:p>
              <a:pPr marL="457200" indent="-457200">
                <a:buFont typeface="Arial" panose="020B0604020202020204" pitchFamily="34" charset="0"/>
                <a:buChar char="•"/>
              </a:pPr>
              <a:endParaRPr lang="en-US" sz="3200" i="1" dirty="0"/>
            </a:p>
            <a:p>
              <a:pPr marL="457200" indent="-457200">
                <a:buFont typeface="Arial" panose="020B0604020202020204" pitchFamily="34" charset="0"/>
                <a:buChar char="•"/>
              </a:pPr>
              <a:endParaRPr lang="en-US" sz="1600" i="1" dirty="0"/>
            </a:p>
            <a:p>
              <a:r>
                <a:rPr lang="en-US" sz="3200" b="1" i="1" dirty="0" smtClean="0"/>
                <a:t>Explanation of Data</a:t>
              </a:r>
              <a:endParaRPr lang="en-US" sz="3200" b="1" dirty="0" smtClean="0"/>
            </a:p>
            <a:p>
              <a:pPr marL="457200" lvl="0" indent="-457200">
                <a:buFont typeface="Arial" panose="020B0604020202020204" pitchFamily="34" charset="0"/>
                <a:buChar char="•"/>
              </a:pPr>
              <a:r>
                <a:rPr lang="en-US" sz="3200" dirty="0">
                  <a:solidFill>
                    <a:schemeClr val="dk1"/>
                  </a:solidFill>
                </a:rPr>
                <a:t>What is the cause of the long term increase in atmospheric CO</a:t>
              </a:r>
              <a:r>
                <a:rPr lang="en-US" sz="3200" baseline="-25000" dirty="0">
                  <a:solidFill>
                    <a:schemeClr val="dk1"/>
                  </a:solidFill>
                </a:rPr>
                <a:t>2</a:t>
              </a:r>
              <a:r>
                <a:rPr lang="en-US" sz="3200" dirty="0">
                  <a:solidFill>
                    <a:schemeClr val="dk1"/>
                  </a:solidFill>
                </a:rPr>
                <a:t>?</a:t>
              </a:r>
            </a:p>
            <a:p>
              <a:pPr marL="457200" indent="-457200">
                <a:buFont typeface="Arial" panose="020B0604020202020204" pitchFamily="34" charset="0"/>
                <a:buChar char="•"/>
              </a:pPr>
              <a:r>
                <a:rPr lang="en-US" sz="3200" dirty="0">
                  <a:solidFill>
                    <a:schemeClr val="dk1"/>
                  </a:solidFill>
                </a:rPr>
                <a:t>What is the cause of the annual cycle of atmospheric CO</a:t>
              </a:r>
              <a:r>
                <a:rPr lang="en-US" sz="3200" baseline="-25000" dirty="0">
                  <a:solidFill>
                    <a:schemeClr val="dk1"/>
                  </a:solidFill>
                </a:rPr>
                <a:t>2</a:t>
              </a:r>
              <a:r>
                <a:rPr lang="en-US" sz="3200" dirty="0">
                  <a:solidFill>
                    <a:schemeClr val="dk1"/>
                  </a:solidFill>
                </a:rPr>
                <a:t>?</a:t>
              </a:r>
            </a:p>
            <a:p>
              <a:pPr marL="457200" lvl="0" indent="-457200">
                <a:buFont typeface="Arial" panose="020B0604020202020204" pitchFamily="34" charset="0"/>
                <a:buChar char="•"/>
              </a:pPr>
              <a:r>
                <a:rPr lang="en-US" sz="3200" dirty="0">
                  <a:solidFill>
                    <a:schemeClr val="dk1"/>
                  </a:solidFill>
                </a:rPr>
                <a:t>What do you think is included in each carbon pool?  Can you think of </a:t>
              </a:r>
              <a:r>
                <a:rPr lang="en-US" sz="3200" dirty="0" smtClean="0">
                  <a:solidFill>
                    <a:schemeClr val="dk1"/>
                  </a:solidFill>
                </a:rPr>
                <a:t>three </a:t>
              </a:r>
              <a:r>
                <a:rPr lang="en-US" sz="3200" dirty="0">
                  <a:solidFill>
                    <a:schemeClr val="dk1"/>
                  </a:solidFill>
                </a:rPr>
                <a:t>things/substances that you would find in each carbon pool?</a:t>
              </a:r>
            </a:p>
            <a:p>
              <a:pPr marL="457200" lvl="0" indent="-457200">
                <a:buFont typeface="Arial" panose="020B0604020202020204" pitchFamily="34" charset="0"/>
                <a:buChar char="•"/>
              </a:pPr>
              <a:r>
                <a:rPr lang="en-US" sz="3200" dirty="0">
                  <a:solidFill>
                    <a:schemeClr val="dk1"/>
                  </a:solidFill>
                </a:rPr>
                <a:t>What process is represented by each arrow</a:t>
              </a:r>
              <a:r>
                <a:rPr lang="en-US" sz="3200" dirty="0" smtClean="0">
                  <a:solidFill>
                    <a:schemeClr val="dk1"/>
                  </a:solidFill>
                </a:rPr>
                <a:t>?</a:t>
              </a:r>
              <a:endParaRPr lang="en-US" sz="3200" dirty="0">
                <a:solidFill>
                  <a:schemeClr val="dk1"/>
                </a:solidFill>
              </a:endParaRPr>
            </a:p>
          </p:txBody>
        </p:sp>
        <p:sp>
          <p:nvSpPr>
            <p:cNvPr id="31" name="TextBox 30"/>
            <p:cNvSpPr txBox="1"/>
            <p:nvPr/>
          </p:nvSpPr>
          <p:spPr>
            <a:xfrm>
              <a:off x="500746" y="18726682"/>
              <a:ext cx="8468294" cy="6986528"/>
            </a:xfrm>
            <a:prstGeom prst="rect">
              <a:avLst/>
            </a:prstGeom>
            <a:noFill/>
          </p:spPr>
          <p:txBody>
            <a:bodyPr wrap="square" rtlCol="0">
              <a:spAutoFit/>
            </a:bodyPr>
            <a:lstStyle/>
            <a:p>
              <a:pPr lvl="0"/>
              <a:r>
                <a:rPr lang="en-US" sz="3200" b="1" i="1" dirty="0" smtClean="0"/>
                <a:t>Prediction </a:t>
              </a:r>
              <a:r>
                <a:rPr lang="en-US" sz="3200" b="1" i="1" dirty="0"/>
                <a:t>(bridge)</a:t>
              </a:r>
            </a:p>
            <a:p>
              <a:pPr marL="457200" lvl="0" indent="-457200">
                <a:buFont typeface="Arial" panose="020B0604020202020204" pitchFamily="34" charset="0"/>
                <a:buChar char="•"/>
              </a:pPr>
              <a:r>
                <a:rPr lang="en-US" sz="3200" dirty="0" smtClean="0">
                  <a:solidFill>
                    <a:schemeClr val="dk1"/>
                  </a:solidFill>
                </a:rPr>
                <a:t>If the </a:t>
              </a:r>
              <a:r>
                <a:rPr lang="en-US" sz="3200" dirty="0">
                  <a:solidFill>
                    <a:schemeClr val="dk1"/>
                  </a:solidFill>
                </a:rPr>
                <a:t>world were suddenly and miraculously able to cut its use of fossil fuels in half tomorrow, what would be the effect on the level of atmospheric CO</a:t>
              </a:r>
              <a:r>
                <a:rPr lang="en-US" sz="3200" baseline="-25000" dirty="0">
                  <a:solidFill>
                    <a:schemeClr val="dk1"/>
                  </a:solidFill>
                </a:rPr>
                <a:t>2</a:t>
              </a:r>
              <a:r>
                <a:rPr lang="en-US" sz="3200" dirty="0">
                  <a:solidFill>
                    <a:schemeClr val="dk1"/>
                  </a:solidFill>
                </a:rPr>
                <a:t>? </a:t>
              </a:r>
              <a:r>
                <a:rPr lang="en-US" sz="3200" dirty="0" smtClean="0">
                  <a:solidFill>
                    <a:schemeClr val="dk1"/>
                  </a:solidFill>
                </a:rPr>
                <a:t>Circle </a:t>
              </a:r>
              <a:r>
                <a:rPr lang="en-US" sz="3200" dirty="0">
                  <a:solidFill>
                    <a:schemeClr val="dk1"/>
                  </a:solidFill>
                </a:rPr>
                <a:t>the line that best describes what you think would happen to CO</a:t>
              </a:r>
              <a:r>
                <a:rPr lang="en-US" sz="3200" baseline="-25000" dirty="0">
                  <a:solidFill>
                    <a:schemeClr val="dk1"/>
                  </a:solidFill>
                </a:rPr>
                <a:t>2</a:t>
              </a:r>
              <a:r>
                <a:rPr lang="en-US" sz="3200" dirty="0">
                  <a:solidFill>
                    <a:schemeClr val="dk1"/>
                  </a:solidFill>
                </a:rPr>
                <a:t> </a:t>
              </a:r>
              <a:r>
                <a:rPr lang="en-US" sz="3200" dirty="0" smtClean="0">
                  <a:solidFill>
                    <a:schemeClr val="dk1"/>
                  </a:solidFill>
                </a:rPr>
                <a:t>levels: A, B, C, D, or E. Explain </a:t>
              </a:r>
              <a:r>
                <a:rPr lang="en-US" sz="3200" dirty="0">
                  <a:solidFill>
                    <a:schemeClr val="dk1"/>
                  </a:solidFill>
                </a:rPr>
                <a:t>your answer.</a:t>
              </a:r>
            </a:p>
            <a:p>
              <a:pPr marL="457200" lvl="0" indent="-457200">
                <a:buFont typeface="Arial" panose="020B0604020202020204" pitchFamily="34" charset="0"/>
                <a:buChar char="•"/>
              </a:pPr>
              <a:r>
                <a:rPr lang="en-US" sz="3200" dirty="0">
                  <a:solidFill>
                    <a:schemeClr val="dk1"/>
                  </a:solidFill>
                </a:rPr>
                <a:t>People are concerned about the increasing concentration of CO</a:t>
              </a:r>
              <a:r>
                <a:rPr lang="en-US" sz="3200" baseline="-25000" dirty="0">
                  <a:solidFill>
                    <a:schemeClr val="dk1"/>
                  </a:solidFill>
                </a:rPr>
                <a:t>2</a:t>
              </a:r>
              <a:r>
                <a:rPr lang="en-US" sz="3200" dirty="0">
                  <a:solidFill>
                    <a:schemeClr val="dk1"/>
                  </a:solidFill>
                </a:rPr>
                <a:t> in the atmosphere due to the burning of fossil </a:t>
              </a:r>
              <a:r>
                <a:rPr lang="en-US" sz="3200" dirty="0" smtClean="0">
                  <a:solidFill>
                    <a:schemeClr val="dk1"/>
                  </a:solidFill>
                </a:rPr>
                <a:t>fuels. </a:t>
              </a:r>
              <a:r>
                <a:rPr lang="en-US" sz="3200" dirty="0">
                  <a:solidFill>
                    <a:schemeClr val="dk1"/>
                  </a:solidFill>
                </a:rPr>
                <a:t>This increase in CO</a:t>
              </a:r>
              <a:r>
                <a:rPr lang="en-US" sz="3200" baseline="-25000" dirty="0">
                  <a:solidFill>
                    <a:schemeClr val="dk1"/>
                  </a:solidFill>
                </a:rPr>
                <a:t>2</a:t>
              </a:r>
              <a:r>
                <a:rPr lang="en-US" sz="3200" dirty="0">
                  <a:solidFill>
                    <a:schemeClr val="dk1"/>
                  </a:solidFill>
                </a:rPr>
                <a:t> levels contributes to global climate change. </a:t>
              </a:r>
              <a:r>
                <a:rPr lang="en-US" sz="3200" dirty="0" smtClean="0">
                  <a:solidFill>
                    <a:schemeClr val="dk1"/>
                  </a:solidFill>
                </a:rPr>
                <a:t>Use </a:t>
              </a:r>
              <a:r>
                <a:rPr lang="en-US" sz="3200" dirty="0">
                  <a:solidFill>
                    <a:schemeClr val="dk1"/>
                  </a:solidFill>
                </a:rPr>
                <a:t>the information in the diagram to suggest </a:t>
              </a:r>
              <a:r>
                <a:rPr lang="en-US" sz="3200" dirty="0" smtClean="0">
                  <a:solidFill>
                    <a:schemeClr val="dk1"/>
                  </a:solidFill>
                </a:rPr>
                <a:t>three </a:t>
              </a:r>
              <a:r>
                <a:rPr lang="en-US" sz="3200" dirty="0">
                  <a:solidFill>
                    <a:schemeClr val="dk1"/>
                  </a:solidFill>
                </a:rPr>
                <a:t>ways we might be able to reduce the levels of atmospheric CO</a:t>
              </a:r>
              <a:r>
                <a:rPr lang="en-US" sz="3200" baseline="-25000" dirty="0">
                  <a:solidFill>
                    <a:schemeClr val="dk1"/>
                  </a:solidFill>
                </a:rPr>
                <a:t>2</a:t>
              </a:r>
              <a:r>
                <a:rPr lang="en-US" sz="3200" dirty="0" smtClean="0">
                  <a:solidFill>
                    <a:schemeClr val="dk1"/>
                  </a:solidFill>
                </a:rPr>
                <a:t>.</a:t>
              </a:r>
              <a:endParaRPr lang="en-US" sz="3200" dirty="0">
                <a:solidFill>
                  <a:schemeClr val="dk1"/>
                </a:solidFill>
              </a:endParaRPr>
            </a:p>
          </p:txBody>
        </p:sp>
        <p:grpSp>
          <p:nvGrpSpPr>
            <p:cNvPr id="33" name="Group 32"/>
            <p:cNvGrpSpPr/>
            <p:nvPr/>
          </p:nvGrpSpPr>
          <p:grpSpPr>
            <a:xfrm>
              <a:off x="9093043" y="19336527"/>
              <a:ext cx="4060666" cy="6240728"/>
              <a:chOff x="17632422" y="9027118"/>
              <a:chExt cx="3338045" cy="5130151"/>
            </a:xfrm>
          </p:grpSpPr>
          <p:pic>
            <p:nvPicPr>
              <p:cNvPr id="34" name="Picture 33"/>
              <p:cNvPicPr/>
              <p:nvPr/>
            </p:nvPicPr>
            <p:blipFill>
              <a:blip r:embed="rId9" cstate="print">
                <a:clrChange>
                  <a:clrFrom>
                    <a:srgbClr val="000000">
                      <a:alpha val="0"/>
                    </a:srgbClr>
                  </a:clrFrom>
                  <a:clrTo>
                    <a:srgbClr val="000000">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7632422" y="9027118"/>
                <a:ext cx="3334559" cy="5130151"/>
              </a:xfrm>
              <a:prstGeom prst="rect">
                <a:avLst/>
              </a:prstGeom>
              <a:solidFill>
                <a:schemeClr val="bg1"/>
              </a:solidFill>
            </p:spPr>
          </p:pic>
          <p:sp>
            <p:nvSpPr>
              <p:cNvPr id="35" name="TextBox 34"/>
              <p:cNvSpPr txBox="1"/>
              <p:nvPr/>
            </p:nvSpPr>
            <p:spPr>
              <a:xfrm>
                <a:off x="20372151" y="9148859"/>
                <a:ext cx="498833" cy="332698"/>
              </a:xfrm>
              <a:prstGeom prst="rect">
                <a:avLst/>
              </a:prstGeom>
              <a:solidFill>
                <a:schemeClr val="bg1"/>
              </a:solidFill>
            </p:spPr>
            <p:txBody>
              <a:bodyPr wrap="square" rtlCol="0">
                <a:spAutoFit/>
              </a:bodyPr>
              <a:lstStyle/>
              <a:p>
                <a:r>
                  <a:rPr lang="en-US" sz="2000" dirty="0" smtClean="0"/>
                  <a:t>A</a:t>
                </a:r>
                <a:endParaRPr lang="en-US" sz="2000" dirty="0"/>
              </a:p>
            </p:txBody>
          </p:sp>
          <p:sp>
            <p:nvSpPr>
              <p:cNvPr id="36" name="TextBox 35"/>
              <p:cNvSpPr txBox="1"/>
              <p:nvPr/>
            </p:nvSpPr>
            <p:spPr>
              <a:xfrm>
                <a:off x="20358590" y="9689300"/>
                <a:ext cx="608391" cy="328908"/>
              </a:xfrm>
              <a:prstGeom prst="rect">
                <a:avLst/>
              </a:prstGeom>
              <a:solidFill>
                <a:schemeClr val="bg1"/>
              </a:solidFill>
            </p:spPr>
            <p:txBody>
              <a:bodyPr wrap="square" rtlCol="0">
                <a:spAutoFit/>
              </a:bodyPr>
              <a:lstStyle/>
              <a:p>
                <a:r>
                  <a:rPr lang="en-US" sz="2000" dirty="0" smtClean="0"/>
                  <a:t>B</a:t>
                </a:r>
                <a:endParaRPr lang="en-US" sz="2000" dirty="0"/>
              </a:p>
            </p:txBody>
          </p:sp>
          <p:sp>
            <p:nvSpPr>
              <p:cNvPr id="38" name="TextBox 37"/>
              <p:cNvSpPr txBox="1"/>
              <p:nvPr/>
            </p:nvSpPr>
            <p:spPr>
              <a:xfrm>
                <a:off x="20327986" y="10636435"/>
                <a:ext cx="582347" cy="328908"/>
              </a:xfrm>
              <a:prstGeom prst="rect">
                <a:avLst/>
              </a:prstGeom>
              <a:solidFill>
                <a:schemeClr val="bg1"/>
              </a:solidFill>
            </p:spPr>
            <p:txBody>
              <a:bodyPr wrap="square" rtlCol="0">
                <a:spAutoFit/>
              </a:bodyPr>
              <a:lstStyle/>
              <a:p>
                <a:r>
                  <a:rPr lang="en-US" sz="2000" dirty="0" smtClean="0"/>
                  <a:t>C</a:t>
                </a:r>
                <a:endParaRPr lang="en-US" sz="2000" dirty="0"/>
              </a:p>
            </p:txBody>
          </p:sp>
          <p:sp>
            <p:nvSpPr>
              <p:cNvPr id="39" name="TextBox 38"/>
              <p:cNvSpPr txBox="1"/>
              <p:nvPr/>
            </p:nvSpPr>
            <p:spPr>
              <a:xfrm>
                <a:off x="20414964" y="11403885"/>
                <a:ext cx="555503" cy="328908"/>
              </a:xfrm>
              <a:prstGeom prst="rect">
                <a:avLst/>
              </a:prstGeom>
              <a:solidFill>
                <a:schemeClr val="bg1"/>
              </a:solidFill>
            </p:spPr>
            <p:txBody>
              <a:bodyPr wrap="square" rtlCol="0">
                <a:spAutoFit/>
              </a:bodyPr>
              <a:lstStyle/>
              <a:p>
                <a:r>
                  <a:rPr lang="en-US" sz="2000" dirty="0" smtClean="0"/>
                  <a:t>D</a:t>
                </a:r>
                <a:endParaRPr lang="en-US" sz="2000" dirty="0"/>
              </a:p>
            </p:txBody>
          </p:sp>
          <p:sp>
            <p:nvSpPr>
              <p:cNvPr id="40" name="TextBox 39"/>
              <p:cNvSpPr txBox="1"/>
              <p:nvPr/>
            </p:nvSpPr>
            <p:spPr>
              <a:xfrm>
                <a:off x="20352907" y="12201704"/>
                <a:ext cx="547492" cy="328908"/>
              </a:xfrm>
              <a:prstGeom prst="rect">
                <a:avLst/>
              </a:prstGeom>
              <a:solidFill>
                <a:schemeClr val="bg1"/>
              </a:solidFill>
            </p:spPr>
            <p:txBody>
              <a:bodyPr wrap="square" rtlCol="0">
                <a:spAutoFit/>
              </a:bodyPr>
              <a:lstStyle/>
              <a:p>
                <a:r>
                  <a:rPr lang="en-US" sz="2000" dirty="0" smtClean="0"/>
                  <a:t>E</a:t>
                </a:r>
                <a:endParaRPr lang="en-US" sz="2000" dirty="0"/>
              </a:p>
            </p:txBody>
          </p:sp>
        </p:grpSp>
      </p:grpSp>
      <p:sp>
        <p:nvSpPr>
          <p:cNvPr id="41" name="TextBox 40"/>
          <p:cNvSpPr txBox="1"/>
          <p:nvPr/>
        </p:nvSpPr>
        <p:spPr>
          <a:xfrm>
            <a:off x="13473720" y="22858112"/>
            <a:ext cx="29938508" cy="6186309"/>
          </a:xfrm>
          <a:prstGeom prst="rect">
            <a:avLst/>
          </a:prstGeom>
          <a:noFill/>
        </p:spPr>
        <p:txBody>
          <a:bodyPr wrap="square" rtlCol="0">
            <a:spAutoFit/>
          </a:bodyPr>
          <a:lstStyle/>
          <a:p>
            <a:r>
              <a:rPr lang="en-US" sz="4400" b="1" u="sng" dirty="0" smtClean="0"/>
              <a:t>Conclusions and Next Steps</a:t>
            </a:r>
          </a:p>
          <a:p>
            <a:pPr marL="457200" indent="-457200">
              <a:buFont typeface="Arial" panose="020B0604020202020204" pitchFamily="34" charset="0"/>
              <a:buChar char="•"/>
            </a:pPr>
            <a:r>
              <a:rPr lang="en-US" sz="3200" dirty="0" smtClean="0"/>
              <a:t>An important part of environmental literacy is the bridge task presented here – using the carbon cycle pool-and-flux diagram to predict the effects of people’s actions on atmospheric </a:t>
            </a:r>
            <a:r>
              <a:rPr lang="en-US" sz="3200" dirty="0">
                <a:solidFill>
                  <a:schemeClr val="dk1"/>
                </a:solidFill>
              </a:rPr>
              <a:t> CO</a:t>
            </a:r>
            <a:r>
              <a:rPr lang="en-US" sz="3200" baseline="-25000" dirty="0">
                <a:solidFill>
                  <a:schemeClr val="dk1"/>
                </a:solidFill>
              </a:rPr>
              <a:t>2</a:t>
            </a:r>
            <a:r>
              <a:rPr lang="en-US" sz="3200" dirty="0" smtClean="0"/>
              <a:t> levels. However, this work shows that most students are not reaching this goal, probably because of it’s complexity. To be successful, students must be able interpret data that represents large portions of the earth. These data are not data that students are likely to have experience measuring. Students need to understand how local measurements can represent conditions over wide areas. They need to interpret the y-axis and identify trends in the data. The latter may be obscured by short term variation.</a:t>
            </a:r>
          </a:p>
          <a:p>
            <a:pPr marL="457200" indent="-457200">
              <a:buFont typeface="Arial" panose="020B0604020202020204" pitchFamily="34" charset="0"/>
              <a:buChar char="•"/>
            </a:pPr>
            <a:r>
              <a:rPr lang="en-US" sz="3200" dirty="0" smtClean="0"/>
              <a:t>In addition to these quantitative reasoning skills, students must be able to use a pool-and-flux model to explain events related to climate change which often involve multiple pools and fluxes. Finally, students must use their quantitative reasoning and explanatory skills in concert.</a:t>
            </a:r>
          </a:p>
          <a:p>
            <a:pPr marL="457200" indent="-457200">
              <a:buFont typeface="Arial" panose="020B0604020202020204" pitchFamily="34" charset="0"/>
              <a:buChar char="•"/>
            </a:pPr>
            <a:r>
              <a:rPr lang="en-US" sz="3200" dirty="0" smtClean="0"/>
              <a:t>While few students are reaching this ultimate goal, we do see students who are able to use the pool-and-flux model to improve their explanations of events. These students often use a subset of the fluxes to formulate explanations with reasonable mechanisms. The diagram often reminds of fluxes or pools that they might initially have ignored. Sometimes students  balance a subset of the fluxes  indicated on the diagram. This would appear to be a first step towards calculating net fluxes.</a:t>
            </a:r>
          </a:p>
          <a:p>
            <a:pPr marL="457200" indent="-457200">
              <a:buFont typeface="Arial" panose="020B0604020202020204" pitchFamily="34" charset="0"/>
              <a:buChar char="•"/>
            </a:pPr>
            <a:r>
              <a:rPr lang="en-US" sz="3200" dirty="0" smtClean="0"/>
              <a:t>Our findings indicate that students need scaffolded support interpreting unfamiliar data and using a pool-and-flux model. The latter includes understanding the net effects of larger and larger subsets of fluxes. </a:t>
            </a:r>
            <a:endParaRPr lang="en-US" sz="3200" b="1" dirty="0"/>
          </a:p>
        </p:txBody>
      </p:sp>
      <p:cxnSp>
        <p:nvCxnSpPr>
          <p:cNvPr id="37" name="Straight Arrow Connector 36"/>
          <p:cNvCxnSpPr/>
          <p:nvPr/>
        </p:nvCxnSpPr>
        <p:spPr>
          <a:xfrm flipH="1">
            <a:off x="21916086" y="16172365"/>
            <a:ext cx="59027" cy="57366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aphicFrame>
        <p:nvGraphicFramePr>
          <p:cNvPr id="42" name="Chart 41"/>
          <p:cNvGraphicFramePr/>
          <p:nvPr>
            <p:extLst>
              <p:ext uri="{D42A27DB-BD31-4B8C-83A1-F6EECF244321}">
                <p14:modId xmlns:p14="http://schemas.microsoft.com/office/powerpoint/2010/main" val="4275268952"/>
              </p:ext>
            </p:extLst>
          </p:nvPr>
        </p:nvGraphicFramePr>
        <p:xfrm>
          <a:off x="7517174" y="12134676"/>
          <a:ext cx="5753100" cy="329184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484563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TotalTime>
  <Words>2259</Words>
  <Application>Microsoft Office PowerPoint</Application>
  <PresentationFormat>Custom</PresentationFormat>
  <Paragraphs>119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Batang</vt:lpstr>
      <vt:lpstr>ＭＳ Ｐゴシック</vt:lpstr>
      <vt:lpstr>Arial</vt:lpstr>
      <vt:lpstr>Calibri</vt:lpstr>
      <vt:lpstr>Calibri Light</vt:lpstr>
      <vt:lpstr>Mangal</vt:lpstr>
      <vt:lpstr>Times New Roman</vt:lpstr>
      <vt:lpstr>Wingdings</vt:lpstr>
      <vt:lpstr>Office Theme</vt:lpstr>
      <vt:lpstr>PowerPoint Presentation</vt:lpstr>
    </vt:vector>
  </TitlesOfParts>
  <Company>MSU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Joyce</dc:creator>
  <cp:lastModifiedBy>Parker, Joyce</cp:lastModifiedBy>
  <cp:revision>51</cp:revision>
  <dcterms:created xsi:type="dcterms:W3CDTF">2017-02-01T15:21:05Z</dcterms:created>
  <dcterms:modified xsi:type="dcterms:W3CDTF">2017-04-19T14:51:30Z</dcterms:modified>
</cp:coreProperties>
</file>