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320" r:id="rId2"/>
    <p:sldId id="317" r:id="rId3"/>
    <p:sldId id="318" r:id="rId4"/>
    <p:sldId id="327" r:id="rId5"/>
    <p:sldId id="329" r:id="rId6"/>
    <p:sldId id="330" r:id="rId7"/>
    <p:sldId id="334" r:id="rId8"/>
    <p:sldId id="322" r:id="rId9"/>
    <p:sldId id="323" r:id="rId10"/>
    <p:sldId id="324" r:id="rId11"/>
    <p:sldId id="333" r:id="rId12"/>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29"/>
    <p:restoredTop sz="77991"/>
  </p:normalViewPr>
  <p:slideViewPr>
    <p:cSldViewPr snapToGrid="0" snapToObjects="1">
      <p:cViewPr>
        <p:scale>
          <a:sx n="91" d="100"/>
          <a:sy n="91" d="100"/>
        </p:scale>
        <p:origin x="156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D068A8-E225-8A42-9151-902804BE3606}" type="datetimeFigureOut">
              <a:rPr lang="en-US" smtClean="0"/>
              <a:t>4/22/17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AE9E29-AC20-5E40-86A6-E287812129A6}" type="slidenum">
              <a:rPr lang="en-US" smtClean="0"/>
              <a:t>‹#›</a:t>
            </a:fld>
            <a:endParaRPr lang="en-US"/>
          </a:p>
        </p:txBody>
      </p:sp>
    </p:spTree>
    <p:extLst>
      <p:ext uri="{BB962C8B-B14F-4D97-AF65-F5344CB8AC3E}">
        <p14:creationId xmlns:p14="http://schemas.microsoft.com/office/powerpoint/2010/main" val="99332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a:buNone/>
              <a:tabLst/>
              <a:defRP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82662305-CF14-A74E-9464-0519D3BD0078}" type="slidenum">
              <a:rPr lang="en-US" smtClean="0"/>
              <a:t>2</a:t>
            </a:fld>
            <a:endParaRPr lang="en-US"/>
          </a:p>
        </p:txBody>
      </p:sp>
    </p:spTree>
    <p:extLst>
      <p:ext uri="{BB962C8B-B14F-4D97-AF65-F5344CB8AC3E}">
        <p14:creationId xmlns:p14="http://schemas.microsoft.com/office/powerpoint/2010/main" val="2043468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a:xfrm>
            <a:off x="1143000" y="685800"/>
            <a:ext cx="4572000" cy="3429000"/>
          </a:xfrm>
          <a:ln/>
        </p:spPr>
      </p:sp>
      <p:sp>
        <p:nvSpPr>
          <p:cNvPr id="97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The overarching</a:t>
            </a:r>
            <a:r>
              <a:rPr lang="en-US" baseline="0" dirty="0">
                <a:latin typeface="Arial" charset="0"/>
                <a:ea typeface="ＭＳ Ｐゴシック" charset="0"/>
                <a:cs typeface="ＭＳ Ｐゴシック" charset="0"/>
              </a:rPr>
              <a:t> science education goal that guides our work is ESL, which we define as the capacity to participate in evidence-based discussion about socio-ecological issues and to makes decisions about those issues that are informed by science. </a:t>
            </a:r>
          </a:p>
          <a:p>
            <a:endParaRPr lang="en-US" baseline="0" dirty="0">
              <a:latin typeface="Arial" charset="0"/>
              <a:ea typeface="ＭＳ Ｐゴシック" charset="0"/>
              <a:cs typeface="ＭＳ Ｐゴシック" charset="0"/>
            </a:endParaRPr>
          </a:p>
          <a:p>
            <a:r>
              <a:rPr lang="en-US" baseline="0" dirty="0">
                <a:latin typeface="Arial" charset="0"/>
                <a:ea typeface="ＭＳ Ｐゴシック" charset="0"/>
                <a:cs typeface="ＭＳ Ｐゴシック" charset="0"/>
              </a:rPr>
              <a:t>While we’ve boiled down our central goal into one sentence, thinking about what’s required to help students attain ESL is much more difficult to summarize. Recently we’ve begun thinking about ESL as requiring a combination of 3D learning as represented in the NGSS plus preparation for future learning. Preparation for future learning is important for several reasons including that its not possible for students to learn science relevant to every important </a:t>
            </a:r>
            <a:r>
              <a:rPr lang="en-US" baseline="0" dirty="0" err="1">
                <a:latin typeface="Arial" charset="0"/>
                <a:ea typeface="ＭＳ Ｐゴシック" charset="0"/>
                <a:cs typeface="ＭＳ Ｐゴシック" charset="0"/>
              </a:rPr>
              <a:t>socioecologal</a:t>
            </a:r>
            <a:r>
              <a:rPr lang="en-US" baseline="0" dirty="0">
                <a:latin typeface="Arial" charset="0"/>
                <a:ea typeface="ＭＳ Ｐゴシック" charset="0"/>
                <a:cs typeface="ＭＳ Ｐゴシック" charset="0"/>
              </a:rPr>
              <a:t> issue while in the K-12 system and because our understanding of science relevant to </a:t>
            </a:r>
            <a:r>
              <a:rPr lang="en-US" baseline="0" dirty="0" err="1">
                <a:latin typeface="Arial" charset="0"/>
                <a:ea typeface="ＭＳ Ｐゴシック" charset="0"/>
                <a:cs typeface="ＭＳ Ｐゴシック" charset="0"/>
              </a:rPr>
              <a:t>socioecological</a:t>
            </a:r>
            <a:r>
              <a:rPr lang="en-US" baseline="0" dirty="0">
                <a:latin typeface="Arial" charset="0"/>
                <a:ea typeface="ＭＳ Ｐゴシック" charset="0"/>
                <a:cs typeface="ＭＳ Ｐゴシック" charset="0"/>
              </a:rPr>
              <a:t> issues continues to grow and change all the time.</a:t>
            </a:r>
            <a:endParaRPr lang="en-US" dirty="0">
              <a:latin typeface="Arial" charset="0"/>
              <a:ea typeface="ＭＳ Ｐゴシック" charset="0"/>
              <a:cs typeface="ＭＳ Ｐゴシック" charset="0"/>
            </a:endParaRPr>
          </a:p>
        </p:txBody>
      </p:sp>
      <p:sp>
        <p:nvSpPr>
          <p:cNvPr id="972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DE4BE1-47AA-4146-BC01-FE57B9A73C68}" type="slidenum">
              <a:rPr lang="en-US" sz="1200"/>
              <a:pPr eaLnBrk="1" hangingPunct="1"/>
              <a:t>3</a:t>
            </a:fld>
            <a:endParaRPr lang="en-US" sz="1200"/>
          </a:p>
        </p:txBody>
      </p:sp>
    </p:spTree>
    <p:extLst>
      <p:ext uri="{BB962C8B-B14F-4D97-AF65-F5344CB8AC3E}">
        <p14:creationId xmlns:p14="http://schemas.microsoft.com/office/powerpoint/2010/main" val="414564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Carbon TIME is a design-based</a:t>
            </a:r>
            <a:r>
              <a:rPr lang="en-US" baseline="0" dirty="0" smtClean="0"/>
              <a:t> research project, which uses a Learning Progression framework and an iterative design and revision process to study how people teach and learn about climate change. </a:t>
            </a:r>
            <a:endParaRPr lang="en-US" dirty="0"/>
          </a:p>
        </p:txBody>
      </p:sp>
      <p:sp>
        <p:nvSpPr>
          <p:cNvPr id="4" name="Slide Number Placeholder 3"/>
          <p:cNvSpPr>
            <a:spLocks noGrp="1"/>
          </p:cNvSpPr>
          <p:nvPr>
            <p:ph type="sldNum" sz="quarter" idx="10"/>
          </p:nvPr>
        </p:nvSpPr>
        <p:spPr/>
        <p:txBody>
          <a:bodyPr/>
          <a:lstStyle/>
          <a:p>
            <a:fld id="{36DD63FA-E3F6-EF47-AB05-B83B5270A7E0}" type="slidenum">
              <a:rPr lang="en-US" smtClean="0"/>
              <a:t>5</a:t>
            </a:fld>
            <a:endParaRPr lang="en-US"/>
          </a:p>
        </p:txBody>
      </p:sp>
    </p:spTree>
    <p:extLst>
      <p:ext uri="{BB962C8B-B14F-4D97-AF65-F5344CB8AC3E}">
        <p14:creationId xmlns:p14="http://schemas.microsoft.com/office/powerpoint/2010/main" val="1236678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Carbon TIME is a design-based</a:t>
            </a:r>
            <a:r>
              <a:rPr lang="en-US" baseline="0" dirty="0" smtClean="0"/>
              <a:t> research project, which uses a Learning Progression framework and an iterative design and revision process to study how people teach and learn about climate change. </a:t>
            </a:r>
            <a:endParaRPr lang="en-US" dirty="0"/>
          </a:p>
        </p:txBody>
      </p:sp>
      <p:sp>
        <p:nvSpPr>
          <p:cNvPr id="4" name="Slide Number Placeholder 3"/>
          <p:cNvSpPr>
            <a:spLocks noGrp="1"/>
          </p:cNvSpPr>
          <p:nvPr>
            <p:ph type="sldNum" sz="quarter" idx="10"/>
          </p:nvPr>
        </p:nvSpPr>
        <p:spPr/>
        <p:txBody>
          <a:bodyPr/>
          <a:lstStyle/>
          <a:p>
            <a:fld id="{36DD63FA-E3F6-EF47-AB05-B83B5270A7E0}" type="slidenum">
              <a:rPr lang="en-US" smtClean="0"/>
              <a:t>6</a:t>
            </a:fld>
            <a:endParaRPr lang="en-US"/>
          </a:p>
        </p:txBody>
      </p:sp>
    </p:spTree>
    <p:extLst>
      <p:ext uri="{BB962C8B-B14F-4D97-AF65-F5344CB8AC3E}">
        <p14:creationId xmlns:p14="http://schemas.microsoft.com/office/powerpoint/2010/main" val="515955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Carbon TIME is a design-based</a:t>
            </a:r>
            <a:r>
              <a:rPr lang="en-US" baseline="0" dirty="0" smtClean="0"/>
              <a:t> research project, which uses a Learning Progression framework and an iterative design and revision process to study how people teach and learn about climate change. </a:t>
            </a:r>
            <a:endParaRPr lang="en-US" dirty="0"/>
          </a:p>
        </p:txBody>
      </p:sp>
      <p:sp>
        <p:nvSpPr>
          <p:cNvPr id="4" name="Slide Number Placeholder 3"/>
          <p:cNvSpPr>
            <a:spLocks noGrp="1"/>
          </p:cNvSpPr>
          <p:nvPr>
            <p:ph type="sldNum" sz="quarter" idx="10"/>
          </p:nvPr>
        </p:nvSpPr>
        <p:spPr/>
        <p:txBody>
          <a:bodyPr/>
          <a:lstStyle/>
          <a:p>
            <a:fld id="{36DD63FA-E3F6-EF47-AB05-B83B5270A7E0}" type="slidenum">
              <a:rPr lang="en-US" smtClean="0"/>
              <a:t>7</a:t>
            </a:fld>
            <a:endParaRPr lang="en-US"/>
          </a:p>
        </p:txBody>
      </p:sp>
    </p:spTree>
    <p:extLst>
      <p:ext uri="{BB962C8B-B14F-4D97-AF65-F5344CB8AC3E}">
        <p14:creationId xmlns:p14="http://schemas.microsoft.com/office/powerpoint/2010/main" val="909056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respond</a:t>
            </a:r>
            <a:r>
              <a:rPr lang="en-US" baseline="0" dirty="0" smtClean="0"/>
              <a:t> to the challenge of scale, we do 2 things. One is that we have students examine data sets that demonstrate global patterns. Instead of tracing matter and energy through a local system (like a plant) that they can collect data on themselves over a period of hours, days, and weeks, we have them examine large-scale data sets that tell us about global patterns. </a:t>
            </a:r>
            <a:endParaRPr lang="en-US" dirty="0" smtClean="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1F77AB5-5C06-0C4D-ADAA-2264C2E1B172}" type="slidenum">
              <a:rPr lang="en-US" smtClean="0"/>
              <a:t>8</a:t>
            </a:fld>
            <a:endParaRPr lang="en-US"/>
          </a:p>
        </p:txBody>
      </p:sp>
    </p:spTree>
    <p:extLst>
      <p:ext uri="{BB962C8B-B14F-4D97-AF65-F5344CB8AC3E}">
        <p14:creationId xmlns:p14="http://schemas.microsoft.com/office/powerpoint/2010/main" val="1396705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3F3F3A2-4CB2-4280-92F2-A775C7AFE2B3}" type="slidenum">
              <a:rPr lang="en-US" smtClean="0"/>
              <a:pPr/>
              <a:t>9</a:t>
            </a:fld>
            <a:endParaRPr lang="en-US"/>
          </a:p>
        </p:txBody>
      </p:sp>
    </p:spTree>
    <p:extLst>
      <p:ext uri="{BB962C8B-B14F-4D97-AF65-F5344CB8AC3E}">
        <p14:creationId xmlns:p14="http://schemas.microsoft.com/office/powerpoint/2010/main" val="1975016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478718-4EB2-1F4C-A5CB-11CF0E20B946}" type="datetimeFigureOut">
              <a:rPr lang="en-US" smtClean="0"/>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AF399-4E58-3A4C-87E1-703ABDE0FBB3}" type="slidenum">
              <a:rPr lang="en-US" smtClean="0"/>
              <a:t>‹#›</a:t>
            </a:fld>
            <a:endParaRPr lang="en-US"/>
          </a:p>
        </p:txBody>
      </p:sp>
    </p:spTree>
    <p:extLst>
      <p:ext uri="{BB962C8B-B14F-4D97-AF65-F5344CB8AC3E}">
        <p14:creationId xmlns:p14="http://schemas.microsoft.com/office/powerpoint/2010/main" val="776199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478718-4EB2-1F4C-A5CB-11CF0E20B946}" type="datetimeFigureOut">
              <a:rPr lang="en-US" smtClean="0"/>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AF399-4E58-3A4C-87E1-703ABDE0FBB3}" type="slidenum">
              <a:rPr lang="en-US" smtClean="0"/>
              <a:t>‹#›</a:t>
            </a:fld>
            <a:endParaRPr lang="en-US"/>
          </a:p>
        </p:txBody>
      </p:sp>
    </p:spTree>
    <p:extLst>
      <p:ext uri="{BB962C8B-B14F-4D97-AF65-F5344CB8AC3E}">
        <p14:creationId xmlns:p14="http://schemas.microsoft.com/office/powerpoint/2010/main" val="1448499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478718-4EB2-1F4C-A5CB-11CF0E20B946}" type="datetimeFigureOut">
              <a:rPr lang="en-US" smtClean="0"/>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AF399-4E58-3A4C-87E1-703ABDE0FBB3}" type="slidenum">
              <a:rPr lang="en-US" smtClean="0"/>
              <a:t>‹#›</a:t>
            </a:fld>
            <a:endParaRPr lang="en-US"/>
          </a:p>
        </p:txBody>
      </p:sp>
    </p:spTree>
    <p:extLst>
      <p:ext uri="{BB962C8B-B14F-4D97-AF65-F5344CB8AC3E}">
        <p14:creationId xmlns:p14="http://schemas.microsoft.com/office/powerpoint/2010/main" val="1062406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478718-4EB2-1F4C-A5CB-11CF0E20B946}" type="datetimeFigureOut">
              <a:rPr lang="en-US" smtClean="0"/>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AF399-4E58-3A4C-87E1-703ABDE0FBB3}" type="slidenum">
              <a:rPr lang="en-US" smtClean="0"/>
              <a:t>‹#›</a:t>
            </a:fld>
            <a:endParaRPr lang="en-US"/>
          </a:p>
        </p:txBody>
      </p:sp>
    </p:spTree>
    <p:extLst>
      <p:ext uri="{BB962C8B-B14F-4D97-AF65-F5344CB8AC3E}">
        <p14:creationId xmlns:p14="http://schemas.microsoft.com/office/powerpoint/2010/main" val="1775240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478718-4EB2-1F4C-A5CB-11CF0E20B946}" type="datetimeFigureOut">
              <a:rPr lang="en-US" smtClean="0"/>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AAF399-4E58-3A4C-87E1-703ABDE0FBB3}" type="slidenum">
              <a:rPr lang="en-US" smtClean="0"/>
              <a:t>‹#›</a:t>
            </a:fld>
            <a:endParaRPr lang="en-US"/>
          </a:p>
        </p:txBody>
      </p:sp>
    </p:spTree>
    <p:extLst>
      <p:ext uri="{BB962C8B-B14F-4D97-AF65-F5344CB8AC3E}">
        <p14:creationId xmlns:p14="http://schemas.microsoft.com/office/powerpoint/2010/main" val="1479901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1478718-4EB2-1F4C-A5CB-11CF0E20B946}" type="datetimeFigureOut">
              <a:rPr lang="en-US" smtClean="0"/>
              <a:t>4/22/17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AAF399-4E58-3A4C-87E1-703ABDE0FBB3}" type="slidenum">
              <a:rPr lang="en-US" smtClean="0"/>
              <a:t>‹#›</a:t>
            </a:fld>
            <a:endParaRPr lang="en-US"/>
          </a:p>
        </p:txBody>
      </p:sp>
    </p:spTree>
    <p:extLst>
      <p:ext uri="{BB962C8B-B14F-4D97-AF65-F5344CB8AC3E}">
        <p14:creationId xmlns:p14="http://schemas.microsoft.com/office/powerpoint/2010/main" val="554474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478718-4EB2-1F4C-A5CB-11CF0E20B946}" type="datetimeFigureOut">
              <a:rPr lang="en-US" smtClean="0"/>
              <a:t>4/22/17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AAF399-4E58-3A4C-87E1-703ABDE0FBB3}" type="slidenum">
              <a:rPr lang="en-US" smtClean="0"/>
              <a:t>‹#›</a:t>
            </a:fld>
            <a:endParaRPr lang="en-US"/>
          </a:p>
        </p:txBody>
      </p:sp>
    </p:spTree>
    <p:extLst>
      <p:ext uri="{BB962C8B-B14F-4D97-AF65-F5344CB8AC3E}">
        <p14:creationId xmlns:p14="http://schemas.microsoft.com/office/powerpoint/2010/main" val="1114032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1478718-4EB2-1F4C-A5CB-11CF0E20B946}" type="datetimeFigureOut">
              <a:rPr lang="en-US" smtClean="0"/>
              <a:t>4/22/17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AAF399-4E58-3A4C-87E1-703ABDE0FBB3}" type="slidenum">
              <a:rPr lang="en-US" smtClean="0"/>
              <a:t>‹#›</a:t>
            </a:fld>
            <a:endParaRPr lang="en-US"/>
          </a:p>
        </p:txBody>
      </p:sp>
    </p:spTree>
    <p:extLst>
      <p:ext uri="{BB962C8B-B14F-4D97-AF65-F5344CB8AC3E}">
        <p14:creationId xmlns:p14="http://schemas.microsoft.com/office/powerpoint/2010/main" val="1781927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478718-4EB2-1F4C-A5CB-11CF0E20B946}" type="datetimeFigureOut">
              <a:rPr lang="en-US" smtClean="0"/>
              <a:t>4/22/17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AAF399-4E58-3A4C-87E1-703ABDE0FBB3}" type="slidenum">
              <a:rPr lang="en-US" smtClean="0"/>
              <a:t>‹#›</a:t>
            </a:fld>
            <a:endParaRPr lang="en-US"/>
          </a:p>
        </p:txBody>
      </p:sp>
    </p:spTree>
    <p:extLst>
      <p:ext uri="{BB962C8B-B14F-4D97-AF65-F5344CB8AC3E}">
        <p14:creationId xmlns:p14="http://schemas.microsoft.com/office/powerpoint/2010/main" val="47038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478718-4EB2-1F4C-A5CB-11CF0E20B946}" type="datetimeFigureOut">
              <a:rPr lang="en-US" smtClean="0"/>
              <a:t>4/22/17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AAF399-4E58-3A4C-87E1-703ABDE0FBB3}" type="slidenum">
              <a:rPr lang="en-US" smtClean="0"/>
              <a:t>‹#›</a:t>
            </a:fld>
            <a:endParaRPr lang="en-US"/>
          </a:p>
        </p:txBody>
      </p:sp>
    </p:spTree>
    <p:extLst>
      <p:ext uri="{BB962C8B-B14F-4D97-AF65-F5344CB8AC3E}">
        <p14:creationId xmlns:p14="http://schemas.microsoft.com/office/powerpoint/2010/main" val="307263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478718-4EB2-1F4C-A5CB-11CF0E20B946}" type="datetimeFigureOut">
              <a:rPr lang="en-US" smtClean="0"/>
              <a:t>4/22/17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AAF399-4E58-3A4C-87E1-703ABDE0FBB3}" type="slidenum">
              <a:rPr lang="en-US" smtClean="0"/>
              <a:t>‹#›</a:t>
            </a:fld>
            <a:endParaRPr lang="en-US"/>
          </a:p>
        </p:txBody>
      </p:sp>
    </p:spTree>
    <p:extLst>
      <p:ext uri="{BB962C8B-B14F-4D97-AF65-F5344CB8AC3E}">
        <p14:creationId xmlns:p14="http://schemas.microsoft.com/office/powerpoint/2010/main" val="16346883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78718-4EB2-1F4C-A5CB-11CF0E20B946}" type="datetimeFigureOut">
              <a:rPr lang="en-US" smtClean="0"/>
              <a:t>4/22/17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AAF399-4E58-3A4C-87E1-703ABDE0FBB3}" type="slidenum">
              <a:rPr lang="en-US" smtClean="0"/>
              <a:t>‹#›</a:t>
            </a:fld>
            <a:endParaRPr lang="en-US"/>
          </a:p>
        </p:txBody>
      </p:sp>
    </p:spTree>
    <p:extLst>
      <p:ext uri="{BB962C8B-B14F-4D97-AF65-F5344CB8AC3E}">
        <p14:creationId xmlns:p14="http://schemas.microsoft.com/office/powerpoint/2010/main" val="197583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7.png"/><Relationship Id="rId12"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mailto:hannah.miller@jsc.edu)" TargetMode="External"/><Relationship Id="rId7" Type="http://schemas.openxmlformats.org/officeDocument/2006/relationships/hyperlink" Target="mailto:john3062@msu.edu" TargetMode="External"/><Relationship Id="rId8" Type="http://schemas.openxmlformats.org/officeDocument/2006/relationships/hyperlink" Target="mailto:andya@msu.edu)" TargetMode="External"/><Relationship Id="rId9" Type="http://schemas.openxmlformats.org/officeDocument/2006/relationships/image" Target="../media/image5.png"/><Relationship Id="rId10"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tiff"/><Relationship Id="rId3" Type="http://schemas.openxmlformats.org/officeDocument/2006/relationships/image" Target="../media/image37.tif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39.tiff"/><Relationship Id="rId7" Type="http://schemas.openxmlformats.org/officeDocument/2006/relationships/image" Target="../media/image40.jpeg"/><Relationship Id="rId8" Type="http://schemas.openxmlformats.org/officeDocument/2006/relationships/image" Target="../media/image41.png"/><Relationship Id="rId9"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tiff"/><Relationship Id="rId6" Type="http://schemas.openxmlformats.org/officeDocument/2006/relationships/image" Target="../media/image17.tiff"/><Relationship Id="rId7" Type="http://schemas.openxmlformats.org/officeDocument/2006/relationships/image" Target="../media/image18.emf"/><Relationship Id="rId8" Type="http://schemas.openxmlformats.org/officeDocument/2006/relationships/image" Target="../media/image19.tiff"/><Relationship Id="rId9"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tiff"/><Relationship Id="rId6" Type="http://schemas.openxmlformats.org/officeDocument/2006/relationships/image" Target="../media/image17.tiff"/><Relationship Id="rId7"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tiff"/><Relationship Id="rId6" Type="http://schemas.openxmlformats.org/officeDocument/2006/relationships/image" Target="../media/image17.tiff"/><Relationship Id="rId7" Type="http://schemas.openxmlformats.org/officeDocument/2006/relationships/image" Target="../media/image18.emf"/><Relationship Id="rId8" Type="http://schemas.openxmlformats.org/officeDocument/2006/relationships/image" Target="../media/image19.tiff"/><Relationship Id="rId9"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184046" cy="2603361"/>
          </a:xfrm>
        </p:spPr>
        <p:txBody>
          <a:bodyPr/>
          <a:lstStyle/>
          <a:p>
            <a:pPr algn="ctr"/>
            <a:r>
              <a:rPr lang="en-US" dirty="0" smtClean="0"/>
              <a:t>Designing a Three-Dimensional Curriculum for Climate Change Education Informed by Learning Progression Research</a:t>
            </a:r>
            <a:endParaRPr lang="en-US"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297" y="5715781"/>
            <a:ext cx="2353387" cy="606811"/>
          </a:xfrm>
        </p:spPr>
      </p:pic>
      <p:pic>
        <p:nvPicPr>
          <p:cNvPr id="4" name="Picture 3" descr="CTIM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2639" y="5243945"/>
            <a:ext cx="1746271" cy="1321317"/>
          </a:xfrm>
          <a:prstGeom prst="rect">
            <a:avLst/>
          </a:prstGeom>
        </p:spPr>
      </p:pic>
      <p:grpSp>
        <p:nvGrpSpPr>
          <p:cNvPr id="5" name="Group 4"/>
          <p:cNvGrpSpPr>
            <a:grpSpLocks noChangeAspect="1"/>
          </p:cNvGrpSpPr>
          <p:nvPr/>
        </p:nvGrpSpPr>
        <p:grpSpPr bwMode="auto">
          <a:xfrm>
            <a:off x="6291386" y="5469467"/>
            <a:ext cx="2852614" cy="967076"/>
            <a:chOff x="32994600" y="152400"/>
            <a:chExt cx="4416425" cy="1486612"/>
          </a:xfrm>
        </p:grpSpPr>
        <p:sp>
          <p:nvSpPr>
            <p:cNvPr id="6" name="TextBox 1"/>
            <p:cNvSpPr txBox="1">
              <a:spLocks noChangeArrowheads="1"/>
            </p:cNvSpPr>
            <p:nvPr/>
          </p:nvSpPr>
          <p:spPr bwMode="auto">
            <a:xfrm>
              <a:off x="32994600" y="152400"/>
              <a:ext cx="4416425" cy="37863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300">
                  <a:solidFill>
                    <a:schemeClr val="tx1"/>
                  </a:solidFill>
                  <a:latin typeface="Times New Roman" pitchFamily="18" charset="0"/>
                  <a:ea typeface="MS PGothic" pitchFamily="34" charset="-128"/>
                </a:defRPr>
              </a:lvl1pPr>
              <a:lvl2pPr marL="742950" indent="-285750" eaLnBrk="0" hangingPunct="0">
                <a:defRPr sz="2300">
                  <a:solidFill>
                    <a:schemeClr val="tx1"/>
                  </a:solidFill>
                  <a:latin typeface="Times New Roman" pitchFamily="18" charset="0"/>
                  <a:ea typeface="MS PGothic" pitchFamily="34" charset="-128"/>
                </a:defRPr>
              </a:lvl2pPr>
              <a:lvl3pPr marL="1143000" indent="-228600" eaLnBrk="0" hangingPunct="0">
                <a:defRPr sz="2300">
                  <a:solidFill>
                    <a:schemeClr val="tx1"/>
                  </a:solidFill>
                  <a:latin typeface="Times New Roman" pitchFamily="18" charset="0"/>
                  <a:ea typeface="MS PGothic" pitchFamily="34" charset="-128"/>
                </a:defRPr>
              </a:lvl3pPr>
              <a:lvl4pPr marL="1600200" indent="-228600" eaLnBrk="0" hangingPunct="0">
                <a:defRPr sz="2300">
                  <a:solidFill>
                    <a:schemeClr val="tx1"/>
                  </a:solidFill>
                  <a:latin typeface="Times New Roman" pitchFamily="18" charset="0"/>
                  <a:ea typeface="MS PGothic" pitchFamily="34" charset="-128"/>
                </a:defRPr>
              </a:lvl4pPr>
              <a:lvl5pPr marL="2057400" indent="-228600" eaLnBrk="0" hangingPunct="0">
                <a:defRPr sz="23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3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3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3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300">
                  <a:solidFill>
                    <a:schemeClr val="tx1"/>
                  </a:solidFill>
                  <a:latin typeface="Times New Roman" pitchFamily="18" charset="0"/>
                  <a:ea typeface="MS PGothic" pitchFamily="34" charset="-128"/>
                </a:defRPr>
              </a:lvl9pPr>
            </a:lstStyle>
            <a:p>
              <a:pPr eaLnBrk="1" hangingPunct="1"/>
              <a:endParaRPr lang="en-US"/>
            </a:p>
          </p:txBody>
        </p:sp>
        <p:pic>
          <p:nvPicPr>
            <p:cNvPr id="7" name="Picture 88" descr="msu-green-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47005" y="319983"/>
              <a:ext cx="3966262" cy="1319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8" name="Picture 125" descr="logo-NS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8572" y="5313687"/>
            <a:ext cx="1242699" cy="1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639702" y="2903993"/>
            <a:ext cx="8161942" cy="1200329"/>
          </a:xfrm>
          <a:prstGeom prst="rect">
            <a:avLst/>
          </a:prstGeom>
          <a:noFill/>
        </p:spPr>
        <p:txBody>
          <a:bodyPr wrap="square" rtlCol="0">
            <a:spAutoFit/>
          </a:bodyPr>
          <a:lstStyle/>
          <a:p>
            <a:pPr algn="ctr"/>
            <a:r>
              <a:rPr lang="en-US" dirty="0" smtClean="0"/>
              <a:t>Hannah K. Miller, Johnson State College (</a:t>
            </a:r>
            <a:r>
              <a:rPr lang="en-US" dirty="0" smtClean="0">
                <a:hlinkClick r:id="rId6"/>
              </a:rPr>
              <a:t>hannah.miller@jsc.edu)</a:t>
            </a:r>
            <a:endParaRPr lang="en-US" dirty="0" smtClean="0"/>
          </a:p>
          <a:p>
            <a:pPr algn="ctr"/>
            <a:r>
              <a:rPr lang="en-US" dirty="0" smtClean="0"/>
              <a:t>Wendy R. Johnson, Michigan State University (</a:t>
            </a:r>
            <a:r>
              <a:rPr lang="en-US" dirty="0" smtClean="0">
                <a:hlinkClick r:id="rId7"/>
              </a:rPr>
              <a:t>john3062@msu.edu</a:t>
            </a:r>
            <a:r>
              <a:rPr lang="en-US" dirty="0" smtClean="0"/>
              <a:t>)</a:t>
            </a:r>
          </a:p>
          <a:p>
            <a:pPr algn="ctr"/>
            <a:r>
              <a:rPr lang="en-US" dirty="0" smtClean="0"/>
              <a:t>Charles W. (Andy) Anderson, Michigan State University (</a:t>
            </a:r>
            <a:r>
              <a:rPr lang="en-US" dirty="0" smtClean="0">
                <a:hlinkClick r:id="rId8"/>
              </a:rPr>
              <a:t>andya@msu.edu)</a:t>
            </a:r>
            <a:endParaRPr lang="en-US" dirty="0" smtClean="0"/>
          </a:p>
          <a:p>
            <a:pPr algn="ctr"/>
            <a:endParaRPr lang="en-US" dirty="0" smtClean="0"/>
          </a:p>
        </p:txBody>
      </p:sp>
      <p:pic>
        <p:nvPicPr>
          <p:cNvPr id="11" name="Picture 10"/>
          <p:cNvPicPr>
            <a:picLocks noChangeAspect="1"/>
          </p:cNvPicPr>
          <p:nvPr/>
        </p:nvPicPr>
        <p:blipFill>
          <a:blip r:embed="rId9"/>
          <a:stretch>
            <a:fillRect/>
          </a:stretch>
        </p:blipFill>
        <p:spPr>
          <a:xfrm>
            <a:off x="7670750" y="4244843"/>
            <a:ext cx="609241" cy="1068844"/>
          </a:xfrm>
          <a:prstGeom prst="rect">
            <a:avLst/>
          </a:prstGeom>
        </p:spPr>
      </p:pic>
      <p:pic>
        <p:nvPicPr>
          <p:cNvPr id="12" name="Picture 11"/>
          <p:cNvPicPr>
            <a:picLocks noChangeAspect="1"/>
          </p:cNvPicPr>
          <p:nvPr/>
        </p:nvPicPr>
        <p:blipFill>
          <a:blip r:embed="rId10"/>
          <a:stretch>
            <a:fillRect/>
          </a:stretch>
        </p:blipFill>
        <p:spPr>
          <a:xfrm>
            <a:off x="241297" y="3909391"/>
            <a:ext cx="1481052" cy="670904"/>
          </a:xfrm>
          <a:prstGeom prst="rect">
            <a:avLst/>
          </a:prstGeom>
        </p:spPr>
      </p:pic>
      <p:pic>
        <p:nvPicPr>
          <p:cNvPr id="13" name="Picture 12" descr="Screen Shot 2015-04-06 at 3.29.47 PM.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66189" y="4598822"/>
            <a:ext cx="3286635" cy="714865"/>
          </a:xfrm>
          <a:prstGeom prst="rect">
            <a:avLst/>
          </a:prstGeom>
        </p:spPr>
      </p:pic>
      <p:pic>
        <p:nvPicPr>
          <p:cNvPr id="14" name="Picture 13" descr="Mines_EEE_swirl_4CP_R.jpe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896133" y="4696096"/>
            <a:ext cx="3330853" cy="380833"/>
          </a:xfrm>
          <a:prstGeom prst="rect">
            <a:avLst/>
          </a:prstGeom>
        </p:spPr>
      </p:pic>
    </p:spTree>
    <p:extLst>
      <p:ext uri="{BB962C8B-B14F-4D97-AF65-F5344CB8AC3E}">
        <p14:creationId xmlns:p14="http://schemas.microsoft.com/office/powerpoint/2010/main" val="7887750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6"/>
            <a:ext cx="8648700" cy="1876597"/>
          </a:xfrm>
        </p:spPr>
        <p:txBody>
          <a:bodyPr>
            <a:normAutofit/>
          </a:bodyPr>
          <a:lstStyle/>
          <a:p>
            <a:pPr algn="ctr"/>
            <a:r>
              <a:rPr lang="en-US" dirty="0" smtClean="0"/>
              <a:t>Current Findings &amp; Challenges</a:t>
            </a:r>
            <a:br>
              <a:rPr lang="en-US" dirty="0" smtClean="0"/>
            </a:br>
            <a:endParaRPr lang="en-US" dirty="0"/>
          </a:p>
        </p:txBody>
      </p:sp>
      <p:pic>
        <p:nvPicPr>
          <p:cNvPr id="4" name="Picture 3"/>
          <p:cNvPicPr>
            <a:picLocks noChangeAspect="1"/>
          </p:cNvPicPr>
          <p:nvPr/>
        </p:nvPicPr>
        <p:blipFill>
          <a:blip r:embed="rId2"/>
          <a:stretch>
            <a:fillRect/>
          </a:stretch>
        </p:blipFill>
        <p:spPr>
          <a:xfrm>
            <a:off x="228600" y="1670223"/>
            <a:ext cx="3704217" cy="2482734"/>
          </a:xfrm>
          <a:prstGeom prst="rect">
            <a:avLst/>
          </a:prstGeom>
        </p:spPr>
      </p:pic>
      <p:pic>
        <p:nvPicPr>
          <p:cNvPr id="5" name="Picture 4"/>
          <p:cNvPicPr>
            <a:picLocks noChangeAspect="1"/>
          </p:cNvPicPr>
          <p:nvPr/>
        </p:nvPicPr>
        <p:blipFill>
          <a:blip r:embed="rId3"/>
          <a:stretch>
            <a:fillRect/>
          </a:stretch>
        </p:blipFill>
        <p:spPr>
          <a:xfrm>
            <a:off x="5327650" y="1828857"/>
            <a:ext cx="3418364" cy="2324100"/>
          </a:xfrm>
          <a:prstGeom prst="rect">
            <a:avLst/>
          </a:prstGeom>
        </p:spPr>
      </p:pic>
      <p:sp>
        <p:nvSpPr>
          <p:cNvPr id="7" name="Left-Right Arrow 6"/>
          <p:cNvSpPr/>
          <p:nvPr/>
        </p:nvSpPr>
        <p:spPr>
          <a:xfrm>
            <a:off x="4049208" y="2635307"/>
            <a:ext cx="1162050" cy="711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8600" y="6343191"/>
            <a:ext cx="3183372" cy="369332"/>
          </a:xfrm>
          <a:prstGeom prst="rect">
            <a:avLst/>
          </a:prstGeom>
          <a:noFill/>
        </p:spPr>
        <p:txBody>
          <a:bodyPr wrap="none" rtlCol="0">
            <a:spAutoFit/>
          </a:bodyPr>
          <a:lstStyle/>
          <a:p>
            <a:r>
              <a:rPr lang="en-US"/>
              <a:t>Iterative Design-Based Research</a:t>
            </a:r>
          </a:p>
        </p:txBody>
      </p:sp>
    </p:spTree>
    <p:extLst>
      <p:ext uri="{BB962C8B-B14F-4D97-AF65-F5344CB8AC3E}">
        <p14:creationId xmlns:p14="http://schemas.microsoft.com/office/powerpoint/2010/main" val="4440711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457200" y="1296632"/>
            <a:ext cx="8229600" cy="4525963"/>
          </a:xfrm>
        </p:spPr>
        <p:txBody>
          <a:bodyPr>
            <a:normAutofit/>
          </a:bodyPr>
          <a:lstStyle/>
          <a:p>
            <a:r>
              <a:rPr lang="en-US" sz="2000" dirty="0" smtClean="0">
                <a:latin typeface="Arial"/>
                <a:ea typeface="ＭＳ Ｐゴシック" charset="0"/>
                <a:cs typeface="Arial"/>
              </a:rPr>
              <a:t>Carbon TIME team at Michigan State: Andy Anderson, Sam </a:t>
            </a:r>
            <a:r>
              <a:rPr lang="en-US" sz="2000" dirty="0" err="1" smtClean="0">
                <a:latin typeface="Arial"/>
                <a:ea typeface="ＭＳ Ｐゴシック" charset="0"/>
                <a:cs typeface="Arial"/>
              </a:rPr>
              <a:t>Baruah</a:t>
            </a:r>
            <a:r>
              <a:rPr lang="en-US" sz="2000" dirty="0" smtClean="0">
                <a:latin typeface="Arial"/>
                <a:ea typeface="ＭＳ Ｐゴシック" charset="0"/>
                <a:cs typeface="Arial"/>
              </a:rPr>
              <a:t>, Sarah </a:t>
            </a:r>
            <a:r>
              <a:rPr lang="en-US" sz="2000" dirty="0" err="1" smtClean="0">
                <a:latin typeface="Arial"/>
                <a:ea typeface="ＭＳ Ｐゴシック" charset="0"/>
                <a:cs typeface="Arial"/>
              </a:rPr>
              <a:t>Bodbyl</a:t>
            </a:r>
            <a:r>
              <a:rPr lang="en-US" sz="2000" dirty="0" smtClean="0">
                <a:latin typeface="Arial"/>
                <a:ea typeface="ＭＳ Ｐゴシック" charset="0"/>
                <a:cs typeface="Arial"/>
              </a:rPr>
              <a:t>, Emily Scott, Christa </a:t>
            </a:r>
            <a:r>
              <a:rPr lang="en-US" sz="2000" dirty="0" err="1" smtClean="0">
                <a:latin typeface="Arial"/>
                <a:ea typeface="ＭＳ Ｐゴシック" charset="0"/>
                <a:cs typeface="Arial"/>
              </a:rPr>
              <a:t>Haverly</a:t>
            </a:r>
            <a:r>
              <a:rPr lang="en-US" sz="2000" dirty="0" smtClean="0">
                <a:latin typeface="Arial"/>
                <a:ea typeface="ＭＳ Ｐゴシック" charset="0"/>
                <a:cs typeface="Arial"/>
              </a:rPr>
              <a:t>, Marcos Gonzalez, Craig Kohn, Kirsten Edwards, Elizabeth De </a:t>
            </a:r>
            <a:r>
              <a:rPr lang="en-US" sz="2000" dirty="0" err="1" smtClean="0">
                <a:latin typeface="Arial"/>
                <a:ea typeface="ＭＳ Ｐゴシック" charset="0"/>
                <a:cs typeface="Arial"/>
              </a:rPr>
              <a:t>los</a:t>
            </a:r>
            <a:r>
              <a:rPr lang="en-US" sz="2000" dirty="0" smtClean="0">
                <a:latin typeface="Arial"/>
                <a:ea typeface="ＭＳ Ｐゴシック" charset="0"/>
                <a:cs typeface="Arial"/>
              </a:rPr>
              <a:t> Santos, Brian Hancock, Stefanie Marshall</a:t>
            </a:r>
          </a:p>
          <a:p>
            <a:r>
              <a:rPr lang="en-US" sz="2000" dirty="0" smtClean="0">
                <a:latin typeface="Arial"/>
                <a:ea typeface="ＭＳ Ｐゴシック" charset="0"/>
                <a:cs typeface="Arial"/>
              </a:rPr>
              <a:t>Hannah Miller, Johnson State College/Northern Vermont U</a:t>
            </a:r>
          </a:p>
          <a:p>
            <a:r>
              <a:rPr lang="en-US" sz="2000" dirty="0" smtClean="0">
                <a:latin typeface="Arial"/>
                <a:ea typeface="ＭＳ Ｐゴシック" charset="0"/>
                <a:cs typeface="Arial"/>
              </a:rPr>
              <a:t>Jennifer Doherty, University of Washington</a:t>
            </a:r>
          </a:p>
          <a:p>
            <a:r>
              <a:rPr lang="en-US" sz="2000" dirty="0" smtClean="0">
                <a:latin typeface="Arial"/>
                <a:ea typeface="ＭＳ Ｐゴシック" charset="0"/>
                <a:cs typeface="Arial"/>
              </a:rPr>
              <a:t>Beth </a:t>
            </a:r>
            <a:r>
              <a:rPr lang="en-US" sz="2000" dirty="0" err="1" smtClean="0">
                <a:latin typeface="Arial"/>
                <a:ea typeface="ＭＳ Ｐゴシック" charset="0"/>
                <a:cs typeface="Arial"/>
              </a:rPr>
              <a:t>Covitt</a:t>
            </a:r>
            <a:r>
              <a:rPr lang="en-US" sz="2000" dirty="0" smtClean="0">
                <a:latin typeface="Arial"/>
                <a:ea typeface="ＭＳ Ｐゴシック" charset="0"/>
                <a:cs typeface="Arial"/>
              </a:rPr>
              <a:t>, University of Montana</a:t>
            </a:r>
          </a:p>
          <a:p>
            <a:r>
              <a:rPr lang="en-US" sz="2000" dirty="0" smtClean="0">
                <a:latin typeface="Arial"/>
                <a:ea typeface="ＭＳ Ｐゴシック" charset="0"/>
                <a:cs typeface="Arial"/>
              </a:rPr>
              <a:t>Jenny </a:t>
            </a:r>
            <a:r>
              <a:rPr lang="en-US" sz="2000" dirty="0" err="1" smtClean="0">
                <a:latin typeface="Arial"/>
                <a:ea typeface="ＭＳ Ｐゴシック" charset="0"/>
                <a:cs typeface="Arial"/>
              </a:rPr>
              <a:t>Dauer</a:t>
            </a:r>
            <a:r>
              <a:rPr lang="en-US" sz="2000" dirty="0" smtClean="0">
                <a:latin typeface="Arial"/>
                <a:ea typeface="ＭＳ Ｐゴシック" charset="0"/>
                <a:cs typeface="Arial"/>
              </a:rPr>
              <a:t>, University of Nebraska</a:t>
            </a:r>
          </a:p>
          <a:p>
            <a:r>
              <a:rPr lang="en-US" sz="2000" dirty="0" err="1" smtClean="0">
                <a:latin typeface="Arial"/>
                <a:ea typeface="ＭＳ Ｐゴシック" charset="0"/>
                <a:cs typeface="Arial"/>
              </a:rPr>
              <a:t>MaryMargaret</a:t>
            </a:r>
            <a:r>
              <a:rPr lang="en-US" sz="2000" dirty="0" smtClean="0">
                <a:latin typeface="Arial"/>
                <a:ea typeface="ＭＳ Ｐゴシック" charset="0"/>
                <a:cs typeface="Arial"/>
              </a:rPr>
              <a:t> Welch &amp; Jenny Newell, Seattle Public Schools</a:t>
            </a:r>
          </a:p>
          <a:p>
            <a:r>
              <a:rPr lang="en-US" sz="2000" dirty="0" smtClean="0">
                <a:latin typeface="Arial"/>
                <a:ea typeface="ＭＳ Ｐゴシック" charset="0"/>
                <a:cs typeface="Arial"/>
              </a:rPr>
              <a:t>Deb Jordan, Colorado School of the Mines</a:t>
            </a:r>
            <a:endParaRPr lang="en-US" sz="1200" dirty="0" smtClean="0">
              <a:latin typeface="Arial"/>
              <a:ea typeface="ＭＳ Ｐゴシック" charset="0"/>
              <a:cs typeface="Arial"/>
            </a:endParaRPr>
          </a:p>
          <a:p>
            <a:pPr marL="0" indent="0" algn="ctr">
              <a:buNone/>
            </a:pPr>
            <a:r>
              <a:rPr lang="en-US" sz="1100" dirty="0" smtClean="0">
                <a:latin typeface="Arial"/>
                <a:ea typeface="ＭＳ Ｐゴシック" charset="0"/>
                <a:cs typeface="Arial"/>
              </a:rPr>
              <a:t>This research is supported by grants from the National Science Foundation: A Learning Progression-based System for Promoting Understanding of Carbon-transforming Processes (DRL 1020187), and</a:t>
            </a:r>
            <a:r>
              <a:rPr lang="en-US" sz="1100" dirty="0" smtClean="0">
                <a:solidFill>
                  <a:srgbClr val="080808"/>
                </a:solidFill>
                <a:latin typeface="Arial"/>
                <a:cs typeface="Arial"/>
              </a:rPr>
              <a:t> </a:t>
            </a:r>
            <a:r>
              <a:rPr lang="en-US" sz="1100" dirty="0" smtClean="0">
                <a:latin typeface="Arial"/>
                <a:cs typeface="Arial"/>
              </a:rPr>
              <a:t>Sustaining Responsive and Rigorous Teaching Based on</a:t>
            </a:r>
            <a:r>
              <a:rPr lang="en-US" sz="1100" i="1" dirty="0" smtClean="0">
                <a:latin typeface="Arial"/>
                <a:cs typeface="Arial"/>
              </a:rPr>
              <a:t> Carbon TIME</a:t>
            </a:r>
            <a:r>
              <a:rPr lang="en-US" sz="1100" dirty="0" smtClean="0">
                <a:latin typeface="Arial"/>
                <a:cs typeface="Arial"/>
              </a:rPr>
              <a:t> (NSF 1440988)</a:t>
            </a:r>
            <a:r>
              <a:rPr lang="en-US" sz="1100" dirty="0" smtClean="0">
                <a:latin typeface="Arial"/>
                <a:ea typeface="ＭＳ Ｐゴシック" charset="0"/>
                <a:cs typeface="Arial"/>
              </a:rPr>
              <a:t>.  Any opinions, findings, and conclusions or recommendations expressed in this material are those of the author(s) and do not necessarily reflect the views of the National Science Foundation.</a:t>
            </a:r>
          </a:p>
          <a:p>
            <a:pPr marL="0" indent="0">
              <a:buNone/>
            </a:pPr>
            <a:endParaRPr lang="en-US" dirty="0" smtClean="0">
              <a:latin typeface="Arial"/>
              <a:ea typeface="ＭＳ Ｐゴシック" charset="0"/>
              <a:cs typeface="Arial"/>
            </a:endParaRPr>
          </a:p>
          <a:p>
            <a:pPr marL="0" indent="0">
              <a:buNone/>
            </a:pPr>
            <a:endParaRPr lang="en-US" dirty="0"/>
          </a:p>
        </p:txBody>
      </p:sp>
      <p:pic>
        <p:nvPicPr>
          <p:cNvPr id="5" name="Picture 4"/>
          <p:cNvPicPr>
            <a:picLocks noChangeAspect="1"/>
          </p:cNvPicPr>
          <p:nvPr/>
        </p:nvPicPr>
        <p:blipFill>
          <a:blip r:embed="rId2"/>
          <a:stretch>
            <a:fillRect/>
          </a:stretch>
        </p:blipFill>
        <p:spPr>
          <a:xfrm>
            <a:off x="7792355" y="2216564"/>
            <a:ext cx="1082810" cy="1082810"/>
          </a:xfrm>
          <a:prstGeom prst="rect">
            <a:avLst/>
          </a:prstGeom>
        </p:spPr>
      </p:pic>
      <p:pic>
        <p:nvPicPr>
          <p:cNvPr id="6" name="Picture 5"/>
          <p:cNvPicPr>
            <a:picLocks noChangeAspect="1"/>
          </p:cNvPicPr>
          <p:nvPr/>
        </p:nvPicPr>
        <p:blipFill>
          <a:blip r:embed="rId3"/>
          <a:stretch>
            <a:fillRect/>
          </a:stretch>
        </p:blipFill>
        <p:spPr>
          <a:xfrm>
            <a:off x="7957268" y="5521485"/>
            <a:ext cx="609241" cy="1068844"/>
          </a:xfrm>
          <a:prstGeom prst="rect">
            <a:avLst/>
          </a:prstGeom>
        </p:spPr>
      </p:pic>
      <p:pic>
        <p:nvPicPr>
          <p:cNvPr id="7" name="Picture 6"/>
          <p:cNvPicPr>
            <a:picLocks noChangeAspect="1"/>
          </p:cNvPicPr>
          <p:nvPr/>
        </p:nvPicPr>
        <p:blipFill>
          <a:blip r:embed="rId4"/>
          <a:stretch>
            <a:fillRect/>
          </a:stretch>
        </p:blipFill>
        <p:spPr>
          <a:xfrm>
            <a:off x="2440614" y="5989681"/>
            <a:ext cx="1481052" cy="670904"/>
          </a:xfrm>
          <a:prstGeom prst="rect">
            <a:avLst/>
          </a:prstGeom>
        </p:spPr>
      </p:pic>
      <p:pic>
        <p:nvPicPr>
          <p:cNvPr id="9" name="Picture 8" descr="Screen Shot 2015-04-06 at 3.29.47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43244" y="5565279"/>
            <a:ext cx="3286635" cy="714865"/>
          </a:xfrm>
          <a:prstGeom prst="rect">
            <a:avLst/>
          </a:prstGeom>
        </p:spPr>
      </p:pic>
      <p:pic>
        <p:nvPicPr>
          <p:cNvPr id="8" name="Picture 7" descr="Carbon TIME 4b.tif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1887" y="5546495"/>
            <a:ext cx="1454125" cy="1099742"/>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78257" y="365126"/>
            <a:ext cx="1762883" cy="454552"/>
          </a:xfrm>
          <a:prstGeom prst="rect">
            <a:avLst/>
          </a:prstGeom>
        </p:spPr>
      </p:pic>
      <p:pic>
        <p:nvPicPr>
          <p:cNvPr id="15" name="Picture 14"/>
          <p:cNvPicPr>
            <a:picLocks noChangeAspect="1"/>
          </p:cNvPicPr>
          <p:nvPr/>
        </p:nvPicPr>
        <p:blipFill>
          <a:blip r:embed="rId8"/>
          <a:stretch>
            <a:fillRect/>
          </a:stretch>
        </p:blipFill>
        <p:spPr>
          <a:xfrm>
            <a:off x="7792355" y="274637"/>
            <a:ext cx="894445" cy="894445"/>
          </a:xfrm>
          <a:prstGeom prst="rect">
            <a:avLst/>
          </a:prstGeom>
        </p:spPr>
      </p:pic>
      <p:pic>
        <p:nvPicPr>
          <p:cNvPr id="16" name="Picture 15" descr="Mines_EEE_swirl_4CP_R.jpe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99026" y="6325133"/>
            <a:ext cx="3330853" cy="380833"/>
          </a:xfrm>
          <a:prstGeom prst="rect">
            <a:avLst/>
          </a:prstGeom>
        </p:spPr>
      </p:pic>
    </p:spTree>
    <p:extLst>
      <p:ext uri="{BB962C8B-B14F-4D97-AF65-F5344CB8AC3E}">
        <p14:creationId xmlns:p14="http://schemas.microsoft.com/office/powerpoint/2010/main" val="35975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150"/>
            <a:ext cx="8229600" cy="1143000"/>
          </a:xfrm>
        </p:spPr>
        <p:txBody>
          <a:bodyPr>
            <a:normAutofit/>
          </a:bodyPr>
          <a:lstStyle/>
          <a:p>
            <a:pPr algn="ctr"/>
            <a:r>
              <a:rPr lang="en-US" sz="3600" dirty="0"/>
              <a:t>Three-dimensional science learning</a:t>
            </a:r>
          </a:p>
        </p:txBody>
      </p:sp>
      <p:pic>
        <p:nvPicPr>
          <p:cNvPr id="4" name="Picture 3" descr="NGSS logo large.pdf"/>
          <p:cNvPicPr>
            <a:picLocks noChangeAspect="1"/>
          </p:cNvPicPr>
          <p:nvPr/>
        </p:nvPicPr>
        <p:blipFill rotWithShape="1">
          <a:blip r:embed="rId3">
            <a:extLst>
              <a:ext uri="{28A0092B-C50C-407E-A947-70E740481C1C}">
                <a14:useLocalDpi xmlns:a14="http://schemas.microsoft.com/office/drawing/2010/main" val="0"/>
              </a:ext>
            </a:extLst>
          </a:blip>
          <a:srcRect l="13648" t="7995" r="10920" b="30984"/>
          <a:stretch/>
        </p:blipFill>
        <p:spPr>
          <a:xfrm>
            <a:off x="2366683" y="832527"/>
            <a:ext cx="4706038" cy="4926577"/>
          </a:xfrm>
          <a:prstGeom prst="rect">
            <a:avLst/>
          </a:prstGeom>
        </p:spPr>
      </p:pic>
      <p:sp>
        <p:nvSpPr>
          <p:cNvPr id="3" name="TextBox 2"/>
          <p:cNvSpPr txBox="1"/>
          <p:nvPr/>
        </p:nvSpPr>
        <p:spPr>
          <a:xfrm>
            <a:off x="4061821" y="3076706"/>
            <a:ext cx="1524776" cy="707886"/>
          </a:xfrm>
          <a:prstGeom prst="rect">
            <a:avLst/>
          </a:prstGeom>
          <a:noFill/>
        </p:spPr>
        <p:txBody>
          <a:bodyPr wrap="none" rtlCol="0">
            <a:spAutoFit/>
          </a:bodyPr>
          <a:lstStyle/>
          <a:p>
            <a:pPr algn="ctr"/>
            <a:r>
              <a:rPr lang="en-US" sz="2000" b="1" dirty="0"/>
              <a:t>Natural</a:t>
            </a:r>
          </a:p>
          <a:p>
            <a:pPr algn="ctr"/>
            <a:r>
              <a:rPr lang="en-US" sz="2000" b="1" dirty="0"/>
              <a:t>Phenomena </a:t>
            </a:r>
          </a:p>
        </p:txBody>
      </p:sp>
      <p:sp>
        <p:nvSpPr>
          <p:cNvPr id="5" name="TextBox 4"/>
          <p:cNvSpPr txBox="1"/>
          <p:nvPr/>
        </p:nvSpPr>
        <p:spPr>
          <a:xfrm>
            <a:off x="28390" y="5805237"/>
            <a:ext cx="9075269" cy="1077218"/>
          </a:xfrm>
          <a:prstGeom prst="rect">
            <a:avLst/>
          </a:prstGeom>
          <a:noFill/>
        </p:spPr>
        <p:txBody>
          <a:bodyPr wrap="square" rtlCol="0">
            <a:spAutoFit/>
          </a:bodyPr>
          <a:lstStyle/>
          <a:p>
            <a:pPr algn="ctr"/>
            <a:r>
              <a:rPr lang="en-US" sz="2300" dirty="0"/>
              <a:t>“Learning to </a:t>
            </a:r>
            <a:r>
              <a:rPr lang="en-US" sz="2300" b="1" dirty="0"/>
              <a:t>explain phenomena and solve problems </a:t>
            </a:r>
            <a:r>
              <a:rPr lang="en-US" sz="2300" dirty="0"/>
              <a:t>is the central reason students engage in the three dimensions of the NGSS” (NGSS, 2016). </a:t>
            </a:r>
          </a:p>
          <a:p>
            <a:pPr algn="ctr"/>
            <a:endParaRPr lang="en-US" dirty="0"/>
          </a:p>
        </p:txBody>
      </p:sp>
      <p:sp>
        <p:nvSpPr>
          <p:cNvPr id="7" name="Rectangle 6"/>
          <p:cNvSpPr/>
          <p:nvPr/>
        </p:nvSpPr>
        <p:spPr>
          <a:xfrm>
            <a:off x="27642" y="2452782"/>
            <a:ext cx="2768599" cy="461665"/>
          </a:xfrm>
          <a:prstGeom prst="rect">
            <a:avLst/>
          </a:prstGeom>
        </p:spPr>
        <p:txBody>
          <a:bodyPr wrap="square">
            <a:spAutoFit/>
          </a:bodyPr>
          <a:lstStyle/>
          <a:p>
            <a:r>
              <a:rPr lang="en-US" sz="2400" dirty="0">
                <a:solidFill>
                  <a:srgbClr val="0070C0"/>
                </a:solidFill>
              </a:rPr>
              <a:t>What scientists </a:t>
            </a:r>
            <a:r>
              <a:rPr lang="en-US" sz="2400" b="1" i="1" u="sng" dirty="0">
                <a:solidFill>
                  <a:srgbClr val="0070C0"/>
                </a:solidFill>
              </a:rPr>
              <a:t>do</a:t>
            </a:r>
          </a:p>
        </p:txBody>
      </p:sp>
      <p:sp>
        <p:nvSpPr>
          <p:cNvPr id="8" name="Rectangle 7"/>
          <p:cNvSpPr/>
          <p:nvPr/>
        </p:nvSpPr>
        <p:spPr>
          <a:xfrm>
            <a:off x="6266309" y="5126922"/>
            <a:ext cx="2695931" cy="461665"/>
          </a:xfrm>
          <a:prstGeom prst="rect">
            <a:avLst/>
          </a:prstGeom>
        </p:spPr>
        <p:txBody>
          <a:bodyPr wrap="none">
            <a:spAutoFit/>
          </a:bodyPr>
          <a:lstStyle/>
          <a:p>
            <a:r>
              <a:rPr lang="en-US" sz="2400" dirty="0">
                <a:solidFill>
                  <a:srgbClr val="00B050"/>
                </a:solidFill>
              </a:rPr>
              <a:t>How scientists </a:t>
            </a:r>
            <a:r>
              <a:rPr lang="en-US" sz="2400" b="1" i="1" u="sng" dirty="0">
                <a:solidFill>
                  <a:srgbClr val="00B050"/>
                </a:solidFill>
              </a:rPr>
              <a:t>think</a:t>
            </a:r>
          </a:p>
        </p:txBody>
      </p:sp>
      <p:sp>
        <p:nvSpPr>
          <p:cNvPr id="9" name="Rectangle 8"/>
          <p:cNvSpPr/>
          <p:nvPr/>
        </p:nvSpPr>
        <p:spPr>
          <a:xfrm>
            <a:off x="6010815" y="1346544"/>
            <a:ext cx="2851550" cy="461665"/>
          </a:xfrm>
          <a:prstGeom prst="rect">
            <a:avLst/>
          </a:prstGeom>
        </p:spPr>
        <p:txBody>
          <a:bodyPr wrap="none">
            <a:spAutoFit/>
          </a:bodyPr>
          <a:lstStyle/>
          <a:p>
            <a:r>
              <a:rPr lang="en-US" sz="2400" dirty="0">
                <a:solidFill>
                  <a:schemeClr val="accent6">
                    <a:lumMod val="75000"/>
                  </a:schemeClr>
                </a:solidFill>
              </a:rPr>
              <a:t>What scientists </a:t>
            </a:r>
            <a:r>
              <a:rPr lang="en-US" sz="2400" b="1" i="1" u="sng" dirty="0">
                <a:solidFill>
                  <a:schemeClr val="accent6">
                    <a:lumMod val="75000"/>
                  </a:schemeClr>
                </a:solidFill>
              </a:rPr>
              <a:t>know</a:t>
            </a:r>
          </a:p>
        </p:txBody>
      </p:sp>
    </p:spTree>
    <p:extLst>
      <p:ext uri="{BB962C8B-B14F-4D97-AF65-F5344CB8AC3E}">
        <p14:creationId xmlns:p14="http://schemas.microsoft.com/office/powerpoint/2010/main" val="19898053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2500"/>
            <a:ext cx="9144000" cy="857250"/>
          </a:xfrm>
        </p:spPr>
        <p:txBody>
          <a:bodyPr>
            <a:noAutofit/>
          </a:bodyPr>
          <a:lstStyle/>
          <a:p>
            <a:pPr algn="ctr">
              <a:defRPr/>
            </a:pPr>
            <a:r>
              <a:rPr lang="en-US" sz="4000" dirty="0"/>
              <a:t>Environmental Science Literacy</a:t>
            </a:r>
          </a:p>
        </p:txBody>
      </p:sp>
      <p:sp>
        <p:nvSpPr>
          <p:cNvPr id="21506" name="Content Placeholder 2"/>
          <p:cNvSpPr>
            <a:spLocks noGrp="1"/>
          </p:cNvSpPr>
          <p:nvPr>
            <p:ph idx="1"/>
          </p:nvPr>
        </p:nvSpPr>
        <p:spPr>
          <a:xfrm>
            <a:off x="405114" y="1364679"/>
            <a:ext cx="8495817" cy="4871227"/>
          </a:xfrm>
        </p:spPr>
        <p:txBody>
          <a:bodyPr>
            <a:noAutofit/>
          </a:bodyPr>
          <a:lstStyle/>
          <a:p>
            <a:pPr marL="0" indent="0">
              <a:lnSpc>
                <a:spcPct val="90000"/>
              </a:lnSpc>
              <a:buNone/>
            </a:pPr>
            <a:r>
              <a:rPr lang="en-US" dirty="0">
                <a:latin typeface="Arial" charset="0"/>
                <a:ea typeface="ＭＳ Ｐゴシック" charset="0"/>
                <a:cs typeface="ＭＳ Ｐゴシック" charset="0"/>
              </a:rPr>
              <a:t>Capacity to participate in evidence-based discussions about socio-ecological issues and to make decisions about issues that are informed by science.</a:t>
            </a:r>
          </a:p>
          <a:p>
            <a:pPr marL="0" indent="0">
              <a:lnSpc>
                <a:spcPct val="90000"/>
              </a:lnSpc>
              <a:buNone/>
            </a:pPr>
            <a:endParaRPr lang="en-US" dirty="0">
              <a:latin typeface="Arial" charset="0"/>
              <a:ea typeface="ＭＳ Ｐゴシック" charset="0"/>
              <a:cs typeface="ＭＳ Ｐゴシック" charset="0"/>
            </a:endParaRPr>
          </a:p>
          <a:p>
            <a:pPr marL="0" indent="0">
              <a:lnSpc>
                <a:spcPct val="90000"/>
              </a:lnSpc>
              <a:buNone/>
            </a:pPr>
            <a:r>
              <a:rPr lang="en-US" dirty="0">
                <a:latin typeface="Arial" charset="0"/>
                <a:ea typeface="ＭＳ Ｐゴシック" charset="0"/>
                <a:cs typeface="ＭＳ Ｐゴシック" charset="0"/>
              </a:rPr>
              <a:t>ESL requires both 3D learning and preparation for future learning (</a:t>
            </a:r>
            <a:r>
              <a:rPr lang="en-US" dirty="0" err="1">
                <a:latin typeface="Arial" charset="0"/>
                <a:ea typeface="ＭＳ Ｐゴシック" charset="0"/>
                <a:cs typeface="ＭＳ Ｐゴシック" charset="0"/>
              </a:rPr>
              <a:t>Bransford</a:t>
            </a:r>
            <a:r>
              <a:rPr lang="en-US" dirty="0">
                <a:latin typeface="Arial" charset="0"/>
                <a:ea typeface="ＭＳ Ｐゴシック" charset="0"/>
                <a:cs typeface="ＭＳ Ｐゴシック" charset="0"/>
              </a:rPr>
              <a:t> &amp; Schwartz, 2001) because</a:t>
            </a:r>
            <a:r>
              <a:rPr lang="is-IS"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a:p>
            <a:pPr lvl="1">
              <a:lnSpc>
                <a:spcPct val="90000"/>
              </a:lnSpc>
            </a:pPr>
            <a:r>
              <a:rPr lang="en-US" sz="2400" dirty="0">
                <a:latin typeface="Arial" charset="0"/>
                <a:ea typeface="ＭＳ Ｐゴシック" charset="0"/>
                <a:cs typeface="ＭＳ Ｐゴシック" charset="0"/>
              </a:rPr>
              <a:t>Students cannot learn all science they will need while in school</a:t>
            </a:r>
          </a:p>
          <a:p>
            <a:pPr lvl="1">
              <a:lnSpc>
                <a:spcPct val="90000"/>
              </a:lnSpc>
            </a:pPr>
            <a:r>
              <a:rPr lang="en-US" sz="2400" dirty="0">
                <a:latin typeface="Arial" charset="0"/>
                <a:ea typeface="ＭＳ Ｐゴシック" charset="0"/>
                <a:cs typeface="ＭＳ Ｐゴシック" charset="0"/>
              </a:rPr>
              <a:t>Knowledge in science continues to grow and change</a:t>
            </a:r>
          </a:p>
        </p:txBody>
      </p:sp>
    </p:spTree>
    <p:extLst>
      <p:ext uri="{BB962C8B-B14F-4D97-AF65-F5344CB8AC3E}">
        <p14:creationId xmlns:p14="http://schemas.microsoft.com/office/powerpoint/2010/main" val="20231850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6084" y="292150"/>
            <a:ext cx="6179310" cy="1821128"/>
          </a:xfrm>
        </p:spPr>
        <p:txBody>
          <a:bodyPr/>
          <a:lstStyle/>
          <a:p>
            <a:pPr algn="ctr"/>
            <a:r>
              <a:rPr lang="en-US" dirty="0" smtClean="0"/>
              <a:t>Learning Progression Process</a:t>
            </a:r>
            <a:endParaRPr lang="en-US" dirty="0"/>
          </a:p>
        </p:txBody>
      </p:sp>
      <p:pic>
        <p:nvPicPr>
          <p:cNvPr id="5" name="Picture 4"/>
          <p:cNvPicPr>
            <a:picLocks noChangeAspect="1"/>
          </p:cNvPicPr>
          <p:nvPr/>
        </p:nvPicPr>
        <p:blipFill>
          <a:blip r:embed="rId2"/>
          <a:stretch>
            <a:fillRect/>
          </a:stretch>
        </p:blipFill>
        <p:spPr>
          <a:xfrm>
            <a:off x="198511" y="1738326"/>
            <a:ext cx="3072728" cy="1827530"/>
          </a:xfrm>
          <a:prstGeom prst="rect">
            <a:avLst/>
          </a:prstGeom>
        </p:spPr>
      </p:pic>
      <p:pic>
        <p:nvPicPr>
          <p:cNvPr id="6" name="Picture 5"/>
          <p:cNvPicPr>
            <a:picLocks noChangeAspect="1"/>
          </p:cNvPicPr>
          <p:nvPr/>
        </p:nvPicPr>
        <p:blipFill>
          <a:blip r:embed="rId3"/>
          <a:stretch>
            <a:fillRect/>
          </a:stretch>
        </p:blipFill>
        <p:spPr>
          <a:xfrm>
            <a:off x="198511" y="3766304"/>
            <a:ext cx="3072728" cy="2371930"/>
          </a:xfrm>
          <a:prstGeom prst="rect">
            <a:avLst/>
          </a:prstGeom>
        </p:spPr>
      </p:pic>
      <p:pic>
        <p:nvPicPr>
          <p:cNvPr id="7" name="Picture 6"/>
          <p:cNvPicPr>
            <a:picLocks noChangeAspect="1"/>
          </p:cNvPicPr>
          <p:nvPr/>
        </p:nvPicPr>
        <p:blipFill>
          <a:blip r:embed="rId4"/>
          <a:stretch>
            <a:fillRect/>
          </a:stretch>
        </p:blipFill>
        <p:spPr>
          <a:xfrm>
            <a:off x="970669" y="2967648"/>
            <a:ext cx="3305908" cy="2176426"/>
          </a:xfrm>
          <a:prstGeom prst="rect">
            <a:avLst/>
          </a:prstGeom>
        </p:spPr>
      </p:pic>
      <p:sp>
        <p:nvSpPr>
          <p:cNvPr id="8" name="Left-Right Arrow 7"/>
          <p:cNvSpPr/>
          <p:nvPr/>
        </p:nvSpPr>
        <p:spPr>
          <a:xfrm>
            <a:off x="3935821" y="3565856"/>
            <a:ext cx="1083212" cy="68931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05059" y="919376"/>
            <a:ext cx="2459631" cy="284692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WHO?</a:t>
            </a:r>
          </a:p>
          <a:p>
            <a:pPr algn="ctr"/>
            <a:r>
              <a:rPr lang="en-US" dirty="0" smtClean="0"/>
              <a:t>Teachers</a:t>
            </a:r>
          </a:p>
          <a:p>
            <a:pPr algn="ctr"/>
            <a:r>
              <a:rPr lang="en-US" dirty="0" smtClean="0"/>
              <a:t>Students</a:t>
            </a:r>
          </a:p>
          <a:p>
            <a:pPr algn="ctr"/>
            <a:r>
              <a:rPr lang="en-US" dirty="0" smtClean="0"/>
              <a:t>Experts</a:t>
            </a:r>
          </a:p>
          <a:p>
            <a:pPr algn="ctr"/>
            <a:r>
              <a:rPr lang="en-US" dirty="0" smtClean="0"/>
              <a:t>Novices</a:t>
            </a:r>
          </a:p>
          <a:p>
            <a:pPr algn="ctr"/>
            <a:r>
              <a:rPr lang="en-US" dirty="0" smtClean="0"/>
              <a:t>College Students</a:t>
            </a:r>
          </a:p>
          <a:p>
            <a:pPr algn="ctr"/>
            <a:r>
              <a:rPr lang="en-US" dirty="0" smtClean="0"/>
              <a:t>High School Students </a:t>
            </a:r>
            <a:endParaRPr lang="en-US" dirty="0"/>
          </a:p>
        </p:txBody>
      </p:sp>
      <p:sp>
        <p:nvSpPr>
          <p:cNvPr id="11" name="Rounded Rectangle 10"/>
          <p:cNvSpPr/>
          <p:nvPr/>
        </p:nvSpPr>
        <p:spPr>
          <a:xfrm>
            <a:off x="505059" y="3890978"/>
            <a:ext cx="2459631" cy="277710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WHAT?</a:t>
            </a:r>
          </a:p>
          <a:p>
            <a:pPr algn="ctr"/>
            <a:r>
              <a:rPr lang="en-US" dirty="0" smtClean="0"/>
              <a:t>Big Ideas</a:t>
            </a:r>
          </a:p>
          <a:p>
            <a:pPr algn="ctr"/>
            <a:r>
              <a:rPr lang="en-US" dirty="0" smtClean="0"/>
              <a:t>Central Questions</a:t>
            </a:r>
          </a:p>
          <a:p>
            <a:pPr algn="ctr"/>
            <a:r>
              <a:rPr lang="en-US" dirty="0" smtClean="0"/>
              <a:t>“What do students need to be more informed citizens?”</a:t>
            </a:r>
            <a:endParaRPr lang="en-US" dirty="0"/>
          </a:p>
        </p:txBody>
      </p:sp>
      <p:pic>
        <p:nvPicPr>
          <p:cNvPr id="3" name="Picture 2"/>
          <p:cNvPicPr>
            <a:picLocks noChangeAspect="1"/>
          </p:cNvPicPr>
          <p:nvPr/>
        </p:nvPicPr>
        <p:blipFill>
          <a:blip r:embed="rId5"/>
          <a:stretch>
            <a:fillRect/>
          </a:stretch>
        </p:blipFill>
        <p:spPr>
          <a:xfrm>
            <a:off x="5247708" y="1945802"/>
            <a:ext cx="3181960" cy="3890352"/>
          </a:xfrm>
          <a:prstGeom prst="rect">
            <a:avLst/>
          </a:prstGeom>
        </p:spPr>
      </p:pic>
    </p:spTree>
    <p:extLst>
      <p:ext uri="{BB962C8B-B14F-4D97-AF65-F5344CB8AC3E}">
        <p14:creationId xmlns:p14="http://schemas.microsoft.com/office/powerpoint/2010/main" val="101505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Macintosh HD:Users:hannahmiller:Dropbox:Fablevision Stills:ETHANOL_FINALCOMP (0;00;30;07).tif"/>
          <p:cNvPicPr>
            <a:picLocks noGrp="1"/>
          </p:cNvPicPr>
          <p:nvPr/>
        </p:nvPicPr>
        <p:blipFill rotWithShape="1">
          <a:blip r:embed="rId3" cstate="screen">
            <a:extLst>
              <a:ext uri="{28A0092B-C50C-407E-A947-70E740481C1C}">
                <a14:useLocalDpi xmlns:a14="http://schemas.microsoft.com/office/drawing/2010/main"/>
              </a:ext>
            </a:extLst>
          </a:blip>
          <a:srcRect l="-1125" r="-1125"/>
          <a:stretch/>
        </p:blipFill>
        <p:spPr bwMode="auto">
          <a:xfrm>
            <a:off x="410135" y="300465"/>
            <a:ext cx="1554480"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 name="Content Placeholder 8" descr="Macintosh HD:Users:hannahmiller:Dropbox:Fablevision Stills:MEALWORMS_FINALCOMP (0;04;21;05).tif"/>
          <p:cNvPicPr>
            <a:picLocks noGrp="1"/>
          </p:cNvPicPr>
          <p:nvPr/>
        </p:nvPicPr>
        <p:blipFill rotWithShape="1">
          <a:blip r:embed="rId4" cstate="screen">
            <a:extLst>
              <a:ext uri="{28A0092B-C50C-407E-A947-70E740481C1C}">
                <a14:useLocalDpi xmlns:a14="http://schemas.microsoft.com/office/drawing/2010/main"/>
              </a:ext>
            </a:extLst>
          </a:blip>
          <a:srcRect l="-287" r="-287"/>
          <a:stretch/>
        </p:blipFill>
        <p:spPr bwMode="auto">
          <a:xfrm>
            <a:off x="410135" y="1934059"/>
            <a:ext cx="1554480"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Placeholder"/>
          <p:cNvPicPr>
            <a:picLocks noGrp="1"/>
          </p:cNvPicPr>
          <p:nvPr/>
        </p:nvPicPr>
        <p:blipFill rotWithShape="1">
          <a:blip r:embed="rId5" cstate="screen">
            <a:extLst>
              <a:ext uri="{28A0092B-C50C-407E-A947-70E740481C1C}">
                <a14:useLocalDpi xmlns:a14="http://schemas.microsoft.com/office/drawing/2010/main"/>
              </a:ext>
            </a:extLst>
          </a:blip>
          <a:srcRect l="-749" r="-749"/>
          <a:stretch/>
        </p:blipFill>
        <p:spPr bwMode="auto">
          <a:xfrm>
            <a:off x="410135" y="3568732"/>
            <a:ext cx="1554480"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laceholder"/>
          <p:cNvPicPr>
            <a:picLocks noGrp="1" noChangeAspect="1"/>
          </p:cNvPicPr>
          <p:nvPr/>
        </p:nvPicPr>
        <p:blipFill rotWithShape="1">
          <a:blip r:embed="rId6" cstate="screen">
            <a:extLst>
              <a:ext uri="{28A0092B-C50C-407E-A947-70E740481C1C}">
                <a14:useLocalDpi xmlns:a14="http://schemas.microsoft.com/office/drawing/2010/main"/>
              </a:ext>
            </a:extLst>
          </a:blip>
          <a:srcRect l="-362" r="-362"/>
          <a:stretch/>
        </p:blipFill>
        <p:spPr bwMode="auto">
          <a:xfrm>
            <a:off x="394041" y="5189472"/>
            <a:ext cx="1589454"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23245" y="1915680"/>
            <a:ext cx="2402253" cy="1572859"/>
          </a:xfrm>
          <a:prstGeom prst="rect">
            <a:avLst/>
          </a:prstGeom>
          <a:ln w="38100" cmpd="sng">
            <a:solidFill>
              <a:schemeClr val="tx1"/>
            </a:solidFill>
          </a:ln>
        </p:spPr>
      </p:pic>
      <p:sp>
        <p:nvSpPr>
          <p:cNvPr id="9" name="Rounded Rectangular Callout 8"/>
          <p:cNvSpPr/>
          <p:nvPr/>
        </p:nvSpPr>
        <p:spPr>
          <a:xfrm>
            <a:off x="2549724" y="1253560"/>
            <a:ext cx="2411896" cy="1457739"/>
          </a:xfrm>
          <a:prstGeom prst="wedgeRoundRectCallout">
            <a:avLst>
              <a:gd name="adj1" fmla="val -48306"/>
              <a:gd name="adj2" fmla="val 84318"/>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Macroscopic Scale Units</a:t>
            </a:r>
            <a:endParaRPr lang="en-US" sz="2800" dirty="0"/>
          </a:p>
        </p:txBody>
      </p:sp>
      <p:sp>
        <p:nvSpPr>
          <p:cNvPr id="15" name="Rounded Rectangular Callout 14"/>
          <p:cNvSpPr/>
          <p:nvPr/>
        </p:nvSpPr>
        <p:spPr>
          <a:xfrm>
            <a:off x="3438940" y="3115547"/>
            <a:ext cx="2411896" cy="1457739"/>
          </a:xfrm>
          <a:prstGeom prst="wedgeRoundRectCallout">
            <a:avLst>
              <a:gd name="adj1" fmla="val 52793"/>
              <a:gd name="adj2" fmla="val -97500"/>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Large-Scale Units</a:t>
            </a:r>
            <a:endParaRPr lang="en-US" sz="2800" dirty="0"/>
          </a:p>
        </p:txBody>
      </p:sp>
      <p:pic>
        <p:nvPicPr>
          <p:cNvPr id="11" name="Picture 10" descr="Carbon TIME 4b.tif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47604" y="5888013"/>
            <a:ext cx="1090594" cy="824807"/>
          </a:xfrm>
          <a:prstGeom prst="rect">
            <a:avLst/>
          </a:prstGeom>
        </p:spPr>
      </p:pic>
      <p:pic>
        <p:nvPicPr>
          <p:cNvPr id="13" name="Picture 58" descr="circles entire"/>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442541" y="295889"/>
            <a:ext cx="2377357" cy="1573298"/>
          </a:xfrm>
          <a:prstGeom prst="rect">
            <a:avLst/>
          </a:prstGeom>
          <a:noFill/>
          <a:ln w="50800" cmpd="sng">
            <a:solidFill>
              <a:schemeClr val="tx1"/>
            </a:solidFill>
            <a:prstDash val="soli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38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Macintosh HD:Users:hannahmiller:Dropbox:Fablevision Stills:ETHANOL_FINALCOMP (0;00;30;07).tif"/>
          <p:cNvPicPr>
            <a:picLocks noGrp="1"/>
          </p:cNvPicPr>
          <p:nvPr/>
        </p:nvPicPr>
        <p:blipFill rotWithShape="1">
          <a:blip r:embed="rId3" cstate="screen">
            <a:extLst>
              <a:ext uri="{28A0092B-C50C-407E-A947-70E740481C1C}">
                <a14:useLocalDpi xmlns:a14="http://schemas.microsoft.com/office/drawing/2010/main"/>
              </a:ext>
            </a:extLst>
          </a:blip>
          <a:srcRect l="-1125" r="-1125"/>
          <a:stretch/>
        </p:blipFill>
        <p:spPr bwMode="auto">
          <a:xfrm>
            <a:off x="410135" y="300465"/>
            <a:ext cx="1554480"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 name="Content Placeholder 8" descr="Macintosh HD:Users:hannahmiller:Dropbox:Fablevision Stills:MEALWORMS_FINALCOMP (0;04;21;05).tif"/>
          <p:cNvPicPr>
            <a:picLocks noGrp="1"/>
          </p:cNvPicPr>
          <p:nvPr/>
        </p:nvPicPr>
        <p:blipFill rotWithShape="1">
          <a:blip r:embed="rId4" cstate="screen">
            <a:extLst>
              <a:ext uri="{28A0092B-C50C-407E-A947-70E740481C1C}">
                <a14:useLocalDpi xmlns:a14="http://schemas.microsoft.com/office/drawing/2010/main"/>
              </a:ext>
            </a:extLst>
          </a:blip>
          <a:srcRect l="-287" r="-287"/>
          <a:stretch/>
        </p:blipFill>
        <p:spPr bwMode="auto">
          <a:xfrm>
            <a:off x="410135" y="1934059"/>
            <a:ext cx="1554480"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Placeholder"/>
          <p:cNvPicPr>
            <a:picLocks noGrp="1"/>
          </p:cNvPicPr>
          <p:nvPr/>
        </p:nvPicPr>
        <p:blipFill rotWithShape="1">
          <a:blip r:embed="rId5" cstate="screen">
            <a:extLst>
              <a:ext uri="{28A0092B-C50C-407E-A947-70E740481C1C}">
                <a14:useLocalDpi xmlns:a14="http://schemas.microsoft.com/office/drawing/2010/main"/>
              </a:ext>
            </a:extLst>
          </a:blip>
          <a:srcRect l="-749" r="-749"/>
          <a:stretch/>
        </p:blipFill>
        <p:spPr bwMode="auto">
          <a:xfrm>
            <a:off x="410135" y="3568732"/>
            <a:ext cx="1554480"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laceholder"/>
          <p:cNvPicPr>
            <a:picLocks noGrp="1" noChangeAspect="1"/>
          </p:cNvPicPr>
          <p:nvPr/>
        </p:nvPicPr>
        <p:blipFill rotWithShape="1">
          <a:blip r:embed="rId6" cstate="screen">
            <a:extLst>
              <a:ext uri="{28A0092B-C50C-407E-A947-70E740481C1C}">
                <a14:useLocalDpi xmlns:a14="http://schemas.microsoft.com/office/drawing/2010/main"/>
              </a:ext>
            </a:extLst>
          </a:blip>
          <a:srcRect l="-362" r="-362"/>
          <a:stretch/>
        </p:blipFill>
        <p:spPr bwMode="auto">
          <a:xfrm>
            <a:off x="394041" y="5189472"/>
            <a:ext cx="1589454"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9" name="Rounded Rectangular Callout 8"/>
          <p:cNvSpPr/>
          <p:nvPr/>
        </p:nvSpPr>
        <p:spPr>
          <a:xfrm>
            <a:off x="2549724" y="1253560"/>
            <a:ext cx="2411896" cy="1457739"/>
          </a:xfrm>
          <a:prstGeom prst="wedgeRoundRectCallout">
            <a:avLst>
              <a:gd name="adj1" fmla="val -48306"/>
              <a:gd name="adj2" fmla="val 84318"/>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Macroscopic Scale Units</a:t>
            </a:r>
            <a:endParaRPr lang="en-US" sz="2800" dirty="0"/>
          </a:p>
        </p:txBody>
      </p:sp>
      <p:pic>
        <p:nvPicPr>
          <p:cNvPr id="11" name="Picture 10" descr="Carbon TIME 4b.tif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47604" y="5888013"/>
            <a:ext cx="1090594" cy="824807"/>
          </a:xfrm>
          <a:prstGeom prst="rect">
            <a:avLst/>
          </a:prstGeom>
        </p:spPr>
      </p:pic>
      <p:sp>
        <p:nvSpPr>
          <p:cNvPr id="12" name="Rounded Rectangular Callout 11"/>
          <p:cNvSpPr/>
          <p:nvPr/>
        </p:nvSpPr>
        <p:spPr>
          <a:xfrm>
            <a:off x="3321102" y="3065948"/>
            <a:ext cx="2411896" cy="1457739"/>
          </a:xfrm>
          <a:prstGeom prst="wedgeRoundRectCallout">
            <a:avLst>
              <a:gd name="adj1" fmla="val 54932"/>
              <a:gd name="adj2" fmla="val -87458"/>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Learning Progressions</a:t>
            </a:r>
            <a:endParaRPr lang="en-US" sz="2800" dirty="0"/>
          </a:p>
        </p:txBody>
      </p:sp>
      <p:sp>
        <p:nvSpPr>
          <p:cNvPr id="2" name="Rounded Rectangle 1"/>
          <p:cNvSpPr/>
          <p:nvPr/>
        </p:nvSpPr>
        <p:spPr>
          <a:xfrm>
            <a:off x="5546729" y="431586"/>
            <a:ext cx="2841674" cy="12922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Students struggle </a:t>
            </a:r>
            <a:r>
              <a:rPr lang="en-US" sz="1400" dirty="0"/>
              <a:t>to distinguish between matter and energy, often suggesting that matter can turn into energy or vice versa. (p. </a:t>
            </a:r>
            <a:r>
              <a:rPr lang="en-US" sz="1400" dirty="0" smtClean="0"/>
              <a:t>181)</a:t>
            </a:r>
            <a:endParaRPr lang="en-US" sz="1400" dirty="0"/>
          </a:p>
        </p:txBody>
      </p:sp>
      <p:sp>
        <p:nvSpPr>
          <p:cNvPr id="14" name="Rounded Rectangle 13"/>
          <p:cNvSpPr/>
          <p:nvPr/>
        </p:nvSpPr>
        <p:spPr>
          <a:xfrm>
            <a:off x="5996524" y="1854945"/>
            <a:ext cx="2841674" cy="12922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Students struggle </a:t>
            </a:r>
            <a:r>
              <a:rPr lang="en-US" sz="1400" dirty="0"/>
              <a:t>to account for where matter and energy come from before chemical changes, and where matter and energy go after chemical changes. (p. </a:t>
            </a:r>
            <a:r>
              <a:rPr lang="en-US" sz="1400" dirty="0" smtClean="0"/>
              <a:t>181)</a:t>
            </a:r>
            <a:endParaRPr lang="en-US" sz="1400" dirty="0"/>
          </a:p>
        </p:txBody>
      </p:sp>
      <p:sp>
        <p:nvSpPr>
          <p:cNvPr id="16" name="Rounded Rectangle 15"/>
          <p:cNvSpPr/>
          <p:nvPr/>
        </p:nvSpPr>
        <p:spPr>
          <a:xfrm>
            <a:off x="5855176" y="3294304"/>
            <a:ext cx="3124370" cy="23813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This evidence indicates that before students can develop explanations for the causes of increasing global concentrations of atmospheric CO2—a key driver of climate change—they need to understand carbon-transforming processes at macroscopic and atomic-molecular scales (e.g., photosynthesis, cellular respiration, and combustion).</a:t>
            </a:r>
            <a:endParaRPr lang="en-US" sz="1400" dirty="0"/>
          </a:p>
        </p:txBody>
      </p:sp>
    </p:spTree>
    <p:extLst>
      <p:ext uri="{BB962C8B-B14F-4D97-AF65-F5344CB8AC3E}">
        <p14:creationId xmlns:p14="http://schemas.microsoft.com/office/powerpoint/2010/main" val="174553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Macintosh HD:Users:hannahmiller:Dropbox:Fablevision Stills:ETHANOL_FINALCOMP (0;00;30;07).tif"/>
          <p:cNvPicPr>
            <a:picLocks noGrp="1"/>
          </p:cNvPicPr>
          <p:nvPr/>
        </p:nvPicPr>
        <p:blipFill rotWithShape="1">
          <a:blip r:embed="rId3" cstate="screen">
            <a:extLst>
              <a:ext uri="{28A0092B-C50C-407E-A947-70E740481C1C}">
                <a14:useLocalDpi xmlns:a14="http://schemas.microsoft.com/office/drawing/2010/main"/>
              </a:ext>
            </a:extLst>
          </a:blip>
          <a:srcRect l="-1125" r="-1125"/>
          <a:stretch/>
        </p:blipFill>
        <p:spPr bwMode="auto">
          <a:xfrm>
            <a:off x="410135" y="300465"/>
            <a:ext cx="1554480"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 name="Content Placeholder 8" descr="Macintosh HD:Users:hannahmiller:Dropbox:Fablevision Stills:MEALWORMS_FINALCOMP (0;04;21;05).tif"/>
          <p:cNvPicPr>
            <a:picLocks noGrp="1"/>
          </p:cNvPicPr>
          <p:nvPr/>
        </p:nvPicPr>
        <p:blipFill rotWithShape="1">
          <a:blip r:embed="rId4" cstate="screen">
            <a:extLst>
              <a:ext uri="{28A0092B-C50C-407E-A947-70E740481C1C}">
                <a14:useLocalDpi xmlns:a14="http://schemas.microsoft.com/office/drawing/2010/main"/>
              </a:ext>
            </a:extLst>
          </a:blip>
          <a:srcRect l="-287" r="-287"/>
          <a:stretch/>
        </p:blipFill>
        <p:spPr bwMode="auto">
          <a:xfrm>
            <a:off x="410135" y="1934059"/>
            <a:ext cx="1554480"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Placeholder"/>
          <p:cNvPicPr>
            <a:picLocks noGrp="1"/>
          </p:cNvPicPr>
          <p:nvPr/>
        </p:nvPicPr>
        <p:blipFill rotWithShape="1">
          <a:blip r:embed="rId5" cstate="screen">
            <a:extLst>
              <a:ext uri="{28A0092B-C50C-407E-A947-70E740481C1C}">
                <a14:useLocalDpi xmlns:a14="http://schemas.microsoft.com/office/drawing/2010/main"/>
              </a:ext>
            </a:extLst>
          </a:blip>
          <a:srcRect l="-749" r="-749"/>
          <a:stretch/>
        </p:blipFill>
        <p:spPr bwMode="auto">
          <a:xfrm>
            <a:off x="410135" y="3568732"/>
            <a:ext cx="1554480"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laceholder"/>
          <p:cNvPicPr>
            <a:picLocks noGrp="1" noChangeAspect="1"/>
          </p:cNvPicPr>
          <p:nvPr/>
        </p:nvPicPr>
        <p:blipFill rotWithShape="1">
          <a:blip r:embed="rId6" cstate="screen">
            <a:extLst>
              <a:ext uri="{28A0092B-C50C-407E-A947-70E740481C1C}">
                <a14:useLocalDpi xmlns:a14="http://schemas.microsoft.com/office/drawing/2010/main"/>
              </a:ext>
            </a:extLst>
          </a:blip>
          <a:srcRect l="-362" r="-362"/>
          <a:stretch/>
        </p:blipFill>
        <p:spPr bwMode="auto">
          <a:xfrm>
            <a:off x="394041" y="5189472"/>
            <a:ext cx="1589454" cy="155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23245" y="1915680"/>
            <a:ext cx="2402253" cy="1572859"/>
          </a:xfrm>
          <a:prstGeom prst="rect">
            <a:avLst/>
          </a:prstGeom>
          <a:ln w="38100" cmpd="sng">
            <a:solidFill>
              <a:schemeClr val="tx1"/>
            </a:solidFill>
          </a:ln>
        </p:spPr>
      </p:pic>
      <p:sp>
        <p:nvSpPr>
          <p:cNvPr id="9" name="Rounded Rectangular Callout 8"/>
          <p:cNvSpPr/>
          <p:nvPr/>
        </p:nvSpPr>
        <p:spPr>
          <a:xfrm>
            <a:off x="2549724" y="1253560"/>
            <a:ext cx="2411896" cy="1457739"/>
          </a:xfrm>
          <a:prstGeom prst="wedgeRoundRectCallout">
            <a:avLst>
              <a:gd name="adj1" fmla="val -48306"/>
              <a:gd name="adj2" fmla="val 84318"/>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Macroscopic Scale Units</a:t>
            </a:r>
            <a:endParaRPr lang="en-US" sz="2800" dirty="0"/>
          </a:p>
        </p:txBody>
      </p:sp>
      <p:sp>
        <p:nvSpPr>
          <p:cNvPr id="15" name="Rounded Rectangular Callout 14"/>
          <p:cNvSpPr/>
          <p:nvPr/>
        </p:nvSpPr>
        <p:spPr>
          <a:xfrm>
            <a:off x="3438940" y="3115547"/>
            <a:ext cx="2411896" cy="1457739"/>
          </a:xfrm>
          <a:prstGeom prst="wedgeRoundRectCallout">
            <a:avLst>
              <a:gd name="adj1" fmla="val 52793"/>
              <a:gd name="adj2" fmla="val -97500"/>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Large-Scale Units</a:t>
            </a:r>
            <a:endParaRPr lang="en-US" sz="2800" dirty="0"/>
          </a:p>
        </p:txBody>
      </p:sp>
      <p:pic>
        <p:nvPicPr>
          <p:cNvPr id="11" name="Picture 10" descr="Carbon TIME 4b.tif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47604" y="5888013"/>
            <a:ext cx="1090594" cy="824807"/>
          </a:xfrm>
          <a:prstGeom prst="rect">
            <a:avLst/>
          </a:prstGeom>
        </p:spPr>
      </p:pic>
      <p:pic>
        <p:nvPicPr>
          <p:cNvPr id="13" name="Picture 58" descr="circles entire"/>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442541" y="295889"/>
            <a:ext cx="2377357" cy="1573298"/>
          </a:xfrm>
          <a:prstGeom prst="rect">
            <a:avLst/>
          </a:prstGeom>
          <a:noFill/>
          <a:ln w="50800" cmpd="sng">
            <a:solidFill>
              <a:schemeClr val="tx1"/>
            </a:solidFill>
            <a:prstDash val="soli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4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862"/>
            <a:ext cx="8529821" cy="1143000"/>
          </a:xfrm>
        </p:spPr>
        <p:txBody>
          <a:bodyPr>
            <a:noAutofit/>
          </a:bodyPr>
          <a:lstStyle/>
          <a:p>
            <a:r>
              <a:rPr lang="en-US" sz="3200" i="1" dirty="0" smtClean="0"/>
              <a:t>Human Energy Systems </a:t>
            </a:r>
            <a:r>
              <a:rPr lang="en-US" sz="3200" dirty="0" smtClean="0"/>
              <a:t>Data</a:t>
            </a:r>
            <a:endParaRPr lang="en-US" sz="3200" i="1"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14752" b="4841"/>
          <a:stretch/>
        </p:blipFill>
        <p:spPr bwMode="auto">
          <a:xfrm>
            <a:off x="457200" y="1530966"/>
            <a:ext cx="4003536" cy="2431292"/>
          </a:xfrm>
          <a:prstGeom prst="rect">
            <a:avLst/>
          </a:prstGeom>
          <a:ln>
            <a:noFill/>
          </a:ln>
          <a:extLst>
            <a:ext uri="{53640926-AAD7-44d8-BBD7-CCE9431645EC}">
              <a14:shadowObscured xmlns="" xmlns:a14="http://schemas.microsoft.com/office/drawing/2010/main"/>
            </a:ext>
          </a:ex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l="3621" t="14655" r="10897" b="7921"/>
          <a:stretch/>
        </p:blipFill>
        <p:spPr bwMode="auto">
          <a:xfrm>
            <a:off x="724389" y="3990796"/>
            <a:ext cx="3562092" cy="2491486"/>
          </a:xfrm>
          <a:prstGeom prst="rect">
            <a:avLst/>
          </a:prstGeom>
          <a:ln>
            <a:noFill/>
          </a:ln>
          <a:extLst>
            <a:ext uri="{53640926-AAD7-44d8-BBD7-CCE9431645EC}">
              <a14:shadowObscured xmlns="" xmlns:a14="http://schemas.microsoft.com/office/drawing/2010/main"/>
            </a:ext>
          </a:extLst>
        </p:spPr>
      </p:pic>
      <p:pic>
        <p:nvPicPr>
          <p:cNvPr id="7" name="Picture 6"/>
          <p:cNvPicPr/>
          <p:nvPr/>
        </p:nvPicPr>
        <p:blipFill>
          <a:blip r:embed="rId5">
            <a:extLst>
              <a:ext uri="{28A0092B-C50C-407E-A947-70E740481C1C}">
                <a14:useLocalDpi xmlns:a14="http://schemas.microsoft.com/office/drawing/2010/main"/>
              </a:ext>
            </a:extLst>
          </a:blip>
          <a:stretch>
            <a:fillRect/>
          </a:stretch>
        </p:blipFill>
        <p:spPr>
          <a:xfrm>
            <a:off x="4948287" y="1645116"/>
            <a:ext cx="3585638" cy="1942190"/>
          </a:xfrm>
          <a:prstGeom prst="rect">
            <a:avLst/>
          </a:prstGeom>
          <a:ln>
            <a:solidFill>
              <a:schemeClr val="tx1"/>
            </a:solidFill>
          </a:ln>
        </p:spPr>
      </p:pic>
      <p:sp>
        <p:nvSpPr>
          <p:cNvPr id="3" name="TextBox 2"/>
          <p:cNvSpPr txBox="1"/>
          <p:nvPr/>
        </p:nvSpPr>
        <p:spPr>
          <a:xfrm>
            <a:off x="1712494" y="1175660"/>
            <a:ext cx="1825515" cy="369332"/>
          </a:xfrm>
          <a:prstGeom prst="rect">
            <a:avLst/>
          </a:prstGeom>
          <a:noFill/>
        </p:spPr>
        <p:txBody>
          <a:bodyPr wrap="none" rtlCol="0">
            <a:spAutoFit/>
          </a:bodyPr>
          <a:lstStyle/>
          <a:p>
            <a:r>
              <a:rPr lang="en-US" dirty="0"/>
              <a:t>Atmospheric CO</a:t>
            </a:r>
            <a:r>
              <a:rPr lang="en-US" baseline="-25000" dirty="0"/>
              <a:t>2</a:t>
            </a:r>
          </a:p>
        </p:txBody>
      </p:sp>
      <p:sp>
        <p:nvSpPr>
          <p:cNvPr id="8" name="TextBox 7"/>
          <p:cNvSpPr txBox="1"/>
          <p:nvPr/>
        </p:nvSpPr>
        <p:spPr>
          <a:xfrm>
            <a:off x="5361234" y="1277202"/>
            <a:ext cx="2701731" cy="369332"/>
          </a:xfrm>
          <a:prstGeom prst="rect">
            <a:avLst/>
          </a:prstGeom>
          <a:noFill/>
        </p:spPr>
        <p:txBody>
          <a:bodyPr wrap="none" rtlCol="0">
            <a:spAutoFit/>
          </a:bodyPr>
          <a:lstStyle/>
          <a:p>
            <a:r>
              <a:rPr lang="en-US" dirty="0"/>
              <a:t>Change in Sea Level Height</a:t>
            </a:r>
            <a:endParaRPr lang="en-US" baseline="-25000" dirty="0"/>
          </a:p>
        </p:txBody>
      </p:sp>
      <p:pic>
        <p:nvPicPr>
          <p:cNvPr id="9" name="Picture 8" descr="Figure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8287" y="3827156"/>
            <a:ext cx="3394639" cy="2539630"/>
          </a:xfrm>
          <a:prstGeom prst="rect">
            <a:avLst/>
          </a:prstGeom>
          <a:ln>
            <a:solidFill>
              <a:srgbClr val="000000"/>
            </a:solidFill>
          </a:ln>
        </p:spPr>
      </p:pic>
    </p:spTree>
    <p:extLst>
      <p:ext uri="{BB962C8B-B14F-4D97-AF65-F5344CB8AC3E}">
        <p14:creationId xmlns:p14="http://schemas.microsoft.com/office/powerpoint/2010/main" val="149362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9</a:t>
            </a:fld>
            <a:endParaRPr lang="en-US" dirty="0"/>
          </a:p>
        </p:txBody>
      </p:sp>
      <p:sp>
        <p:nvSpPr>
          <p:cNvPr id="74" name="Title 1"/>
          <p:cNvSpPr>
            <a:spLocks noGrp="1"/>
          </p:cNvSpPr>
          <p:nvPr>
            <p:ph type="title"/>
          </p:nvPr>
        </p:nvSpPr>
        <p:spPr>
          <a:xfrm>
            <a:off x="60960" y="457200"/>
            <a:ext cx="9034272" cy="992402"/>
          </a:xfrm>
        </p:spPr>
        <p:txBody>
          <a:bodyPr>
            <a:noAutofit/>
          </a:bodyPr>
          <a:lstStyle/>
          <a:p>
            <a:r>
              <a:rPr lang="en-US" sz="3200" b="1" spc="-100" dirty="0" smtClean="0">
                <a:latin typeface="Arial" panose="020B0604020202020204" pitchFamily="34" charset="0"/>
                <a:cs typeface="Arial" panose="020B0604020202020204" pitchFamily="34" charset="0"/>
              </a:rPr>
              <a:t>Compare: </a:t>
            </a:r>
            <a:r>
              <a:rPr lang="en-US" sz="3200" spc="-100" dirty="0">
                <a:latin typeface="Arial" panose="020B0604020202020204" pitchFamily="34" charset="0"/>
                <a:cs typeface="Arial" panose="020B0604020202020204" pitchFamily="34" charset="0"/>
              </a:rPr>
              <a:t>What is the overall movement of carbon atoms among pools during the spring and summer?</a:t>
            </a:r>
          </a:p>
        </p:txBody>
      </p:sp>
      <p:sp>
        <p:nvSpPr>
          <p:cNvPr id="75" name="TextBox 74"/>
          <p:cNvSpPr txBox="1"/>
          <p:nvPr/>
        </p:nvSpPr>
        <p:spPr>
          <a:xfrm>
            <a:off x="731520" y="1535664"/>
            <a:ext cx="4048259" cy="461665"/>
          </a:xfrm>
          <a:prstGeom prst="rect">
            <a:avLst/>
          </a:prstGeom>
          <a:noFill/>
        </p:spPr>
        <p:txBody>
          <a:bodyPr wrap="square" rtlCol="0">
            <a:spAutoFit/>
          </a:bodyPr>
          <a:lstStyle/>
          <a:p>
            <a:pPr algn="ctr"/>
            <a:r>
              <a:rPr lang="en-US" sz="2400" b="1" dirty="0" smtClean="0">
                <a:latin typeface="Arial" panose="020B0604020202020204" pitchFamily="34" charset="0"/>
                <a:cs typeface="Arial" panose="020B0604020202020204" pitchFamily="34" charset="0"/>
              </a:rPr>
              <a:t>Beginning of spring (April)</a:t>
            </a:r>
            <a:endParaRPr lang="en-US" sz="2400" b="1" dirty="0">
              <a:latin typeface="Arial" panose="020B0604020202020204" pitchFamily="34" charset="0"/>
              <a:cs typeface="Arial" panose="020B0604020202020204" pitchFamily="34" charset="0"/>
            </a:endParaRPr>
          </a:p>
        </p:txBody>
      </p:sp>
      <p:sp>
        <p:nvSpPr>
          <p:cNvPr id="76" name="TextBox 75"/>
          <p:cNvSpPr txBox="1"/>
          <p:nvPr/>
        </p:nvSpPr>
        <p:spPr>
          <a:xfrm>
            <a:off x="5044009" y="1535664"/>
            <a:ext cx="3942037" cy="461665"/>
          </a:xfrm>
          <a:prstGeom prst="rect">
            <a:avLst/>
          </a:prstGeom>
          <a:noFill/>
        </p:spPr>
        <p:txBody>
          <a:bodyPr wrap="square" rtlCol="0">
            <a:spAutoFit/>
          </a:bodyPr>
          <a:lstStyle/>
          <a:p>
            <a:pPr algn="ctr"/>
            <a:r>
              <a:rPr lang="en-US" sz="2400" b="1" dirty="0" smtClean="0">
                <a:latin typeface="Arial" panose="020B0604020202020204" pitchFamily="34" charset="0"/>
                <a:cs typeface="Arial" panose="020B0604020202020204" pitchFamily="34" charset="0"/>
              </a:rPr>
              <a:t>End of summer (October)</a:t>
            </a:r>
            <a:endParaRPr lang="en-US" sz="2400" b="1" dirty="0">
              <a:latin typeface="Arial" panose="020B0604020202020204" pitchFamily="34" charset="0"/>
              <a:cs typeface="Arial" panose="020B0604020202020204" pitchFamily="34" charset="0"/>
            </a:endParaRPr>
          </a:p>
        </p:txBody>
      </p:sp>
      <p:grpSp>
        <p:nvGrpSpPr>
          <p:cNvPr id="2" name="Group 1"/>
          <p:cNvGrpSpPr/>
          <p:nvPr/>
        </p:nvGrpSpPr>
        <p:grpSpPr>
          <a:xfrm>
            <a:off x="861878" y="1997329"/>
            <a:ext cx="3842726" cy="4161602"/>
            <a:chOff x="861878" y="1997329"/>
            <a:chExt cx="3842726" cy="4161602"/>
          </a:xfrm>
        </p:grpSpPr>
        <p:sp>
          <p:nvSpPr>
            <p:cNvPr id="77" name="Oval atmosphere"/>
            <p:cNvSpPr/>
            <p:nvPr/>
          </p:nvSpPr>
          <p:spPr>
            <a:xfrm>
              <a:off x="861878" y="2307122"/>
              <a:ext cx="2047875" cy="2047875"/>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clouds"/>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8778" y="2537577"/>
              <a:ext cx="2048134" cy="1640974"/>
            </a:xfrm>
            <a:prstGeom prst="rect">
              <a:avLst/>
            </a:prstGeom>
            <a:noFill/>
            <a:extLst>
              <a:ext uri="{909E8E84-426E-40dd-AFC4-6F175D3DCCD1}">
                <a14:hiddenFill xmlns="" xmlns:a14="http://schemas.microsoft.com/office/drawing/2010/main">
                  <a:solidFill>
                    <a:srgbClr val="FFFFFF"/>
                  </a:solidFill>
                </a14:hiddenFill>
              </a:ext>
            </a:extLst>
          </p:spPr>
        </p:pic>
        <p:sp>
          <p:nvSpPr>
            <p:cNvPr id="79" name="Rectangle herbivore"/>
            <p:cNvSpPr/>
            <p:nvPr/>
          </p:nvSpPr>
          <p:spPr>
            <a:xfrm>
              <a:off x="3149320" y="2537577"/>
              <a:ext cx="1447800" cy="1447800"/>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soil"/>
            <p:cNvSpPr/>
            <p:nvPr/>
          </p:nvSpPr>
          <p:spPr>
            <a:xfrm>
              <a:off x="1157152" y="4711131"/>
              <a:ext cx="1447800" cy="1447800"/>
            </a:xfrm>
            <a:prstGeom prst="rect">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soil"/>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157152" y="4711132"/>
              <a:ext cx="1447799" cy="1447799"/>
            </a:xfrm>
            <a:prstGeom prst="rect">
              <a:avLst/>
            </a:prstGeom>
            <a:noFill/>
            <a:extLst>
              <a:ext uri="{909E8E84-426E-40dd-AFC4-6F175D3DCCD1}">
                <a14:hiddenFill xmlns="" xmlns:a14="http://schemas.microsoft.com/office/drawing/2010/main">
                  <a:solidFill>
                    <a:srgbClr val="FFFFFF"/>
                  </a:solidFill>
                </a14:hiddenFill>
              </a:ext>
            </a:extLst>
          </p:spPr>
        </p:pic>
        <p:sp>
          <p:nvSpPr>
            <p:cNvPr id="82" name="&quot;Soil Carbon&quot;"/>
            <p:cNvSpPr txBox="1"/>
            <p:nvPr/>
          </p:nvSpPr>
          <p:spPr>
            <a:xfrm>
              <a:off x="1250867" y="5789599"/>
              <a:ext cx="1269899" cy="369332"/>
            </a:xfrm>
            <a:prstGeom prst="rect">
              <a:avLst/>
            </a:prstGeom>
            <a:noFill/>
          </p:spPr>
          <p:txBody>
            <a:bodyPr wrap="none" rtlCol="0">
              <a:spAutoFit/>
            </a:bodyPr>
            <a:lstStyle/>
            <a:p>
              <a:pPr algn="ctr"/>
              <a:r>
                <a:rPr lang="en-US" b="1" dirty="0" smtClean="0">
                  <a:solidFill>
                    <a:schemeClr val="bg2">
                      <a:lumMod val="10000"/>
                    </a:schemeClr>
                  </a:solidFill>
                </a:rPr>
                <a:t>Soil Carbon</a:t>
              </a:r>
              <a:endParaRPr lang="en-US" b="1" dirty="0">
                <a:solidFill>
                  <a:schemeClr val="bg2">
                    <a:lumMod val="10000"/>
                  </a:schemeClr>
                </a:solidFill>
              </a:endParaRPr>
            </a:p>
          </p:txBody>
        </p:sp>
        <p:sp>
          <p:nvSpPr>
            <p:cNvPr id="83" name="&quot;Atmosphere&quot;"/>
            <p:cNvSpPr txBox="1"/>
            <p:nvPr/>
          </p:nvSpPr>
          <p:spPr>
            <a:xfrm>
              <a:off x="1217142" y="3814968"/>
              <a:ext cx="1356398" cy="369332"/>
            </a:xfrm>
            <a:prstGeom prst="rect">
              <a:avLst/>
            </a:prstGeom>
            <a:noFill/>
          </p:spPr>
          <p:txBody>
            <a:bodyPr wrap="none" rtlCol="0">
              <a:spAutoFit/>
            </a:bodyPr>
            <a:lstStyle/>
            <a:p>
              <a:pPr algn="ctr"/>
              <a:r>
                <a:rPr lang="en-US" b="1" dirty="0" smtClean="0"/>
                <a:t>Atmosphere</a:t>
              </a:r>
              <a:endParaRPr lang="en-US" b="1" dirty="0"/>
            </a:p>
          </p:txBody>
        </p:sp>
        <p:sp>
          <p:nvSpPr>
            <p:cNvPr id="84" name="Rectangle producer"/>
            <p:cNvSpPr/>
            <p:nvPr/>
          </p:nvSpPr>
          <p:spPr>
            <a:xfrm>
              <a:off x="3152379" y="4711131"/>
              <a:ext cx="1447800" cy="1447800"/>
            </a:xfrm>
            <a:prstGeom prst="rect">
              <a:avLst/>
            </a:prstGeom>
            <a:solidFill>
              <a:schemeClr val="tx1">
                <a:lumMod val="50000"/>
                <a:lumOff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p:cNvGrpSpPr/>
            <p:nvPr/>
          </p:nvGrpSpPr>
          <p:grpSpPr>
            <a:xfrm>
              <a:off x="3046704" y="2579061"/>
              <a:ext cx="1657900" cy="1361210"/>
              <a:chOff x="6866229" y="1814477"/>
              <a:chExt cx="1657900" cy="1361210"/>
            </a:xfrm>
          </p:grpSpPr>
          <p:pic>
            <p:nvPicPr>
              <p:cNvPr id="86" name="forbs"/>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344962" y="1814477"/>
                <a:ext cx="723448" cy="995686"/>
              </a:xfrm>
              <a:prstGeom prst="rect">
                <a:avLst/>
              </a:prstGeom>
              <a:noFill/>
              <a:extLst>
                <a:ext uri="{909E8E84-426E-40dd-AFC4-6F175D3DCCD1}">
                  <a14:hiddenFill xmlns="" xmlns:a14="http://schemas.microsoft.com/office/drawing/2010/main">
                    <a:solidFill>
                      <a:srgbClr val="FFFFFF"/>
                    </a:solidFill>
                  </a14:hiddenFill>
                </a:ext>
              </a:extLst>
            </p:spPr>
          </p:pic>
          <p:pic>
            <p:nvPicPr>
              <p:cNvPr id="87" name="bunny"/>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866229" y="2063397"/>
                <a:ext cx="840457" cy="945901"/>
              </a:xfrm>
              <a:prstGeom prst="rect">
                <a:avLst/>
              </a:prstGeom>
              <a:noFill/>
              <a:extLst>
                <a:ext uri="{909E8E84-426E-40dd-AFC4-6F175D3DCCD1}">
                  <a14:hiddenFill xmlns="" xmlns:a14="http://schemas.microsoft.com/office/drawing/2010/main">
                    <a:solidFill>
                      <a:srgbClr val="FFFFFF"/>
                    </a:solidFill>
                  </a14:hiddenFill>
                </a:ext>
              </a:extLst>
            </p:spPr>
          </p:pic>
          <p:pic>
            <p:nvPicPr>
              <p:cNvPr id="88" name="fox"/>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706685" y="2229786"/>
                <a:ext cx="817444" cy="945901"/>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89" name="Group 88"/>
            <p:cNvGrpSpPr/>
            <p:nvPr/>
          </p:nvGrpSpPr>
          <p:grpSpPr>
            <a:xfrm>
              <a:off x="3202976" y="4885529"/>
              <a:ext cx="1279279" cy="1069222"/>
              <a:chOff x="4864044" y="2184517"/>
              <a:chExt cx="1753123" cy="1465261"/>
            </a:xfrm>
          </p:grpSpPr>
          <p:pic>
            <p:nvPicPr>
              <p:cNvPr id="90" name="Picture 2" descr="C:\Documents and Settings\Craig Douglas\My Documents\for JJ\Human Energy Systems\HES gas ca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38383" y="2243137"/>
                <a:ext cx="578784" cy="782637"/>
              </a:xfrm>
              <a:prstGeom prst="rect">
                <a:avLst/>
              </a:prstGeom>
              <a:noFill/>
              <a:extLst>
                <a:ext uri="{909E8E84-426E-40dd-AFC4-6F175D3DCCD1}">
                  <a14:hiddenFill xmlns="" xmlns:a14="http://schemas.microsoft.com/office/drawing/2010/main">
                    <a:solidFill>
                      <a:srgbClr val="FFFFFF"/>
                    </a:solidFill>
                  </a14:hiddenFill>
                </a:ext>
              </a:extLst>
            </p:spPr>
          </p:pic>
          <p:pic>
            <p:nvPicPr>
              <p:cNvPr id="91" name="Picture 4" descr="C:\Documents and Settings\Craig Douglas\My Documents\for JJ\Human Energy Systems\HES 3 fossil refinery.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64044" y="2184517"/>
                <a:ext cx="1003180" cy="1006239"/>
              </a:xfrm>
              <a:prstGeom prst="rect">
                <a:avLst/>
              </a:prstGeom>
              <a:noFill/>
              <a:extLst>
                <a:ext uri="{909E8E84-426E-40dd-AFC4-6F175D3DCCD1}">
                  <a14:hiddenFill xmlns="" xmlns:a14="http://schemas.microsoft.com/office/drawing/2010/main">
                    <a:solidFill>
                      <a:srgbClr val="FFFFFF"/>
                    </a:solidFill>
                  </a14:hiddenFill>
                </a:ext>
              </a:extLst>
            </p:spPr>
          </p:pic>
          <p:pic>
            <p:nvPicPr>
              <p:cNvPr id="92" name="Picture 3" descr="C:\Documents and Settings\Craig Douglas\My Documents\for JJ\Human Energy Systems\HES 3 fossil car.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65634" y="2687637"/>
                <a:ext cx="962141" cy="962141"/>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93" name="&quot;Producers&quot;"/>
            <p:cNvSpPr txBox="1"/>
            <p:nvPr/>
          </p:nvSpPr>
          <p:spPr>
            <a:xfrm>
              <a:off x="3237654" y="5781980"/>
              <a:ext cx="1251048" cy="369332"/>
            </a:xfrm>
            <a:prstGeom prst="rect">
              <a:avLst/>
            </a:prstGeom>
            <a:noFill/>
          </p:spPr>
          <p:txBody>
            <a:bodyPr wrap="none" rtlCol="0">
              <a:spAutoFit/>
            </a:bodyPr>
            <a:lstStyle/>
            <a:p>
              <a:pPr algn="ctr"/>
              <a:r>
                <a:rPr lang="en-US" b="1" dirty="0" smtClean="0"/>
                <a:t>Fossil Fuels</a:t>
              </a:r>
              <a:endParaRPr lang="en-US" b="1" dirty="0"/>
            </a:p>
          </p:txBody>
        </p:sp>
        <p:sp>
          <p:nvSpPr>
            <p:cNvPr id="94" name="&quot;Herbivores&quot;"/>
            <p:cNvSpPr txBox="1"/>
            <p:nvPr/>
          </p:nvSpPr>
          <p:spPr>
            <a:xfrm>
              <a:off x="3404699" y="3617899"/>
              <a:ext cx="978153" cy="369332"/>
            </a:xfrm>
            <a:prstGeom prst="rect">
              <a:avLst/>
            </a:prstGeom>
            <a:noFill/>
          </p:spPr>
          <p:txBody>
            <a:bodyPr wrap="none" rtlCol="0">
              <a:spAutoFit/>
            </a:bodyPr>
            <a:lstStyle/>
            <a:p>
              <a:pPr algn="ctr"/>
              <a:r>
                <a:rPr lang="en-US" b="1" dirty="0" smtClean="0"/>
                <a:t>Biomass</a:t>
              </a:r>
              <a:endParaRPr lang="en-US" b="1" dirty="0"/>
            </a:p>
          </p:txBody>
        </p:sp>
        <p:sp>
          <p:nvSpPr>
            <p:cNvPr id="95" name="Arrow photosynthesis"/>
            <p:cNvSpPr/>
            <p:nvPr/>
          </p:nvSpPr>
          <p:spPr>
            <a:xfrm>
              <a:off x="2453128" y="1997329"/>
              <a:ext cx="914400" cy="1463040"/>
            </a:xfrm>
            <a:prstGeom prst="rightArrow">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1217142" y="3395442"/>
              <a:ext cx="804672" cy="461666"/>
            </a:xfrm>
            <a:prstGeom prst="rect">
              <a:avLst/>
            </a:prstGeom>
            <a:solidFill>
              <a:schemeClr val="accent4">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ount 500"/>
            <p:cNvSpPr txBox="1"/>
            <p:nvPr/>
          </p:nvSpPr>
          <p:spPr>
            <a:xfrm>
              <a:off x="1217142" y="3395442"/>
              <a:ext cx="804672" cy="461665"/>
            </a:xfrm>
            <a:prstGeom prst="rect">
              <a:avLst/>
            </a:prstGeom>
            <a:noFill/>
          </p:spPr>
          <p:txBody>
            <a:bodyPr wrap="none" rtlCol="0">
              <a:spAutoFit/>
            </a:bodyPr>
            <a:lstStyle/>
            <a:p>
              <a:pPr algn="r"/>
              <a:r>
                <a:rPr lang="en-US" sz="2400" b="1" dirty="0" smtClean="0">
                  <a:solidFill>
                    <a:schemeClr val="accent4">
                      <a:lumMod val="50000"/>
                    </a:schemeClr>
                  </a:solidFill>
                </a:rPr>
                <a:t>800</a:t>
              </a:r>
              <a:endParaRPr lang="en-US" sz="2400" b="1" dirty="0">
                <a:solidFill>
                  <a:schemeClr val="accent4">
                    <a:lumMod val="50000"/>
                  </a:schemeClr>
                </a:solidFill>
              </a:endParaRPr>
            </a:p>
          </p:txBody>
        </p:sp>
        <p:sp>
          <p:nvSpPr>
            <p:cNvPr id="98" name="Rectangle 97"/>
            <p:cNvSpPr/>
            <p:nvPr/>
          </p:nvSpPr>
          <p:spPr>
            <a:xfrm>
              <a:off x="1217142" y="3395442"/>
              <a:ext cx="804672" cy="444913"/>
            </a:xfrm>
            <a:prstGeom prst="rect">
              <a:avLst/>
            </a:prstGeom>
            <a:no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3255236" y="3244863"/>
              <a:ext cx="804672" cy="461666"/>
            </a:xfrm>
            <a:prstGeom prst="rect">
              <a:avLst/>
            </a:prstGeom>
            <a:solidFill>
              <a:schemeClr val="accent4">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ount 500"/>
            <p:cNvSpPr txBox="1"/>
            <p:nvPr/>
          </p:nvSpPr>
          <p:spPr>
            <a:xfrm>
              <a:off x="3255235" y="3244863"/>
              <a:ext cx="805365" cy="461665"/>
            </a:xfrm>
            <a:prstGeom prst="rect">
              <a:avLst/>
            </a:prstGeom>
            <a:noFill/>
          </p:spPr>
          <p:txBody>
            <a:bodyPr wrap="square" rtlCol="0">
              <a:spAutoFit/>
            </a:bodyPr>
            <a:lstStyle/>
            <a:p>
              <a:pPr algn="r"/>
              <a:r>
                <a:rPr lang="en-US" sz="2400" b="1" dirty="0" smtClean="0">
                  <a:solidFill>
                    <a:schemeClr val="accent3">
                      <a:lumMod val="50000"/>
                    </a:schemeClr>
                  </a:solidFill>
                </a:rPr>
                <a:t>400</a:t>
              </a:r>
              <a:endParaRPr lang="en-US" sz="2400" b="1" dirty="0">
                <a:solidFill>
                  <a:schemeClr val="accent3">
                    <a:lumMod val="50000"/>
                  </a:schemeClr>
                </a:solidFill>
              </a:endParaRPr>
            </a:p>
          </p:txBody>
        </p:sp>
        <p:sp>
          <p:nvSpPr>
            <p:cNvPr id="101" name="Rectangle 100"/>
            <p:cNvSpPr/>
            <p:nvPr/>
          </p:nvSpPr>
          <p:spPr>
            <a:xfrm>
              <a:off x="3255236" y="3244863"/>
              <a:ext cx="804672" cy="444913"/>
            </a:xfrm>
            <a:prstGeom prst="rect">
              <a:avLst/>
            </a:prstGeom>
            <a:noFill/>
            <a:ln w="254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1250867" y="5381250"/>
              <a:ext cx="804672" cy="461666"/>
            </a:xfrm>
            <a:prstGeom prst="rect">
              <a:avLst/>
            </a:prstGeom>
            <a:solidFill>
              <a:schemeClr val="accent4">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ount 500"/>
            <p:cNvSpPr txBox="1"/>
            <p:nvPr/>
          </p:nvSpPr>
          <p:spPr>
            <a:xfrm>
              <a:off x="1250867" y="5381250"/>
              <a:ext cx="806631" cy="461665"/>
            </a:xfrm>
            <a:prstGeom prst="rect">
              <a:avLst/>
            </a:prstGeom>
            <a:noFill/>
          </p:spPr>
          <p:txBody>
            <a:bodyPr wrap="none" rtlCol="0">
              <a:spAutoFit/>
            </a:bodyPr>
            <a:lstStyle/>
            <a:p>
              <a:pPr algn="r"/>
              <a:r>
                <a:rPr lang="en-US" sz="2400" b="1" dirty="0" smtClean="0">
                  <a:solidFill>
                    <a:schemeClr val="bg2">
                      <a:lumMod val="25000"/>
                    </a:schemeClr>
                  </a:solidFill>
                </a:rPr>
                <a:t>1000</a:t>
              </a:r>
              <a:endParaRPr lang="en-US" sz="2400" b="1" dirty="0">
                <a:solidFill>
                  <a:schemeClr val="bg2">
                    <a:lumMod val="25000"/>
                  </a:schemeClr>
                </a:solidFill>
              </a:endParaRPr>
            </a:p>
          </p:txBody>
        </p:sp>
        <p:sp>
          <p:nvSpPr>
            <p:cNvPr id="104" name="Rectangle 103"/>
            <p:cNvSpPr/>
            <p:nvPr/>
          </p:nvSpPr>
          <p:spPr>
            <a:xfrm>
              <a:off x="1250867" y="5381250"/>
              <a:ext cx="804672" cy="444913"/>
            </a:xfrm>
            <a:prstGeom prst="rect">
              <a:avLst/>
            </a:prstGeom>
            <a:noFill/>
            <a:ln w="254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Arrow photosynthesis"/>
            <p:cNvSpPr/>
            <p:nvPr/>
          </p:nvSpPr>
          <p:spPr>
            <a:xfrm rot="10800000">
              <a:off x="2453128" y="3732695"/>
              <a:ext cx="914400" cy="365760"/>
            </a:xfrm>
            <a:prstGeom prst="rightArrow">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Arrow photosynthesis"/>
            <p:cNvSpPr/>
            <p:nvPr/>
          </p:nvSpPr>
          <p:spPr>
            <a:xfrm rot="16200000">
              <a:off x="1058545" y="4452871"/>
              <a:ext cx="914400" cy="365760"/>
            </a:xfrm>
            <a:prstGeom prst="rightArrow">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Arrow bio death"/>
            <p:cNvSpPr/>
            <p:nvPr/>
          </p:nvSpPr>
          <p:spPr>
            <a:xfrm rot="8100000">
              <a:off x="2562510" y="4394361"/>
              <a:ext cx="914400" cy="69380"/>
            </a:xfrm>
            <a:prstGeom prst="rightArrow">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4967153" y="1997329"/>
            <a:ext cx="3842726" cy="4161602"/>
            <a:chOff x="4967153" y="1997329"/>
            <a:chExt cx="3842726" cy="4161602"/>
          </a:xfrm>
        </p:grpSpPr>
        <p:sp>
          <p:nvSpPr>
            <p:cNvPr id="200" name="Oval atmosphere"/>
            <p:cNvSpPr/>
            <p:nvPr/>
          </p:nvSpPr>
          <p:spPr>
            <a:xfrm>
              <a:off x="4967153" y="2307122"/>
              <a:ext cx="2047875" cy="2047875"/>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1" name="clouds"/>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174053" y="2537577"/>
              <a:ext cx="2048134" cy="1640974"/>
            </a:xfrm>
            <a:prstGeom prst="rect">
              <a:avLst/>
            </a:prstGeom>
            <a:noFill/>
            <a:extLst>
              <a:ext uri="{909E8E84-426E-40dd-AFC4-6F175D3DCCD1}">
                <a14:hiddenFill xmlns="" xmlns:a14="http://schemas.microsoft.com/office/drawing/2010/main">
                  <a:solidFill>
                    <a:srgbClr val="FFFFFF"/>
                  </a:solidFill>
                </a14:hiddenFill>
              </a:ext>
            </a:extLst>
          </p:spPr>
        </p:pic>
        <p:sp>
          <p:nvSpPr>
            <p:cNvPr id="202" name="Rectangle herbivore"/>
            <p:cNvSpPr/>
            <p:nvPr/>
          </p:nvSpPr>
          <p:spPr>
            <a:xfrm>
              <a:off x="7254595" y="2537577"/>
              <a:ext cx="1447800" cy="1447800"/>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soil"/>
            <p:cNvSpPr/>
            <p:nvPr/>
          </p:nvSpPr>
          <p:spPr>
            <a:xfrm>
              <a:off x="5262427" y="4711131"/>
              <a:ext cx="1447800" cy="1447800"/>
            </a:xfrm>
            <a:prstGeom prst="rect">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 name="soil"/>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62427" y="4711132"/>
              <a:ext cx="1447799" cy="1447799"/>
            </a:xfrm>
            <a:prstGeom prst="rect">
              <a:avLst/>
            </a:prstGeom>
            <a:noFill/>
            <a:extLst>
              <a:ext uri="{909E8E84-426E-40dd-AFC4-6F175D3DCCD1}">
                <a14:hiddenFill xmlns="" xmlns:a14="http://schemas.microsoft.com/office/drawing/2010/main">
                  <a:solidFill>
                    <a:srgbClr val="FFFFFF"/>
                  </a:solidFill>
                </a14:hiddenFill>
              </a:ext>
            </a:extLst>
          </p:spPr>
        </p:pic>
        <p:sp>
          <p:nvSpPr>
            <p:cNvPr id="205" name="&quot;Soil Carbon&quot;"/>
            <p:cNvSpPr txBox="1"/>
            <p:nvPr/>
          </p:nvSpPr>
          <p:spPr>
            <a:xfrm>
              <a:off x="5356142" y="5789599"/>
              <a:ext cx="1269899" cy="369332"/>
            </a:xfrm>
            <a:prstGeom prst="rect">
              <a:avLst/>
            </a:prstGeom>
            <a:noFill/>
          </p:spPr>
          <p:txBody>
            <a:bodyPr wrap="none" rtlCol="0">
              <a:spAutoFit/>
            </a:bodyPr>
            <a:lstStyle/>
            <a:p>
              <a:pPr algn="ctr"/>
              <a:r>
                <a:rPr lang="en-US" b="1" dirty="0" smtClean="0">
                  <a:solidFill>
                    <a:schemeClr val="bg2">
                      <a:lumMod val="10000"/>
                    </a:schemeClr>
                  </a:solidFill>
                </a:rPr>
                <a:t>Soil Carbon</a:t>
              </a:r>
              <a:endParaRPr lang="en-US" b="1" dirty="0">
                <a:solidFill>
                  <a:schemeClr val="bg2">
                    <a:lumMod val="10000"/>
                  </a:schemeClr>
                </a:solidFill>
              </a:endParaRPr>
            </a:p>
          </p:txBody>
        </p:sp>
        <p:sp>
          <p:nvSpPr>
            <p:cNvPr id="206" name="&quot;Atmosphere&quot;"/>
            <p:cNvSpPr txBox="1"/>
            <p:nvPr/>
          </p:nvSpPr>
          <p:spPr>
            <a:xfrm>
              <a:off x="5322417" y="3814968"/>
              <a:ext cx="1356398" cy="369332"/>
            </a:xfrm>
            <a:prstGeom prst="rect">
              <a:avLst/>
            </a:prstGeom>
            <a:noFill/>
          </p:spPr>
          <p:txBody>
            <a:bodyPr wrap="none" rtlCol="0">
              <a:spAutoFit/>
            </a:bodyPr>
            <a:lstStyle/>
            <a:p>
              <a:pPr algn="ctr"/>
              <a:r>
                <a:rPr lang="en-US" b="1" dirty="0" smtClean="0"/>
                <a:t>Atmosphere</a:t>
              </a:r>
              <a:endParaRPr lang="en-US" b="1" dirty="0"/>
            </a:p>
          </p:txBody>
        </p:sp>
        <p:sp>
          <p:nvSpPr>
            <p:cNvPr id="207" name="Rectangle producer"/>
            <p:cNvSpPr/>
            <p:nvPr/>
          </p:nvSpPr>
          <p:spPr>
            <a:xfrm>
              <a:off x="7257654" y="4711131"/>
              <a:ext cx="1447800" cy="1447800"/>
            </a:xfrm>
            <a:prstGeom prst="rect">
              <a:avLst/>
            </a:prstGeom>
            <a:solidFill>
              <a:schemeClr val="tx1">
                <a:lumMod val="50000"/>
                <a:lumOff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Group 207"/>
            <p:cNvGrpSpPr/>
            <p:nvPr/>
          </p:nvGrpSpPr>
          <p:grpSpPr>
            <a:xfrm>
              <a:off x="7151979" y="2579061"/>
              <a:ext cx="1657900" cy="1361210"/>
              <a:chOff x="6866229" y="1814477"/>
              <a:chExt cx="1657900" cy="1361210"/>
            </a:xfrm>
          </p:grpSpPr>
          <p:pic>
            <p:nvPicPr>
              <p:cNvPr id="209" name="forbs"/>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344962" y="1814477"/>
                <a:ext cx="723448" cy="995686"/>
              </a:xfrm>
              <a:prstGeom prst="rect">
                <a:avLst/>
              </a:prstGeom>
              <a:noFill/>
              <a:extLst>
                <a:ext uri="{909E8E84-426E-40dd-AFC4-6F175D3DCCD1}">
                  <a14:hiddenFill xmlns="" xmlns:a14="http://schemas.microsoft.com/office/drawing/2010/main">
                    <a:solidFill>
                      <a:srgbClr val="FFFFFF"/>
                    </a:solidFill>
                  </a14:hiddenFill>
                </a:ext>
              </a:extLst>
            </p:spPr>
          </p:pic>
          <p:pic>
            <p:nvPicPr>
              <p:cNvPr id="210" name="bunny"/>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866229" y="2063397"/>
                <a:ext cx="840457" cy="945901"/>
              </a:xfrm>
              <a:prstGeom prst="rect">
                <a:avLst/>
              </a:prstGeom>
              <a:noFill/>
              <a:extLst>
                <a:ext uri="{909E8E84-426E-40dd-AFC4-6F175D3DCCD1}">
                  <a14:hiddenFill xmlns="" xmlns:a14="http://schemas.microsoft.com/office/drawing/2010/main">
                    <a:solidFill>
                      <a:srgbClr val="FFFFFF"/>
                    </a:solidFill>
                  </a14:hiddenFill>
                </a:ext>
              </a:extLst>
            </p:spPr>
          </p:pic>
          <p:pic>
            <p:nvPicPr>
              <p:cNvPr id="211" name="fox"/>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706685" y="2229786"/>
                <a:ext cx="817444" cy="945901"/>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12" name="Group 211"/>
            <p:cNvGrpSpPr/>
            <p:nvPr/>
          </p:nvGrpSpPr>
          <p:grpSpPr>
            <a:xfrm>
              <a:off x="7308251" y="4885529"/>
              <a:ext cx="1279279" cy="1069222"/>
              <a:chOff x="4864044" y="2184517"/>
              <a:chExt cx="1753123" cy="1465261"/>
            </a:xfrm>
          </p:grpSpPr>
          <p:pic>
            <p:nvPicPr>
              <p:cNvPr id="213" name="Picture 2" descr="C:\Documents and Settings\Craig Douglas\My Documents\for JJ\Human Energy Systems\HES gas ca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38383" y="2243137"/>
                <a:ext cx="578784" cy="782637"/>
              </a:xfrm>
              <a:prstGeom prst="rect">
                <a:avLst/>
              </a:prstGeom>
              <a:noFill/>
              <a:extLst>
                <a:ext uri="{909E8E84-426E-40dd-AFC4-6F175D3DCCD1}">
                  <a14:hiddenFill xmlns="" xmlns:a14="http://schemas.microsoft.com/office/drawing/2010/main">
                    <a:solidFill>
                      <a:srgbClr val="FFFFFF"/>
                    </a:solidFill>
                  </a14:hiddenFill>
                </a:ext>
              </a:extLst>
            </p:spPr>
          </p:pic>
          <p:pic>
            <p:nvPicPr>
              <p:cNvPr id="214" name="Picture 4" descr="C:\Documents and Settings\Craig Douglas\My Documents\for JJ\Human Energy Systems\HES 3 fossil refinery.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64044" y="2184517"/>
                <a:ext cx="1003180" cy="1006239"/>
              </a:xfrm>
              <a:prstGeom prst="rect">
                <a:avLst/>
              </a:prstGeom>
              <a:noFill/>
              <a:extLst>
                <a:ext uri="{909E8E84-426E-40dd-AFC4-6F175D3DCCD1}">
                  <a14:hiddenFill xmlns="" xmlns:a14="http://schemas.microsoft.com/office/drawing/2010/main">
                    <a:solidFill>
                      <a:srgbClr val="FFFFFF"/>
                    </a:solidFill>
                  </a14:hiddenFill>
                </a:ext>
              </a:extLst>
            </p:spPr>
          </p:pic>
          <p:pic>
            <p:nvPicPr>
              <p:cNvPr id="215" name="Picture 3" descr="C:\Documents and Settings\Craig Douglas\My Documents\for JJ\Human Energy Systems\HES 3 fossil car.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65634" y="2687637"/>
                <a:ext cx="962141" cy="962141"/>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16" name="&quot;Producers&quot;"/>
            <p:cNvSpPr txBox="1"/>
            <p:nvPr/>
          </p:nvSpPr>
          <p:spPr>
            <a:xfrm>
              <a:off x="7342929" y="5781980"/>
              <a:ext cx="1251048" cy="369332"/>
            </a:xfrm>
            <a:prstGeom prst="rect">
              <a:avLst/>
            </a:prstGeom>
            <a:noFill/>
          </p:spPr>
          <p:txBody>
            <a:bodyPr wrap="none" rtlCol="0">
              <a:spAutoFit/>
            </a:bodyPr>
            <a:lstStyle/>
            <a:p>
              <a:pPr algn="ctr"/>
              <a:r>
                <a:rPr lang="en-US" b="1" dirty="0" smtClean="0"/>
                <a:t>Fossil Fuels</a:t>
              </a:r>
              <a:endParaRPr lang="en-US" b="1" dirty="0"/>
            </a:p>
          </p:txBody>
        </p:sp>
        <p:sp>
          <p:nvSpPr>
            <p:cNvPr id="217" name="&quot;Herbivores&quot;"/>
            <p:cNvSpPr txBox="1"/>
            <p:nvPr/>
          </p:nvSpPr>
          <p:spPr>
            <a:xfrm>
              <a:off x="7509974" y="3617899"/>
              <a:ext cx="978153" cy="369332"/>
            </a:xfrm>
            <a:prstGeom prst="rect">
              <a:avLst/>
            </a:prstGeom>
            <a:noFill/>
          </p:spPr>
          <p:txBody>
            <a:bodyPr wrap="none" rtlCol="0">
              <a:spAutoFit/>
            </a:bodyPr>
            <a:lstStyle/>
            <a:p>
              <a:pPr algn="ctr"/>
              <a:r>
                <a:rPr lang="en-US" b="1" dirty="0" smtClean="0"/>
                <a:t>Biomass</a:t>
              </a:r>
              <a:endParaRPr lang="en-US" b="1" dirty="0"/>
            </a:p>
          </p:txBody>
        </p:sp>
        <p:sp>
          <p:nvSpPr>
            <p:cNvPr id="218" name="Arrow photosynthesis"/>
            <p:cNvSpPr/>
            <p:nvPr/>
          </p:nvSpPr>
          <p:spPr>
            <a:xfrm>
              <a:off x="6558403" y="1997329"/>
              <a:ext cx="914400" cy="1463040"/>
            </a:xfrm>
            <a:prstGeom prst="rightArrow">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5322417" y="3395442"/>
              <a:ext cx="804672" cy="461666"/>
            </a:xfrm>
            <a:prstGeom prst="rect">
              <a:avLst/>
            </a:prstGeom>
            <a:solidFill>
              <a:schemeClr val="accent4">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p:cNvSpPr/>
            <p:nvPr/>
          </p:nvSpPr>
          <p:spPr>
            <a:xfrm>
              <a:off x="5322417" y="3395442"/>
              <a:ext cx="804672" cy="444913"/>
            </a:xfrm>
            <a:prstGeom prst="rect">
              <a:avLst/>
            </a:prstGeom>
            <a:no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p:cNvSpPr/>
            <p:nvPr/>
          </p:nvSpPr>
          <p:spPr>
            <a:xfrm>
              <a:off x="7360511" y="3244863"/>
              <a:ext cx="804672" cy="461666"/>
            </a:xfrm>
            <a:prstGeom prst="rect">
              <a:avLst/>
            </a:prstGeom>
            <a:solidFill>
              <a:schemeClr val="accent4">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p:cNvSpPr/>
            <p:nvPr/>
          </p:nvSpPr>
          <p:spPr>
            <a:xfrm>
              <a:off x="7360511" y="3244863"/>
              <a:ext cx="804672" cy="444913"/>
            </a:xfrm>
            <a:prstGeom prst="rect">
              <a:avLst/>
            </a:prstGeom>
            <a:noFill/>
            <a:ln w="254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5356142" y="5381250"/>
              <a:ext cx="804672" cy="461666"/>
            </a:xfrm>
            <a:prstGeom prst="rect">
              <a:avLst/>
            </a:prstGeom>
            <a:solidFill>
              <a:schemeClr val="accent4">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ount 500"/>
            <p:cNvSpPr txBox="1"/>
            <p:nvPr/>
          </p:nvSpPr>
          <p:spPr>
            <a:xfrm>
              <a:off x="5511634" y="5381250"/>
              <a:ext cx="651139" cy="461665"/>
            </a:xfrm>
            <a:prstGeom prst="rect">
              <a:avLst/>
            </a:prstGeom>
            <a:noFill/>
          </p:spPr>
          <p:txBody>
            <a:bodyPr wrap="none" rtlCol="0">
              <a:spAutoFit/>
            </a:bodyPr>
            <a:lstStyle/>
            <a:p>
              <a:pPr algn="r"/>
              <a:r>
                <a:rPr lang="en-US" sz="2400" b="1" dirty="0" smtClean="0">
                  <a:solidFill>
                    <a:schemeClr val="bg2">
                      <a:lumMod val="25000"/>
                    </a:schemeClr>
                  </a:solidFill>
                </a:rPr>
                <a:t>900</a:t>
              </a:r>
              <a:endParaRPr lang="en-US" sz="2400" b="1" dirty="0">
                <a:solidFill>
                  <a:schemeClr val="bg2">
                    <a:lumMod val="25000"/>
                  </a:schemeClr>
                </a:solidFill>
              </a:endParaRPr>
            </a:p>
          </p:txBody>
        </p:sp>
        <p:sp>
          <p:nvSpPr>
            <p:cNvPr id="227" name="Rectangle 226"/>
            <p:cNvSpPr/>
            <p:nvPr/>
          </p:nvSpPr>
          <p:spPr>
            <a:xfrm>
              <a:off x="5356142" y="5381250"/>
              <a:ext cx="804672" cy="444913"/>
            </a:xfrm>
            <a:prstGeom prst="rect">
              <a:avLst/>
            </a:prstGeom>
            <a:noFill/>
            <a:ln w="254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count 500"/>
            <p:cNvSpPr txBox="1"/>
            <p:nvPr/>
          </p:nvSpPr>
          <p:spPr>
            <a:xfrm>
              <a:off x="5478330" y="3396160"/>
              <a:ext cx="651140" cy="461665"/>
            </a:xfrm>
            <a:prstGeom prst="rect">
              <a:avLst/>
            </a:prstGeom>
            <a:noFill/>
          </p:spPr>
          <p:txBody>
            <a:bodyPr wrap="none" rtlCol="0">
              <a:spAutoFit/>
            </a:bodyPr>
            <a:lstStyle/>
            <a:p>
              <a:pPr algn="r"/>
              <a:r>
                <a:rPr lang="en-US" sz="2400" b="1" dirty="0" smtClean="0">
                  <a:solidFill>
                    <a:schemeClr val="accent4">
                      <a:lumMod val="50000"/>
                    </a:schemeClr>
                  </a:solidFill>
                </a:rPr>
                <a:t>600</a:t>
              </a:r>
              <a:endParaRPr lang="en-US" sz="2400" b="1" dirty="0">
                <a:solidFill>
                  <a:schemeClr val="accent4">
                    <a:lumMod val="50000"/>
                  </a:schemeClr>
                </a:solidFill>
              </a:endParaRPr>
            </a:p>
          </p:txBody>
        </p:sp>
        <p:sp>
          <p:nvSpPr>
            <p:cNvPr id="297" name="count 500"/>
            <p:cNvSpPr txBox="1"/>
            <p:nvPr/>
          </p:nvSpPr>
          <p:spPr>
            <a:xfrm>
              <a:off x="7514736" y="3246011"/>
              <a:ext cx="651140" cy="461665"/>
            </a:xfrm>
            <a:prstGeom prst="rect">
              <a:avLst/>
            </a:prstGeom>
            <a:noFill/>
          </p:spPr>
          <p:txBody>
            <a:bodyPr wrap="none" rtlCol="0">
              <a:spAutoFit/>
            </a:bodyPr>
            <a:lstStyle/>
            <a:p>
              <a:pPr algn="r"/>
              <a:r>
                <a:rPr lang="en-US" sz="2400" b="1" dirty="0" smtClean="0">
                  <a:solidFill>
                    <a:schemeClr val="accent3">
                      <a:lumMod val="50000"/>
                    </a:schemeClr>
                  </a:solidFill>
                </a:rPr>
                <a:t>700</a:t>
              </a:r>
              <a:endParaRPr lang="en-US" sz="2400" b="1" dirty="0">
                <a:solidFill>
                  <a:schemeClr val="accent3">
                    <a:lumMod val="50000"/>
                  </a:schemeClr>
                </a:solidFill>
              </a:endParaRPr>
            </a:p>
          </p:txBody>
        </p:sp>
        <p:sp>
          <p:nvSpPr>
            <p:cNvPr id="318" name="Arrow photosynthesis"/>
            <p:cNvSpPr/>
            <p:nvPr/>
          </p:nvSpPr>
          <p:spPr>
            <a:xfrm rot="10800000">
              <a:off x="6558403" y="3732695"/>
              <a:ext cx="914400" cy="365760"/>
            </a:xfrm>
            <a:prstGeom prst="rightArrow">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Arrow photosynthesis"/>
            <p:cNvSpPr/>
            <p:nvPr/>
          </p:nvSpPr>
          <p:spPr>
            <a:xfrm rot="16200000">
              <a:off x="5163820" y="4452871"/>
              <a:ext cx="914400" cy="365760"/>
            </a:xfrm>
            <a:prstGeom prst="rightArrow">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Arrow bio death"/>
            <p:cNvSpPr/>
            <p:nvPr/>
          </p:nvSpPr>
          <p:spPr>
            <a:xfrm rot="8100000">
              <a:off x="6667784" y="4393960"/>
              <a:ext cx="914400" cy="69380"/>
            </a:xfrm>
            <a:prstGeom prst="rightArrow">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 name="carbon dioxide" descr="C:\Documents and Settings\Craig Douglas\My Documents\for JJ\Systems &amp; Scale\molecules\carbon dioxide labeled06.5.png" hidden="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24753" y="2656644"/>
            <a:ext cx="367856" cy="109110"/>
          </a:xfrm>
          <a:prstGeom prst="rect">
            <a:avLst/>
          </a:prstGeom>
          <a:noFill/>
          <a:extLst>
            <a:ext uri="{909E8E84-426E-40dd-AFC4-6F175D3DCCD1}">
              <a14:hiddenFill xmlns="" xmlns:a14="http://schemas.microsoft.com/office/drawing/2010/main">
                <a:solidFill>
                  <a:srgbClr val="FFFFFF"/>
                </a:solidFill>
              </a14:hiddenFill>
            </a:ext>
          </a:extLst>
        </p:spPr>
      </p:pic>
      <p:pic>
        <p:nvPicPr>
          <p:cNvPr id="106" name="carbon dioxide" descr="C:\Documents and Settings\Craig Douglas\My Documents\for JJ\Systems &amp; Scale\molecules\carbon dioxide labeled06.5.png" hidden="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74268" y="3844874"/>
            <a:ext cx="367856" cy="109110"/>
          </a:xfrm>
          <a:prstGeom prst="rect">
            <a:avLst/>
          </a:prstGeom>
          <a:noFill/>
          <a:extLst>
            <a:ext uri="{909E8E84-426E-40dd-AFC4-6F175D3DCCD1}">
              <a14:hiddenFill xmlns="" xmlns:a14="http://schemas.microsoft.com/office/drawing/2010/main">
                <a:solidFill>
                  <a:srgbClr val="FFFFFF"/>
                </a:solidFill>
              </a14:hiddenFill>
            </a:ext>
          </a:extLst>
        </p:spPr>
      </p:pic>
      <p:pic>
        <p:nvPicPr>
          <p:cNvPr id="107" name="carbon dioxide" descr="C:\Documents and Settings\Craig Douglas\My Documents\for JJ\Systems &amp; Scale\molecules\carbon dioxide labeled06.5.png" hidden="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8140" y="5272140"/>
            <a:ext cx="367856" cy="109110"/>
          </a:xfrm>
          <a:prstGeom prst="rect">
            <a:avLst/>
          </a:prstGeom>
          <a:noFill/>
          <a:extLst>
            <a:ext uri="{909E8E84-426E-40dd-AFC4-6F175D3DCCD1}">
              <a14:hiddenFill xmlns="" xmlns:a14="http://schemas.microsoft.com/office/drawing/2010/main">
                <a:solidFill>
                  <a:srgbClr val="FFFFFF"/>
                </a:solidFill>
              </a14:hiddenFill>
            </a:ext>
          </a:extLst>
        </p:spPr>
      </p:pic>
      <p:pic>
        <p:nvPicPr>
          <p:cNvPr id="108" name="cellulose" descr="C:\Documents and Settings\Craig Douglas\My Documents\for JJ\Systems &amp; Scale\molecules\cellulose labeled06.png" hidden="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85053" y="3659387"/>
            <a:ext cx="1038102" cy="480083"/>
          </a:xfrm>
          <a:prstGeom prst="rect">
            <a:avLst/>
          </a:prstGeom>
          <a:noFill/>
          <a:extLst>
            <a:ext uri="{909E8E84-426E-40dd-AFC4-6F175D3DCCD1}">
              <a14:hiddenFill xmlns="" xmlns:a14="http://schemas.microsoft.com/office/drawing/2010/main">
                <a:solidFill>
                  <a:srgbClr val="FFFFFF"/>
                </a:solidFill>
              </a14:hiddenFill>
            </a:ext>
          </a:extLst>
        </p:spPr>
      </p:pic>
      <p:pic>
        <p:nvPicPr>
          <p:cNvPr id="109" name="fat" hidden="1"/>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7258009" y="3599042"/>
            <a:ext cx="913405" cy="505022"/>
          </a:xfrm>
          <a:prstGeom prst="rect">
            <a:avLst/>
          </a:prstGeom>
          <a:noFill/>
          <a:extLst>
            <a:ext uri="{909E8E84-426E-40dd-AFC4-6F175D3DCCD1}">
              <a14:hiddenFill xmlns="" xmlns:a14="http://schemas.microsoft.com/office/drawing/2010/main">
                <a:solidFill>
                  <a:srgbClr val="FFFFFF"/>
                </a:solidFill>
              </a14:hiddenFill>
            </a:ext>
          </a:extLst>
        </p:spPr>
      </p:pic>
      <p:pic>
        <p:nvPicPr>
          <p:cNvPr id="111" name="carbon dioxide" descr="C:\Documents and Settings\Craig Douglas\My Documents\for JJ\Systems &amp; Scale\molecules\carbon dioxide labeled06.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59307" y="3856547"/>
            <a:ext cx="367856" cy="109110"/>
          </a:xfrm>
          <a:prstGeom prst="rect">
            <a:avLst/>
          </a:prstGeom>
          <a:noFill/>
          <a:extLst>
            <a:ext uri="{909E8E84-426E-40dd-AFC4-6F175D3DCCD1}">
              <a14:hiddenFill xmlns="" xmlns:a14="http://schemas.microsoft.com/office/drawing/2010/main">
                <a:solidFill>
                  <a:srgbClr val="FFFFFF"/>
                </a:solidFill>
              </a14:hiddenFill>
            </a:ext>
          </a:extLst>
        </p:spPr>
      </p:pic>
      <p:pic>
        <p:nvPicPr>
          <p:cNvPr id="112" name="carbon dioxide" descr="C:\Documents and Settings\Craig Douglas\My Documents\for JJ\Systems &amp; Scale\molecules\carbon dioxide labeled06.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23179" y="5283813"/>
            <a:ext cx="367856" cy="109110"/>
          </a:xfrm>
          <a:prstGeom prst="rect">
            <a:avLst/>
          </a:prstGeom>
          <a:noFill/>
          <a:extLst>
            <a:ext uri="{909E8E84-426E-40dd-AFC4-6F175D3DCCD1}">
              <a14:hiddenFill xmlns="" xmlns:a14="http://schemas.microsoft.com/office/drawing/2010/main">
                <a:solidFill>
                  <a:srgbClr val="FFFFFF"/>
                </a:solidFill>
              </a14:hiddenFill>
            </a:ext>
          </a:extLst>
        </p:spPr>
      </p:pic>
      <p:pic>
        <p:nvPicPr>
          <p:cNvPr id="113" name="cellulose" descr="C:\Documents and Settings\Craig Douglas\My Documents\for JJ\Systems &amp; Scale\molecules\cellulose labeled06.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70092" y="3671060"/>
            <a:ext cx="1038102" cy="480083"/>
          </a:xfrm>
          <a:prstGeom prst="rect">
            <a:avLst/>
          </a:prstGeom>
          <a:noFill/>
          <a:extLst>
            <a:ext uri="{909E8E84-426E-40dd-AFC4-6F175D3DCCD1}">
              <a14:hiddenFill xmlns="" xmlns:a14="http://schemas.microsoft.com/office/drawing/2010/main">
                <a:solidFill>
                  <a:srgbClr val="FFFFFF"/>
                </a:solidFill>
              </a14:hiddenFill>
            </a:ext>
          </a:extLst>
        </p:spPr>
      </p:pic>
      <p:pic>
        <p:nvPicPr>
          <p:cNvPr id="114" name="fat"/>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3143048" y="3610715"/>
            <a:ext cx="913405" cy="505022"/>
          </a:xfrm>
          <a:prstGeom prst="rect">
            <a:avLst/>
          </a:prstGeom>
          <a:noFill/>
          <a:extLst>
            <a:ext uri="{909E8E84-426E-40dd-AFC4-6F175D3DCCD1}">
              <a14:hiddenFill xmlns="" xmlns:a14="http://schemas.microsoft.com/office/drawing/2010/main">
                <a:solidFill>
                  <a:srgbClr val="FFFFFF"/>
                </a:solidFill>
              </a14:hiddenFill>
            </a:ext>
          </a:extLst>
        </p:spPr>
      </p:pic>
      <p:pic>
        <p:nvPicPr>
          <p:cNvPr id="117" name="carbon dioxide" descr="C:\Documents and Settings\Craig Douglas\My Documents\for JJ\Systems &amp; Scale\molecules\carbon dioxide labeled06.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19739" y="2656706"/>
            <a:ext cx="367856" cy="109110"/>
          </a:xfrm>
          <a:prstGeom prst="rect">
            <a:avLst/>
          </a:prstGeom>
          <a:noFill/>
          <a:extLst>
            <a:ext uri="{909E8E84-426E-40dd-AFC4-6F175D3DCCD1}">
              <a14:hiddenFill xmlns="" xmlns:a14="http://schemas.microsoft.com/office/drawing/2010/main">
                <a:solidFill>
                  <a:srgbClr val="FFFFFF"/>
                </a:solidFill>
              </a14:hiddenFill>
            </a:ext>
          </a:extLst>
        </p:spPr>
      </p:pic>
      <p:pic>
        <p:nvPicPr>
          <p:cNvPr id="118" name="carbon dioxide" descr="C:\Documents and Settings\Craig Douglas\My Documents\for JJ\Systems &amp; Scale\molecules\carbon dioxide labeled06.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19738" y="2750015"/>
            <a:ext cx="367856" cy="109110"/>
          </a:xfrm>
          <a:prstGeom prst="rect">
            <a:avLst/>
          </a:prstGeom>
          <a:noFill/>
          <a:extLst>
            <a:ext uri="{909E8E84-426E-40dd-AFC4-6F175D3DCCD1}">
              <a14:hiddenFill xmlns="" xmlns:a14="http://schemas.microsoft.com/office/drawing/2010/main">
                <a:solidFill>
                  <a:srgbClr val="FFFFFF"/>
                </a:solidFill>
              </a14:hiddenFill>
            </a:ext>
          </a:extLst>
        </p:spPr>
      </p:pic>
      <p:pic>
        <p:nvPicPr>
          <p:cNvPr id="119" name="carbon dioxide" descr="C:\Documents and Settings\Craig Douglas\My Documents\for JJ\Systems &amp; Scale\molecules\carbon dioxide labeled06.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19737" y="2656706"/>
            <a:ext cx="367856" cy="109110"/>
          </a:xfrm>
          <a:prstGeom prst="rect">
            <a:avLst/>
          </a:prstGeom>
          <a:noFill/>
          <a:extLst>
            <a:ext uri="{909E8E84-426E-40dd-AFC4-6F175D3DCCD1}">
              <a14:hiddenFill xmlns="" xmlns:a14="http://schemas.microsoft.com/office/drawing/2010/main">
                <a:solidFill>
                  <a:srgbClr val="FFFFFF"/>
                </a:solidFill>
              </a14:hiddenFill>
            </a:ext>
          </a:extLst>
        </p:spPr>
      </p:pic>
      <p:pic>
        <p:nvPicPr>
          <p:cNvPr id="120" name="carbon dioxide" descr="C:\Documents and Settings\Craig Douglas\My Documents\for JJ\Systems &amp; Scale\molecules\carbon dioxide labeled06.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19739" y="2749954"/>
            <a:ext cx="367856" cy="10911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594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754</TotalTime>
  <Words>839</Words>
  <Application>Microsoft Macintosh PowerPoint</Application>
  <PresentationFormat>Letter Paper (8.5x11 in)</PresentationFormat>
  <Paragraphs>84</Paragraphs>
  <Slides>11</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Calibri</vt:lpstr>
      <vt:lpstr>Calibri Light</vt:lpstr>
      <vt:lpstr>MS PGothic</vt:lpstr>
      <vt:lpstr>ＭＳ Ｐゴシック</vt:lpstr>
      <vt:lpstr>Times New Roman</vt:lpstr>
      <vt:lpstr>Arial</vt:lpstr>
      <vt:lpstr>Office Theme</vt:lpstr>
      <vt:lpstr>Designing a Three-Dimensional Curriculum for Climate Change Education Informed by Learning Progression Research</vt:lpstr>
      <vt:lpstr>Three-dimensional science learning</vt:lpstr>
      <vt:lpstr>Environmental Science Literacy</vt:lpstr>
      <vt:lpstr>Learning Progression Process</vt:lpstr>
      <vt:lpstr>PowerPoint Presentation</vt:lpstr>
      <vt:lpstr>PowerPoint Presentation</vt:lpstr>
      <vt:lpstr>PowerPoint Presentation</vt:lpstr>
      <vt:lpstr>Human Energy Systems Data</vt:lpstr>
      <vt:lpstr>Compare: What is the overall movement of carbon atoms among pools during the spring and summer?</vt:lpstr>
      <vt:lpstr>Current Findings &amp; Challenges </vt:lpstr>
      <vt:lpstr>Acknowledgements</vt:lpstr>
    </vt:vector>
  </TitlesOfParts>
  <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Miller</dc:creator>
  <cp:lastModifiedBy>Hannah Miller</cp:lastModifiedBy>
  <cp:revision>141</cp:revision>
  <dcterms:created xsi:type="dcterms:W3CDTF">2017-04-13T16:48:46Z</dcterms:created>
  <dcterms:modified xsi:type="dcterms:W3CDTF">2017-04-23T02:59:54Z</dcterms:modified>
</cp:coreProperties>
</file>