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algn="l" rtl="0" eaLnBrk="0" fontAlgn="base" hangingPunct="0">
      <a:spcBef>
        <a:spcPct val="0"/>
      </a:spcBef>
      <a:spcAft>
        <a:spcPct val="0"/>
      </a:spcAft>
      <a:defRPr sz="4100" kern="1200">
        <a:solidFill>
          <a:schemeClr val="tx1"/>
        </a:solidFill>
        <a:latin typeface="Arial" charset="0"/>
        <a:ea typeface="ＭＳ Ｐゴシック" charset="-128"/>
        <a:cs typeface="+mn-cs"/>
      </a:defRPr>
    </a:lvl1pPr>
    <a:lvl2pPr marL="414338" indent="223838" algn="l" rtl="0" eaLnBrk="0" fontAlgn="base" hangingPunct="0">
      <a:spcBef>
        <a:spcPct val="0"/>
      </a:spcBef>
      <a:spcAft>
        <a:spcPct val="0"/>
      </a:spcAft>
      <a:defRPr sz="4100" kern="1200">
        <a:solidFill>
          <a:schemeClr val="tx1"/>
        </a:solidFill>
        <a:latin typeface="Arial" charset="0"/>
        <a:ea typeface="ＭＳ Ｐゴシック" charset="-128"/>
        <a:cs typeface="+mn-cs"/>
      </a:defRPr>
    </a:lvl2pPr>
    <a:lvl3pPr marL="833438" indent="446088" algn="l" rtl="0" eaLnBrk="0" fontAlgn="base" hangingPunct="0">
      <a:spcBef>
        <a:spcPct val="0"/>
      </a:spcBef>
      <a:spcAft>
        <a:spcPct val="0"/>
      </a:spcAft>
      <a:defRPr sz="4100" kern="1200">
        <a:solidFill>
          <a:schemeClr val="tx1"/>
        </a:solidFill>
        <a:latin typeface="Arial" charset="0"/>
        <a:ea typeface="ＭＳ Ｐゴシック" charset="-128"/>
        <a:cs typeface="+mn-cs"/>
      </a:defRPr>
    </a:lvl3pPr>
    <a:lvl4pPr marL="1250950" indent="668338" algn="l" rtl="0" eaLnBrk="0" fontAlgn="base" hangingPunct="0">
      <a:spcBef>
        <a:spcPct val="0"/>
      </a:spcBef>
      <a:spcAft>
        <a:spcPct val="0"/>
      </a:spcAft>
      <a:defRPr sz="4100" kern="1200">
        <a:solidFill>
          <a:schemeClr val="tx1"/>
        </a:solidFill>
        <a:latin typeface="Arial" charset="0"/>
        <a:ea typeface="ＭＳ Ｐゴシック" charset="-128"/>
        <a:cs typeface="+mn-cs"/>
      </a:defRPr>
    </a:lvl4pPr>
    <a:lvl5pPr marL="1668463" indent="890588" algn="l" rtl="0" eaLnBrk="0" fontAlgn="base" hangingPunct="0">
      <a:spcBef>
        <a:spcPct val="0"/>
      </a:spcBef>
      <a:spcAft>
        <a:spcPct val="0"/>
      </a:spcAft>
      <a:defRPr sz="4100" kern="1200">
        <a:solidFill>
          <a:schemeClr val="tx1"/>
        </a:solidFill>
        <a:latin typeface="Arial" charset="0"/>
        <a:ea typeface="ＭＳ Ｐゴシック" charset="-128"/>
        <a:cs typeface="+mn-cs"/>
      </a:defRPr>
    </a:lvl5pPr>
    <a:lvl6pPr marL="2286000" algn="l" defTabSz="914400" rtl="0" eaLnBrk="1" latinLnBrk="0" hangingPunct="1">
      <a:defRPr sz="4100" kern="1200">
        <a:solidFill>
          <a:schemeClr val="tx1"/>
        </a:solidFill>
        <a:latin typeface="Arial" charset="0"/>
        <a:ea typeface="ＭＳ Ｐゴシック" charset="-128"/>
        <a:cs typeface="+mn-cs"/>
      </a:defRPr>
    </a:lvl6pPr>
    <a:lvl7pPr marL="2743200" algn="l" defTabSz="914400" rtl="0" eaLnBrk="1" latinLnBrk="0" hangingPunct="1">
      <a:defRPr sz="4100" kern="1200">
        <a:solidFill>
          <a:schemeClr val="tx1"/>
        </a:solidFill>
        <a:latin typeface="Arial" charset="0"/>
        <a:ea typeface="ＭＳ Ｐゴシック" charset="-128"/>
        <a:cs typeface="+mn-cs"/>
      </a:defRPr>
    </a:lvl7pPr>
    <a:lvl8pPr marL="3200400" algn="l" defTabSz="914400" rtl="0" eaLnBrk="1" latinLnBrk="0" hangingPunct="1">
      <a:defRPr sz="4100" kern="1200">
        <a:solidFill>
          <a:schemeClr val="tx1"/>
        </a:solidFill>
        <a:latin typeface="Arial" charset="0"/>
        <a:ea typeface="ＭＳ Ｐゴシック" charset="-128"/>
        <a:cs typeface="+mn-cs"/>
      </a:defRPr>
    </a:lvl8pPr>
    <a:lvl9pPr marL="3657600" algn="l" defTabSz="914400" rtl="0" eaLnBrk="1" latinLnBrk="0" hangingPunct="1">
      <a:defRPr sz="41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rshalls916@gmail.com" initials="m" lastIdx="4" clrIdx="6">
    <p:extLst/>
  </p:cmAuthor>
  <p:cmAuthor id="1" name="William Penuel" initials="WP" lastIdx="6" clrIdx="0"/>
  <p:cmAuthor id="8" name="marshalls916@gmail.com" initials="m [2]" lastIdx="1" clrIdx="7">
    <p:extLst/>
  </p:cmAuthor>
  <p:cmAuthor id="2" name="William Penuel" initials="WP [2]" lastIdx="1" clrIdx="1"/>
  <p:cmAuthor id="9" name="marshalls916@gmail.com" initials="m [3]" lastIdx="1" clrIdx="8">
    <p:extLst/>
  </p:cmAuthor>
  <p:cmAuthor id="3" name="William Penuel" initials="WP [3]" lastIdx="1" clrIdx="2"/>
  <p:cmAuthor id="10" name="marshalls916@gmail.com" initials="m [4]" lastIdx="1" clrIdx="9">
    <p:extLst/>
  </p:cmAuthor>
  <p:cmAuthor id="4" name="William Penuel" initials="WP [4]" lastIdx="1" clrIdx="3"/>
  <p:cmAuthor id="5" name="William Penuel" initials="WP [5]" lastIdx="1" clrIdx="4"/>
  <p:cmAuthor id="6" name="William Penuel" initials="WP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F9FEE"/>
    <a:srgbClr val="12BD0F"/>
    <a:srgbClr val="008000"/>
    <a:srgbClr val="E58ED3"/>
    <a:srgbClr val="0066CC"/>
    <a:srgbClr val="336699"/>
    <a:srgbClr val="5E6DAC"/>
    <a:srgbClr val="E2E5F2"/>
    <a:srgbClr val="E3E2F2"/>
    <a:srgbClr val="7017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6"/>
    <p:restoredTop sz="93694"/>
  </p:normalViewPr>
  <p:slideViewPr>
    <p:cSldViewPr>
      <p:cViewPr>
        <p:scale>
          <a:sx n="40" d="100"/>
          <a:sy n="40" d="100"/>
        </p:scale>
        <p:origin x="144" y="14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62735980-EC40-CA47-ABC1-39F12668AE16}" type="datetimeFigureOut">
              <a:rPr lang="en-US"/>
              <a:pPr>
                <a:defRPr/>
              </a:pPr>
              <a:t>4/19/17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1A922285-1B94-BB40-94DD-9D37DD3B675D}" type="slidenum">
              <a:rPr lang="en-US"/>
              <a:pPr>
                <a:defRPr/>
              </a:pPr>
              <a:t>‹#›</a:t>
            </a:fld>
            <a:endParaRPr lang="en-US"/>
          </a:p>
        </p:txBody>
      </p:sp>
    </p:spTree>
    <p:extLst>
      <p:ext uri="{BB962C8B-B14F-4D97-AF65-F5344CB8AC3E}">
        <p14:creationId xmlns:p14="http://schemas.microsoft.com/office/powerpoint/2010/main" val="1227808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7617BA38-7645-0345-B111-261B4C10A119}" type="datetimeFigureOut">
              <a:rPr lang="en-US" altLang="en-US"/>
              <a:pPr>
                <a:defRPr/>
              </a:pPr>
              <a:t>4/19/17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4DB6CEF-7DE8-7349-BD31-DC6389A9BC28}" type="slidenum">
              <a:rPr lang="en-US" altLang="en-US"/>
              <a:pPr>
                <a:defRPr/>
              </a:pPr>
              <a:t>‹#›</a:t>
            </a:fld>
            <a:endParaRPr lang="en-US" altLang="en-US"/>
          </a:p>
        </p:txBody>
      </p:sp>
    </p:spTree>
    <p:extLst>
      <p:ext uri="{BB962C8B-B14F-4D97-AF65-F5344CB8AC3E}">
        <p14:creationId xmlns:p14="http://schemas.microsoft.com/office/powerpoint/2010/main" val="1899304817"/>
      </p:ext>
    </p:extLst>
  </p:cSld>
  <p:clrMap bg1="lt1" tx1="dk1" bg2="lt2" tx2="dk2" accent1="accent1" accent2="accent2" accent3="accent3" accent4="accent4" accent5="accent5" accent6="accent6" hlink="hlink" folHlink="folHlink"/>
  <p:notesStyle>
    <a:lvl1pPr algn="l" defTabSz="414338" rtl="0" eaLnBrk="0" fontAlgn="base" hangingPunct="0">
      <a:spcBef>
        <a:spcPct val="30000"/>
      </a:spcBef>
      <a:spcAft>
        <a:spcPct val="0"/>
      </a:spcAft>
      <a:defRPr sz="1100" kern="1200">
        <a:solidFill>
          <a:schemeClr val="tx1"/>
        </a:solidFill>
        <a:latin typeface="+mn-lt"/>
        <a:ea typeface="ＭＳ Ｐゴシック" charset="0"/>
        <a:cs typeface="ＭＳ Ｐゴシック" charset="0"/>
      </a:defRPr>
    </a:lvl1pPr>
    <a:lvl2pPr marL="414338" algn="l" defTabSz="414338" rtl="0" eaLnBrk="0" fontAlgn="base" hangingPunct="0">
      <a:spcBef>
        <a:spcPct val="30000"/>
      </a:spcBef>
      <a:spcAft>
        <a:spcPct val="0"/>
      </a:spcAft>
      <a:defRPr sz="1100" kern="1200">
        <a:solidFill>
          <a:schemeClr val="tx1"/>
        </a:solidFill>
        <a:latin typeface="+mn-lt"/>
        <a:ea typeface="ＭＳ Ｐゴシック" charset="0"/>
        <a:cs typeface="+mn-cs"/>
      </a:defRPr>
    </a:lvl2pPr>
    <a:lvl3pPr marL="833438" algn="l" defTabSz="414338" rtl="0" eaLnBrk="0" fontAlgn="base" hangingPunct="0">
      <a:spcBef>
        <a:spcPct val="30000"/>
      </a:spcBef>
      <a:spcAft>
        <a:spcPct val="0"/>
      </a:spcAft>
      <a:defRPr sz="1100" kern="1200">
        <a:solidFill>
          <a:schemeClr val="tx1"/>
        </a:solidFill>
        <a:latin typeface="+mn-lt"/>
        <a:ea typeface="ＭＳ Ｐゴシック" charset="0"/>
        <a:cs typeface="+mn-cs"/>
      </a:defRPr>
    </a:lvl3pPr>
    <a:lvl4pPr marL="1250950" algn="l" defTabSz="414338" rtl="0" eaLnBrk="0" fontAlgn="base" hangingPunct="0">
      <a:spcBef>
        <a:spcPct val="30000"/>
      </a:spcBef>
      <a:spcAft>
        <a:spcPct val="0"/>
      </a:spcAft>
      <a:defRPr sz="1100" kern="1200">
        <a:solidFill>
          <a:schemeClr val="tx1"/>
        </a:solidFill>
        <a:latin typeface="+mn-lt"/>
        <a:ea typeface="ＭＳ Ｐゴシック" charset="0"/>
        <a:cs typeface="+mn-cs"/>
      </a:defRPr>
    </a:lvl4pPr>
    <a:lvl5pPr marL="1668463" algn="l" defTabSz="414338" rtl="0" eaLnBrk="0" fontAlgn="base" hangingPunct="0">
      <a:spcBef>
        <a:spcPct val="30000"/>
      </a:spcBef>
      <a:spcAft>
        <a:spcPct val="0"/>
      </a:spcAft>
      <a:defRPr sz="1100" kern="1200">
        <a:solidFill>
          <a:schemeClr val="tx1"/>
        </a:solidFill>
        <a:latin typeface="+mn-lt"/>
        <a:ea typeface="ＭＳ Ｐゴシック" charset="0"/>
        <a:cs typeface="+mn-cs"/>
      </a:defRPr>
    </a:lvl5pPr>
    <a:lvl6pPr marL="2086981" algn="l" defTabSz="417396" rtl="0" eaLnBrk="1" latinLnBrk="0" hangingPunct="1">
      <a:defRPr sz="1100" kern="1200">
        <a:solidFill>
          <a:schemeClr val="tx1"/>
        </a:solidFill>
        <a:latin typeface="+mn-lt"/>
        <a:ea typeface="+mn-ea"/>
        <a:cs typeface="+mn-cs"/>
      </a:defRPr>
    </a:lvl6pPr>
    <a:lvl7pPr marL="2504377" algn="l" defTabSz="417396" rtl="0" eaLnBrk="1" latinLnBrk="0" hangingPunct="1">
      <a:defRPr sz="1100" kern="1200">
        <a:solidFill>
          <a:schemeClr val="tx1"/>
        </a:solidFill>
        <a:latin typeface="+mn-lt"/>
        <a:ea typeface="+mn-ea"/>
        <a:cs typeface="+mn-cs"/>
      </a:defRPr>
    </a:lvl7pPr>
    <a:lvl8pPr marL="2921773" algn="l" defTabSz="417396" rtl="0" eaLnBrk="1" latinLnBrk="0" hangingPunct="1">
      <a:defRPr sz="1100" kern="1200">
        <a:solidFill>
          <a:schemeClr val="tx1"/>
        </a:solidFill>
        <a:latin typeface="+mn-lt"/>
        <a:ea typeface="+mn-ea"/>
        <a:cs typeface="+mn-cs"/>
      </a:defRPr>
    </a:lvl8pPr>
    <a:lvl9pPr marL="3339169" algn="l" defTabSz="417396"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ea typeface="ＭＳ Ｐゴシック" charset="-128"/>
            </a:endParaRPr>
          </a:p>
        </p:txBody>
      </p:sp>
      <p:sp>
        <p:nvSpPr>
          <p:cNvPr id="1536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charset="0"/>
                <a:ea typeface="ＭＳ Ｐゴシック" charset="-128"/>
              </a:defRPr>
            </a:lvl1pPr>
            <a:lvl2pPr marL="742950" indent="-285750">
              <a:spcBef>
                <a:spcPct val="30000"/>
              </a:spcBef>
              <a:defRPr sz="1100">
                <a:solidFill>
                  <a:schemeClr val="tx1"/>
                </a:solidFill>
                <a:latin typeface="Calibri" charset="0"/>
                <a:ea typeface="ＭＳ Ｐゴシック" charset="-128"/>
              </a:defRPr>
            </a:lvl2pPr>
            <a:lvl3pPr marL="1143000" indent="-228600">
              <a:spcBef>
                <a:spcPct val="30000"/>
              </a:spcBef>
              <a:defRPr sz="1100">
                <a:solidFill>
                  <a:schemeClr val="tx1"/>
                </a:solidFill>
                <a:latin typeface="Calibri" charset="0"/>
                <a:ea typeface="ＭＳ Ｐゴシック" charset="-128"/>
              </a:defRPr>
            </a:lvl3pPr>
            <a:lvl4pPr marL="1600200" indent="-228600">
              <a:spcBef>
                <a:spcPct val="30000"/>
              </a:spcBef>
              <a:defRPr sz="1100">
                <a:solidFill>
                  <a:schemeClr val="tx1"/>
                </a:solidFill>
                <a:latin typeface="Calibri" charset="0"/>
                <a:ea typeface="ＭＳ Ｐゴシック" charset="-128"/>
              </a:defRPr>
            </a:lvl4pPr>
            <a:lvl5pPr marL="2057400" indent="-228600">
              <a:spcBef>
                <a:spcPct val="30000"/>
              </a:spcBef>
              <a:defRPr sz="11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1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1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1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100">
                <a:solidFill>
                  <a:schemeClr val="tx1"/>
                </a:solidFill>
                <a:latin typeface="Calibri" charset="0"/>
                <a:ea typeface="ＭＳ Ｐゴシック" charset="-128"/>
              </a:defRPr>
            </a:lvl9pPr>
          </a:lstStyle>
          <a:p>
            <a:pPr>
              <a:spcBef>
                <a:spcPct val="0"/>
              </a:spcBef>
            </a:pPr>
            <a:fld id="{F8EA402E-3FE5-B747-9705-91DE8D029D37}" type="slidenum">
              <a:rPr lang="en-US" altLang="en-US" sz="1200">
                <a:latin typeface="Arial" charset="0"/>
              </a:rPr>
              <a:pPr>
                <a:spcBef>
                  <a:spcPct val="0"/>
                </a:spcBef>
              </a:pPr>
              <a:t>1</a:t>
            </a:fld>
            <a:endParaRPr lang="en-US" altLang="en-US" sz="1200">
              <a:latin typeface="Arial" charset="0"/>
            </a:endParaRPr>
          </a:p>
        </p:txBody>
      </p:sp>
    </p:spTree>
    <p:extLst>
      <p:ext uri="{BB962C8B-B14F-4D97-AF65-F5344CB8AC3E}">
        <p14:creationId xmlns:p14="http://schemas.microsoft.com/office/powerpoint/2010/main" val="2144279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7" y="10226677"/>
            <a:ext cx="37306249"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4" y="18653126"/>
            <a:ext cx="30724475" cy="8413751"/>
          </a:xfrm>
        </p:spPr>
        <p:txBody>
          <a:bodyPr/>
          <a:lstStyle>
            <a:lvl1pPr marL="0" indent="0" algn="ctr">
              <a:buNone/>
              <a:defRPr/>
            </a:lvl1pPr>
            <a:lvl2pPr marL="417396" indent="0" algn="ctr">
              <a:buNone/>
              <a:defRPr/>
            </a:lvl2pPr>
            <a:lvl3pPr marL="834792" indent="0" algn="ctr">
              <a:buNone/>
              <a:defRPr/>
            </a:lvl3pPr>
            <a:lvl4pPr marL="1252188" indent="0" algn="ctr">
              <a:buNone/>
              <a:defRPr/>
            </a:lvl4pPr>
            <a:lvl5pPr marL="1669584" indent="0" algn="ctr">
              <a:buNone/>
              <a:defRPr/>
            </a:lvl5pPr>
            <a:lvl6pPr marL="2086981" indent="0" algn="ctr">
              <a:buNone/>
              <a:defRPr/>
            </a:lvl6pPr>
            <a:lvl7pPr marL="2504377" indent="0" algn="ctr">
              <a:buNone/>
              <a:defRPr/>
            </a:lvl7pPr>
            <a:lvl8pPr marL="2921773" indent="0" algn="ctr">
              <a:buNone/>
              <a:defRPr/>
            </a:lvl8pPr>
            <a:lvl9pPr marL="333916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622567-E940-1A4B-8976-A5906DD37739}" type="slidenum">
              <a:rPr lang="en-US" altLang="en-US"/>
              <a:pPr>
                <a:defRPr/>
              </a:pPr>
              <a:t>‹#›</a:t>
            </a:fld>
            <a:endParaRPr lang="en-US" altLang="en-US"/>
          </a:p>
        </p:txBody>
      </p:sp>
    </p:spTree>
    <p:extLst>
      <p:ext uri="{BB962C8B-B14F-4D97-AF65-F5344CB8AC3E}">
        <p14:creationId xmlns:p14="http://schemas.microsoft.com/office/powerpoint/2010/main" val="1244101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9C8C0A-1273-6C42-A0E4-50A00BFAAF85}" type="slidenum">
              <a:rPr lang="en-US" altLang="en-US"/>
              <a:pPr>
                <a:defRPr/>
              </a:pPr>
              <a:t>‹#›</a:t>
            </a:fld>
            <a:endParaRPr lang="en-US" altLang="en-US"/>
          </a:p>
        </p:txBody>
      </p:sp>
    </p:spTree>
    <p:extLst>
      <p:ext uri="{BB962C8B-B14F-4D97-AF65-F5344CB8AC3E}">
        <p14:creationId xmlns:p14="http://schemas.microsoft.com/office/powerpoint/2010/main" val="62080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1317627"/>
            <a:ext cx="9875837" cy="2808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6" y="1317627"/>
            <a:ext cx="29475113" cy="2808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C2DD64-062A-5149-BFFF-3BCE70149E68}" type="slidenum">
              <a:rPr lang="en-US" altLang="en-US"/>
              <a:pPr>
                <a:defRPr/>
              </a:pPr>
              <a:t>‹#›</a:t>
            </a:fld>
            <a:endParaRPr lang="en-US" altLang="en-US"/>
          </a:p>
        </p:txBody>
      </p:sp>
    </p:spTree>
    <p:extLst>
      <p:ext uri="{BB962C8B-B14F-4D97-AF65-F5344CB8AC3E}">
        <p14:creationId xmlns:p14="http://schemas.microsoft.com/office/powerpoint/2010/main" val="902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E64C23-9086-7949-A6A4-BC5FFB1503E3}" type="slidenum">
              <a:rPr lang="en-US" altLang="en-US"/>
              <a:pPr>
                <a:defRPr/>
              </a:pPr>
              <a:t>‹#›</a:t>
            </a:fld>
            <a:endParaRPr lang="en-US" altLang="en-US"/>
          </a:p>
        </p:txBody>
      </p:sp>
    </p:spTree>
    <p:extLst>
      <p:ext uri="{BB962C8B-B14F-4D97-AF65-F5344CB8AC3E}">
        <p14:creationId xmlns:p14="http://schemas.microsoft.com/office/powerpoint/2010/main" val="1219117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40"/>
            <a:ext cx="37307839" cy="653732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538"/>
            <a:ext cx="37307839" cy="7200900"/>
          </a:xfrm>
        </p:spPr>
        <p:txBody>
          <a:bodyPr anchor="b"/>
          <a:lstStyle>
            <a:lvl1pPr marL="0" indent="0">
              <a:buNone/>
              <a:defRPr sz="1800"/>
            </a:lvl1pPr>
            <a:lvl2pPr marL="417396" indent="0">
              <a:buNone/>
              <a:defRPr sz="1700"/>
            </a:lvl2pPr>
            <a:lvl3pPr marL="834792" indent="0">
              <a:buNone/>
              <a:defRPr sz="1400"/>
            </a:lvl3pPr>
            <a:lvl4pPr marL="1252188" indent="0">
              <a:buNone/>
              <a:defRPr sz="1300"/>
            </a:lvl4pPr>
            <a:lvl5pPr marL="1669584" indent="0">
              <a:buNone/>
              <a:defRPr sz="1300"/>
            </a:lvl5pPr>
            <a:lvl6pPr marL="2086981" indent="0">
              <a:buNone/>
              <a:defRPr sz="1300"/>
            </a:lvl6pPr>
            <a:lvl7pPr marL="2504377" indent="0">
              <a:buNone/>
              <a:defRPr sz="1300"/>
            </a:lvl7pPr>
            <a:lvl8pPr marL="2921773" indent="0">
              <a:buNone/>
              <a:defRPr sz="1300"/>
            </a:lvl8pPr>
            <a:lvl9pPr marL="3339169" indent="0">
              <a:buNone/>
              <a:defRPr sz="13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CF02FF-6800-1E4B-9AED-44718EA9AA4F}" type="slidenum">
              <a:rPr lang="en-US" altLang="en-US"/>
              <a:pPr>
                <a:defRPr/>
              </a:pPr>
              <a:t>‹#›</a:t>
            </a:fld>
            <a:endParaRPr lang="en-US" altLang="en-US"/>
          </a:p>
        </p:txBody>
      </p:sp>
    </p:spTree>
    <p:extLst>
      <p:ext uri="{BB962C8B-B14F-4D97-AF65-F5344CB8AC3E}">
        <p14:creationId xmlns:p14="http://schemas.microsoft.com/office/powerpoint/2010/main" val="11390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7" y="7680327"/>
            <a:ext cx="19675475" cy="21726525"/>
          </a:xfrm>
        </p:spPr>
        <p:txBody>
          <a:bodyPr/>
          <a:lstStyle>
            <a:lvl1pPr>
              <a:defRPr sz="25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1" y="7680327"/>
            <a:ext cx="19675475" cy="21726525"/>
          </a:xfrm>
        </p:spPr>
        <p:txBody>
          <a:bodyPr/>
          <a:lstStyle>
            <a:lvl1pPr>
              <a:defRPr sz="25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6AD762-4203-A34F-89D2-ECC6722439A6}" type="slidenum">
              <a:rPr lang="en-US" altLang="en-US"/>
              <a:pPr>
                <a:defRPr/>
              </a:pPr>
              <a:t>‹#›</a:t>
            </a:fld>
            <a:endParaRPr lang="en-US" altLang="en-US"/>
          </a:p>
        </p:txBody>
      </p:sp>
    </p:spTree>
    <p:extLst>
      <p:ext uri="{BB962C8B-B14F-4D97-AF65-F5344CB8AC3E}">
        <p14:creationId xmlns:p14="http://schemas.microsoft.com/office/powerpoint/2010/main" val="30261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6" y="7369177"/>
            <a:ext cx="19392900" cy="3070226"/>
          </a:xfrm>
        </p:spPr>
        <p:txBody>
          <a:bodyPr anchor="b"/>
          <a:lstStyle>
            <a:lvl1pPr marL="0" indent="0">
              <a:buNone/>
              <a:defRPr sz="2200" b="1"/>
            </a:lvl1pPr>
            <a:lvl2pPr marL="417396" indent="0">
              <a:buNone/>
              <a:defRPr sz="1800" b="1"/>
            </a:lvl2pPr>
            <a:lvl3pPr marL="834792" indent="0">
              <a:buNone/>
              <a:defRPr sz="1700" b="1"/>
            </a:lvl3pPr>
            <a:lvl4pPr marL="1252188" indent="0">
              <a:buNone/>
              <a:defRPr sz="1400" b="1"/>
            </a:lvl4pPr>
            <a:lvl5pPr marL="1669584" indent="0">
              <a:buNone/>
              <a:defRPr sz="1400" b="1"/>
            </a:lvl5pPr>
            <a:lvl6pPr marL="2086981" indent="0">
              <a:buNone/>
              <a:defRPr sz="1400" b="1"/>
            </a:lvl6pPr>
            <a:lvl7pPr marL="2504377" indent="0">
              <a:buNone/>
              <a:defRPr sz="1400" b="1"/>
            </a:lvl7pPr>
            <a:lvl8pPr marL="2921773" indent="0">
              <a:buNone/>
              <a:defRPr sz="1400" b="1"/>
            </a:lvl8pPr>
            <a:lvl9pPr marL="3339169"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193926" y="10439402"/>
            <a:ext cx="19392900" cy="18965864"/>
          </a:xfrm>
        </p:spPr>
        <p:txBody>
          <a:bodyPr/>
          <a:lstStyle>
            <a:lvl1pPr>
              <a:defRPr sz="2200"/>
            </a:lvl1pPr>
            <a:lvl2pPr>
              <a:defRPr sz="18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9" y="7369177"/>
            <a:ext cx="19400837" cy="3070226"/>
          </a:xfrm>
        </p:spPr>
        <p:txBody>
          <a:bodyPr anchor="b"/>
          <a:lstStyle>
            <a:lvl1pPr marL="0" indent="0">
              <a:buNone/>
              <a:defRPr sz="2200" b="1"/>
            </a:lvl1pPr>
            <a:lvl2pPr marL="417396" indent="0">
              <a:buNone/>
              <a:defRPr sz="1800" b="1"/>
            </a:lvl2pPr>
            <a:lvl3pPr marL="834792" indent="0">
              <a:buNone/>
              <a:defRPr sz="1700" b="1"/>
            </a:lvl3pPr>
            <a:lvl4pPr marL="1252188" indent="0">
              <a:buNone/>
              <a:defRPr sz="1400" b="1"/>
            </a:lvl4pPr>
            <a:lvl5pPr marL="1669584" indent="0">
              <a:buNone/>
              <a:defRPr sz="1400" b="1"/>
            </a:lvl5pPr>
            <a:lvl6pPr marL="2086981" indent="0">
              <a:buNone/>
              <a:defRPr sz="1400" b="1"/>
            </a:lvl6pPr>
            <a:lvl7pPr marL="2504377" indent="0">
              <a:buNone/>
              <a:defRPr sz="1400" b="1"/>
            </a:lvl7pPr>
            <a:lvl8pPr marL="2921773" indent="0">
              <a:buNone/>
              <a:defRPr sz="1400" b="1"/>
            </a:lvl8pPr>
            <a:lvl9pPr marL="3339169"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2296439" y="10439402"/>
            <a:ext cx="19400837" cy="18965864"/>
          </a:xfrm>
        </p:spPr>
        <p:txBody>
          <a:bodyPr/>
          <a:lstStyle>
            <a:lvl1pPr>
              <a:defRPr sz="2200"/>
            </a:lvl1pPr>
            <a:lvl2pPr>
              <a:defRPr sz="18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339886-918E-9F4D-B484-DB45A09A79EE}" type="slidenum">
              <a:rPr lang="en-US" altLang="en-US"/>
              <a:pPr>
                <a:defRPr/>
              </a:pPr>
              <a:t>‹#›</a:t>
            </a:fld>
            <a:endParaRPr lang="en-US" altLang="en-US"/>
          </a:p>
        </p:txBody>
      </p:sp>
    </p:spTree>
    <p:extLst>
      <p:ext uri="{BB962C8B-B14F-4D97-AF65-F5344CB8AC3E}">
        <p14:creationId xmlns:p14="http://schemas.microsoft.com/office/powerpoint/2010/main" val="85950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EF7133-A2A3-3846-BB32-61142B1A9A83}" type="slidenum">
              <a:rPr lang="en-US" altLang="en-US"/>
              <a:pPr>
                <a:defRPr/>
              </a:pPr>
              <a:t>‹#›</a:t>
            </a:fld>
            <a:endParaRPr lang="en-US" altLang="en-US"/>
          </a:p>
        </p:txBody>
      </p:sp>
    </p:spTree>
    <p:extLst>
      <p:ext uri="{BB962C8B-B14F-4D97-AF65-F5344CB8AC3E}">
        <p14:creationId xmlns:p14="http://schemas.microsoft.com/office/powerpoint/2010/main" val="177480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B3FD8BB-52BE-814F-9362-2C13782311E1}" type="slidenum">
              <a:rPr lang="en-US" altLang="en-US"/>
              <a:pPr>
                <a:defRPr/>
              </a:pPr>
              <a:t>‹#›</a:t>
            </a:fld>
            <a:endParaRPr lang="en-US" altLang="en-US"/>
          </a:p>
        </p:txBody>
      </p:sp>
    </p:spTree>
    <p:extLst>
      <p:ext uri="{BB962C8B-B14F-4D97-AF65-F5344CB8AC3E}">
        <p14:creationId xmlns:p14="http://schemas.microsoft.com/office/powerpoint/2010/main" val="911446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6" y="1311277"/>
            <a:ext cx="14439900" cy="557688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17160875" y="1311277"/>
            <a:ext cx="24536400" cy="28093988"/>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6" y="6888164"/>
            <a:ext cx="14439900" cy="22517100"/>
          </a:xfrm>
        </p:spPr>
        <p:txBody>
          <a:bodyPr/>
          <a:lstStyle>
            <a:lvl1pPr marL="0" indent="0">
              <a:buNone/>
              <a:defRPr sz="1300"/>
            </a:lvl1pPr>
            <a:lvl2pPr marL="417396" indent="0">
              <a:buNone/>
              <a:defRPr sz="1100"/>
            </a:lvl2pPr>
            <a:lvl3pPr marL="834792" indent="0">
              <a:buNone/>
              <a:defRPr sz="1000"/>
            </a:lvl3pPr>
            <a:lvl4pPr marL="1252188" indent="0">
              <a:buNone/>
              <a:defRPr sz="800"/>
            </a:lvl4pPr>
            <a:lvl5pPr marL="1669584" indent="0">
              <a:buNone/>
              <a:defRPr sz="800"/>
            </a:lvl5pPr>
            <a:lvl6pPr marL="2086981" indent="0">
              <a:buNone/>
              <a:defRPr sz="800"/>
            </a:lvl6pPr>
            <a:lvl7pPr marL="2504377" indent="0">
              <a:buNone/>
              <a:defRPr sz="800"/>
            </a:lvl7pPr>
            <a:lvl8pPr marL="2921773" indent="0">
              <a:buNone/>
              <a:defRPr sz="800"/>
            </a:lvl8pPr>
            <a:lvl9pPr marL="3339169"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F5EB20-1643-8942-B09F-39236145D807}" type="slidenum">
              <a:rPr lang="en-US" altLang="en-US"/>
              <a:pPr>
                <a:defRPr/>
              </a:pPr>
              <a:t>‹#›</a:t>
            </a:fld>
            <a:endParaRPr lang="en-US" altLang="en-US"/>
          </a:p>
        </p:txBody>
      </p:sp>
    </p:spTree>
    <p:extLst>
      <p:ext uri="{BB962C8B-B14F-4D97-AF65-F5344CB8AC3E}">
        <p14:creationId xmlns:p14="http://schemas.microsoft.com/office/powerpoint/2010/main" val="134313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2566"/>
            <a:ext cx="26335037" cy="2720975"/>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8602664" y="2941640"/>
            <a:ext cx="26335037" cy="19750088"/>
          </a:xfrm>
        </p:spPr>
        <p:txBody>
          <a:bodyPr/>
          <a:lstStyle>
            <a:lvl1pPr marL="0" indent="0">
              <a:buNone/>
              <a:defRPr sz="2900"/>
            </a:lvl1pPr>
            <a:lvl2pPr marL="417396" indent="0">
              <a:buNone/>
              <a:defRPr sz="2500"/>
            </a:lvl2pPr>
            <a:lvl3pPr marL="834792" indent="0">
              <a:buNone/>
              <a:defRPr sz="2200"/>
            </a:lvl3pPr>
            <a:lvl4pPr marL="1252188" indent="0">
              <a:buNone/>
              <a:defRPr sz="1800"/>
            </a:lvl4pPr>
            <a:lvl5pPr marL="1669584" indent="0">
              <a:buNone/>
              <a:defRPr sz="1800"/>
            </a:lvl5pPr>
            <a:lvl6pPr marL="2086981" indent="0">
              <a:buNone/>
              <a:defRPr sz="1800"/>
            </a:lvl6pPr>
            <a:lvl7pPr marL="2504377" indent="0">
              <a:buNone/>
              <a:defRPr sz="1800"/>
            </a:lvl7pPr>
            <a:lvl8pPr marL="2921773" indent="0">
              <a:buNone/>
              <a:defRPr sz="1800"/>
            </a:lvl8pPr>
            <a:lvl9pPr marL="3339169" indent="0">
              <a:buNone/>
              <a:defRPr sz="1800"/>
            </a:lvl9pPr>
          </a:lstStyle>
          <a:p>
            <a:pPr lvl="0"/>
            <a:endParaRPr lang="en-US" noProof="0" smtClean="0"/>
          </a:p>
        </p:txBody>
      </p:sp>
      <p:sp>
        <p:nvSpPr>
          <p:cNvPr id="4" name="Text Placeholder 3"/>
          <p:cNvSpPr>
            <a:spLocks noGrp="1"/>
          </p:cNvSpPr>
          <p:nvPr>
            <p:ph type="body" sz="half" idx="2"/>
          </p:nvPr>
        </p:nvSpPr>
        <p:spPr>
          <a:xfrm>
            <a:off x="8602664" y="25763540"/>
            <a:ext cx="26335037" cy="3862388"/>
          </a:xfrm>
        </p:spPr>
        <p:txBody>
          <a:bodyPr/>
          <a:lstStyle>
            <a:lvl1pPr marL="0" indent="0">
              <a:buNone/>
              <a:defRPr sz="1300"/>
            </a:lvl1pPr>
            <a:lvl2pPr marL="417396" indent="0">
              <a:buNone/>
              <a:defRPr sz="1100"/>
            </a:lvl2pPr>
            <a:lvl3pPr marL="834792" indent="0">
              <a:buNone/>
              <a:defRPr sz="1000"/>
            </a:lvl3pPr>
            <a:lvl4pPr marL="1252188" indent="0">
              <a:buNone/>
              <a:defRPr sz="800"/>
            </a:lvl4pPr>
            <a:lvl5pPr marL="1669584" indent="0">
              <a:buNone/>
              <a:defRPr sz="800"/>
            </a:lvl5pPr>
            <a:lvl6pPr marL="2086981" indent="0">
              <a:buNone/>
              <a:defRPr sz="800"/>
            </a:lvl6pPr>
            <a:lvl7pPr marL="2504377" indent="0">
              <a:buNone/>
              <a:defRPr sz="800"/>
            </a:lvl7pPr>
            <a:lvl8pPr marL="2921773" indent="0">
              <a:buNone/>
              <a:defRPr sz="800"/>
            </a:lvl8pPr>
            <a:lvl9pPr marL="3339169" indent="0">
              <a:buNone/>
              <a:defRPr sz="8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1B1BE-5F3C-F048-B5FD-62F03CEC5ACA}" type="slidenum">
              <a:rPr lang="en-US" altLang="en-US"/>
              <a:pPr>
                <a:defRPr/>
              </a:pPr>
              <a:t>‹#›</a:t>
            </a:fld>
            <a:endParaRPr lang="en-US" altLang="en-US"/>
          </a:p>
        </p:txBody>
      </p:sp>
    </p:spTree>
    <p:extLst>
      <p:ext uri="{BB962C8B-B14F-4D97-AF65-F5344CB8AC3E}">
        <p14:creationId xmlns:p14="http://schemas.microsoft.com/office/powerpoint/2010/main" val="16988702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2338" y="1317625"/>
            <a:ext cx="39506525" cy="54864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429318" tIns="214659" rIns="429318" bIns="214659"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192338" y="7680325"/>
            <a:ext cx="39506525" cy="21726525"/>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429318" tIns="214659" rIns="429318" bIns="21465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192338" y="29978350"/>
            <a:ext cx="10245725" cy="2286000"/>
          </a:xfrm>
          <a:prstGeom prst="rect">
            <a:avLst/>
          </a:prstGeom>
          <a:noFill/>
          <a:ln w="9525">
            <a:noFill/>
            <a:miter lim="800000"/>
            <a:headEnd/>
            <a:tailEnd/>
          </a:ln>
          <a:effectLst/>
        </p:spPr>
        <p:txBody>
          <a:bodyPr vert="horz" wrap="square" lIns="429318" tIns="214659" rIns="429318" bIns="214659" numCol="1" anchor="t" anchorCtr="0" compatLnSpc="1">
            <a:prstTxWarp prst="textNoShape">
              <a:avLst/>
            </a:prstTxWarp>
          </a:bodyPr>
          <a:lstStyle>
            <a:lvl1pPr eaLnBrk="1" hangingPunct="1">
              <a:defRPr sz="6700">
                <a:latin typeface="Arial"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14993938" y="29978350"/>
            <a:ext cx="13903325" cy="2286000"/>
          </a:xfrm>
          <a:prstGeom prst="rect">
            <a:avLst/>
          </a:prstGeom>
          <a:noFill/>
          <a:ln w="9525">
            <a:noFill/>
            <a:miter lim="800000"/>
            <a:headEnd/>
            <a:tailEnd/>
          </a:ln>
          <a:effectLst/>
        </p:spPr>
        <p:txBody>
          <a:bodyPr vert="horz" wrap="square" lIns="429318" tIns="214659" rIns="429318" bIns="214659" numCol="1" anchor="t" anchorCtr="0" compatLnSpc="1">
            <a:prstTxWarp prst="textNoShape">
              <a:avLst/>
            </a:prstTxWarp>
          </a:bodyPr>
          <a:lstStyle>
            <a:lvl1pPr algn="ctr" eaLnBrk="1" hangingPunct="1">
              <a:defRPr sz="6700">
                <a:latin typeface="Arial"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31453138" y="29978350"/>
            <a:ext cx="10245725" cy="2286000"/>
          </a:xfrm>
          <a:prstGeom prst="rect">
            <a:avLst/>
          </a:prstGeom>
          <a:noFill/>
          <a:ln w="9525">
            <a:noFill/>
            <a:miter lim="800000"/>
            <a:headEnd/>
            <a:tailEnd/>
          </a:ln>
          <a:effectLst/>
        </p:spPr>
        <p:txBody>
          <a:bodyPr vert="horz" wrap="square" lIns="429318" tIns="214659" rIns="429318" bIns="214659" numCol="1" anchor="t" anchorCtr="0" compatLnSpc="1">
            <a:prstTxWarp prst="textNoShape">
              <a:avLst/>
            </a:prstTxWarp>
          </a:bodyPr>
          <a:lstStyle>
            <a:lvl1pPr algn="r" eaLnBrk="1" hangingPunct="1">
              <a:defRPr sz="6700"/>
            </a:lvl1pPr>
          </a:lstStyle>
          <a:p>
            <a:pPr>
              <a:defRPr/>
            </a:pPr>
            <a:fld id="{15C46C32-A870-3342-9FF4-6AF6753C371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92600" rtl="0" eaLnBrk="0" fontAlgn="base" hangingPunct="0">
        <a:spcBef>
          <a:spcPct val="0"/>
        </a:spcBef>
        <a:spcAft>
          <a:spcPct val="0"/>
        </a:spcAft>
        <a:defRPr sz="20900">
          <a:solidFill>
            <a:schemeClr val="tx2"/>
          </a:solidFill>
          <a:latin typeface="+mj-lt"/>
          <a:ea typeface="ＭＳ Ｐゴシック" charset="0"/>
          <a:cs typeface="ＭＳ Ｐゴシック" charset="0"/>
        </a:defRPr>
      </a:lvl1pPr>
      <a:lvl2pPr algn="ctr" defTabSz="4292600" rtl="0" eaLnBrk="0" fontAlgn="base" hangingPunct="0">
        <a:spcBef>
          <a:spcPct val="0"/>
        </a:spcBef>
        <a:spcAft>
          <a:spcPct val="0"/>
        </a:spcAft>
        <a:defRPr sz="20900">
          <a:solidFill>
            <a:schemeClr val="tx2"/>
          </a:solidFill>
          <a:latin typeface="Arial" charset="0"/>
          <a:ea typeface="ＭＳ Ｐゴシック" charset="0"/>
          <a:cs typeface="ＭＳ Ｐゴシック" charset="0"/>
        </a:defRPr>
      </a:lvl2pPr>
      <a:lvl3pPr algn="ctr" defTabSz="4292600" rtl="0" eaLnBrk="0" fontAlgn="base" hangingPunct="0">
        <a:spcBef>
          <a:spcPct val="0"/>
        </a:spcBef>
        <a:spcAft>
          <a:spcPct val="0"/>
        </a:spcAft>
        <a:defRPr sz="20900">
          <a:solidFill>
            <a:schemeClr val="tx2"/>
          </a:solidFill>
          <a:latin typeface="Arial" charset="0"/>
          <a:ea typeface="ＭＳ Ｐゴシック" charset="0"/>
          <a:cs typeface="ＭＳ Ｐゴシック" charset="0"/>
        </a:defRPr>
      </a:lvl3pPr>
      <a:lvl4pPr algn="ctr" defTabSz="4292600" rtl="0" eaLnBrk="0" fontAlgn="base" hangingPunct="0">
        <a:spcBef>
          <a:spcPct val="0"/>
        </a:spcBef>
        <a:spcAft>
          <a:spcPct val="0"/>
        </a:spcAft>
        <a:defRPr sz="20900">
          <a:solidFill>
            <a:schemeClr val="tx2"/>
          </a:solidFill>
          <a:latin typeface="Arial" charset="0"/>
          <a:ea typeface="ＭＳ Ｐゴシック" charset="0"/>
          <a:cs typeface="ＭＳ Ｐゴシック" charset="0"/>
        </a:defRPr>
      </a:lvl4pPr>
      <a:lvl5pPr algn="ctr" defTabSz="4292600" rtl="0" eaLnBrk="0" fontAlgn="base" hangingPunct="0">
        <a:spcBef>
          <a:spcPct val="0"/>
        </a:spcBef>
        <a:spcAft>
          <a:spcPct val="0"/>
        </a:spcAft>
        <a:defRPr sz="20900">
          <a:solidFill>
            <a:schemeClr val="tx2"/>
          </a:solidFill>
          <a:latin typeface="Arial" charset="0"/>
          <a:ea typeface="ＭＳ Ｐゴシック" charset="0"/>
          <a:cs typeface="ＭＳ Ｐゴシック" charset="0"/>
        </a:defRPr>
      </a:lvl5pPr>
      <a:lvl6pPr marL="417396" algn="ctr" defTabSz="4294254" rtl="0" fontAlgn="base">
        <a:spcBef>
          <a:spcPct val="0"/>
        </a:spcBef>
        <a:spcAft>
          <a:spcPct val="0"/>
        </a:spcAft>
        <a:defRPr sz="20900">
          <a:solidFill>
            <a:schemeClr val="tx2"/>
          </a:solidFill>
          <a:latin typeface="Arial" charset="0"/>
        </a:defRPr>
      </a:lvl6pPr>
      <a:lvl7pPr marL="834792" algn="ctr" defTabSz="4294254" rtl="0" fontAlgn="base">
        <a:spcBef>
          <a:spcPct val="0"/>
        </a:spcBef>
        <a:spcAft>
          <a:spcPct val="0"/>
        </a:spcAft>
        <a:defRPr sz="20900">
          <a:solidFill>
            <a:schemeClr val="tx2"/>
          </a:solidFill>
          <a:latin typeface="Arial" charset="0"/>
        </a:defRPr>
      </a:lvl7pPr>
      <a:lvl8pPr marL="1252188" algn="ctr" defTabSz="4294254" rtl="0" fontAlgn="base">
        <a:spcBef>
          <a:spcPct val="0"/>
        </a:spcBef>
        <a:spcAft>
          <a:spcPct val="0"/>
        </a:spcAft>
        <a:defRPr sz="20900">
          <a:solidFill>
            <a:schemeClr val="tx2"/>
          </a:solidFill>
          <a:latin typeface="Arial" charset="0"/>
        </a:defRPr>
      </a:lvl8pPr>
      <a:lvl9pPr marL="1669584" algn="ctr" defTabSz="4294254" rtl="0" fontAlgn="base">
        <a:spcBef>
          <a:spcPct val="0"/>
        </a:spcBef>
        <a:spcAft>
          <a:spcPct val="0"/>
        </a:spcAft>
        <a:defRPr sz="20900">
          <a:solidFill>
            <a:schemeClr val="tx2"/>
          </a:solidFill>
          <a:latin typeface="Arial" charset="0"/>
        </a:defRPr>
      </a:lvl9pPr>
    </p:titleStyle>
    <p:bodyStyle>
      <a:lvl1pPr marL="1611313" indent="-1611313" algn="l" defTabSz="4292600" rtl="0" eaLnBrk="0" fontAlgn="base" hangingPunct="0">
        <a:spcBef>
          <a:spcPct val="20000"/>
        </a:spcBef>
        <a:spcAft>
          <a:spcPct val="0"/>
        </a:spcAft>
        <a:buChar char="•"/>
        <a:defRPr sz="15000">
          <a:solidFill>
            <a:schemeClr val="tx1"/>
          </a:solidFill>
          <a:latin typeface="+mn-lt"/>
          <a:ea typeface="ＭＳ Ｐゴシック" charset="0"/>
          <a:cs typeface="ＭＳ Ｐゴシック" charset="0"/>
        </a:defRPr>
      </a:lvl1pPr>
      <a:lvl2pPr marL="3489325" indent="-1341438" algn="l" defTabSz="4292600" rtl="0" eaLnBrk="0" fontAlgn="base" hangingPunct="0">
        <a:spcBef>
          <a:spcPct val="20000"/>
        </a:spcBef>
        <a:spcAft>
          <a:spcPct val="0"/>
        </a:spcAft>
        <a:buChar char="–"/>
        <a:defRPr sz="13200">
          <a:solidFill>
            <a:schemeClr val="tx1"/>
          </a:solidFill>
          <a:latin typeface="+mn-lt"/>
          <a:ea typeface="ＭＳ Ｐゴシック" charset="-128"/>
        </a:defRPr>
      </a:lvl2pPr>
      <a:lvl3pPr marL="5367338" indent="-1073150" algn="l" defTabSz="4292600" rtl="0" eaLnBrk="0" fontAlgn="base" hangingPunct="0">
        <a:spcBef>
          <a:spcPct val="20000"/>
        </a:spcBef>
        <a:spcAft>
          <a:spcPct val="0"/>
        </a:spcAft>
        <a:buChar char="•"/>
        <a:defRPr sz="11300">
          <a:solidFill>
            <a:schemeClr val="tx1"/>
          </a:solidFill>
          <a:latin typeface="+mn-lt"/>
          <a:ea typeface="ＭＳ Ｐゴシック" charset="-128"/>
        </a:defRPr>
      </a:lvl3pPr>
      <a:lvl4pPr marL="7512050" indent="-1069975" algn="l" defTabSz="4292600" rtl="0" eaLnBrk="0" fontAlgn="base" hangingPunct="0">
        <a:spcBef>
          <a:spcPct val="20000"/>
        </a:spcBef>
        <a:spcAft>
          <a:spcPct val="0"/>
        </a:spcAft>
        <a:buChar char="–"/>
        <a:defRPr sz="9500">
          <a:solidFill>
            <a:schemeClr val="tx1"/>
          </a:solidFill>
          <a:latin typeface="+mn-lt"/>
          <a:ea typeface="ＭＳ Ｐゴシック" charset="-128"/>
        </a:defRPr>
      </a:lvl4pPr>
      <a:lvl5pPr marL="9658350" indent="-1073150" algn="l" defTabSz="4292600" rtl="0" eaLnBrk="0" fontAlgn="base" hangingPunct="0">
        <a:spcBef>
          <a:spcPct val="20000"/>
        </a:spcBef>
        <a:spcAft>
          <a:spcPct val="0"/>
        </a:spcAft>
        <a:buChar char="»"/>
        <a:defRPr sz="9500">
          <a:solidFill>
            <a:schemeClr val="tx1"/>
          </a:solidFill>
          <a:latin typeface="+mn-lt"/>
          <a:ea typeface="ＭＳ Ｐゴシック" charset="-128"/>
        </a:defRPr>
      </a:lvl5pPr>
      <a:lvl6pPr marL="10076930" indent="-1073926" algn="l" defTabSz="4294254" rtl="0" fontAlgn="base">
        <a:spcBef>
          <a:spcPct val="20000"/>
        </a:spcBef>
        <a:spcAft>
          <a:spcPct val="0"/>
        </a:spcAft>
        <a:buChar char="»"/>
        <a:defRPr sz="9500">
          <a:solidFill>
            <a:schemeClr val="tx1"/>
          </a:solidFill>
          <a:latin typeface="+mn-lt"/>
          <a:ea typeface="ＭＳ Ｐゴシック" charset="-128"/>
        </a:defRPr>
      </a:lvl6pPr>
      <a:lvl7pPr marL="10494326" indent="-1073926" algn="l" defTabSz="4294254" rtl="0" fontAlgn="base">
        <a:spcBef>
          <a:spcPct val="20000"/>
        </a:spcBef>
        <a:spcAft>
          <a:spcPct val="0"/>
        </a:spcAft>
        <a:buChar char="»"/>
        <a:defRPr sz="9500">
          <a:solidFill>
            <a:schemeClr val="tx1"/>
          </a:solidFill>
          <a:latin typeface="+mn-lt"/>
          <a:ea typeface="ＭＳ Ｐゴシック" charset="-128"/>
        </a:defRPr>
      </a:lvl7pPr>
      <a:lvl8pPr marL="10911722" indent="-1073926" algn="l" defTabSz="4294254" rtl="0" fontAlgn="base">
        <a:spcBef>
          <a:spcPct val="20000"/>
        </a:spcBef>
        <a:spcAft>
          <a:spcPct val="0"/>
        </a:spcAft>
        <a:buChar char="»"/>
        <a:defRPr sz="9500">
          <a:solidFill>
            <a:schemeClr val="tx1"/>
          </a:solidFill>
          <a:latin typeface="+mn-lt"/>
          <a:ea typeface="ＭＳ Ｐゴシック" charset="-128"/>
        </a:defRPr>
      </a:lvl8pPr>
      <a:lvl9pPr marL="11329118" indent="-1073926" algn="l" defTabSz="4294254" rtl="0" fontAlgn="base">
        <a:spcBef>
          <a:spcPct val="20000"/>
        </a:spcBef>
        <a:spcAft>
          <a:spcPct val="0"/>
        </a:spcAft>
        <a:buChar char="»"/>
        <a:defRPr sz="9500">
          <a:solidFill>
            <a:schemeClr val="tx1"/>
          </a:solidFill>
          <a:latin typeface="+mn-lt"/>
          <a:ea typeface="ＭＳ Ｐゴシック" charset="-128"/>
        </a:defRPr>
      </a:lvl9pPr>
    </p:bodyStyle>
    <p:otherStyle>
      <a:defPPr>
        <a:defRPr lang="en-US"/>
      </a:defPPr>
      <a:lvl1pPr marL="0" algn="l" defTabSz="417396" rtl="0" eaLnBrk="1" latinLnBrk="0" hangingPunct="1">
        <a:defRPr sz="1700" kern="1200">
          <a:solidFill>
            <a:schemeClr val="tx1"/>
          </a:solidFill>
          <a:latin typeface="+mn-lt"/>
          <a:ea typeface="+mn-ea"/>
          <a:cs typeface="+mn-cs"/>
        </a:defRPr>
      </a:lvl1pPr>
      <a:lvl2pPr marL="417396" algn="l" defTabSz="417396" rtl="0" eaLnBrk="1" latinLnBrk="0" hangingPunct="1">
        <a:defRPr sz="1700" kern="1200">
          <a:solidFill>
            <a:schemeClr val="tx1"/>
          </a:solidFill>
          <a:latin typeface="+mn-lt"/>
          <a:ea typeface="+mn-ea"/>
          <a:cs typeface="+mn-cs"/>
        </a:defRPr>
      </a:lvl2pPr>
      <a:lvl3pPr marL="834792" algn="l" defTabSz="417396" rtl="0" eaLnBrk="1" latinLnBrk="0" hangingPunct="1">
        <a:defRPr sz="1700" kern="1200">
          <a:solidFill>
            <a:schemeClr val="tx1"/>
          </a:solidFill>
          <a:latin typeface="+mn-lt"/>
          <a:ea typeface="+mn-ea"/>
          <a:cs typeface="+mn-cs"/>
        </a:defRPr>
      </a:lvl3pPr>
      <a:lvl4pPr marL="1252188" algn="l" defTabSz="417396" rtl="0" eaLnBrk="1" latinLnBrk="0" hangingPunct="1">
        <a:defRPr sz="1700" kern="1200">
          <a:solidFill>
            <a:schemeClr val="tx1"/>
          </a:solidFill>
          <a:latin typeface="+mn-lt"/>
          <a:ea typeface="+mn-ea"/>
          <a:cs typeface="+mn-cs"/>
        </a:defRPr>
      </a:lvl4pPr>
      <a:lvl5pPr marL="1669584" algn="l" defTabSz="417396" rtl="0" eaLnBrk="1" latinLnBrk="0" hangingPunct="1">
        <a:defRPr sz="1700" kern="1200">
          <a:solidFill>
            <a:schemeClr val="tx1"/>
          </a:solidFill>
          <a:latin typeface="+mn-lt"/>
          <a:ea typeface="+mn-ea"/>
          <a:cs typeface="+mn-cs"/>
        </a:defRPr>
      </a:lvl5pPr>
      <a:lvl6pPr marL="2086981" algn="l" defTabSz="417396" rtl="0" eaLnBrk="1" latinLnBrk="0" hangingPunct="1">
        <a:defRPr sz="1700" kern="1200">
          <a:solidFill>
            <a:schemeClr val="tx1"/>
          </a:solidFill>
          <a:latin typeface="+mn-lt"/>
          <a:ea typeface="+mn-ea"/>
          <a:cs typeface="+mn-cs"/>
        </a:defRPr>
      </a:lvl6pPr>
      <a:lvl7pPr marL="2504377" algn="l" defTabSz="417396" rtl="0" eaLnBrk="1" latinLnBrk="0" hangingPunct="1">
        <a:defRPr sz="1700" kern="1200">
          <a:solidFill>
            <a:schemeClr val="tx1"/>
          </a:solidFill>
          <a:latin typeface="+mn-lt"/>
          <a:ea typeface="+mn-ea"/>
          <a:cs typeface="+mn-cs"/>
        </a:defRPr>
      </a:lvl7pPr>
      <a:lvl8pPr marL="2921773" algn="l" defTabSz="417396" rtl="0" eaLnBrk="1" latinLnBrk="0" hangingPunct="1">
        <a:defRPr sz="1700" kern="1200">
          <a:solidFill>
            <a:schemeClr val="tx1"/>
          </a:solidFill>
          <a:latin typeface="+mn-lt"/>
          <a:ea typeface="+mn-ea"/>
          <a:cs typeface="+mn-cs"/>
        </a:defRPr>
      </a:lvl8pPr>
      <a:lvl9pPr marL="3339169" algn="l" defTabSz="417396"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4"/>
          <p:cNvSpPr>
            <a:spLocks noChangeArrowheads="1"/>
          </p:cNvSpPr>
          <p:nvPr/>
        </p:nvSpPr>
        <p:spPr bwMode="auto">
          <a:xfrm>
            <a:off x="1066801" y="1028699"/>
            <a:ext cx="42443399" cy="3621087"/>
          </a:xfrm>
          <a:prstGeom prst="rect">
            <a:avLst/>
          </a:prstGeom>
          <a:solidFill>
            <a:srgbClr val="008000"/>
          </a:solidFill>
          <a:ln>
            <a:headEnd/>
            <a:tailEnd/>
          </a:ln>
          <a:effectLst/>
        </p:spPr>
        <p:style>
          <a:lnRef idx="0">
            <a:schemeClr val="accent6"/>
          </a:lnRef>
          <a:fillRef idx="3">
            <a:schemeClr val="accent6"/>
          </a:fillRef>
          <a:effectRef idx="3">
            <a:schemeClr val="accent6"/>
          </a:effectRef>
          <a:fontRef idx="minor">
            <a:schemeClr val="lt1"/>
          </a:fontRef>
        </p:style>
        <p:txBody>
          <a:bodyPr lIns="187828" tIns="93915" rIns="187828" bIns="93915" anchor="ctr"/>
          <a:lstStyle>
            <a:lvl1pPr defTabSz="4703763" eaLnBrk="0" hangingPunct="0">
              <a:defRPr sz="4500">
                <a:solidFill>
                  <a:schemeClr val="tx1"/>
                </a:solidFill>
                <a:latin typeface="Arial" charset="0"/>
                <a:ea typeface="ＭＳ Ｐゴシック" charset="0"/>
                <a:cs typeface="ＭＳ Ｐゴシック" charset="0"/>
              </a:defRPr>
            </a:lvl1pPr>
            <a:lvl2pPr marL="37931725" indent="-37474525" defTabSz="4703763" eaLnBrk="0" hangingPunct="0">
              <a:defRPr sz="4500">
                <a:solidFill>
                  <a:schemeClr val="tx1"/>
                </a:solidFill>
                <a:latin typeface="Arial" charset="0"/>
                <a:ea typeface="ＭＳ Ｐゴシック" charset="0"/>
              </a:defRPr>
            </a:lvl2pPr>
            <a:lvl3pPr eaLnBrk="0" hangingPunct="0">
              <a:defRPr sz="4500">
                <a:solidFill>
                  <a:schemeClr val="tx1"/>
                </a:solidFill>
                <a:latin typeface="Arial" charset="0"/>
                <a:ea typeface="ＭＳ Ｐゴシック" charset="0"/>
              </a:defRPr>
            </a:lvl3pPr>
            <a:lvl4pPr eaLnBrk="0" hangingPunct="0">
              <a:defRPr sz="4500">
                <a:solidFill>
                  <a:schemeClr val="tx1"/>
                </a:solidFill>
                <a:latin typeface="Arial" charset="0"/>
                <a:ea typeface="ＭＳ Ｐゴシック" charset="0"/>
              </a:defRPr>
            </a:lvl4pPr>
            <a:lvl5pPr eaLnBrk="0" hangingPunct="0">
              <a:defRPr sz="4500">
                <a:solidFill>
                  <a:schemeClr val="tx1"/>
                </a:solidFill>
                <a:latin typeface="Arial" charset="0"/>
                <a:ea typeface="ＭＳ Ｐゴシック" charset="0"/>
              </a:defRPr>
            </a:lvl5pPr>
            <a:lvl6pPr marL="457200" eaLnBrk="0" fontAlgn="base" hangingPunct="0">
              <a:spcBef>
                <a:spcPct val="0"/>
              </a:spcBef>
              <a:spcAft>
                <a:spcPct val="0"/>
              </a:spcAft>
              <a:defRPr sz="4500">
                <a:solidFill>
                  <a:schemeClr val="tx1"/>
                </a:solidFill>
                <a:latin typeface="Arial" charset="0"/>
                <a:ea typeface="ＭＳ Ｐゴシック" charset="0"/>
              </a:defRPr>
            </a:lvl6pPr>
            <a:lvl7pPr marL="914400" eaLnBrk="0" fontAlgn="base" hangingPunct="0">
              <a:spcBef>
                <a:spcPct val="0"/>
              </a:spcBef>
              <a:spcAft>
                <a:spcPct val="0"/>
              </a:spcAft>
              <a:defRPr sz="4500">
                <a:solidFill>
                  <a:schemeClr val="tx1"/>
                </a:solidFill>
                <a:latin typeface="Arial" charset="0"/>
                <a:ea typeface="ＭＳ Ｐゴシック" charset="0"/>
              </a:defRPr>
            </a:lvl7pPr>
            <a:lvl8pPr marL="1371600" eaLnBrk="0" fontAlgn="base" hangingPunct="0">
              <a:spcBef>
                <a:spcPct val="0"/>
              </a:spcBef>
              <a:spcAft>
                <a:spcPct val="0"/>
              </a:spcAft>
              <a:defRPr sz="4500">
                <a:solidFill>
                  <a:schemeClr val="tx1"/>
                </a:solidFill>
                <a:latin typeface="Arial" charset="0"/>
                <a:ea typeface="ＭＳ Ｐゴシック" charset="0"/>
              </a:defRPr>
            </a:lvl8pPr>
            <a:lvl9pPr marL="1828800" eaLnBrk="0" fontAlgn="base" hangingPunct="0">
              <a:spcBef>
                <a:spcPct val="0"/>
              </a:spcBef>
              <a:spcAft>
                <a:spcPct val="0"/>
              </a:spcAft>
              <a:defRPr sz="4500">
                <a:solidFill>
                  <a:schemeClr val="tx1"/>
                </a:solidFill>
                <a:latin typeface="Arial" charset="0"/>
                <a:ea typeface="ＭＳ Ｐゴシック" charset="0"/>
              </a:defRPr>
            </a:lvl9pPr>
          </a:lstStyle>
          <a:p>
            <a:pPr algn="ctr" eaLnBrk="1" hangingPunct="1">
              <a:lnSpc>
                <a:spcPct val="110000"/>
              </a:lnSpc>
              <a:defRPr/>
            </a:pPr>
            <a:r>
              <a:rPr lang="en-US" sz="8000" dirty="0"/>
              <a:t>The Influence of Social Networks and Context on Teacher </a:t>
            </a:r>
            <a:r>
              <a:rPr lang="en-US" sz="8000" dirty="0" smtClean="0"/>
              <a:t>Agency</a:t>
            </a:r>
          </a:p>
          <a:p>
            <a:pPr algn="ctr" eaLnBrk="1" hangingPunct="1">
              <a:lnSpc>
                <a:spcPct val="110000"/>
              </a:lnSpc>
              <a:defRPr/>
            </a:pPr>
            <a:r>
              <a:rPr lang="en-US" dirty="0" smtClean="0">
                <a:solidFill>
                  <a:schemeClr val="bg1"/>
                </a:solidFill>
              </a:rPr>
              <a:t>       Stefanie </a:t>
            </a:r>
            <a:r>
              <a:rPr lang="en-US" dirty="0" smtClean="0">
                <a:solidFill>
                  <a:schemeClr val="bg1"/>
                </a:solidFill>
              </a:rPr>
              <a:t>Marshall</a:t>
            </a:r>
            <a:r>
              <a:rPr lang="en-US" baseline="30000" dirty="0" smtClean="0">
                <a:solidFill>
                  <a:schemeClr val="bg1"/>
                </a:solidFill>
              </a:rPr>
              <a:t>1</a:t>
            </a:r>
            <a:r>
              <a:rPr lang="en-US" dirty="0" smtClean="0">
                <a:solidFill>
                  <a:schemeClr val="bg1"/>
                </a:solidFill>
              </a:rPr>
              <a:t> </a:t>
            </a:r>
            <a:r>
              <a:rPr lang="en-US" dirty="0" smtClean="0">
                <a:solidFill>
                  <a:schemeClr val="bg1"/>
                </a:solidFill>
              </a:rPr>
              <a:t>and William R. Penuel</a:t>
            </a:r>
            <a:r>
              <a:rPr lang="en-US" baseline="30000" dirty="0" smtClean="0">
                <a:solidFill>
                  <a:schemeClr val="bg1"/>
                </a:solidFill>
              </a:rPr>
              <a:t>2</a:t>
            </a:r>
          </a:p>
          <a:p>
            <a:pPr algn="ctr" eaLnBrk="1" hangingPunct="1">
              <a:lnSpc>
                <a:spcPct val="110000"/>
              </a:lnSpc>
              <a:defRPr/>
            </a:pPr>
            <a:r>
              <a:rPr lang="en-US" sz="3600" i="1" baseline="30000" dirty="0" smtClean="0">
                <a:solidFill>
                  <a:schemeClr val="bg1"/>
                </a:solidFill>
              </a:rPr>
              <a:t>1</a:t>
            </a:r>
            <a:r>
              <a:rPr lang="en-US" sz="3600" i="1" dirty="0" smtClean="0">
                <a:solidFill>
                  <a:schemeClr val="bg1"/>
                </a:solidFill>
              </a:rPr>
              <a:t>Michigan State University, </a:t>
            </a:r>
            <a:r>
              <a:rPr lang="en-US" sz="3600" i="1" baseline="30000" dirty="0" smtClean="0">
                <a:solidFill>
                  <a:schemeClr val="bg1"/>
                </a:solidFill>
              </a:rPr>
              <a:t>2</a:t>
            </a:r>
            <a:r>
              <a:rPr lang="en-US" sz="3600" i="1" dirty="0" smtClean="0">
                <a:solidFill>
                  <a:schemeClr val="bg1"/>
                </a:solidFill>
              </a:rPr>
              <a:t>University of Colorado Boulder </a:t>
            </a:r>
          </a:p>
          <a:p>
            <a:pPr algn="ctr" eaLnBrk="1" hangingPunct="1">
              <a:lnSpc>
                <a:spcPct val="110000"/>
              </a:lnSpc>
              <a:defRPr/>
            </a:pPr>
            <a:endParaRPr lang="en-US" dirty="0">
              <a:solidFill>
                <a:schemeClr val="bg1"/>
              </a:solidFill>
            </a:endParaRPr>
          </a:p>
        </p:txBody>
      </p:sp>
      <p:sp>
        <p:nvSpPr>
          <p:cNvPr id="14341" name="Text Box 6"/>
          <p:cNvSpPr txBox="1">
            <a:spLocks noChangeArrowheads="1"/>
          </p:cNvSpPr>
          <p:nvPr/>
        </p:nvSpPr>
        <p:spPr bwMode="auto">
          <a:xfrm>
            <a:off x="818095" y="6655447"/>
            <a:ext cx="10134601" cy="14193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7828" tIns="93915" rIns="187828" bIns="93915">
            <a:spAutoFit/>
          </a:bodyPr>
          <a:lstStyle>
            <a:lvl1pPr defTabSz="4703763">
              <a:spcBef>
                <a:spcPct val="20000"/>
              </a:spcBef>
              <a:buChar char="•"/>
              <a:defRPr sz="15000">
                <a:solidFill>
                  <a:schemeClr val="tx1"/>
                </a:solidFill>
                <a:latin typeface="Arial" charset="0"/>
                <a:ea typeface="ＭＳ Ｐゴシック" charset="-128"/>
              </a:defRPr>
            </a:lvl1pPr>
            <a:lvl2pPr marL="742950" indent="-285750" defTabSz="4703763">
              <a:spcBef>
                <a:spcPct val="20000"/>
              </a:spcBef>
              <a:buChar char="–"/>
              <a:defRPr sz="13200">
                <a:solidFill>
                  <a:schemeClr val="tx1"/>
                </a:solidFill>
                <a:latin typeface="Arial" charset="0"/>
                <a:ea typeface="ＭＳ Ｐゴシック" charset="-128"/>
              </a:defRPr>
            </a:lvl2pPr>
            <a:lvl3pPr marL="1371600" indent="-457200" defTabSz="4703763">
              <a:spcBef>
                <a:spcPct val="20000"/>
              </a:spcBef>
              <a:buChar char="•"/>
              <a:defRPr sz="11300">
                <a:solidFill>
                  <a:schemeClr val="tx1"/>
                </a:solidFill>
                <a:latin typeface="Arial" charset="0"/>
                <a:ea typeface="ＭＳ Ｐゴシック" charset="-128"/>
              </a:defRPr>
            </a:lvl3pPr>
            <a:lvl4pPr marL="1600200" indent="-228600" defTabSz="4703763">
              <a:spcBef>
                <a:spcPct val="20000"/>
              </a:spcBef>
              <a:buChar char="–"/>
              <a:defRPr sz="9500">
                <a:solidFill>
                  <a:schemeClr val="tx1"/>
                </a:solidFill>
                <a:latin typeface="Arial" charset="0"/>
                <a:ea typeface="ＭＳ Ｐゴシック" charset="-128"/>
              </a:defRPr>
            </a:lvl4pPr>
            <a:lvl5pPr marL="2057400" indent="-228600" defTabSz="4703763">
              <a:spcBef>
                <a:spcPct val="20000"/>
              </a:spcBef>
              <a:buChar char="»"/>
              <a:defRPr sz="9500">
                <a:solidFill>
                  <a:schemeClr val="tx1"/>
                </a:solidFill>
                <a:latin typeface="Arial" charset="0"/>
                <a:ea typeface="ＭＳ Ｐゴシック" charset="-128"/>
              </a:defRPr>
            </a:lvl5pPr>
            <a:lvl6pPr marL="25146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6pPr>
            <a:lvl7pPr marL="29718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7pPr>
            <a:lvl8pPr marL="34290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8pPr>
            <a:lvl9pPr marL="38862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9pPr>
          </a:lstStyle>
          <a:p>
            <a:pPr>
              <a:spcBef>
                <a:spcPct val="0"/>
              </a:spcBef>
              <a:buNone/>
            </a:pPr>
            <a:r>
              <a:rPr lang="en-US" altLang="en-US" sz="2800" dirty="0"/>
              <a:t>This study examines the agency enacted by teachers when implementing </a:t>
            </a:r>
            <a:r>
              <a:rPr lang="en-US" altLang="en-US" sz="2800" i="1" dirty="0"/>
              <a:t>Carbon TIME</a:t>
            </a:r>
            <a:r>
              <a:rPr lang="en-US" altLang="en-US" sz="2800" dirty="0"/>
              <a:t> as reflected in their interaction with curricular materials as boundary objects (Star, 2010). Teachers’ approaches to using </a:t>
            </a:r>
            <a:r>
              <a:rPr lang="en-US" altLang="en-US" sz="2800" i="1" dirty="0"/>
              <a:t>Carbon TIME </a:t>
            </a:r>
            <a:r>
              <a:rPr lang="en-US" altLang="en-US" sz="2800" dirty="0"/>
              <a:t>tools depends on specific </a:t>
            </a:r>
            <a:r>
              <a:rPr lang="en-US" altLang="en-US" sz="2800" dirty="0" smtClean="0"/>
              <a:t>facets </a:t>
            </a:r>
            <a:r>
              <a:rPr lang="en-US" altLang="en-US" sz="2800" dirty="0"/>
              <a:t>of agency, which promoted teacher’s capacity to act. Konopasky and Sheridan (2016) define this as “internal causation,” or how teachers viewed themselves as “the one who is causing or generating the action.” </a:t>
            </a:r>
            <a:r>
              <a:rPr lang="en-US" altLang="en-US" sz="2800" dirty="0" smtClean="0"/>
              <a:t>We found that agency is demonstrated through the appropriation of tools to scaffold student learning, and one’s orientation to their collegial network. </a:t>
            </a:r>
            <a:endParaRPr lang="en-US" altLang="en-US" sz="2800" dirty="0"/>
          </a:p>
          <a:p>
            <a:pPr>
              <a:spcBef>
                <a:spcPct val="0"/>
              </a:spcBef>
              <a:buFontTx/>
              <a:buNone/>
            </a:pPr>
            <a:endParaRPr lang="en-US" altLang="en-US" sz="2800" dirty="0"/>
          </a:p>
          <a:p>
            <a:pPr>
              <a:spcBef>
                <a:spcPct val="0"/>
              </a:spcBef>
              <a:buFontTx/>
              <a:buNone/>
            </a:pPr>
            <a:endParaRPr lang="en-US" altLang="en-US" sz="2800" dirty="0"/>
          </a:p>
          <a:p>
            <a:pPr>
              <a:spcBef>
                <a:spcPct val="0"/>
              </a:spcBef>
              <a:buFontTx/>
              <a:buNone/>
            </a:pPr>
            <a:endParaRPr lang="en-US" altLang="en-US" sz="2800" dirty="0"/>
          </a:p>
          <a:p>
            <a:pPr>
              <a:spcBef>
                <a:spcPct val="0"/>
              </a:spcBef>
              <a:buFontTx/>
              <a:buNone/>
            </a:pPr>
            <a:endParaRPr lang="en-US" altLang="en-US" sz="2800" dirty="0"/>
          </a:p>
          <a:p>
            <a:pPr>
              <a:spcBef>
                <a:spcPct val="0"/>
              </a:spcBef>
              <a:buFontTx/>
              <a:buNone/>
            </a:pPr>
            <a:endParaRPr lang="en-US" altLang="en-US" sz="2800" dirty="0"/>
          </a:p>
          <a:p>
            <a:pPr>
              <a:spcBef>
                <a:spcPct val="0"/>
              </a:spcBef>
              <a:buFontTx/>
              <a:buNone/>
            </a:pPr>
            <a:endParaRPr lang="en-US" altLang="en-US" sz="2800" dirty="0"/>
          </a:p>
          <a:p>
            <a:pPr>
              <a:spcBef>
                <a:spcPct val="0"/>
              </a:spcBef>
              <a:buFontTx/>
              <a:buNone/>
            </a:pPr>
            <a:endParaRPr lang="en-US" altLang="en-US" sz="2800" dirty="0"/>
          </a:p>
          <a:p>
            <a:pPr>
              <a:spcBef>
                <a:spcPct val="0"/>
              </a:spcBef>
              <a:buFontTx/>
              <a:buNone/>
            </a:pPr>
            <a:endParaRPr lang="en-US" altLang="en-US" sz="2800" dirty="0"/>
          </a:p>
          <a:p>
            <a:pPr>
              <a:spcBef>
                <a:spcPct val="0"/>
              </a:spcBef>
              <a:buFontTx/>
              <a:buNone/>
            </a:pPr>
            <a:endParaRPr lang="en-US" altLang="en-US" sz="2800" dirty="0"/>
          </a:p>
          <a:p>
            <a:pPr>
              <a:spcBef>
                <a:spcPct val="50000"/>
              </a:spcBef>
              <a:buFontTx/>
              <a:buNone/>
            </a:pPr>
            <a:endParaRPr lang="en-US" altLang="en-US" sz="2800" b="1" dirty="0"/>
          </a:p>
          <a:p>
            <a:pPr>
              <a:spcBef>
                <a:spcPct val="50000"/>
              </a:spcBef>
              <a:buFontTx/>
              <a:buNone/>
            </a:pPr>
            <a:endParaRPr lang="en-US" altLang="en-US" sz="2800" b="1" dirty="0" smtClean="0"/>
          </a:p>
          <a:p>
            <a:pPr>
              <a:spcBef>
                <a:spcPct val="50000"/>
              </a:spcBef>
              <a:buFontTx/>
              <a:buNone/>
            </a:pPr>
            <a:r>
              <a:rPr lang="en-US" altLang="en-US" sz="2800" b="1" dirty="0" smtClean="0"/>
              <a:t>Research </a:t>
            </a:r>
            <a:r>
              <a:rPr lang="en-US" altLang="en-US" sz="2800" b="1" dirty="0"/>
              <a:t>Questions: </a:t>
            </a:r>
            <a:endParaRPr lang="en-US" altLang="en-US" sz="2800" dirty="0"/>
          </a:p>
          <a:p>
            <a:pPr lvl="2">
              <a:spcBef>
                <a:spcPct val="0"/>
              </a:spcBef>
            </a:pPr>
            <a:r>
              <a:rPr lang="en-US" altLang="en-US" sz="2800" dirty="0"/>
              <a:t>In what ways is teacher agency exercised through </a:t>
            </a:r>
            <a:r>
              <a:rPr lang="en-US" altLang="en-US" sz="2800" dirty="0" smtClean="0"/>
              <a:t>process tools and formative assessments. </a:t>
            </a:r>
            <a:r>
              <a:rPr lang="en-US" altLang="en-US" sz="2800" dirty="0"/>
              <a:t>What factors may limit teachers from exercising agency?</a:t>
            </a:r>
          </a:p>
          <a:p>
            <a:pPr lvl="2">
              <a:spcBef>
                <a:spcPct val="0"/>
              </a:spcBef>
            </a:pPr>
            <a:r>
              <a:rPr lang="en-US" altLang="en-US" sz="2800" dirty="0"/>
              <a:t>How does one’s social network enable or constrain teacher agency, as demonstrated through </a:t>
            </a:r>
            <a:r>
              <a:rPr lang="en-US" altLang="en-US" sz="2800" i="1" dirty="0"/>
              <a:t>Carbon TIME</a:t>
            </a:r>
            <a:r>
              <a:rPr lang="en-US" altLang="en-US" sz="2800" dirty="0"/>
              <a:t> tools and assessments in combination with other available resources and obligations</a:t>
            </a:r>
            <a:r>
              <a:rPr lang="en-US" altLang="en-US" sz="2800" dirty="0" smtClean="0"/>
              <a:t>?</a:t>
            </a:r>
            <a:endParaRPr lang="en-US" altLang="en-US" sz="2800" dirty="0"/>
          </a:p>
        </p:txBody>
      </p:sp>
      <p:sp>
        <p:nvSpPr>
          <p:cNvPr id="14343" name="Rectangle 11"/>
          <p:cNvSpPr>
            <a:spLocks noChangeArrowheads="1"/>
          </p:cNvSpPr>
          <p:nvPr/>
        </p:nvSpPr>
        <p:spPr bwMode="auto">
          <a:xfrm>
            <a:off x="11270718" y="13087605"/>
            <a:ext cx="32239481" cy="1509992"/>
          </a:xfrm>
          <a:prstGeom prst="rect">
            <a:avLst/>
          </a:prstGeom>
          <a:solidFill>
            <a:srgbClr val="008000"/>
          </a:solidFill>
          <a:ln>
            <a:noFill/>
          </a:ln>
          <a:extLst/>
        </p:spPr>
        <p:txBody>
          <a:bodyPr wrap="none" lIns="187828" tIns="93915" rIns="187828" bIns="93915" anchor="ctr"/>
          <a:lstStyle>
            <a:lvl1pPr defTabSz="4292600">
              <a:spcBef>
                <a:spcPct val="20000"/>
              </a:spcBef>
              <a:buChar char="•"/>
              <a:defRPr sz="15000">
                <a:solidFill>
                  <a:schemeClr val="tx1"/>
                </a:solidFill>
                <a:latin typeface="Arial" charset="0"/>
                <a:ea typeface="ＭＳ Ｐゴシック" charset="-128"/>
              </a:defRPr>
            </a:lvl1pPr>
            <a:lvl2pPr marL="742950" indent="-285750" defTabSz="4292600">
              <a:spcBef>
                <a:spcPct val="20000"/>
              </a:spcBef>
              <a:buChar char="–"/>
              <a:defRPr sz="13200">
                <a:solidFill>
                  <a:schemeClr val="tx1"/>
                </a:solidFill>
                <a:latin typeface="Arial" charset="0"/>
                <a:ea typeface="ＭＳ Ｐゴシック" charset="-128"/>
              </a:defRPr>
            </a:lvl2pPr>
            <a:lvl3pPr marL="1143000" indent="-228600" defTabSz="4292600">
              <a:spcBef>
                <a:spcPct val="20000"/>
              </a:spcBef>
              <a:buChar char="•"/>
              <a:defRPr sz="11300">
                <a:solidFill>
                  <a:schemeClr val="tx1"/>
                </a:solidFill>
                <a:latin typeface="Arial" charset="0"/>
                <a:ea typeface="ＭＳ Ｐゴシック" charset="-128"/>
              </a:defRPr>
            </a:lvl3pPr>
            <a:lvl4pPr marL="1600200" indent="-228600" defTabSz="4292600">
              <a:spcBef>
                <a:spcPct val="20000"/>
              </a:spcBef>
              <a:buChar char="–"/>
              <a:defRPr sz="9500">
                <a:solidFill>
                  <a:schemeClr val="tx1"/>
                </a:solidFill>
                <a:latin typeface="Arial" charset="0"/>
                <a:ea typeface="ＭＳ Ｐゴシック" charset="-128"/>
              </a:defRPr>
            </a:lvl4pPr>
            <a:lvl5pPr marL="2057400" indent="-228600" defTabSz="4292600">
              <a:spcBef>
                <a:spcPct val="20000"/>
              </a:spcBef>
              <a:buChar char="»"/>
              <a:defRPr sz="9500">
                <a:solidFill>
                  <a:schemeClr val="tx1"/>
                </a:solidFill>
                <a:latin typeface="Arial" charset="0"/>
                <a:ea typeface="ＭＳ Ｐゴシック" charset="-128"/>
              </a:defRPr>
            </a:lvl5pPr>
            <a:lvl6pPr marL="25146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6pPr>
            <a:lvl7pPr marL="29718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7pPr>
            <a:lvl8pPr marL="34290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8pPr>
            <a:lvl9pPr marL="38862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9pPr>
          </a:lstStyle>
          <a:p>
            <a:pPr algn="ctr" eaLnBrk="1" hangingPunct="1">
              <a:spcBef>
                <a:spcPct val="0"/>
              </a:spcBef>
              <a:buFontTx/>
              <a:buNone/>
            </a:pPr>
            <a:r>
              <a:rPr lang="en-US" altLang="en-US" sz="5200" b="1" dirty="0">
                <a:solidFill>
                  <a:srgbClr val="FFFFFF"/>
                </a:solidFill>
              </a:rPr>
              <a:t>Interview </a:t>
            </a:r>
            <a:r>
              <a:rPr lang="en-US" altLang="en-US" sz="5200" b="1" dirty="0" smtClean="0">
                <a:solidFill>
                  <a:srgbClr val="FFFFFF"/>
                </a:solidFill>
              </a:rPr>
              <a:t>Excerpts </a:t>
            </a:r>
            <a:endParaRPr lang="en-US" altLang="en-US" sz="5200" b="1" dirty="0">
              <a:solidFill>
                <a:srgbClr val="FFFFFF"/>
              </a:solidFill>
            </a:endParaRPr>
          </a:p>
        </p:txBody>
      </p:sp>
      <p:sp>
        <p:nvSpPr>
          <p:cNvPr id="14344" name="Text Box 16"/>
          <p:cNvSpPr txBox="1">
            <a:spLocks noChangeArrowheads="1"/>
          </p:cNvSpPr>
          <p:nvPr/>
        </p:nvSpPr>
        <p:spPr bwMode="auto">
          <a:xfrm>
            <a:off x="32613600" y="29146500"/>
            <a:ext cx="9753600" cy="2613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87828" tIns="93915" rIns="187828" bIns="93915">
            <a:spAutoFit/>
          </a:bodyPr>
          <a:lstStyle>
            <a:lvl1pPr defTabSz="4703763">
              <a:spcBef>
                <a:spcPct val="20000"/>
              </a:spcBef>
              <a:buChar char="•"/>
              <a:defRPr sz="15000">
                <a:solidFill>
                  <a:schemeClr val="tx1"/>
                </a:solidFill>
                <a:latin typeface="Arial" charset="0"/>
                <a:ea typeface="ＭＳ Ｐゴシック" charset="-128"/>
              </a:defRPr>
            </a:lvl1pPr>
            <a:lvl2pPr marL="742950" indent="-285750" defTabSz="4703763">
              <a:spcBef>
                <a:spcPct val="20000"/>
              </a:spcBef>
              <a:buChar char="–"/>
              <a:defRPr sz="13200">
                <a:solidFill>
                  <a:schemeClr val="tx1"/>
                </a:solidFill>
                <a:latin typeface="Arial" charset="0"/>
                <a:ea typeface="ＭＳ Ｐゴシック" charset="-128"/>
              </a:defRPr>
            </a:lvl2pPr>
            <a:lvl3pPr marL="1143000" indent="-228600" defTabSz="4703763">
              <a:spcBef>
                <a:spcPct val="20000"/>
              </a:spcBef>
              <a:buChar char="•"/>
              <a:defRPr sz="11300">
                <a:solidFill>
                  <a:schemeClr val="tx1"/>
                </a:solidFill>
                <a:latin typeface="Arial" charset="0"/>
                <a:ea typeface="ＭＳ Ｐゴシック" charset="-128"/>
              </a:defRPr>
            </a:lvl3pPr>
            <a:lvl4pPr marL="1600200" indent="-228600" defTabSz="4703763">
              <a:spcBef>
                <a:spcPct val="20000"/>
              </a:spcBef>
              <a:buChar char="–"/>
              <a:defRPr sz="9500">
                <a:solidFill>
                  <a:schemeClr val="tx1"/>
                </a:solidFill>
                <a:latin typeface="Arial" charset="0"/>
                <a:ea typeface="ＭＳ Ｐゴシック" charset="-128"/>
              </a:defRPr>
            </a:lvl4pPr>
            <a:lvl5pPr marL="2057400" indent="-228600" defTabSz="4703763">
              <a:spcBef>
                <a:spcPct val="20000"/>
              </a:spcBef>
              <a:buChar char="»"/>
              <a:defRPr sz="9500">
                <a:solidFill>
                  <a:schemeClr val="tx1"/>
                </a:solidFill>
                <a:latin typeface="Arial" charset="0"/>
                <a:ea typeface="ＭＳ Ｐゴシック" charset="-128"/>
              </a:defRPr>
            </a:lvl5pPr>
            <a:lvl6pPr marL="25146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6pPr>
            <a:lvl7pPr marL="29718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7pPr>
            <a:lvl8pPr marL="34290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8pPr>
            <a:lvl9pPr marL="38862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9pPr>
          </a:lstStyle>
          <a:p>
            <a:pPr eaLnBrk="1" hangingPunct="1">
              <a:spcBef>
                <a:spcPct val="50000"/>
              </a:spcBef>
              <a:buFontTx/>
              <a:buNone/>
            </a:pPr>
            <a:endParaRPr lang="en-US" altLang="en-US" sz="6300"/>
          </a:p>
          <a:p>
            <a:pPr eaLnBrk="1" hangingPunct="1">
              <a:spcBef>
                <a:spcPct val="50000"/>
              </a:spcBef>
              <a:buFontTx/>
              <a:buNone/>
            </a:pPr>
            <a:endParaRPr lang="en-US" altLang="en-US" sz="6300"/>
          </a:p>
        </p:txBody>
      </p:sp>
      <p:sp>
        <p:nvSpPr>
          <p:cNvPr id="14345" name="Rectangle 9"/>
          <p:cNvSpPr>
            <a:spLocks noChangeArrowheads="1"/>
          </p:cNvSpPr>
          <p:nvPr/>
        </p:nvSpPr>
        <p:spPr bwMode="auto">
          <a:xfrm>
            <a:off x="1016000" y="5200650"/>
            <a:ext cx="10056813" cy="1543050"/>
          </a:xfrm>
          <a:prstGeom prst="rect">
            <a:avLst/>
          </a:prstGeom>
          <a:solidFill>
            <a:srgbClr val="008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87828" tIns="93915" rIns="187828" bIns="93915" anchor="ctr"/>
          <a:lstStyle>
            <a:lvl1pPr defTabSz="4292600">
              <a:spcBef>
                <a:spcPct val="20000"/>
              </a:spcBef>
              <a:buChar char="•"/>
              <a:defRPr sz="15000">
                <a:solidFill>
                  <a:schemeClr val="tx1"/>
                </a:solidFill>
                <a:latin typeface="Arial" charset="0"/>
                <a:ea typeface="ＭＳ Ｐゴシック" charset="-128"/>
              </a:defRPr>
            </a:lvl1pPr>
            <a:lvl2pPr marL="742950" indent="-285750" defTabSz="4292600">
              <a:spcBef>
                <a:spcPct val="20000"/>
              </a:spcBef>
              <a:buChar char="–"/>
              <a:defRPr sz="13200">
                <a:solidFill>
                  <a:schemeClr val="tx1"/>
                </a:solidFill>
                <a:latin typeface="Arial" charset="0"/>
                <a:ea typeface="ＭＳ Ｐゴシック" charset="-128"/>
              </a:defRPr>
            </a:lvl2pPr>
            <a:lvl3pPr marL="1143000" indent="-228600" defTabSz="4292600">
              <a:spcBef>
                <a:spcPct val="20000"/>
              </a:spcBef>
              <a:buChar char="•"/>
              <a:defRPr sz="11300">
                <a:solidFill>
                  <a:schemeClr val="tx1"/>
                </a:solidFill>
                <a:latin typeface="Arial" charset="0"/>
                <a:ea typeface="ＭＳ Ｐゴシック" charset="-128"/>
              </a:defRPr>
            </a:lvl3pPr>
            <a:lvl4pPr marL="1600200" indent="-228600" defTabSz="4292600">
              <a:spcBef>
                <a:spcPct val="20000"/>
              </a:spcBef>
              <a:buChar char="–"/>
              <a:defRPr sz="9500">
                <a:solidFill>
                  <a:schemeClr val="tx1"/>
                </a:solidFill>
                <a:latin typeface="Arial" charset="0"/>
                <a:ea typeface="ＭＳ Ｐゴシック" charset="-128"/>
              </a:defRPr>
            </a:lvl4pPr>
            <a:lvl5pPr marL="2057400" indent="-228600" defTabSz="4292600">
              <a:spcBef>
                <a:spcPct val="20000"/>
              </a:spcBef>
              <a:buChar char="»"/>
              <a:defRPr sz="9500">
                <a:solidFill>
                  <a:schemeClr val="tx1"/>
                </a:solidFill>
                <a:latin typeface="Arial" charset="0"/>
                <a:ea typeface="ＭＳ Ｐゴシック" charset="-128"/>
              </a:defRPr>
            </a:lvl5pPr>
            <a:lvl6pPr marL="25146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6pPr>
            <a:lvl7pPr marL="29718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7pPr>
            <a:lvl8pPr marL="34290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8pPr>
            <a:lvl9pPr marL="38862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9pPr>
          </a:lstStyle>
          <a:p>
            <a:pPr algn="ctr" eaLnBrk="1" hangingPunct="1">
              <a:spcBef>
                <a:spcPct val="0"/>
              </a:spcBef>
              <a:buFontTx/>
              <a:buNone/>
            </a:pPr>
            <a:r>
              <a:rPr lang="en-US" altLang="en-US" sz="5200" b="1" dirty="0">
                <a:solidFill>
                  <a:srgbClr val="FFFFFF"/>
                </a:solidFill>
              </a:rPr>
              <a:t>Introduction &amp; Background</a:t>
            </a:r>
          </a:p>
        </p:txBody>
      </p:sp>
      <p:sp>
        <p:nvSpPr>
          <p:cNvPr id="14346" name="Rectangle 10"/>
          <p:cNvSpPr>
            <a:spLocks noChangeArrowheads="1"/>
          </p:cNvSpPr>
          <p:nvPr/>
        </p:nvSpPr>
        <p:spPr bwMode="auto">
          <a:xfrm>
            <a:off x="950914" y="26486235"/>
            <a:ext cx="10134600" cy="1600200"/>
          </a:xfrm>
          <a:prstGeom prst="rect">
            <a:avLst/>
          </a:prstGeom>
          <a:solidFill>
            <a:srgbClr val="008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87828" tIns="93915" rIns="187828" bIns="93915" anchor="ctr"/>
          <a:lstStyle>
            <a:lvl1pPr defTabSz="4292600">
              <a:spcBef>
                <a:spcPct val="20000"/>
              </a:spcBef>
              <a:buChar char="•"/>
              <a:defRPr sz="15000">
                <a:solidFill>
                  <a:schemeClr val="tx1"/>
                </a:solidFill>
                <a:latin typeface="Arial" charset="0"/>
                <a:ea typeface="ＭＳ Ｐゴシック" charset="-128"/>
              </a:defRPr>
            </a:lvl1pPr>
            <a:lvl2pPr marL="742950" indent="-285750" defTabSz="4292600">
              <a:spcBef>
                <a:spcPct val="20000"/>
              </a:spcBef>
              <a:buChar char="–"/>
              <a:defRPr sz="13200">
                <a:solidFill>
                  <a:schemeClr val="tx1"/>
                </a:solidFill>
                <a:latin typeface="Arial" charset="0"/>
                <a:ea typeface="ＭＳ Ｐゴシック" charset="-128"/>
              </a:defRPr>
            </a:lvl2pPr>
            <a:lvl3pPr marL="1143000" indent="-228600" defTabSz="4292600">
              <a:spcBef>
                <a:spcPct val="20000"/>
              </a:spcBef>
              <a:buChar char="•"/>
              <a:defRPr sz="11300">
                <a:solidFill>
                  <a:schemeClr val="tx1"/>
                </a:solidFill>
                <a:latin typeface="Arial" charset="0"/>
                <a:ea typeface="ＭＳ Ｐゴシック" charset="-128"/>
              </a:defRPr>
            </a:lvl3pPr>
            <a:lvl4pPr marL="1600200" indent="-228600" defTabSz="4292600">
              <a:spcBef>
                <a:spcPct val="20000"/>
              </a:spcBef>
              <a:buChar char="–"/>
              <a:defRPr sz="9500">
                <a:solidFill>
                  <a:schemeClr val="tx1"/>
                </a:solidFill>
                <a:latin typeface="Arial" charset="0"/>
                <a:ea typeface="ＭＳ Ｐゴシック" charset="-128"/>
              </a:defRPr>
            </a:lvl4pPr>
            <a:lvl5pPr marL="2057400" indent="-228600" defTabSz="4292600">
              <a:spcBef>
                <a:spcPct val="20000"/>
              </a:spcBef>
              <a:buChar char="»"/>
              <a:defRPr sz="9500">
                <a:solidFill>
                  <a:schemeClr val="tx1"/>
                </a:solidFill>
                <a:latin typeface="Arial" charset="0"/>
                <a:ea typeface="ＭＳ Ｐゴシック" charset="-128"/>
              </a:defRPr>
            </a:lvl5pPr>
            <a:lvl6pPr marL="25146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6pPr>
            <a:lvl7pPr marL="29718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7pPr>
            <a:lvl8pPr marL="34290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8pPr>
            <a:lvl9pPr marL="38862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9pPr>
          </a:lstStyle>
          <a:p>
            <a:pPr algn="ctr" eaLnBrk="1" hangingPunct="1">
              <a:spcBef>
                <a:spcPct val="0"/>
              </a:spcBef>
              <a:buFontTx/>
              <a:buNone/>
            </a:pPr>
            <a:r>
              <a:rPr lang="en-US" altLang="en-US" sz="5200" b="1" dirty="0">
                <a:solidFill>
                  <a:srgbClr val="FFFFFF"/>
                </a:solidFill>
              </a:rPr>
              <a:t>Selected References</a:t>
            </a:r>
          </a:p>
        </p:txBody>
      </p:sp>
      <p:sp>
        <p:nvSpPr>
          <p:cNvPr id="14347" name="Rectangle 10"/>
          <p:cNvSpPr>
            <a:spLocks noChangeArrowheads="1"/>
          </p:cNvSpPr>
          <p:nvPr/>
        </p:nvSpPr>
        <p:spPr bwMode="auto">
          <a:xfrm>
            <a:off x="1066800" y="20637953"/>
            <a:ext cx="10006013" cy="1600200"/>
          </a:xfrm>
          <a:prstGeom prst="rect">
            <a:avLst/>
          </a:prstGeom>
          <a:solidFill>
            <a:srgbClr val="008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87828" tIns="93915" rIns="187828" bIns="93915" anchor="ctr"/>
          <a:lstStyle>
            <a:lvl1pPr defTabSz="4292600">
              <a:spcBef>
                <a:spcPct val="20000"/>
              </a:spcBef>
              <a:buChar char="•"/>
              <a:defRPr sz="15000">
                <a:solidFill>
                  <a:schemeClr val="tx1"/>
                </a:solidFill>
                <a:latin typeface="Arial" charset="0"/>
                <a:ea typeface="ＭＳ Ｐゴシック" charset="-128"/>
              </a:defRPr>
            </a:lvl1pPr>
            <a:lvl2pPr marL="742950" indent="-285750" defTabSz="4292600">
              <a:spcBef>
                <a:spcPct val="20000"/>
              </a:spcBef>
              <a:buChar char="–"/>
              <a:defRPr sz="13200">
                <a:solidFill>
                  <a:schemeClr val="tx1"/>
                </a:solidFill>
                <a:latin typeface="Arial" charset="0"/>
                <a:ea typeface="ＭＳ Ｐゴシック" charset="-128"/>
              </a:defRPr>
            </a:lvl2pPr>
            <a:lvl3pPr marL="1143000" indent="-228600" defTabSz="4292600">
              <a:spcBef>
                <a:spcPct val="20000"/>
              </a:spcBef>
              <a:buChar char="•"/>
              <a:defRPr sz="11300">
                <a:solidFill>
                  <a:schemeClr val="tx1"/>
                </a:solidFill>
                <a:latin typeface="Arial" charset="0"/>
                <a:ea typeface="ＭＳ Ｐゴシック" charset="-128"/>
              </a:defRPr>
            </a:lvl3pPr>
            <a:lvl4pPr marL="1600200" indent="-228600" defTabSz="4292600">
              <a:spcBef>
                <a:spcPct val="20000"/>
              </a:spcBef>
              <a:buChar char="–"/>
              <a:defRPr sz="9500">
                <a:solidFill>
                  <a:schemeClr val="tx1"/>
                </a:solidFill>
                <a:latin typeface="Arial" charset="0"/>
                <a:ea typeface="ＭＳ Ｐゴシック" charset="-128"/>
              </a:defRPr>
            </a:lvl4pPr>
            <a:lvl5pPr marL="2057400" indent="-228600" defTabSz="4292600">
              <a:spcBef>
                <a:spcPct val="20000"/>
              </a:spcBef>
              <a:buChar char="»"/>
              <a:defRPr sz="9500">
                <a:solidFill>
                  <a:schemeClr val="tx1"/>
                </a:solidFill>
                <a:latin typeface="Arial" charset="0"/>
                <a:ea typeface="ＭＳ Ｐゴシック" charset="-128"/>
              </a:defRPr>
            </a:lvl5pPr>
            <a:lvl6pPr marL="25146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6pPr>
            <a:lvl7pPr marL="29718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7pPr>
            <a:lvl8pPr marL="34290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8pPr>
            <a:lvl9pPr marL="38862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9pPr>
          </a:lstStyle>
          <a:p>
            <a:pPr algn="ctr" eaLnBrk="1" hangingPunct="1">
              <a:spcBef>
                <a:spcPct val="0"/>
              </a:spcBef>
              <a:buFontTx/>
              <a:buNone/>
            </a:pPr>
            <a:r>
              <a:rPr lang="en-US" altLang="en-US" sz="5200" b="1" dirty="0">
                <a:solidFill>
                  <a:srgbClr val="FFFFFF"/>
                </a:solidFill>
              </a:rPr>
              <a:t>Data &amp; Analysis</a:t>
            </a:r>
          </a:p>
        </p:txBody>
      </p:sp>
      <p:sp>
        <p:nvSpPr>
          <p:cNvPr id="14348" name="Text Box 24"/>
          <p:cNvSpPr txBox="1">
            <a:spLocks noChangeArrowheads="1"/>
          </p:cNvSpPr>
          <p:nvPr/>
        </p:nvSpPr>
        <p:spPr bwMode="auto">
          <a:xfrm>
            <a:off x="1016000" y="22418586"/>
            <a:ext cx="10056813" cy="40676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87828" tIns="93915" rIns="187828" bIns="93915">
            <a:spAutoFit/>
          </a:bodyPr>
          <a:lstStyle>
            <a:lvl1pPr defTabSz="4703763">
              <a:spcBef>
                <a:spcPct val="20000"/>
              </a:spcBef>
              <a:buChar char="•"/>
              <a:defRPr sz="15000">
                <a:solidFill>
                  <a:schemeClr val="tx1"/>
                </a:solidFill>
                <a:latin typeface="Arial" charset="0"/>
                <a:ea typeface="ＭＳ Ｐゴシック" charset="-128"/>
              </a:defRPr>
            </a:lvl1pPr>
            <a:lvl2pPr marL="742950" indent="-285750" defTabSz="4703763">
              <a:spcBef>
                <a:spcPct val="20000"/>
              </a:spcBef>
              <a:buChar char="–"/>
              <a:defRPr sz="13200">
                <a:solidFill>
                  <a:schemeClr val="tx1"/>
                </a:solidFill>
                <a:latin typeface="Arial" charset="0"/>
                <a:ea typeface="ＭＳ Ｐゴシック" charset="-128"/>
              </a:defRPr>
            </a:lvl2pPr>
            <a:lvl3pPr marL="1143000" indent="-228600" defTabSz="4703763">
              <a:spcBef>
                <a:spcPct val="20000"/>
              </a:spcBef>
              <a:buChar char="•"/>
              <a:defRPr sz="11300">
                <a:solidFill>
                  <a:schemeClr val="tx1"/>
                </a:solidFill>
                <a:latin typeface="Arial" charset="0"/>
                <a:ea typeface="ＭＳ Ｐゴシック" charset="-128"/>
              </a:defRPr>
            </a:lvl3pPr>
            <a:lvl4pPr marL="1600200" indent="-228600" defTabSz="4703763">
              <a:spcBef>
                <a:spcPct val="20000"/>
              </a:spcBef>
              <a:buChar char="–"/>
              <a:defRPr sz="9500">
                <a:solidFill>
                  <a:schemeClr val="tx1"/>
                </a:solidFill>
                <a:latin typeface="Arial" charset="0"/>
                <a:ea typeface="ＭＳ Ｐゴシック" charset="-128"/>
              </a:defRPr>
            </a:lvl4pPr>
            <a:lvl5pPr marL="2057400" indent="-228600" defTabSz="4703763">
              <a:spcBef>
                <a:spcPct val="20000"/>
              </a:spcBef>
              <a:buChar char="»"/>
              <a:defRPr sz="9500">
                <a:solidFill>
                  <a:schemeClr val="tx1"/>
                </a:solidFill>
                <a:latin typeface="Arial" charset="0"/>
                <a:ea typeface="ＭＳ Ｐゴシック" charset="-128"/>
              </a:defRPr>
            </a:lvl5pPr>
            <a:lvl6pPr marL="25146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6pPr>
            <a:lvl7pPr marL="29718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7pPr>
            <a:lvl8pPr marL="34290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8pPr>
            <a:lvl9pPr marL="3886200" indent="-228600" defTabSz="4703763" eaLnBrk="0" fontAlgn="base" hangingPunct="0">
              <a:spcBef>
                <a:spcPct val="20000"/>
              </a:spcBef>
              <a:spcAft>
                <a:spcPct val="0"/>
              </a:spcAft>
              <a:buChar char="»"/>
              <a:defRPr sz="9500">
                <a:solidFill>
                  <a:schemeClr val="tx1"/>
                </a:solidFill>
                <a:latin typeface="Arial" charset="0"/>
                <a:ea typeface="ＭＳ Ｐゴシック" charset="-128"/>
              </a:defRPr>
            </a:lvl9pPr>
          </a:lstStyle>
          <a:p>
            <a:pPr eaLnBrk="1" hangingPunct="1">
              <a:spcBef>
                <a:spcPct val="50000"/>
              </a:spcBef>
              <a:buFontTx/>
              <a:buNone/>
            </a:pPr>
            <a:r>
              <a:rPr lang="en-US" altLang="en-US" sz="2800" b="1" dirty="0"/>
              <a:t>Participants</a:t>
            </a:r>
            <a:r>
              <a:rPr lang="en-US" altLang="en-US" sz="2800" dirty="0"/>
              <a:t>: 4 first year cohort members and case study teachers, </a:t>
            </a:r>
            <a:r>
              <a:rPr lang="en-US" altLang="en-US" sz="2800" dirty="0" smtClean="0"/>
              <a:t>3 </a:t>
            </a:r>
            <a:r>
              <a:rPr lang="en-US" altLang="en-US" sz="2800" dirty="0"/>
              <a:t>from the Michigan, </a:t>
            </a:r>
            <a:r>
              <a:rPr lang="en-US" altLang="en-US" sz="2800" dirty="0" smtClean="0"/>
              <a:t>1 </a:t>
            </a:r>
            <a:r>
              <a:rPr lang="en-US" altLang="en-US" sz="2800" dirty="0"/>
              <a:t>from Washington</a:t>
            </a:r>
          </a:p>
          <a:p>
            <a:pPr eaLnBrk="1" hangingPunct="1">
              <a:spcBef>
                <a:spcPct val="50000"/>
              </a:spcBef>
              <a:buFontTx/>
              <a:buNone/>
            </a:pPr>
            <a:r>
              <a:rPr lang="en-US" altLang="en-US" sz="2800" b="1" dirty="0"/>
              <a:t>Data</a:t>
            </a:r>
            <a:r>
              <a:rPr lang="en-US" altLang="en-US" sz="2800" dirty="0"/>
              <a:t>: Teacher interviews, field notes from professional development, network survey data</a:t>
            </a:r>
          </a:p>
          <a:p>
            <a:pPr eaLnBrk="1" hangingPunct="1">
              <a:spcBef>
                <a:spcPct val="50000"/>
              </a:spcBef>
              <a:buFontTx/>
              <a:buNone/>
            </a:pPr>
            <a:r>
              <a:rPr lang="en-US" altLang="en-US" sz="2800" b="1" dirty="0"/>
              <a:t>Analysis</a:t>
            </a:r>
            <a:r>
              <a:rPr lang="en-US" altLang="en-US" sz="2800" b="1" dirty="0" smtClean="0"/>
              <a:t>: </a:t>
            </a:r>
            <a:r>
              <a:rPr lang="en-US" altLang="en-US" sz="2800" dirty="0" smtClean="0"/>
              <a:t>The data was coded by two researchers. These codes </a:t>
            </a:r>
            <a:r>
              <a:rPr lang="en-US" altLang="en-US" sz="2800" dirty="0"/>
              <a:t>(networks, concerns, and reasons) </a:t>
            </a:r>
            <a:r>
              <a:rPr lang="en-US" altLang="en-US" sz="2800" dirty="0" smtClean="0"/>
              <a:t>were examined </a:t>
            </a:r>
            <a:r>
              <a:rPr lang="en-US" altLang="en-US" sz="2800" dirty="0"/>
              <a:t>for </a:t>
            </a:r>
            <a:r>
              <a:rPr lang="en-US" altLang="en-US" sz="2800" dirty="0" smtClean="0"/>
              <a:t>themes to establish the facets of agency relevant to the implementation of the </a:t>
            </a:r>
            <a:r>
              <a:rPr lang="en-US" altLang="en-US" sz="2800" i="1" dirty="0" smtClean="0"/>
              <a:t>Carbon TIME </a:t>
            </a:r>
            <a:r>
              <a:rPr lang="en-US" altLang="en-US" sz="2800" dirty="0" smtClean="0"/>
              <a:t>curriculum. </a:t>
            </a:r>
            <a:endParaRPr lang="en-US" altLang="en-US" sz="2800" b="1" dirty="0"/>
          </a:p>
        </p:txBody>
      </p:sp>
      <p:pic>
        <p:nvPicPr>
          <p:cNvPr id="14349" name="Picture 1"/>
          <p:cNvPicPr>
            <a:picLocks noChangeAspect="1"/>
          </p:cNvPicPr>
          <p:nvPr/>
        </p:nvPicPr>
        <p:blipFill rotWithShape="1">
          <a:blip r:embed="rId3">
            <a:extLst>
              <a:ext uri="{28A0092B-C50C-407E-A947-70E740481C1C}">
                <a14:useLocalDpi xmlns:a14="http://schemas.microsoft.com/office/drawing/2010/main" val="0"/>
              </a:ext>
            </a:extLst>
          </a:blip>
          <a:srcRect b="2349"/>
          <a:stretch/>
        </p:blipFill>
        <p:spPr bwMode="auto">
          <a:xfrm>
            <a:off x="2511197" y="11856544"/>
            <a:ext cx="6941005" cy="45638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431530126"/>
              </p:ext>
            </p:extLst>
          </p:nvPr>
        </p:nvGraphicFramePr>
        <p:xfrm>
          <a:off x="11270718" y="6786367"/>
          <a:ext cx="32239481" cy="6251548"/>
        </p:xfrm>
        <a:graphic>
          <a:graphicData uri="http://schemas.openxmlformats.org/drawingml/2006/table">
            <a:tbl>
              <a:tblPr firstRow="1" bandRow="1">
                <a:tableStyleId>{BC89EF96-8CEA-46FF-86C4-4CE0E7609802}</a:tableStyleId>
              </a:tblPr>
              <a:tblGrid>
                <a:gridCol w="4184229"/>
                <a:gridCol w="12019075"/>
                <a:gridCol w="16036177"/>
              </a:tblGrid>
              <a:tr h="669499">
                <a:tc>
                  <a:txBody>
                    <a:bodyPr/>
                    <a:lstStyle/>
                    <a:p>
                      <a:pPr algn="ctr"/>
                      <a:r>
                        <a:rPr lang="en-US" sz="2800" dirty="0" smtClean="0"/>
                        <a:t>Categories</a:t>
                      </a:r>
                      <a:endParaRPr lang="en-US" sz="2800" dirty="0"/>
                    </a:p>
                  </a:txBody>
                  <a:tcPr anchor="ctr"/>
                </a:tc>
                <a:tc>
                  <a:txBody>
                    <a:bodyPr/>
                    <a:lstStyle/>
                    <a:p>
                      <a:pPr algn="ctr"/>
                      <a:r>
                        <a:rPr lang="en-US" sz="2800" dirty="0" smtClean="0"/>
                        <a:t>Description</a:t>
                      </a:r>
                      <a:endParaRPr lang="en-US" sz="2800" dirty="0"/>
                    </a:p>
                  </a:txBody>
                  <a:tcPr anchor="ctr"/>
                </a:tc>
                <a:tc>
                  <a:txBody>
                    <a:bodyPr/>
                    <a:lstStyle/>
                    <a:p>
                      <a:pPr algn="ctr"/>
                      <a:r>
                        <a:rPr lang="en-US" sz="2800" dirty="0" smtClean="0"/>
                        <a:t>Agency</a:t>
                      </a:r>
                      <a:r>
                        <a:rPr lang="en-US" sz="2800" baseline="0" dirty="0" smtClean="0"/>
                        <a:t> Applied</a:t>
                      </a:r>
                      <a:endParaRPr lang="en-US" sz="2800" dirty="0"/>
                    </a:p>
                  </a:txBody>
                  <a:tcPr anchor="ctr"/>
                </a:tc>
              </a:tr>
              <a:tr h="1674039">
                <a:tc>
                  <a:txBody>
                    <a:bodyPr/>
                    <a:lstStyle/>
                    <a:p>
                      <a:pPr algn="ctr"/>
                      <a:r>
                        <a:rPr lang="en-US" sz="2800" dirty="0" smtClean="0">
                          <a:solidFill>
                            <a:schemeClr val="tx1"/>
                          </a:solidFill>
                        </a:rPr>
                        <a:t>Fluid </a:t>
                      </a:r>
                      <a:r>
                        <a:rPr lang="en-US" sz="2800" dirty="0" smtClean="0">
                          <a:solidFill>
                            <a:schemeClr val="tx1"/>
                          </a:solidFill>
                        </a:rPr>
                        <a:t>Appropriation:</a:t>
                      </a:r>
                      <a:endParaRPr lang="en-US" sz="2800" dirty="0" smtClean="0">
                        <a:solidFill>
                          <a:schemeClr val="tx1"/>
                        </a:solidFill>
                      </a:endParaRPr>
                    </a:p>
                    <a:p>
                      <a:pPr algn="ctr"/>
                      <a:r>
                        <a:rPr lang="en-US" sz="2800" dirty="0" smtClean="0">
                          <a:solidFill>
                            <a:schemeClr val="tx1"/>
                          </a:solidFill>
                        </a:rPr>
                        <a:t>MS. NOLAN</a:t>
                      </a:r>
                      <a:endParaRPr lang="en-US" sz="2800" dirty="0">
                        <a:solidFill>
                          <a:schemeClr val="tx1"/>
                        </a:solidFill>
                      </a:endParaRPr>
                    </a:p>
                  </a:txBody>
                  <a:tcPr anchor="ctr">
                    <a:solidFill>
                      <a:srgbClr val="E58ED3">
                        <a:alpha val="20000"/>
                      </a:srgbClr>
                    </a:solidFill>
                  </a:tcPr>
                </a:tc>
                <a:tc>
                  <a:txBody>
                    <a:bodyPr/>
                    <a:lstStyle/>
                    <a:p>
                      <a:r>
                        <a:rPr lang="en-US" sz="2400" kern="1200" dirty="0" smtClean="0">
                          <a:solidFill>
                            <a:schemeClr val="tx1"/>
                          </a:solidFill>
                          <a:effectLst/>
                        </a:rPr>
                        <a:t>Before</a:t>
                      </a:r>
                      <a:r>
                        <a:rPr lang="en-US" sz="2400" kern="1200" baseline="0" dirty="0" smtClean="0">
                          <a:solidFill>
                            <a:schemeClr val="tx1"/>
                          </a:solidFill>
                          <a:effectLst/>
                        </a:rPr>
                        <a:t> involvement with </a:t>
                      </a:r>
                      <a:r>
                        <a:rPr lang="en-US" sz="2400" i="1" kern="1200" baseline="0" dirty="0" smtClean="0">
                          <a:solidFill>
                            <a:schemeClr val="tx1"/>
                          </a:solidFill>
                          <a:effectLst/>
                        </a:rPr>
                        <a:t>Carbon TIME</a:t>
                      </a:r>
                      <a:r>
                        <a:rPr lang="en-US" sz="2400" kern="1200" baseline="0" dirty="0" smtClean="0">
                          <a:solidFill>
                            <a:schemeClr val="tx1"/>
                          </a:solidFill>
                          <a:effectLst/>
                        </a:rPr>
                        <a:t>, teacher was engaged in responsive and rigorous practices. Teacher immediately perceived </a:t>
                      </a:r>
                      <a:r>
                        <a:rPr lang="en-US" sz="2400" i="1" kern="1200" baseline="0" dirty="0" smtClean="0">
                          <a:solidFill>
                            <a:schemeClr val="tx1"/>
                          </a:solidFill>
                          <a:effectLst/>
                        </a:rPr>
                        <a:t>Carbon TIME </a:t>
                      </a:r>
                      <a:r>
                        <a:rPr lang="en-US" sz="2400" kern="1200" baseline="0" dirty="0" smtClean="0">
                          <a:solidFill>
                            <a:schemeClr val="tx1"/>
                          </a:solidFill>
                          <a:effectLst/>
                        </a:rPr>
                        <a:t>tools as congruent with their own goals and implemented them with integrity.</a:t>
                      </a:r>
                      <a:endParaRPr lang="en-US" sz="2400" dirty="0">
                        <a:solidFill>
                          <a:schemeClr val="tx1"/>
                        </a:solidFill>
                      </a:endParaRPr>
                    </a:p>
                  </a:txBody>
                  <a:tcPr>
                    <a:solidFill>
                      <a:srgbClr val="E58ED3">
                        <a:alpha val="20000"/>
                      </a:srgbClr>
                    </a:solidFill>
                  </a:tcPr>
                </a:tc>
                <a:tc>
                  <a:txBody>
                    <a:bodyPr/>
                    <a:lstStyle/>
                    <a:p>
                      <a:r>
                        <a:rPr lang="en-US" sz="2400" kern="1200" dirty="0" smtClean="0">
                          <a:effectLst/>
                        </a:rPr>
                        <a:t>The</a:t>
                      </a:r>
                      <a:r>
                        <a:rPr lang="en-US" sz="2400" kern="1200" baseline="0" dirty="0" smtClean="0">
                          <a:effectLst/>
                        </a:rPr>
                        <a:t> </a:t>
                      </a:r>
                      <a:r>
                        <a:rPr lang="en-US" sz="2400" kern="1200" dirty="0" smtClean="0">
                          <a:effectLst/>
                        </a:rPr>
                        <a:t>teacher strategically utilized their</a:t>
                      </a:r>
                      <a:r>
                        <a:rPr lang="en-US" sz="2400" kern="1200" baseline="0" dirty="0" smtClean="0">
                          <a:effectLst/>
                        </a:rPr>
                        <a:t> network and drew from past experiences with 3-Dimensional instruction to engage with the </a:t>
                      </a:r>
                      <a:r>
                        <a:rPr lang="en-US" sz="2400" i="1" kern="1200" baseline="0" dirty="0" smtClean="0">
                          <a:effectLst/>
                        </a:rPr>
                        <a:t>Carbon TIME</a:t>
                      </a:r>
                      <a:r>
                        <a:rPr lang="en-US" sz="2400" kern="1200" baseline="0" dirty="0" smtClean="0">
                          <a:effectLst/>
                        </a:rPr>
                        <a:t> curriculum, employing various scaffolds. The teacher utilized knowledge of students’ needs (e.g. based on relationships, formative and summative assessments, etc.) and discussions with network members (</a:t>
                      </a:r>
                      <a:r>
                        <a:rPr lang="en-US" sz="2400" i="1" kern="1200" baseline="0" dirty="0" smtClean="0">
                          <a:effectLst/>
                        </a:rPr>
                        <a:t>Carbon TIME</a:t>
                      </a:r>
                      <a:r>
                        <a:rPr lang="en-US" sz="2400" kern="1200" baseline="0" dirty="0" smtClean="0">
                          <a:effectLst/>
                        </a:rPr>
                        <a:t> and non-</a:t>
                      </a:r>
                      <a:r>
                        <a:rPr lang="en-US" sz="2400" i="1" kern="1200" baseline="0" dirty="0" smtClean="0">
                          <a:effectLst/>
                        </a:rPr>
                        <a:t>Carbon TIME</a:t>
                      </a:r>
                      <a:r>
                        <a:rPr lang="en-US" sz="2400" kern="1200" baseline="0" dirty="0" smtClean="0">
                          <a:effectLst/>
                        </a:rPr>
                        <a:t>) to guide modifications made. </a:t>
                      </a:r>
                      <a:endParaRPr lang="en-US" sz="2400" dirty="0"/>
                    </a:p>
                  </a:txBody>
                  <a:tcPr>
                    <a:solidFill>
                      <a:srgbClr val="E58ED3">
                        <a:alpha val="20000"/>
                      </a:srgbClr>
                    </a:solidFill>
                  </a:tcPr>
                </a:tc>
              </a:tr>
              <a:tr h="1347716">
                <a:tc>
                  <a:txBody>
                    <a:bodyPr/>
                    <a:lstStyle/>
                    <a:p>
                      <a:pPr algn="ctr"/>
                      <a:r>
                        <a:rPr lang="en-US" sz="2800" dirty="0" smtClean="0">
                          <a:solidFill>
                            <a:schemeClr val="tx1"/>
                          </a:solidFill>
                        </a:rPr>
                        <a:t>Successful </a:t>
                      </a:r>
                      <a:r>
                        <a:rPr lang="en-US" sz="2800" dirty="0" smtClean="0">
                          <a:solidFill>
                            <a:schemeClr val="tx1"/>
                          </a:solidFill>
                        </a:rPr>
                        <a:t>Learning:</a:t>
                      </a:r>
                      <a:endParaRPr lang="en-US" sz="2800" dirty="0" smtClean="0">
                        <a:solidFill>
                          <a:schemeClr val="tx1"/>
                        </a:solidFill>
                      </a:endParaRPr>
                    </a:p>
                    <a:p>
                      <a:pPr algn="ctr"/>
                      <a:r>
                        <a:rPr lang="en-US" sz="2800" dirty="0" smtClean="0">
                          <a:solidFill>
                            <a:schemeClr val="tx1"/>
                          </a:solidFill>
                        </a:rPr>
                        <a:t>MS. CALLAHAN</a:t>
                      </a:r>
                      <a:endParaRPr lang="en-US" sz="2800" dirty="0">
                        <a:solidFill>
                          <a:schemeClr val="tx1"/>
                        </a:solidFill>
                      </a:endParaRPr>
                    </a:p>
                  </a:txBody>
                  <a:tcPr anchor="ctr">
                    <a:solidFill>
                      <a:srgbClr val="FFC000">
                        <a:alpha val="20000"/>
                      </a:srgbClr>
                    </a:solidFill>
                  </a:tcPr>
                </a:tc>
                <a:tc>
                  <a:txBody>
                    <a:bodyPr/>
                    <a:lstStyle/>
                    <a:p>
                      <a:r>
                        <a:rPr lang="en-US" sz="2400" kern="1200" dirty="0" smtClean="0">
                          <a:solidFill>
                            <a:schemeClr val="tx1"/>
                          </a:solidFill>
                          <a:effectLst/>
                        </a:rPr>
                        <a:t>The teacher started with </a:t>
                      </a:r>
                      <a:r>
                        <a:rPr lang="en-US" sz="2400" i="1" kern="1200" dirty="0" smtClean="0">
                          <a:solidFill>
                            <a:schemeClr val="tx1"/>
                          </a:solidFill>
                          <a:effectLst/>
                        </a:rPr>
                        <a:t>Carbon TIME</a:t>
                      </a:r>
                      <a:r>
                        <a:rPr lang="en-US" sz="2400" i="1" kern="1200" baseline="0" dirty="0" smtClean="0">
                          <a:solidFill>
                            <a:schemeClr val="tx1"/>
                          </a:solidFill>
                          <a:effectLst/>
                        </a:rPr>
                        <a:t> </a:t>
                      </a:r>
                      <a:r>
                        <a:rPr lang="en-US" sz="2400" kern="1200" baseline="0" dirty="0" smtClean="0">
                          <a:solidFill>
                            <a:schemeClr val="tx1"/>
                          </a:solidFill>
                          <a:effectLst/>
                        </a:rPr>
                        <a:t>with differing goals. However, professional development as well as working with their case study coaches led to changes in goals and therefore practice.  </a:t>
                      </a:r>
                      <a:endParaRPr lang="en-US" sz="2400" dirty="0">
                        <a:solidFill>
                          <a:schemeClr val="tx1"/>
                        </a:solidFill>
                      </a:endParaRPr>
                    </a:p>
                  </a:txBody>
                  <a:tcPr>
                    <a:solidFill>
                      <a:srgbClr val="FFC000">
                        <a:alpha val="20000"/>
                      </a:srgbClr>
                    </a:solidFill>
                  </a:tcPr>
                </a:tc>
                <a:tc>
                  <a:txBody>
                    <a:bodyPr/>
                    <a:lstStyle/>
                    <a:p>
                      <a:r>
                        <a:rPr lang="en-US" sz="2400" dirty="0" smtClean="0"/>
                        <a:t>Once teacher goals and those of </a:t>
                      </a:r>
                      <a:r>
                        <a:rPr lang="en-US" sz="2400" i="1" dirty="0" smtClean="0"/>
                        <a:t>Carbon TIME </a:t>
                      </a:r>
                      <a:r>
                        <a:rPr lang="en-US" sz="2400" dirty="0" smtClean="0"/>
                        <a:t>were aligned, discussions in</a:t>
                      </a:r>
                      <a:r>
                        <a:rPr lang="en-US" sz="2400" baseline="0" dirty="0" smtClean="0"/>
                        <a:t> PD, assessments and with their coach were instrumental in supporting </a:t>
                      </a:r>
                      <a:r>
                        <a:rPr lang="en-US" sz="2400" baseline="0" dirty="0" smtClean="0">
                          <a:solidFill>
                            <a:schemeClr val="tx1"/>
                          </a:solidFill>
                        </a:rPr>
                        <a:t>the teacher as they made decisions on how to modify the tools. The network was then found to be more meaningful in helping address challenges </a:t>
                      </a:r>
                      <a:r>
                        <a:rPr lang="en-US" sz="2400" baseline="0" dirty="0" smtClean="0"/>
                        <a:t>of practice. </a:t>
                      </a:r>
                      <a:endParaRPr lang="en-US" sz="2400" dirty="0"/>
                    </a:p>
                  </a:txBody>
                  <a:tcPr>
                    <a:solidFill>
                      <a:srgbClr val="FFC000">
                        <a:alpha val="20000"/>
                      </a:srgbClr>
                    </a:solidFill>
                  </a:tcPr>
                </a:tc>
              </a:tr>
              <a:tr h="1280147">
                <a:tc>
                  <a:txBody>
                    <a:bodyPr/>
                    <a:lstStyle/>
                    <a:p>
                      <a:pPr algn="ctr"/>
                      <a:r>
                        <a:rPr lang="en-US" sz="2800" dirty="0" smtClean="0">
                          <a:solidFill>
                            <a:schemeClr val="tx1"/>
                          </a:solidFill>
                        </a:rPr>
                        <a:t>Distracted </a:t>
                      </a:r>
                      <a:r>
                        <a:rPr lang="en-US" sz="2800" dirty="0" smtClean="0">
                          <a:solidFill>
                            <a:schemeClr val="tx1"/>
                          </a:solidFill>
                        </a:rPr>
                        <a:t>Teaching:</a:t>
                      </a:r>
                      <a:endParaRPr lang="en-US" sz="2800" dirty="0" smtClean="0">
                        <a:solidFill>
                          <a:schemeClr val="tx1"/>
                        </a:solidFill>
                      </a:endParaRPr>
                    </a:p>
                    <a:p>
                      <a:pPr algn="ctr"/>
                      <a:r>
                        <a:rPr lang="en-US" sz="2800" dirty="0" smtClean="0">
                          <a:solidFill>
                            <a:schemeClr val="tx1"/>
                          </a:solidFill>
                        </a:rPr>
                        <a:t>MR. ROSS</a:t>
                      </a:r>
                      <a:endParaRPr lang="en-US" sz="2800" dirty="0">
                        <a:solidFill>
                          <a:schemeClr val="tx1"/>
                        </a:solidFill>
                      </a:endParaRPr>
                    </a:p>
                  </a:txBody>
                  <a:tcPr anchor="ctr">
                    <a:solidFill>
                      <a:srgbClr val="0070C0">
                        <a:alpha val="20000"/>
                      </a:srgbClr>
                    </a:solidFill>
                  </a:tcPr>
                </a:tc>
                <a:tc>
                  <a:txBody>
                    <a:bodyPr/>
                    <a:lstStyle/>
                    <a:p>
                      <a:pPr marL="0" marR="0" indent="0" algn="l" defTabSz="417396" rtl="0" eaLnBrk="1" fontAlgn="auto" latinLnBrk="0" hangingPunct="1">
                        <a:lnSpc>
                          <a:spcPct val="100000"/>
                        </a:lnSpc>
                        <a:spcBef>
                          <a:spcPts val="0"/>
                        </a:spcBef>
                        <a:spcAft>
                          <a:spcPts val="0"/>
                        </a:spcAft>
                        <a:buClrTx/>
                        <a:buSzTx/>
                        <a:buFontTx/>
                        <a:buNone/>
                        <a:tabLst/>
                        <a:defRPr/>
                      </a:pPr>
                      <a:r>
                        <a:rPr lang="en-US" sz="2400" kern="1200" dirty="0" smtClean="0">
                          <a:solidFill>
                            <a:schemeClr val="tx1"/>
                          </a:solidFill>
                          <a:effectLst/>
                        </a:rPr>
                        <a:t>The teacher struggled with limited human and social resources in their classrooms and schools, trying to manage difficult classrooms and multiple demands on their time and attention.</a:t>
                      </a:r>
                      <a:r>
                        <a:rPr lang="en-US" sz="2400" kern="1200" baseline="0" dirty="0" smtClean="0">
                          <a:solidFill>
                            <a:schemeClr val="tx1"/>
                          </a:solidFill>
                          <a:effectLst/>
                        </a:rPr>
                        <a:t> </a:t>
                      </a:r>
                      <a:r>
                        <a:rPr lang="en-US" sz="2400" i="1" kern="1200" baseline="0" dirty="0" smtClean="0">
                          <a:solidFill>
                            <a:schemeClr val="tx1"/>
                          </a:solidFill>
                          <a:effectLst/>
                        </a:rPr>
                        <a:t>Carbon TIME </a:t>
                      </a:r>
                      <a:r>
                        <a:rPr lang="en-US" sz="2400" kern="1200" baseline="0" dirty="0" smtClean="0">
                          <a:solidFill>
                            <a:schemeClr val="tx1"/>
                          </a:solidFill>
                          <a:effectLst/>
                        </a:rPr>
                        <a:t>became another thing to employ. </a:t>
                      </a:r>
                      <a:endParaRPr lang="en-US" sz="2400" dirty="0" smtClean="0">
                        <a:solidFill>
                          <a:schemeClr val="tx1"/>
                        </a:solidFill>
                      </a:endParaRPr>
                    </a:p>
                  </a:txBody>
                  <a:tcPr>
                    <a:solidFill>
                      <a:srgbClr val="0070C0">
                        <a:alpha val="20000"/>
                      </a:srgbClr>
                    </a:solidFill>
                  </a:tcPr>
                </a:tc>
                <a:tc>
                  <a:txBody>
                    <a:bodyPr/>
                    <a:lstStyle/>
                    <a:p>
                      <a:pPr marL="0" marR="0" indent="0" algn="l" defTabSz="417396" rtl="0" eaLnBrk="1" fontAlgn="auto" latinLnBrk="0" hangingPunct="1">
                        <a:lnSpc>
                          <a:spcPct val="100000"/>
                        </a:lnSpc>
                        <a:spcBef>
                          <a:spcPts val="0"/>
                        </a:spcBef>
                        <a:spcAft>
                          <a:spcPts val="0"/>
                        </a:spcAft>
                        <a:buClrTx/>
                        <a:buSzTx/>
                        <a:buFontTx/>
                        <a:buNone/>
                        <a:tabLst/>
                        <a:defRPr/>
                      </a:pPr>
                      <a:r>
                        <a:rPr lang="en-US" sz="2400" kern="1200" baseline="0" dirty="0" smtClean="0">
                          <a:effectLst/>
                        </a:rPr>
                        <a:t>The teacher either 1.) implemented curriculum with unmodified tools or were modified by other teachers, or 2.) made modifications in light of the goals of their network.</a:t>
                      </a:r>
                      <a:r>
                        <a:rPr lang="en-US" sz="2400" kern="1200" dirty="0" smtClean="0">
                          <a:effectLst/>
                        </a:rPr>
                        <a:t> The </a:t>
                      </a:r>
                      <a:r>
                        <a:rPr lang="en-US" sz="2400" i="1" kern="1200" dirty="0" smtClean="0">
                          <a:effectLst/>
                        </a:rPr>
                        <a:t>Carbon TIME</a:t>
                      </a:r>
                      <a:r>
                        <a:rPr lang="en-US" sz="2400" kern="1200" dirty="0" smtClean="0">
                          <a:effectLst/>
                        </a:rPr>
                        <a:t> tools were sometimes useful, but were not solutions to their</a:t>
                      </a:r>
                      <a:r>
                        <a:rPr lang="en-US" sz="2400" kern="1200" baseline="0" dirty="0" smtClean="0">
                          <a:effectLst/>
                        </a:rPr>
                        <a:t> challenges.</a:t>
                      </a:r>
                      <a:r>
                        <a:rPr lang="en-US" sz="2400" dirty="0" smtClean="0">
                          <a:effectLst/>
                        </a:rPr>
                        <a:t> Largely, modifications</a:t>
                      </a:r>
                      <a:r>
                        <a:rPr lang="en-US" sz="2400" baseline="0" dirty="0" smtClean="0">
                          <a:effectLst/>
                        </a:rPr>
                        <a:t> to tools did not result in improved student outcomes. </a:t>
                      </a:r>
                      <a:endParaRPr lang="en-US" sz="2400" dirty="0"/>
                    </a:p>
                  </a:txBody>
                  <a:tcPr>
                    <a:solidFill>
                      <a:srgbClr val="0070C0">
                        <a:alpha val="20000"/>
                      </a:srgbClr>
                    </a:solidFill>
                  </a:tcPr>
                </a:tc>
              </a:tr>
              <a:tr h="1280147">
                <a:tc>
                  <a:txBody>
                    <a:bodyPr/>
                    <a:lstStyle/>
                    <a:p>
                      <a:pPr algn="ctr"/>
                      <a:r>
                        <a:rPr lang="en-US" sz="2800" dirty="0" smtClean="0">
                          <a:solidFill>
                            <a:schemeClr val="tx1"/>
                          </a:solidFill>
                        </a:rPr>
                        <a:t>One-Dimensional Teaching: MS</a:t>
                      </a:r>
                      <a:r>
                        <a:rPr lang="en-US" sz="2800" baseline="0" dirty="0" smtClean="0">
                          <a:solidFill>
                            <a:schemeClr val="tx1"/>
                          </a:solidFill>
                        </a:rPr>
                        <a:t>. </a:t>
                      </a:r>
                      <a:r>
                        <a:rPr lang="en-US" sz="2800" baseline="0" smtClean="0">
                          <a:solidFill>
                            <a:schemeClr val="tx1"/>
                          </a:solidFill>
                        </a:rPr>
                        <a:t>APOL</a:t>
                      </a:r>
                      <a:endParaRPr lang="en-US" sz="2800" dirty="0">
                        <a:solidFill>
                          <a:schemeClr val="tx1"/>
                        </a:solidFill>
                      </a:endParaRPr>
                    </a:p>
                  </a:txBody>
                  <a:tcPr anchor="ctr">
                    <a:solidFill>
                      <a:srgbClr val="00B050">
                        <a:alpha val="20000"/>
                      </a:srgbClr>
                    </a:solidFill>
                  </a:tcPr>
                </a:tc>
                <a:tc>
                  <a:txBody>
                    <a:bodyPr/>
                    <a:lstStyle/>
                    <a:p>
                      <a:r>
                        <a:rPr lang="en-US" sz="2400" dirty="0" smtClean="0">
                          <a:solidFill>
                            <a:schemeClr val="tx1"/>
                          </a:solidFill>
                        </a:rPr>
                        <a:t>The</a:t>
                      </a:r>
                      <a:r>
                        <a:rPr lang="en-US" sz="2400" baseline="0" dirty="0" smtClean="0">
                          <a:solidFill>
                            <a:schemeClr val="tx1"/>
                          </a:solidFill>
                        </a:rPr>
                        <a:t> t</a:t>
                      </a:r>
                      <a:r>
                        <a:rPr lang="en-US" sz="2400" dirty="0" smtClean="0">
                          <a:solidFill>
                            <a:schemeClr val="tx1"/>
                          </a:solidFill>
                        </a:rPr>
                        <a:t>eacher was not expected to utilize</a:t>
                      </a:r>
                      <a:r>
                        <a:rPr lang="en-US" sz="2400" baseline="0" dirty="0" smtClean="0">
                          <a:solidFill>
                            <a:schemeClr val="tx1"/>
                          </a:solidFill>
                        </a:rPr>
                        <a:t> practices beyond one-dimensional teaching in their school setting, and therefore did not. </a:t>
                      </a:r>
                      <a:r>
                        <a:rPr lang="en-US" sz="2400" i="1" baseline="0" dirty="0" smtClean="0">
                          <a:solidFill>
                            <a:schemeClr val="tx1"/>
                          </a:solidFill>
                        </a:rPr>
                        <a:t>Carbon TIME </a:t>
                      </a:r>
                      <a:r>
                        <a:rPr lang="en-US" sz="2400" baseline="0" dirty="0" smtClean="0">
                          <a:solidFill>
                            <a:schemeClr val="tx1"/>
                          </a:solidFill>
                        </a:rPr>
                        <a:t>tools are therefore incorporated into the teacher’s practice, rather than altering practice significantly. </a:t>
                      </a:r>
                    </a:p>
                  </a:txBody>
                  <a:tcPr>
                    <a:solidFill>
                      <a:srgbClr val="00B050">
                        <a:alpha val="20000"/>
                      </a:srgbClr>
                    </a:solidFill>
                  </a:tcPr>
                </a:tc>
                <a:tc>
                  <a:txBody>
                    <a:bodyPr/>
                    <a:lstStyle/>
                    <a:p>
                      <a:r>
                        <a:rPr lang="en-US" sz="2400" dirty="0" smtClean="0"/>
                        <a:t>The teacher made minimal changes to the </a:t>
                      </a:r>
                      <a:r>
                        <a:rPr lang="en-US" sz="2400" i="1" dirty="0" smtClean="0"/>
                        <a:t>Carbon TIME </a:t>
                      </a:r>
                      <a:r>
                        <a:rPr lang="en-US" sz="2400" dirty="0" smtClean="0"/>
                        <a:t>tools</a:t>
                      </a:r>
                      <a:r>
                        <a:rPr lang="en-US" sz="2400" baseline="0" dirty="0" smtClean="0"/>
                        <a:t>. They also did not view student performance on the tools or assessments as evidence of what students knew or did not know. Therefore the teacher did not believe their actions would result in a change.  </a:t>
                      </a:r>
                      <a:endParaRPr lang="en-US" sz="2400" dirty="0"/>
                    </a:p>
                  </a:txBody>
                  <a:tcPr>
                    <a:solidFill>
                      <a:srgbClr val="00B050">
                        <a:alpha val="20000"/>
                      </a:srgbClr>
                    </a:solidFill>
                  </a:tcPr>
                </a:tc>
              </a:tr>
            </a:tbl>
          </a:graphicData>
        </a:graphic>
      </p:graphicFrame>
      <p:sp>
        <p:nvSpPr>
          <p:cNvPr id="20" name="Rectangle 9"/>
          <p:cNvSpPr>
            <a:spLocks noChangeArrowheads="1"/>
          </p:cNvSpPr>
          <p:nvPr/>
        </p:nvSpPr>
        <p:spPr bwMode="auto">
          <a:xfrm>
            <a:off x="11049001" y="5200650"/>
            <a:ext cx="32461199" cy="1560874"/>
          </a:xfrm>
          <a:prstGeom prst="rect">
            <a:avLst/>
          </a:prstGeom>
          <a:solidFill>
            <a:srgbClr val="008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87828" tIns="93915" rIns="187828" bIns="93915" anchor="ctr"/>
          <a:lstStyle>
            <a:lvl1pPr defTabSz="4292600">
              <a:spcBef>
                <a:spcPct val="20000"/>
              </a:spcBef>
              <a:buChar char="•"/>
              <a:defRPr sz="15000">
                <a:solidFill>
                  <a:schemeClr val="tx1"/>
                </a:solidFill>
                <a:latin typeface="Arial" charset="0"/>
                <a:ea typeface="ＭＳ Ｐゴシック" charset="-128"/>
              </a:defRPr>
            </a:lvl1pPr>
            <a:lvl2pPr marL="742950" indent="-285750" defTabSz="4292600">
              <a:spcBef>
                <a:spcPct val="20000"/>
              </a:spcBef>
              <a:buChar char="–"/>
              <a:defRPr sz="13200">
                <a:solidFill>
                  <a:schemeClr val="tx1"/>
                </a:solidFill>
                <a:latin typeface="Arial" charset="0"/>
                <a:ea typeface="ＭＳ Ｐゴシック" charset="-128"/>
              </a:defRPr>
            </a:lvl2pPr>
            <a:lvl3pPr marL="1143000" indent="-228600" defTabSz="4292600">
              <a:spcBef>
                <a:spcPct val="20000"/>
              </a:spcBef>
              <a:buChar char="•"/>
              <a:defRPr sz="11300">
                <a:solidFill>
                  <a:schemeClr val="tx1"/>
                </a:solidFill>
                <a:latin typeface="Arial" charset="0"/>
                <a:ea typeface="ＭＳ Ｐゴシック" charset="-128"/>
              </a:defRPr>
            </a:lvl3pPr>
            <a:lvl4pPr marL="1600200" indent="-228600" defTabSz="4292600">
              <a:spcBef>
                <a:spcPct val="20000"/>
              </a:spcBef>
              <a:buChar char="–"/>
              <a:defRPr sz="9500">
                <a:solidFill>
                  <a:schemeClr val="tx1"/>
                </a:solidFill>
                <a:latin typeface="Arial" charset="0"/>
                <a:ea typeface="ＭＳ Ｐゴシック" charset="-128"/>
              </a:defRPr>
            </a:lvl4pPr>
            <a:lvl5pPr marL="2057400" indent="-228600" defTabSz="4292600">
              <a:spcBef>
                <a:spcPct val="20000"/>
              </a:spcBef>
              <a:buChar char="»"/>
              <a:defRPr sz="9500">
                <a:solidFill>
                  <a:schemeClr val="tx1"/>
                </a:solidFill>
                <a:latin typeface="Arial" charset="0"/>
                <a:ea typeface="ＭＳ Ｐゴシック" charset="-128"/>
              </a:defRPr>
            </a:lvl5pPr>
            <a:lvl6pPr marL="25146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6pPr>
            <a:lvl7pPr marL="29718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7pPr>
            <a:lvl8pPr marL="34290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8pPr>
            <a:lvl9pPr marL="3886200" indent="-228600" defTabSz="4292600" eaLnBrk="0" fontAlgn="base" hangingPunct="0">
              <a:spcBef>
                <a:spcPct val="20000"/>
              </a:spcBef>
              <a:spcAft>
                <a:spcPct val="0"/>
              </a:spcAft>
              <a:buChar char="»"/>
              <a:defRPr sz="9500">
                <a:solidFill>
                  <a:schemeClr val="tx1"/>
                </a:solidFill>
                <a:latin typeface="Arial" charset="0"/>
                <a:ea typeface="ＭＳ Ｐゴシック" charset="-128"/>
              </a:defRPr>
            </a:lvl9pPr>
          </a:lstStyle>
          <a:p>
            <a:pPr algn="ctr" eaLnBrk="1" hangingPunct="1">
              <a:spcBef>
                <a:spcPct val="0"/>
              </a:spcBef>
              <a:buFontTx/>
              <a:buNone/>
            </a:pPr>
            <a:r>
              <a:rPr lang="en-US" altLang="en-US" sz="5200" b="1" dirty="0" smtClean="0">
                <a:solidFill>
                  <a:srgbClr val="FFFFFF"/>
                </a:solidFill>
              </a:rPr>
              <a:t>Teacher Categories</a:t>
            </a:r>
            <a:endParaRPr lang="en-US" altLang="en-US" sz="5200" b="1" dirty="0">
              <a:solidFill>
                <a:srgbClr val="FFFFFF"/>
              </a:solidFill>
            </a:endParaRPr>
          </a:p>
        </p:txBody>
      </p:sp>
      <p:sp>
        <p:nvSpPr>
          <p:cNvPr id="3" name="TextBox 2"/>
          <p:cNvSpPr txBox="1"/>
          <p:nvPr/>
        </p:nvSpPr>
        <p:spPr>
          <a:xfrm>
            <a:off x="1066800" y="28086435"/>
            <a:ext cx="9982201" cy="5770811"/>
          </a:xfrm>
          <a:prstGeom prst="rect">
            <a:avLst/>
          </a:prstGeom>
          <a:noFill/>
        </p:spPr>
        <p:txBody>
          <a:bodyPr wrap="square" rtlCol="0">
            <a:spAutoFit/>
          </a:bodyPr>
          <a:lstStyle/>
          <a:p>
            <a:r>
              <a:rPr lang="en-US" sz="2400" dirty="0"/>
              <a:t>Konopasky, A. W., &amp; Sheridan, K. M. (2016). Towards a diagnostic toolkit </a:t>
            </a:r>
            <a:r>
              <a:rPr lang="en-US" sz="2400" dirty="0" smtClean="0"/>
              <a:t>for </a:t>
            </a:r>
            <a:r>
              <a:rPr lang="en-US" sz="2400" dirty="0"/>
              <a:t>the language of agency. </a:t>
            </a:r>
            <a:r>
              <a:rPr lang="en-US" sz="2400" i="1" dirty="0"/>
              <a:t>Mind, Culture, and Activity</a:t>
            </a:r>
            <a:r>
              <a:rPr lang="en-US" sz="2400" dirty="0"/>
              <a:t>, </a:t>
            </a:r>
            <a:r>
              <a:rPr lang="en-US" sz="2400" i="1" dirty="0"/>
              <a:t>23</a:t>
            </a:r>
            <a:r>
              <a:rPr lang="en-US" sz="2400" dirty="0"/>
              <a:t>(2), </a:t>
            </a:r>
            <a:r>
              <a:rPr lang="en-US" sz="2400" dirty="0" smtClean="0"/>
              <a:t>108-123.</a:t>
            </a:r>
            <a:endParaRPr lang="en-US" sz="2400" dirty="0"/>
          </a:p>
          <a:p>
            <a:r>
              <a:rPr lang="en-US" sz="2400" dirty="0" smtClean="0"/>
              <a:t>Remillard</a:t>
            </a:r>
            <a:r>
              <a:rPr lang="en-US" sz="2400" dirty="0"/>
              <a:t>, J. T. (2005). Examining key concepts in research on teachers’ use of mathematics curricula. </a:t>
            </a:r>
            <a:r>
              <a:rPr lang="en-US" sz="2400" i="1" dirty="0"/>
              <a:t>Review of Educational Research</a:t>
            </a:r>
            <a:r>
              <a:rPr lang="en-US" sz="2400" dirty="0"/>
              <a:t>, </a:t>
            </a:r>
            <a:r>
              <a:rPr lang="en-US" sz="2400" i="1" dirty="0"/>
              <a:t>75</a:t>
            </a:r>
            <a:r>
              <a:rPr lang="en-US" sz="2400" dirty="0"/>
              <a:t>(2), 211-246</a:t>
            </a:r>
            <a:r>
              <a:rPr lang="en-US" sz="2400" dirty="0" smtClean="0"/>
              <a:t>.</a:t>
            </a:r>
            <a:endParaRPr lang="en-US" sz="2400" dirty="0"/>
          </a:p>
          <a:p>
            <a:r>
              <a:rPr lang="en-US" sz="2400" dirty="0" smtClean="0"/>
              <a:t>Star</a:t>
            </a:r>
            <a:r>
              <a:rPr lang="en-US" sz="2400" dirty="0"/>
              <a:t>, S. (2010). This is not a boundary object: Reflections on the origin of a concept. </a:t>
            </a:r>
            <a:r>
              <a:rPr lang="en-US" sz="2400" i="1" dirty="0"/>
              <a:t>Science, Technology, &amp; Human Values</a:t>
            </a:r>
            <a:r>
              <a:rPr lang="en-US" sz="2400" dirty="0"/>
              <a:t>, </a:t>
            </a:r>
            <a:r>
              <a:rPr lang="en-US" sz="2400" i="1" dirty="0"/>
              <a:t>35</a:t>
            </a:r>
            <a:r>
              <a:rPr lang="en-US" sz="2400" dirty="0"/>
              <a:t>(5), 601-617</a:t>
            </a:r>
            <a:r>
              <a:rPr lang="en-US" sz="2400" dirty="0" smtClean="0"/>
              <a:t>.</a:t>
            </a:r>
            <a:endParaRPr lang="en-US" sz="2400" dirty="0"/>
          </a:p>
          <a:p>
            <a:endParaRPr lang="en-US" sz="2400" dirty="0"/>
          </a:p>
          <a:p>
            <a:r>
              <a:rPr lang="en-US" sz="1800" dirty="0">
                <a:latin typeface="Arial"/>
                <a:ea typeface="ＭＳ Ｐゴシック" charset="0"/>
                <a:cs typeface="Arial"/>
              </a:rPr>
              <a:t>This research is supported by grants from the National Science Foundation: A Learning Progression-based System for Promoting Understanding of Carbon-transforming Processes (DRL 1020187), and</a:t>
            </a:r>
            <a:r>
              <a:rPr lang="en-US" sz="1800" dirty="0">
                <a:solidFill>
                  <a:srgbClr val="080808"/>
                </a:solidFill>
                <a:latin typeface="Arial"/>
                <a:cs typeface="Arial"/>
              </a:rPr>
              <a:t> </a:t>
            </a:r>
            <a:r>
              <a:rPr lang="en-US" sz="1800" dirty="0">
                <a:latin typeface="Arial"/>
                <a:cs typeface="Arial"/>
              </a:rPr>
              <a:t>Sustaining Responsive and Rigorous Teaching Based on</a:t>
            </a:r>
            <a:r>
              <a:rPr lang="en-US" sz="1800" i="1" dirty="0">
                <a:latin typeface="Arial"/>
                <a:cs typeface="Arial"/>
              </a:rPr>
              <a:t> Carbon TIME</a:t>
            </a:r>
            <a:r>
              <a:rPr lang="en-US" sz="1800" dirty="0">
                <a:latin typeface="Arial"/>
                <a:cs typeface="Arial"/>
              </a:rPr>
              <a:t> (NSF 1440988)</a:t>
            </a:r>
            <a:r>
              <a:rPr lang="en-US" sz="1800" dirty="0">
                <a:latin typeface="Arial"/>
                <a:ea typeface="ＭＳ Ｐゴシック" charset="0"/>
                <a:cs typeface="Arial"/>
              </a:rPr>
              <a:t>.  Any opinions, findings, and conclusions or recommendations expressed in this material are those of the author(s) and do not necessarily reflect the views of the National Science Foundation.</a:t>
            </a:r>
            <a:endParaRPr lang="en-US" sz="1800" dirty="0"/>
          </a:p>
          <a:p>
            <a:endParaRPr lang="en-US" sz="2800" dirty="0"/>
          </a:p>
          <a:p>
            <a:endParaRPr lang="en-US" dirty="0"/>
          </a:p>
        </p:txBody>
      </p:sp>
      <p:pic>
        <p:nvPicPr>
          <p:cNvPr id="28" name="Picture 88" descr="msu-green-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47600" y="1319488"/>
            <a:ext cx="5270459" cy="17652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9" name="Picture 125" descr="logo-NS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057697" y="3256811"/>
            <a:ext cx="1050263" cy="10577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 name="Picture 29" descr="CTIME_logo.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47801" y="1448133"/>
            <a:ext cx="3657600" cy="2767526"/>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344593499"/>
              </p:ext>
            </p:extLst>
          </p:nvPr>
        </p:nvGraphicFramePr>
        <p:xfrm>
          <a:off x="11270718" y="16225412"/>
          <a:ext cx="32239481" cy="6351624"/>
        </p:xfrm>
        <a:graphic>
          <a:graphicData uri="http://schemas.openxmlformats.org/drawingml/2006/table">
            <a:tbl>
              <a:tblPr firstRow="1" firstCol="1" bandRow="1"/>
              <a:tblGrid>
                <a:gridCol w="16143760"/>
                <a:gridCol w="16095721"/>
              </a:tblGrid>
              <a:tr h="442822">
                <a:tc>
                  <a:txBody>
                    <a:bodyPr/>
                    <a:lstStyle/>
                    <a:p>
                      <a:pPr marL="0" marR="0" algn="ctr">
                        <a:spcBef>
                          <a:spcPts val="0"/>
                        </a:spcBef>
                        <a:spcAft>
                          <a:spcPts val="0"/>
                        </a:spcAft>
                      </a:pPr>
                      <a:r>
                        <a:rPr lang="en-US" sz="2800" b="1" dirty="0">
                          <a:effectLst/>
                          <a:latin typeface="+mj-lt"/>
                          <a:ea typeface="ＭＳ 明朝" charset="-128"/>
                          <a:cs typeface="Times New Roman" charset="0"/>
                        </a:rPr>
                        <a:t>Choose tools to fit existing goals for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800" b="1" dirty="0">
                          <a:effectLst/>
                          <a:latin typeface="+mj-lt"/>
                          <a:ea typeface="ＭＳ 明朝" charset="-128"/>
                          <a:cs typeface="Times New Roman" charset="0"/>
                        </a:rPr>
                        <a:t>Choose tools that can expand goals for student learning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41602">
                <a:tc>
                  <a:txBody>
                    <a:bodyPr/>
                    <a:lstStyle/>
                    <a:p>
                      <a:pPr marL="0" marR="0">
                        <a:spcBef>
                          <a:spcPts val="0"/>
                        </a:spcBef>
                        <a:spcAft>
                          <a:spcPts val="0"/>
                        </a:spcAft>
                      </a:pPr>
                      <a:r>
                        <a:rPr lang="en-US" sz="2800" b="1" dirty="0" smtClean="0">
                          <a:effectLst/>
                          <a:latin typeface="+mn-lt"/>
                          <a:ea typeface="ＭＳ 明朝" charset="-128"/>
                          <a:cs typeface="Times New Roman" charset="0"/>
                        </a:rPr>
                        <a:t>Description:</a:t>
                      </a:r>
                      <a:r>
                        <a:rPr lang="en-US" sz="2800" b="1" baseline="0" dirty="0" smtClean="0">
                          <a:effectLst/>
                          <a:latin typeface="+mn-lt"/>
                          <a:ea typeface="ＭＳ 明朝" charset="-128"/>
                          <a:cs typeface="Times New Roman" charset="0"/>
                        </a:rPr>
                        <a:t> </a:t>
                      </a:r>
                      <a:r>
                        <a:rPr lang="en-US" sz="2800" kern="1200" dirty="0" smtClean="0">
                          <a:solidFill>
                            <a:schemeClr val="tx1"/>
                          </a:solidFill>
                          <a:latin typeface="+mn-lt"/>
                          <a:ea typeface="+mn-ea"/>
                          <a:cs typeface="+mn-cs"/>
                        </a:rPr>
                        <a:t>The teacher has </a:t>
                      </a:r>
                      <a:r>
                        <a:rPr lang="en-US" sz="2800" kern="1200" dirty="0" smtClean="0">
                          <a:solidFill>
                            <a:schemeClr val="tx1"/>
                          </a:solidFill>
                          <a:latin typeface="+mn-lt"/>
                          <a:ea typeface="+mn-ea"/>
                          <a:cs typeface="+mn-cs"/>
                        </a:rPr>
                        <a:t>notions </a:t>
                      </a:r>
                      <a:r>
                        <a:rPr lang="en-US" sz="2800" kern="1200" dirty="0" smtClean="0">
                          <a:solidFill>
                            <a:schemeClr val="tx1"/>
                          </a:solidFill>
                          <a:latin typeface="+mn-lt"/>
                          <a:ea typeface="+mn-ea"/>
                          <a:cs typeface="+mn-cs"/>
                        </a:rPr>
                        <a:t>of the capacities and </a:t>
                      </a:r>
                      <a:r>
                        <a:rPr lang="en-US" sz="2800" kern="1200" dirty="0" smtClean="0">
                          <a:solidFill>
                            <a:schemeClr val="tx1"/>
                          </a:solidFill>
                          <a:latin typeface="+mn-lt"/>
                          <a:ea typeface="+mn-ea"/>
                          <a:cs typeface="+mn-cs"/>
                        </a:rPr>
                        <a:t>interests</a:t>
                      </a:r>
                      <a:r>
                        <a:rPr lang="en-US" sz="2800" kern="1200" baseline="0" dirty="0" smtClean="0">
                          <a:solidFill>
                            <a:schemeClr val="tx1"/>
                          </a:solidFill>
                          <a:latin typeface="+mn-lt"/>
                          <a:ea typeface="+mn-ea"/>
                          <a:cs typeface="+mn-cs"/>
                        </a:rPr>
                        <a:t> </a:t>
                      </a:r>
                      <a:r>
                        <a:rPr lang="en-US" sz="2800" kern="1200" dirty="0" smtClean="0">
                          <a:solidFill>
                            <a:schemeClr val="tx1"/>
                          </a:solidFill>
                          <a:latin typeface="+mn-lt"/>
                          <a:ea typeface="+mn-ea"/>
                          <a:cs typeface="+mn-cs"/>
                        </a:rPr>
                        <a:t>of students which guide their evaluations of tools’ appropriateness. </a:t>
                      </a:r>
                      <a:r>
                        <a:rPr lang="en-US" sz="2800" kern="1200" dirty="0" smtClean="0">
                          <a:solidFill>
                            <a:schemeClr val="tx1"/>
                          </a:solidFill>
                          <a:latin typeface="+mn-lt"/>
                          <a:ea typeface="+mn-ea"/>
                          <a:cs typeface="+mn-cs"/>
                        </a:rPr>
                        <a:t>They therefore use the tools in ways</a:t>
                      </a:r>
                      <a:r>
                        <a:rPr lang="en-US" sz="2800" kern="1200" baseline="0" dirty="0" smtClean="0">
                          <a:solidFill>
                            <a:schemeClr val="tx1"/>
                          </a:solidFill>
                          <a:latin typeface="+mn-lt"/>
                          <a:ea typeface="+mn-ea"/>
                          <a:cs typeface="+mn-cs"/>
                        </a:rPr>
                        <a:t> </a:t>
                      </a:r>
                      <a:r>
                        <a:rPr lang="en-US" sz="2800" kern="1200" dirty="0" smtClean="0">
                          <a:solidFill>
                            <a:schemeClr val="tx1"/>
                          </a:solidFill>
                          <a:latin typeface="+mn-lt"/>
                          <a:ea typeface="+mn-ea"/>
                          <a:cs typeface="+mn-cs"/>
                        </a:rPr>
                        <a:t>that </a:t>
                      </a:r>
                      <a:r>
                        <a:rPr lang="en-US" sz="2800" kern="1200" dirty="0" smtClean="0">
                          <a:solidFill>
                            <a:schemeClr val="tx1"/>
                          </a:solidFill>
                          <a:latin typeface="+mn-lt"/>
                          <a:ea typeface="+mn-ea"/>
                          <a:cs typeface="+mn-cs"/>
                        </a:rPr>
                        <a:t>conflict with the aims and assumptions of </a:t>
                      </a:r>
                      <a:r>
                        <a:rPr lang="en-US" sz="2800" i="1" kern="1200" dirty="0" smtClean="0">
                          <a:solidFill>
                            <a:schemeClr val="tx1"/>
                          </a:solidFill>
                          <a:latin typeface="+mn-lt"/>
                          <a:ea typeface="+mn-ea"/>
                          <a:cs typeface="+mn-cs"/>
                        </a:rPr>
                        <a:t>Carbon TIME.</a:t>
                      </a:r>
                      <a:endParaRPr lang="en-US" sz="4400" dirty="0">
                        <a:solidFill>
                          <a:schemeClr val="tx1"/>
                        </a:solidFill>
                        <a:effectLst/>
                        <a:latin typeface="+mn-lt"/>
                        <a:ea typeface="ＭＳ 明朝" charset="-128"/>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l" defTabSz="417396" rtl="0" eaLnBrk="1" fontAlgn="auto" latinLnBrk="0" hangingPunct="1">
                        <a:lnSpc>
                          <a:spcPct val="100000"/>
                        </a:lnSpc>
                        <a:spcBef>
                          <a:spcPts val="0"/>
                        </a:spcBef>
                        <a:spcAft>
                          <a:spcPts val="0"/>
                        </a:spcAft>
                        <a:buClrTx/>
                        <a:buSzTx/>
                        <a:buFontTx/>
                        <a:buNone/>
                        <a:tabLst/>
                        <a:defRPr/>
                      </a:pPr>
                      <a:r>
                        <a:rPr lang="en-US" sz="2800" b="1" dirty="0" smtClean="0">
                          <a:latin typeface="+mn-lt"/>
                        </a:rPr>
                        <a:t>Description:</a:t>
                      </a:r>
                      <a:r>
                        <a:rPr lang="en-US" sz="2800" b="1" baseline="0" dirty="0" smtClean="0">
                          <a:latin typeface="+mn-lt"/>
                        </a:rPr>
                        <a:t> </a:t>
                      </a:r>
                      <a:r>
                        <a:rPr lang="en-US" sz="2800" dirty="0" smtClean="0">
                          <a:latin typeface="+mn-lt"/>
                        </a:rPr>
                        <a:t>Teacher</a:t>
                      </a:r>
                      <a:r>
                        <a:rPr lang="en-US" sz="2800" baseline="0" dirty="0" smtClean="0">
                          <a:latin typeface="+mn-lt"/>
                        </a:rPr>
                        <a:t> </a:t>
                      </a:r>
                      <a:r>
                        <a:rPr lang="en-US" sz="2800" baseline="0" dirty="0" smtClean="0">
                          <a:latin typeface="+mn-lt"/>
                        </a:rPr>
                        <a:t>uses and modifies tools in ways that scaffold students’ engagement in three-dimensional science practices.</a:t>
                      </a:r>
                      <a:r>
                        <a:rPr lang="en-US" sz="2800" baseline="0" dirty="0" smtClean="0">
                          <a:solidFill>
                            <a:srgbClr val="FF0000"/>
                          </a:solidFill>
                          <a:latin typeface="+mn-lt"/>
                        </a:rPr>
                        <a:t> </a:t>
                      </a:r>
                      <a:r>
                        <a:rPr lang="en-US" sz="2800" dirty="0">
                          <a:effectLst/>
                          <a:latin typeface="+mn-lt"/>
                          <a:ea typeface="ＭＳ 明朝" charset="-128"/>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215689">
                <a:tc>
                  <a:txBody>
                    <a:bodyPr/>
                    <a:lstStyle/>
                    <a:p>
                      <a:pPr marL="0" marR="0">
                        <a:spcBef>
                          <a:spcPts val="0"/>
                        </a:spcBef>
                        <a:spcAft>
                          <a:spcPts val="0"/>
                        </a:spcAft>
                      </a:pPr>
                      <a:r>
                        <a:rPr lang="en-US" sz="2800" b="1" dirty="0" smtClean="0">
                          <a:effectLst/>
                          <a:latin typeface="+mn-lt"/>
                          <a:ea typeface="ＭＳ 明朝" charset="-128"/>
                          <a:cs typeface="Times New Roman" charset="0"/>
                        </a:rPr>
                        <a:t>Example:</a:t>
                      </a:r>
                      <a:r>
                        <a:rPr lang="en-US" sz="2800" b="1" baseline="0" dirty="0" smtClean="0">
                          <a:effectLst/>
                          <a:latin typeface="+mn-lt"/>
                          <a:ea typeface="ＭＳ 明朝" charset="-128"/>
                          <a:cs typeface="Times New Roman" charset="0"/>
                        </a:rPr>
                        <a:t> </a:t>
                      </a:r>
                      <a:r>
                        <a:rPr lang="en-US" sz="2800" dirty="0" smtClean="0">
                          <a:effectLst/>
                          <a:latin typeface="+mn-lt"/>
                          <a:ea typeface="ＭＳ 明朝" charset="-128"/>
                          <a:cs typeface="Times New Roman" charset="0"/>
                        </a:rPr>
                        <a:t>SABRINA T.:</a:t>
                      </a:r>
                      <a:r>
                        <a:rPr lang="en-US" sz="2800" baseline="0" dirty="0" smtClean="0">
                          <a:effectLst/>
                          <a:latin typeface="+mn-lt"/>
                          <a:ea typeface="ＭＳ 明朝" charset="-128"/>
                          <a:cs typeface="Times New Roman" charset="0"/>
                        </a:rPr>
                        <a:t> </a:t>
                      </a:r>
                      <a:r>
                        <a:rPr lang="en-US" sz="2800" dirty="0" smtClean="0">
                          <a:effectLst/>
                          <a:latin typeface="+mn-lt"/>
                          <a:ea typeface="ＭＳ 明朝" charset="-128"/>
                          <a:cs typeface="Times New Roman" charset="0"/>
                        </a:rPr>
                        <a:t>Does it seem like …</a:t>
                      </a:r>
                      <a:r>
                        <a:rPr lang="en-US" sz="2800" i="1" dirty="0" smtClean="0">
                          <a:effectLst/>
                          <a:latin typeface="+mn-lt"/>
                          <a:ea typeface="ＭＳ 明朝" charset="-128"/>
                          <a:cs typeface="Times New Roman" charset="0"/>
                        </a:rPr>
                        <a:t>Carbon TIME</a:t>
                      </a:r>
                      <a:r>
                        <a:rPr lang="en-US" sz="2800" dirty="0" smtClean="0">
                          <a:effectLst/>
                          <a:latin typeface="+mn-lt"/>
                          <a:ea typeface="ＭＳ 明朝" charset="-128"/>
                          <a:cs typeface="Times New Roman" charset="0"/>
                        </a:rPr>
                        <a:t> engages the students in a way that some of the other stuff doesn’t, or not so much?</a:t>
                      </a:r>
                    </a:p>
                    <a:p>
                      <a:pPr marL="0" marR="0">
                        <a:spcBef>
                          <a:spcPts val="0"/>
                        </a:spcBef>
                        <a:spcAft>
                          <a:spcPts val="0"/>
                        </a:spcAft>
                      </a:pPr>
                      <a:endParaRPr lang="en-US" sz="2800" dirty="0" smtClean="0">
                        <a:effectLst/>
                        <a:latin typeface="+mn-lt"/>
                        <a:ea typeface="ＭＳ 明朝" charset="-128"/>
                        <a:cs typeface="Times New Roman" charset="0"/>
                      </a:endParaRPr>
                    </a:p>
                    <a:p>
                      <a:pPr marL="0" marR="0">
                        <a:spcBef>
                          <a:spcPts val="0"/>
                        </a:spcBef>
                        <a:spcAft>
                          <a:spcPts val="0"/>
                        </a:spcAft>
                      </a:pPr>
                      <a:r>
                        <a:rPr lang="en-US" sz="2800" dirty="0" smtClean="0">
                          <a:effectLst/>
                          <a:latin typeface="+mn-lt"/>
                          <a:ea typeface="ＭＳ 明朝" charset="-128"/>
                          <a:cs typeface="Times New Roman" charset="0"/>
                        </a:rPr>
                        <a:t>MS. APOL: </a:t>
                      </a:r>
                      <a:r>
                        <a:rPr lang="en-US" sz="2800" b="1" u="sng" dirty="0" smtClean="0">
                          <a:effectLst/>
                          <a:latin typeface="+mn-lt"/>
                          <a:ea typeface="ＭＳ 明朝" charset="-128"/>
                          <a:cs typeface="Times New Roman" charset="0"/>
                        </a:rPr>
                        <a:t>I think the hands-on activities do, the worksheets don’t. I can look at these and can even tell that they’re just writing stuff to write stuff to be done with it. </a:t>
                      </a:r>
                      <a:r>
                        <a:rPr lang="en-US" sz="2800" dirty="0" smtClean="0">
                          <a:effectLst/>
                          <a:latin typeface="+mn-lt"/>
                          <a:ea typeface="ＭＳ 明朝" charset="-128"/>
                          <a:cs typeface="Times New Roman" charset="0"/>
                        </a:rPr>
                        <a:t>His unanswered question was his conclusion. He just (laughter). It doesn’t even make sense…I think the hands-on activities which all kids - You know, almost all kids like that. </a:t>
                      </a:r>
                    </a:p>
                    <a:p>
                      <a:pPr marL="0" marR="0">
                        <a:spcBef>
                          <a:spcPts val="0"/>
                        </a:spcBef>
                        <a:spcAft>
                          <a:spcPts val="0"/>
                        </a:spcAft>
                      </a:pPr>
                      <a:endParaRPr lang="en-US" sz="2800" dirty="0">
                        <a:effectLst/>
                        <a:latin typeface="+mn-lt"/>
                        <a:ea typeface="ＭＳ 明朝" charset="-128"/>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20000"/>
                      </a:srgbClr>
                    </a:solidFill>
                  </a:tcPr>
                </a:tc>
                <a:tc>
                  <a:txBody>
                    <a:bodyPr/>
                    <a:lstStyle/>
                    <a:p>
                      <a:pPr marL="0" marR="0">
                        <a:spcBef>
                          <a:spcPts val="0"/>
                        </a:spcBef>
                        <a:spcAft>
                          <a:spcPts val="0"/>
                        </a:spcAft>
                      </a:pPr>
                      <a:r>
                        <a:rPr lang="en-US" sz="2800" b="1" dirty="0" smtClean="0">
                          <a:effectLst/>
                          <a:latin typeface="+mn-lt"/>
                          <a:ea typeface="ＭＳ 明朝" charset="-128"/>
                          <a:cs typeface="Times New Roman" charset="0"/>
                        </a:rPr>
                        <a:t>Example:</a:t>
                      </a:r>
                      <a:r>
                        <a:rPr lang="en-US" sz="2800" b="1" baseline="0" dirty="0" smtClean="0">
                          <a:effectLst/>
                          <a:latin typeface="+mn-lt"/>
                          <a:ea typeface="ＭＳ 明朝" charset="-128"/>
                          <a:cs typeface="Times New Roman" charset="0"/>
                        </a:rPr>
                        <a:t> </a:t>
                      </a:r>
                      <a:r>
                        <a:rPr lang="en-US" sz="2800" dirty="0" smtClean="0">
                          <a:effectLst/>
                          <a:latin typeface="+mn-lt"/>
                          <a:ea typeface="ＭＳ 明朝" charset="-128"/>
                          <a:cs typeface="Times New Roman" charset="0"/>
                        </a:rPr>
                        <a:t>MS</a:t>
                      </a:r>
                      <a:r>
                        <a:rPr lang="en-US" sz="2800" dirty="0">
                          <a:effectLst/>
                          <a:latin typeface="+mn-lt"/>
                          <a:ea typeface="ＭＳ 明朝" charset="-128"/>
                          <a:cs typeface="Times New Roman" charset="0"/>
                        </a:rPr>
                        <a:t>. NOLAN: Yeah. So then they could write a sentence. The first one is: Where are the atoms moving?” So they could flip back onto this side, and they’re like “Oh this is the movement question; atoms moving.” And they could look at this here, and they could say “Oh, the atoms are moving from the ethanol into the air.” Or whatever it is that they were going to say, or into the flame.</a:t>
                      </a:r>
                    </a:p>
                    <a:p>
                      <a:pPr marL="0" marR="0">
                        <a:spcBef>
                          <a:spcPts val="0"/>
                        </a:spcBef>
                        <a:spcAft>
                          <a:spcPts val="0"/>
                        </a:spcAft>
                      </a:pPr>
                      <a:r>
                        <a:rPr lang="en-US" sz="2800" dirty="0">
                          <a:effectLst/>
                          <a:latin typeface="+mn-lt"/>
                          <a:ea typeface="ＭＳ 明朝" charset="-128"/>
                          <a:cs typeface="Times New Roman" charset="0"/>
                        </a:rPr>
                        <a:t> </a:t>
                      </a:r>
                    </a:p>
                    <a:p>
                      <a:pPr marL="0" marR="0">
                        <a:spcBef>
                          <a:spcPts val="0"/>
                        </a:spcBef>
                        <a:spcAft>
                          <a:spcPts val="0"/>
                        </a:spcAft>
                      </a:pPr>
                      <a:r>
                        <a:rPr lang="en-US" sz="2800" b="1" u="sng" dirty="0">
                          <a:effectLst/>
                          <a:latin typeface="+mn-lt"/>
                          <a:ea typeface="ＭＳ 明朝" charset="-128"/>
                          <a:cs typeface="Times New Roman" charset="0"/>
                        </a:rPr>
                        <a:t>Then when they wrote that sentence, they could go check, and check it off. Then the next one: What evidence do you have? They could flip back and see, “Okay, what was my evidence there?” This just sort of fell out really easily if they did a good job on the front side, so I liked that.</a:t>
                      </a:r>
                      <a:r>
                        <a:rPr lang="en-US" sz="2800" dirty="0">
                          <a:effectLst/>
                          <a:latin typeface="+mn-lt"/>
                          <a:ea typeface="ＭＳ 明朝" charset="-128"/>
                          <a:cs typeface="Times New Roman" charset="0"/>
                        </a:rPr>
                        <a:t> I haven’t graded them yet, so I don’t know how awesome they are. (chuckle)</a:t>
                      </a:r>
                    </a:p>
                    <a:p>
                      <a:pPr marL="0" marR="0">
                        <a:spcBef>
                          <a:spcPts val="0"/>
                        </a:spcBef>
                        <a:spcAft>
                          <a:spcPts val="0"/>
                        </a:spcAft>
                      </a:pPr>
                      <a:r>
                        <a:rPr lang="en-US" sz="2800" dirty="0">
                          <a:effectLst/>
                          <a:latin typeface="+mn-lt"/>
                          <a:ea typeface="ＭＳ 明朝" charset="-128"/>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FEE">
                        <a:alpha val="20000"/>
                      </a:srgbClr>
                    </a:solidFill>
                  </a:tcPr>
                </a:tc>
              </a:tr>
            </a:tbl>
          </a:graphicData>
        </a:graphic>
      </p:graphicFrame>
      <p:sp>
        <p:nvSpPr>
          <p:cNvPr id="7" name="TextBox 6"/>
          <p:cNvSpPr txBox="1"/>
          <p:nvPr/>
        </p:nvSpPr>
        <p:spPr>
          <a:xfrm>
            <a:off x="11384486" y="14622441"/>
            <a:ext cx="32239481" cy="1569660"/>
          </a:xfrm>
          <a:prstGeom prst="rect">
            <a:avLst/>
          </a:prstGeom>
          <a:noFill/>
        </p:spPr>
        <p:txBody>
          <a:bodyPr wrap="square" rtlCol="0">
            <a:spAutoFit/>
          </a:bodyPr>
          <a:lstStyle/>
          <a:p>
            <a:r>
              <a:rPr lang="en-US" sz="3200" b="1" dirty="0"/>
              <a:t>Agency here is a form of </a:t>
            </a:r>
            <a:r>
              <a:rPr lang="en-US" sz="3200" b="1" i="1" dirty="0"/>
              <a:t>choice</a:t>
            </a:r>
            <a:r>
              <a:rPr lang="en-US" sz="3200" b="1" dirty="0"/>
              <a:t> related to appropriation of tools and orientation to one’s social network</a:t>
            </a:r>
          </a:p>
          <a:p>
            <a:r>
              <a:rPr lang="en-US" sz="3200" dirty="0"/>
              <a:t> </a:t>
            </a:r>
          </a:p>
          <a:p>
            <a:pPr algn="ctr"/>
            <a:r>
              <a:rPr lang="en-US" sz="3200" b="1" dirty="0"/>
              <a:t>Facet 1: Appropriation of tools to scaffold student </a:t>
            </a:r>
            <a:r>
              <a:rPr lang="en-US" sz="3200" b="1" dirty="0" smtClean="0"/>
              <a:t>learning</a:t>
            </a:r>
            <a:endParaRPr lang="en-US" sz="3200" b="1" dirty="0"/>
          </a:p>
        </p:txBody>
      </p:sp>
      <p:graphicFrame>
        <p:nvGraphicFramePr>
          <p:cNvPr id="8" name="Table 7"/>
          <p:cNvGraphicFramePr>
            <a:graphicFrameLocks noGrp="1"/>
          </p:cNvGraphicFramePr>
          <p:nvPr>
            <p:extLst>
              <p:ext uri="{D42A27DB-BD31-4B8C-83A1-F6EECF244321}">
                <p14:modId xmlns:p14="http://schemas.microsoft.com/office/powerpoint/2010/main" val="76593093"/>
              </p:ext>
            </p:extLst>
          </p:nvPr>
        </p:nvGraphicFramePr>
        <p:xfrm>
          <a:off x="11270718" y="23661316"/>
          <a:ext cx="32239482" cy="9257084"/>
        </p:xfrm>
        <a:graphic>
          <a:graphicData uri="http://schemas.openxmlformats.org/drawingml/2006/table">
            <a:tbl>
              <a:tblPr firstRow="1" firstCol="1" bandRow="1"/>
              <a:tblGrid>
                <a:gridCol w="16119741"/>
                <a:gridCol w="16119741"/>
              </a:tblGrid>
              <a:tr h="673298">
                <a:tc>
                  <a:txBody>
                    <a:bodyPr/>
                    <a:lstStyle/>
                    <a:p>
                      <a:pPr marL="0" marR="0" algn="ctr">
                        <a:spcBef>
                          <a:spcPts val="0"/>
                        </a:spcBef>
                        <a:spcAft>
                          <a:spcPts val="0"/>
                        </a:spcAft>
                      </a:pPr>
                      <a:r>
                        <a:rPr lang="en-US" sz="2800" b="1" dirty="0" smtClean="0">
                          <a:solidFill>
                            <a:srgbClr val="272727"/>
                          </a:solidFill>
                          <a:effectLst/>
                          <a:latin typeface="+mj-lt"/>
                          <a:ea typeface="ＭＳ 明朝" charset="-128"/>
                          <a:cs typeface="Helvetica Neue" charset="0"/>
                        </a:rPr>
                        <a:t>Choose to align practices with existing colleagues where they strive to belong (conformity)</a:t>
                      </a:r>
                      <a:endParaRPr lang="en-US" sz="2800" b="1" dirty="0">
                        <a:effectLst/>
                        <a:latin typeface="+mj-lt"/>
                        <a:ea typeface="ＭＳ 明朝"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800" b="1" dirty="0">
                          <a:solidFill>
                            <a:srgbClr val="272727"/>
                          </a:solidFill>
                          <a:effectLst/>
                          <a:latin typeface="+mj-lt"/>
                          <a:ea typeface="ＭＳ 明朝" charset="-128"/>
                          <a:cs typeface="Helvetica Neue" charset="0"/>
                        </a:rPr>
                        <a:t>Choose colleagues who support my vision (homophily)</a:t>
                      </a:r>
                      <a:endParaRPr lang="en-US" sz="2800" b="1" dirty="0">
                        <a:effectLst/>
                        <a:latin typeface="+mj-lt"/>
                        <a:ea typeface="ＭＳ 明朝" charset="-128"/>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4377">
                <a:tc>
                  <a:txBody>
                    <a:bodyPr/>
                    <a:lstStyle/>
                    <a:p>
                      <a:pPr marL="0" marR="0" indent="0" algn="l" defTabSz="417396" rtl="0" eaLnBrk="1" fontAlgn="auto" latinLnBrk="0" hangingPunct="1">
                        <a:lnSpc>
                          <a:spcPct val="100000"/>
                        </a:lnSpc>
                        <a:spcBef>
                          <a:spcPts val="0"/>
                        </a:spcBef>
                        <a:spcAft>
                          <a:spcPts val="0"/>
                        </a:spcAft>
                        <a:buClrTx/>
                        <a:buSzTx/>
                        <a:buFontTx/>
                        <a:buNone/>
                        <a:tabLst/>
                        <a:defRPr/>
                      </a:pPr>
                      <a:r>
                        <a:rPr lang="en-US" sz="2800" b="1" dirty="0" smtClean="0">
                          <a:effectLst/>
                          <a:latin typeface="+mn-lt"/>
                          <a:ea typeface="ＭＳ 明朝" charset="-128"/>
                          <a:cs typeface="Times New Roman" charset="0"/>
                        </a:rPr>
                        <a:t>Description: </a:t>
                      </a:r>
                      <a:r>
                        <a:rPr lang="en-US" sz="2800" dirty="0" smtClean="0">
                          <a:effectLst/>
                          <a:latin typeface="+mn-lt"/>
                          <a:ea typeface="ＭＳ 明朝" charset="-128"/>
                          <a:cs typeface="Times New Roman" charset="0"/>
                        </a:rPr>
                        <a:t>The teacher makes curricular decisions on modifications based on the established</a:t>
                      </a:r>
                      <a:r>
                        <a:rPr lang="en-US" sz="2800" baseline="0" dirty="0" smtClean="0">
                          <a:effectLst/>
                          <a:latin typeface="+mn-lt"/>
                          <a:ea typeface="ＭＳ 明朝" charset="-128"/>
                          <a:cs typeface="Times New Roman" charset="0"/>
                        </a:rPr>
                        <a:t> goals of the network. </a:t>
                      </a:r>
                      <a:r>
                        <a:rPr lang="en-US" sz="2800" dirty="0" smtClean="0">
                          <a:latin typeface="+mn-lt"/>
                        </a:rPr>
                        <a:t>Teacher decides what to do based </a:t>
                      </a:r>
                      <a:r>
                        <a:rPr lang="en-US" sz="2800" dirty="0" smtClean="0">
                          <a:solidFill>
                            <a:schemeClr val="tx1"/>
                          </a:solidFill>
                          <a:latin typeface="+mn-lt"/>
                        </a:rPr>
                        <a:t>on </a:t>
                      </a:r>
                      <a:r>
                        <a:rPr lang="en-US" sz="2800" dirty="0" smtClean="0">
                          <a:solidFill>
                            <a:schemeClr val="tx1"/>
                          </a:solidFill>
                          <a:latin typeface="+mn-lt"/>
                        </a:rPr>
                        <a:t>the existing school curriculum </a:t>
                      </a:r>
                      <a:r>
                        <a:rPr lang="en-US" sz="2800" baseline="0" dirty="0" smtClean="0">
                          <a:solidFill>
                            <a:schemeClr val="tx1"/>
                          </a:solidFill>
                          <a:latin typeface="+mn-lt"/>
                        </a:rPr>
                        <a:t>or </a:t>
                      </a:r>
                      <a:r>
                        <a:rPr lang="en-US" sz="2800" baseline="0" dirty="0" smtClean="0">
                          <a:solidFill>
                            <a:schemeClr val="tx1"/>
                          </a:solidFill>
                          <a:latin typeface="+mn-lt"/>
                        </a:rPr>
                        <a:t>school initiatives without seeking </a:t>
                      </a:r>
                      <a:r>
                        <a:rPr lang="en-US" sz="2800" baseline="0" dirty="0" smtClean="0">
                          <a:solidFill>
                            <a:schemeClr val="tx1"/>
                          </a:solidFill>
                          <a:latin typeface="+mn-lt"/>
                        </a:rPr>
                        <a:t>to modify them in response to </a:t>
                      </a:r>
                      <a:r>
                        <a:rPr lang="en-US" sz="2800" i="1" baseline="0" dirty="0" smtClean="0">
                          <a:solidFill>
                            <a:schemeClr val="tx1"/>
                          </a:solidFill>
                          <a:latin typeface="+mn-lt"/>
                        </a:rPr>
                        <a:t>Carbon TIME</a:t>
                      </a:r>
                      <a:r>
                        <a:rPr lang="en-US" sz="2800" baseline="0" dirty="0" smtClean="0">
                          <a:solidFill>
                            <a:schemeClr val="tx1"/>
                          </a:solidFill>
                          <a:latin typeface="+mn-lt"/>
                        </a:rPr>
                        <a:t>. </a:t>
                      </a:r>
                      <a:endParaRPr lang="en-US" sz="2800" baseline="0" dirty="0" smtClean="0">
                        <a:solidFill>
                          <a:schemeClr val="tx1"/>
                        </a:solidFill>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417396" rtl="0" eaLnBrk="1" fontAlgn="auto" latinLnBrk="0" hangingPunct="1">
                        <a:lnSpc>
                          <a:spcPct val="100000"/>
                        </a:lnSpc>
                        <a:spcBef>
                          <a:spcPts val="0"/>
                        </a:spcBef>
                        <a:spcAft>
                          <a:spcPts val="0"/>
                        </a:spcAft>
                        <a:buClrTx/>
                        <a:buSzTx/>
                        <a:buFontTx/>
                        <a:buNone/>
                        <a:tabLst/>
                        <a:defRPr/>
                      </a:pPr>
                      <a:r>
                        <a:rPr lang="en-US" sz="2800" b="1" dirty="0" smtClean="0">
                          <a:effectLst/>
                          <a:latin typeface="+mn-lt"/>
                          <a:ea typeface="ＭＳ 明朝" charset="-128"/>
                          <a:cs typeface="Times New Roman" charset="0"/>
                        </a:rPr>
                        <a:t>Description: </a:t>
                      </a:r>
                      <a:r>
                        <a:rPr lang="en-US" sz="2800" dirty="0" smtClean="0">
                          <a:effectLst/>
                          <a:latin typeface="+mn-lt"/>
                          <a:ea typeface="ＭＳ 明朝" charset="-128"/>
                          <a:cs typeface="Times New Roman" charset="0"/>
                        </a:rPr>
                        <a:t>The </a:t>
                      </a:r>
                      <a:r>
                        <a:rPr lang="en-US" sz="2800" dirty="0">
                          <a:solidFill>
                            <a:schemeClr val="tx1"/>
                          </a:solidFill>
                          <a:effectLst/>
                          <a:latin typeface="+mn-lt"/>
                          <a:ea typeface="ＭＳ 明朝" charset="-128"/>
                          <a:cs typeface="Times New Roman" charset="0"/>
                        </a:rPr>
                        <a:t>teacher </a:t>
                      </a:r>
                      <a:r>
                        <a:rPr lang="en-US" sz="2800" dirty="0" smtClean="0">
                          <a:solidFill>
                            <a:schemeClr val="tx1"/>
                          </a:solidFill>
                          <a:effectLst/>
                          <a:latin typeface="+mn-lt"/>
                          <a:ea typeface="ＭＳ 明朝" charset="-128"/>
                          <a:cs typeface="Times New Roman" charset="0"/>
                        </a:rPr>
                        <a:t>connects</a:t>
                      </a:r>
                      <a:r>
                        <a:rPr lang="en-US" sz="2800" baseline="0" dirty="0" smtClean="0">
                          <a:solidFill>
                            <a:schemeClr val="tx1"/>
                          </a:solidFill>
                          <a:effectLst/>
                          <a:latin typeface="+mn-lt"/>
                          <a:ea typeface="ＭＳ 明朝" charset="-128"/>
                          <a:cs typeface="Times New Roman" charset="0"/>
                        </a:rPr>
                        <a:t> with </a:t>
                      </a:r>
                      <a:r>
                        <a:rPr lang="en-US" sz="2800" dirty="0" smtClean="0">
                          <a:effectLst/>
                          <a:latin typeface="+mn-lt"/>
                          <a:ea typeface="ＭＳ 明朝" charset="-128"/>
                          <a:cs typeface="Times New Roman" charset="0"/>
                        </a:rPr>
                        <a:t>other </a:t>
                      </a:r>
                      <a:r>
                        <a:rPr lang="en-US" sz="2800" dirty="0">
                          <a:effectLst/>
                          <a:latin typeface="+mn-lt"/>
                          <a:ea typeface="ＭＳ 明朝" charset="-128"/>
                          <a:cs typeface="Times New Roman" charset="0"/>
                        </a:rPr>
                        <a:t>teachers within their </a:t>
                      </a:r>
                      <a:r>
                        <a:rPr lang="en-US" sz="2800" dirty="0" smtClean="0">
                          <a:effectLst/>
                          <a:latin typeface="+mn-lt"/>
                          <a:ea typeface="ＭＳ 明朝" charset="-128"/>
                          <a:cs typeface="Times New Roman" charset="0"/>
                        </a:rPr>
                        <a:t>network who have</a:t>
                      </a:r>
                      <a:r>
                        <a:rPr lang="en-US" sz="2800" baseline="0" dirty="0" smtClean="0">
                          <a:effectLst/>
                          <a:latin typeface="+mn-lt"/>
                          <a:ea typeface="ＭＳ 明朝" charset="-128"/>
                          <a:cs typeface="Times New Roman" charset="0"/>
                        </a:rPr>
                        <a:t> similar visions. These colleagues then support the teacher in thinking critically</a:t>
                      </a:r>
                      <a:r>
                        <a:rPr lang="en-US" sz="2800" baseline="0" dirty="0" smtClean="0">
                          <a:latin typeface="+mn-lt"/>
                        </a:rPr>
                        <a:t> of resources, to refine </a:t>
                      </a:r>
                      <a:r>
                        <a:rPr lang="en-US" sz="2800" i="1" baseline="0" dirty="0" smtClean="0">
                          <a:latin typeface="+mn-lt"/>
                        </a:rPr>
                        <a:t>Carbon TIME </a:t>
                      </a:r>
                      <a:r>
                        <a:rPr lang="en-US" sz="2800" baseline="0" dirty="0" smtClean="0">
                          <a:latin typeface="+mn-lt"/>
                        </a:rPr>
                        <a:t>tools, and practice in order to meet the specific needs of their students.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099409">
                <a:tc>
                  <a:txBody>
                    <a:bodyPr/>
                    <a:lstStyle/>
                    <a:p>
                      <a:pPr marL="0" marR="0">
                        <a:spcBef>
                          <a:spcPts val="0"/>
                        </a:spcBef>
                        <a:spcAft>
                          <a:spcPts val="0"/>
                        </a:spcAft>
                      </a:pPr>
                      <a:r>
                        <a:rPr lang="en-US" sz="2800" b="1" dirty="0" smtClean="0">
                          <a:effectLst/>
                          <a:latin typeface="+mn-lt"/>
                          <a:ea typeface="ＭＳ 明朝" charset="-128"/>
                          <a:cs typeface="Times New Roman" charset="0"/>
                        </a:rPr>
                        <a:t>Example: </a:t>
                      </a:r>
                      <a:r>
                        <a:rPr lang="en-US" sz="2800" dirty="0" smtClean="0">
                          <a:effectLst/>
                          <a:latin typeface="+mn-lt"/>
                          <a:ea typeface="ＭＳ 明朝" charset="-128"/>
                          <a:cs typeface="Times New Roman" charset="0"/>
                        </a:rPr>
                        <a:t>SABRINA T.: How does </a:t>
                      </a:r>
                      <a:r>
                        <a:rPr lang="en-US" sz="2800" i="1" dirty="0" smtClean="0">
                          <a:effectLst/>
                          <a:latin typeface="+mn-lt"/>
                          <a:ea typeface="ＭＳ 明朝" charset="-128"/>
                          <a:cs typeface="Times New Roman" charset="0"/>
                        </a:rPr>
                        <a:t>Carbon Time </a:t>
                      </a:r>
                      <a:r>
                        <a:rPr lang="en-US" sz="2800" dirty="0" smtClean="0">
                          <a:effectLst/>
                          <a:latin typeface="+mn-lt"/>
                          <a:ea typeface="ＭＳ 明朝" charset="-128"/>
                          <a:cs typeface="Times New Roman" charset="0"/>
                        </a:rPr>
                        <a:t>fit in with your usual curriculum and see that you teach it straight through ever year, do you add all your lessons in between, what does that look like, are you trying to maintain similarity with what other people are teaching?</a:t>
                      </a:r>
                    </a:p>
                    <a:p>
                      <a:pPr marL="0" marR="0">
                        <a:spcBef>
                          <a:spcPts val="0"/>
                        </a:spcBef>
                        <a:spcAft>
                          <a:spcPts val="0"/>
                        </a:spcAft>
                      </a:pPr>
                      <a:endParaRPr lang="en-US" sz="2800" dirty="0" smtClean="0">
                        <a:effectLst/>
                        <a:latin typeface="+mn-lt"/>
                        <a:ea typeface="ＭＳ 明朝" charset="-128"/>
                        <a:cs typeface="Times New Roman" charset="0"/>
                      </a:endParaRPr>
                    </a:p>
                    <a:p>
                      <a:pPr marL="0" marR="0">
                        <a:spcBef>
                          <a:spcPts val="0"/>
                        </a:spcBef>
                        <a:spcAft>
                          <a:spcPts val="0"/>
                        </a:spcAft>
                      </a:pPr>
                      <a:r>
                        <a:rPr lang="en-US" sz="2800" dirty="0" smtClean="0">
                          <a:effectLst/>
                          <a:latin typeface="+mn-lt"/>
                          <a:ea typeface="ＭＳ 明朝" charset="-128"/>
                          <a:cs typeface="Times New Roman" charset="0"/>
                        </a:rPr>
                        <a:t>MS. APOL: Yes, all of the above. I think it fits in very well that’s why I did it with seventh grade. I think the only thing that would really match with my eight grades is the energy unit, which I would love to do but I don’t. The animals, the plants and the molecular systems and scale all fit in with seventh grade curriculum. I do like the fact that I started with systems and scale this year, which I hadn’t done in the past, so that gave them that background knowledge. We share textbooks, which is a problem. That might be the problem with next year too, if we’re trying to do this all at once. </a:t>
                      </a:r>
                      <a:r>
                        <a:rPr lang="en-US" sz="2800" b="1" u="sng" dirty="0" smtClean="0">
                          <a:effectLst/>
                          <a:latin typeface="+mn-lt"/>
                          <a:ea typeface="ＭＳ 明朝" charset="-128"/>
                          <a:cs typeface="Times New Roman" charset="0"/>
                        </a:rPr>
                        <a:t>So, I got the sixth grade teachers to allow me to start with Physical Science this year so I could start off with systems and scale and keep going through that; then Life Science is the winter so we did animals and plants. Now, we’re moving on to Earth Science next frame. So, we do share textbooks with sixth grade because they do parts of what we don’t do. So that might be another problem. </a:t>
                      </a:r>
                      <a:r>
                        <a:rPr lang="en-US" sz="2800" dirty="0" smtClean="0">
                          <a:effectLst/>
                          <a:latin typeface="+mn-lt"/>
                          <a:ea typeface="ＭＳ 明朝" charset="-128"/>
                          <a:cs typeface="Times New Roman" charset="0"/>
                        </a:rPr>
                        <a:t>I mean, textbooks aren’t that great. So I teach the </a:t>
                      </a:r>
                      <a:r>
                        <a:rPr lang="en-US" sz="2800" i="1" dirty="0" smtClean="0">
                          <a:effectLst/>
                          <a:latin typeface="+mn-lt"/>
                          <a:ea typeface="ＭＳ 明朝" charset="-128"/>
                          <a:cs typeface="Times New Roman" charset="0"/>
                        </a:rPr>
                        <a:t>Carbon TIME </a:t>
                      </a:r>
                      <a:r>
                        <a:rPr lang="en-US" sz="2800" dirty="0" smtClean="0">
                          <a:effectLst/>
                          <a:latin typeface="+mn-lt"/>
                          <a:ea typeface="ＭＳ 明朝" charset="-128"/>
                          <a:cs typeface="Times New Roman" charset="0"/>
                        </a:rPr>
                        <a:t>within the units that I’m teaching and then add additional materials to them.</a:t>
                      </a:r>
                      <a:endParaRPr lang="en-US" sz="2800" dirty="0">
                        <a:effectLst/>
                        <a:latin typeface="+mn-lt"/>
                        <a:ea typeface="ＭＳ 明朝" charset="-128"/>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alpha val="20000"/>
                      </a:srgbClr>
                    </a:solidFill>
                  </a:tcPr>
                </a:tc>
                <a:tc>
                  <a:txBody>
                    <a:bodyPr/>
                    <a:lstStyle/>
                    <a:p>
                      <a:pPr marL="0" marR="0">
                        <a:spcBef>
                          <a:spcPts val="0"/>
                        </a:spcBef>
                        <a:spcAft>
                          <a:spcPts val="0"/>
                        </a:spcAft>
                      </a:pPr>
                      <a:r>
                        <a:rPr lang="en-US" sz="2800" b="1" dirty="0" smtClean="0">
                          <a:effectLst/>
                          <a:latin typeface="+mn-lt"/>
                          <a:ea typeface="ＭＳ 明朝" charset="-128"/>
                          <a:cs typeface="Times New Roman" charset="0"/>
                        </a:rPr>
                        <a:t>Example: </a:t>
                      </a:r>
                      <a:r>
                        <a:rPr lang="en-US" sz="2800" dirty="0">
                          <a:effectLst/>
                          <a:latin typeface="+mn-lt"/>
                          <a:ea typeface="ＭＳ 明朝" charset="-128"/>
                          <a:cs typeface="Times New Roman" charset="0"/>
                        </a:rPr>
                        <a:t>MACKENZIE T: The other question is, </a:t>
                      </a:r>
                      <a:r>
                        <a:rPr lang="en-US" sz="2800" b="1" u="sng" dirty="0">
                          <a:effectLst/>
                          <a:latin typeface="+mn-lt"/>
                          <a:ea typeface="ＭＳ 明朝" charset="-128"/>
                          <a:cs typeface="Times New Roman" charset="0"/>
                        </a:rPr>
                        <a:t>who were you talking to about </a:t>
                      </a:r>
                      <a:r>
                        <a:rPr lang="en-US" sz="2800" b="1" i="1" u="sng" dirty="0">
                          <a:effectLst/>
                          <a:latin typeface="+mn-lt"/>
                          <a:ea typeface="ＭＳ 明朝" charset="-128"/>
                          <a:cs typeface="Times New Roman" charset="0"/>
                        </a:rPr>
                        <a:t>Carbon TIME</a:t>
                      </a:r>
                      <a:r>
                        <a:rPr lang="en-US" sz="2800" b="1" u="sng" dirty="0">
                          <a:effectLst/>
                          <a:latin typeface="+mn-lt"/>
                          <a:ea typeface="ＭＳ 明朝" charset="-128"/>
                          <a:cs typeface="Times New Roman" charset="0"/>
                        </a:rPr>
                        <a:t>? In your department, or in the district, or like anybody; me. </a:t>
                      </a:r>
                      <a:endParaRPr lang="en-US" sz="2800" dirty="0">
                        <a:effectLst/>
                        <a:latin typeface="+mn-lt"/>
                        <a:ea typeface="ＭＳ 明朝" charset="-128"/>
                        <a:cs typeface="Times New Roman" charset="0"/>
                      </a:endParaRPr>
                    </a:p>
                    <a:p>
                      <a:pPr marL="0" marR="0">
                        <a:spcBef>
                          <a:spcPts val="0"/>
                        </a:spcBef>
                        <a:spcAft>
                          <a:spcPts val="0"/>
                        </a:spcAft>
                      </a:pPr>
                      <a:r>
                        <a:rPr lang="en-US" sz="2800" dirty="0">
                          <a:effectLst/>
                          <a:latin typeface="+mn-lt"/>
                          <a:ea typeface="ＭＳ 明朝" charset="-128"/>
                          <a:cs typeface="Times New Roman" charset="0"/>
                        </a:rPr>
                        <a:t> </a:t>
                      </a:r>
                    </a:p>
                    <a:p>
                      <a:pPr marL="0" marR="0">
                        <a:spcBef>
                          <a:spcPts val="0"/>
                        </a:spcBef>
                        <a:spcAft>
                          <a:spcPts val="0"/>
                        </a:spcAft>
                      </a:pPr>
                      <a:r>
                        <a:rPr lang="en-US" sz="2800" dirty="0">
                          <a:effectLst/>
                          <a:latin typeface="+mn-lt"/>
                          <a:ea typeface="ＭＳ 明朝" charset="-128"/>
                          <a:cs typeface="Times New Roman" charset="0"/>
                        </a:rPr>
                        <a:t>MS. NOLAN: (chuckle) All the time, you. </a:t>
                      </a:r>
                      <a:r>
                        <a:rPr lang="en-US" sz="2800" b="1" u="sng" dirty="0">
                          <a:effectLst/>
                          <a:latin typeface="+mn-lt"/>
                          <a:ea typeface="ＭＳ 明朝" charset="-128"/>
                          <a:cs typeface="Times New Roman" charset="0"/>
                        </a:rPr>
                        <a:t>The other two teachers in my departments, Rob and Linda who are not formal </a:t>
                      </a:r>
                      <a:r>
                        <a:rPr lang="en-US" sz="2800" b="1" i="1" u="sng" dirty="0">
                          <a:effectLst/>
                          <a:latin typeface="+mn-lt"/>
                          <a:ea typeface="ＭＳ 明朝" charset="-128"/>
                          <a:cs typeface="Times New Roman" charset="0"/>
                        </a:rPr>
                        <a:t>Carbon TIME </a:t>
                      </a:r>
                      <a:r>
                        <a:rPr lang="en-US" sz="2800" b="1" u="sng" dirty="0">
                          <a:effectLst/>
                          <a:latin typeface="+mn-lt"/>
                          <a:ea typeface="ＭＳ 明朝" charset="-128"/>
                          <a:cs typeface="Times New Roman" charset="0"/>
                        </a:rPr>
                        <a:t>teachers</a:t>
                      </a:r>
                      <a:r>
                        <a:rPr lang="en-US" sz="2800" dirty="0">
                          <a:effectLst/>
                          <a:latin typeface="+mn-lt"/>
                          <a:ea typeface="ＭＳ 明朝" charset="-128"/>
                          <a:cs typeface="Times New Roman" charset="0"/>
                        </a:rPr>
                        <a:t>, they are working very closely with me on this, which has been great. At first I was really nervous about it because I was worried that – I don’t know why I thought this; they are such nice people. But I was worried that they weren’t going to go to any of the trainings; they wouldn’t know what was going on, and then it would fall on me to try and like learn it myself…information on to them, or to them, and then have them just get it and just complain about it. </a:t>
                      </a:r>
                      <a:r>
                        <a:rPr lang="en-US" sz="2800" b="1" u="sng" dirty="0">
                          <a:effectLst/>
                          <a:latin typeface="+mn-lt"/>
                          <a:ea typeface="ＭＳ 明朝" charset="-128"/>
                          <a:cs typeface="Times New Roman" charset="0"/>
                        </a:rPr>
                        <a:t>But the way that’s actually worked out, it’s been really awesome, where I come to them; I bring them the resources; I talk them through it as much as I can. They look at it critically instead of just complaining, they make the changes. And they point things out, and together we work on </a:t>
                      </a:r>
                      <a:r>
                        <a:rPr lang="en-US" sz="2800" dirty="0">
                          <a:effectLst/>
                          <a:latin typeface="+mn-lt"/>
                          <a:ea typeface="ＭＳ 明朝" charset="-128"/>
                          <a:cs typeface="Times New Roman" charset="0"/>
                        </a:rPr>
                        <a:t>– I can’t think of any specific examples right not, which I know is not helpful. </a:t>
                      </a:r>
                    </a:p>
                    <a:p>
                      <a:pPr marL="0" marR="0">
                        <a:spcBef>
                          <a:spcPts val="0"/>
                        </a:spcBef>
                        <a:spcAft>
                          <a:spcPts val="0"/>
                        </a:spcAft>
                      </a:pPr>
                      <a:r>
                        <a:rPr lang="en-US" sz="2800" dirty="0">
                          <a:effectLst/>
                          <a:latin typeface="+mn-lt"/>
                          <a:ea typeface="ＭＳ 明朝" charset="-128"/>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FEE">
                        <a:alpha val="20000"/>
                      </a:srgbClr>
                    </a:solidFill>
                  </a:tcPr>
                </a:tc>
              </a:tr>
            </a:tbl>
          </a:graphicData>
        </a:graphic>
      </p:graphicFrame>
      <p:sp>
        <p:nvSpPr>
          <p:cNvPr id="10" name="Rectangle 1"/>
          <p:cNvSpPr>
            <a:spLocks noChangeArrowheads="1"/>
          </p:cNvSpPr>
          <p:nvPr/>
        </p:nvSpPr>
        <p:spPr bwMode="auto">
          <a:xfrm>
            <a:off x="11270718" y="22860000"/>
            <a:ext cx="32467019"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charset="0"/>
              </a:rPr>
              <a:t>Facet 2: Orientation to one’s </a:t>
            </a:r>
            <a:r>
              <a:rPr kumimoji="0" lang="en-US" altLang="en-US" sz="3200" b="1" i="0" u="none" strike="noStrike" cap="none" normalizeH="0" baseline="0" dirty="0" smtClean="0">
                <a:ln>
                  <a:noFill/>
                </a:ln>
                <a:effectLst/>
                <a:latin typeface="Arial" charset="0"/>
              </a:rPr>
              <a:t>school professional network</a:t>
            </a:r>
            <a:r>
              <a:rPr lang="en-US" altLang="en-US" sz="1800" dirty="0" smtClean="0"/>
              <a:t> </a:t>
            </a:r>
            <a:endParaRPr kumimoji="0" lang="en-US" altLang="en-US" sz="3200" b="1" i="0" u="none" strike="noStrike" cap="none" normalizeH="0" baseline="0" dirty="0">
              <a:ln>
                <a:noFill/>
              </a:ln>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14523</TotalTime>
  <Words>1584</Words>
  <Application>Microsoft Macintosh PowerPoint</Application>
  <PresentationFormat>Custom</PresentationFormat>
  <Paragraphs>76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Helvetica Neue</vt:lpstr>
      <vt:lpstr>ＭＳ Ｐゴシック</vt:lpstr>
      <vt:lpstr>ＭＳ 明朝</vt:lpstr>
      <vt:lpstr>Times New Roman</vt:lpstr>
      <vt:lpstr>Arial</vt:lpstr>
      <vt:lpstr>Default Design</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marshalls916@gmail.com</dc:creator>
  <cp:keywords/>
  <dc:description/>
  <cp:lastModifiedBy>marshalls916@gmail.com</cp:lastModifiedBy>
  <cp:revision>115</cp:revision>
  <cp:lastPrinted>2017-04-15T20:40:46Z</cp:lastPrinted>
  <dcterms:created xsi:type="dcterms:W3CDTF">2017-03-21T22:12:54Z</dcterms:created>
  <dcterms:modified xsi:type="dcterms:W3CDTF">2017-04-19T16:23:30Z</dcterms:modified>
  <cp:category/>
</cp:coreProperties>
</file>