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7" r:id="rId2"/>
    <p:sldId id="259" r:id="rId3"/>
    <p:sldId id="265" r:id="rId4"/>
    <p:sldId id="264" r:id="rId5"/>
    <p:sldId id="261" r:id="rId6"/>
    <p:sldId id="262" r:id="rId7"/>
    <p:sldId id="26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996"/>
    <p:restoredTop sz="78654"/>
  </p:normalViewPr>
  <p:slideViewPr>
    <p:cSldViewPr snapToGrid="0" snapToObjects="1" showGuides="1">
      <p:cViewPr varScale="1">
        <p:scale>
          <a:sx n="81" d="100"/>
          <a:sy n="81" d="100"/>
        </p:scale>
        <p:origin x="592" y="176"/>
      </p:cViewPr>
      <p:guideLst>
        <p:guide orient="horz" pos="2160"/>
        <p:guide pos="2880"/>
      </p:guideLst>
    </p:cSldViewPr>
  </p:slideViewPr>
  <p:notesTextViewPr>
    <p:cViewPr>
      <p:scale>
        <a:sx n="1" d="1"/>
        <a:sy n="1" d="1"/>
      </p:scale>
      <p:origin x="0" y="0"/>
    </p:cViewPr>
  </p:notesTextViewPr>
  <p:sorterViewPr>
    <p:cViewPr>
      <p:scale>
        <a:sx n="160" d="100"/>
        <a:sy n="16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79DA4E-F219-7D47-92C3-65191A70110A}" type="datetimeFigureOut">
              <a:rPr lang="en-US" smtClean="0"/>
              <a:t>4/22/17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0E2F6E-3176-3748-82A1-748EBD0C738E}" type="slidenum">
              <a:rPr lang="en-US" smtClean="0"/>
              <a:t>‹#›</a:t>
            </a:fld>
            <a:endParaRPr lang="en-US"/>
          </a:p>
        </p:txBody>
      </p:sp>
    </p:spTree>
    <p:extLst>
      <p:ext uri="{BB962C8B-B14F-4D97-AF65-F5344CB8AC3E}">
        <p14:creationId xmlns:p14="http://schemas.microsoft.com/office/powerpoint/2010/main" val="2117911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457200" rtl="0" eaLnBrk="1" fontAlgn="auto" latinLnBrk="0" hangingPunct="1">
              <a:lnSpc>
                <a:spcPct val="100000"/>
              </a:lnSpc>
              <a:spcBef>
                <a:spcPts val="0"/>
              </a:spcBef>
              <a:spcAft>
                <a:spcPts val="0"/>
              </a:spcAft>
              <a:buClrTx/>
              <a:buSzTx/>
              <a:buFont typeface="Arial" charset="0"/>
              <a:buChar char="•"/>
              <a:tabLst/>
              <a:defRPr/>
            </a:pPr>
            <a:r>
              <a:rPr lang="en-US" dirty="0" smtClean="0">
                <a:solidFill>
                  <a:schemeClr val="tx1"/>
                </a:solidFill>
              </a:rPr>
              <a:t>Climate</a:t>
            </a:r>
            <a:r>
              <a:rPr lang="en-US" baseline="0" dirty="0" smtClean="0">
                <a:solidFill>
                  <a:schemeClr val="tx1"/>
                </a:solidFill>
              </a:rPr>
              <a:t> change is an important phenomena to study which naturally lends relevance and authenticity to science learning.</a:t>
            </a:r>
          </a:p>
          <a:p>
            <a:pPr marL="171450" marR="0" lvl="0" indent="-171450" algn="l" defTabSz="457200" rtl="0" eaLnBrk="1" fontAlgn="auto" latinLnBrk="0" hangingPunct="1">
              <a:lnSpc>
                <a:spcPct val="100000"/>
              </a:lnSpc>
              <a:spcBef>
                <a:spcPts val="0"/>
              </a:spcBef>
              <a:spcAft>
                <a:spcPts val="0"/>
              </a:spcAft>
              <a:buClrTx/>
              <a:buSzTx/>
              <a:buFont typeface="Arial" charset="0"/>
              <a:buChar char="•"/>
              <a:tabLst/>
              <a:defRPr/>
            </a:pPr>
            <a:r>
              <a:rPr lang="en-US" baseline="0" dirty="0" smtClean="0">
                <a:solidFill>
                  <a:schemeClr val="tx1"/>
                </a:solidFill>
              </a:rPr>
              <a:t>The climate change PEs are among the most complex and challenging goals in NGSS</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82662305-CF14-A74E-9464-0519D3BD0078}" type="slidenum">
              <a:rPr lang="en-US" smtClean="0"/>
              <a:t>1</a:t>
            </a:fld>
            <a:endParaRPr lang="en-US"/>
          </a:p>
        </p:txBody>
      </p:sp>
    </p:spTree>
    <p:extLst>
      <p:ext uri="{BB962C8B-B14F-4D97-AF65-F5344CB8AC3E}">
        <p14:creationId xmlns:p14="http://schemas.microsoft.com/office/powerpoint/2010/main" val="1201467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smtClean="0"/>
              <a:t>Six climate-change specific PEs within the Earth Science DCI (1 MS, 5 HS level)</a:t>
            </a:r>
            <a:r>
              <a:rPr lang="en-US" baseline="0" dirty="0" smtClean="0"/>
              <a:t> r</a:t>
            </a:r>
            <a:r>
              <a:rPr lang="en-US" dirty="0" smtClean="0"/>
              <a:t>equire integrating life, physical, and Earth science topics</a:t>
            </a:r>
          </a:p>
          <a:p>
            <a:pPr marL="171450" indent="-171450">
              <a:buFont typeface="Arial" charset="0"/>
              <a:buChar char="•"/>
            </a:pPr>
            <a:r>
              <a:rPr lang="en-US" dirty="0" smtClean="0"/>
              <a:t>The 2012 National Survey of Science and Mathematics Education found that only 48% of high schools offered an Earth/space science course (</a:t>
            </a:r>
            <a:r>
              <a:rPr lang="en-US" dirty="0" err="1" smtClean="0"/>
              <a:t>Banilower</a:t>
            </a:r>
            <a:r>
              <a:rPr lang="en-US" dirty="0" smtClean="0"/>
              <a:t> et al, 2013, p. 55). We think they fit well</a:t>
            </a:r>
            <a:r>
              <a:rPr lang="en-US" baseline="0" dirty="0" smtClean="0"/>
              <a:t> in a biology course.</a:t>
            </a:r>
            <a:endParaRPr lang="en-US" dirty="0" smtClean="0"/>
          </a:p>
          <a:p>
            <a:pPr marL="171450" indent="-171450">
              <a:buFont typeface="Arial" charset="0"/>
              <a:buChar char="•"/>
            </a:pPr>
            <a:r>
              <a:rPr lang="en-US" dirty="0" smtClean="0"/>
              <a:t>Highlight practices/CCC/connections to other DCIs</a:t>
            </a:r>
            <a:endParaRPr lang="en-US" dirty="0"/>
          </a:p>
        </p:txBody>
      </p:sp>
      <p:sp>
        <p:nvSpPr>
          <p:cNvPr id="4" name="Slide Number Placeholder 3"/>
          <p:cNvSpPr>
            <a:spLocks noGrp="1"/>
          </p:cNvSpPr>
          <p:nvPr>
            <p:ph type="sldNum" sz="quarter" idx="10"/>
          </p:nvPr>
        </p:nvSpPr>
        <p:spPr/>
        <p:txBody>
          <a:bodyPr/>
          <a:lstStyle/>
          <a:p>
            <a:fld id="{261AAAD8-333C-DF48-A6F8-098EED5903E6}" type="slidenum">
              <a:rPr lang="en-US" smtClean="0"/>
              <a:t>2</a:t>
            </a:fld>
            <a:endParaRPr lang="en-US"/>
          </a:p>
        </p:txBody>
      </p:sp>
    </p:spTree>
    <p:extLst>
      <p:ext uri="{BB962C8B-B14F-4D97-AF65-F5344CB8AC3E}">
        <p14:creationId xmlns:p14="http://schemas.microsoft.com/office/powerpoint/2010/main" val="842695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Preparation for future</a:t>
            </a:r>
            <a:r>
              <a:rPr lang="en-US" baseline="0" dirty="0" smtClean="0"/>
              <a:t> learning</a:t>
            </a:r>
            <a:endParaRPr lang="en-US" dirty="0"/>
          </a:p>
        </p:txBody>
      </p:sp>
      <p:sp>
        <p:nvSpPr>
          <p:cNvPr id="4" name="Slide Number Placeholder 3"/>
          <p:cNvSpPr>
            <a:spLocks noGrp="1"/>
          </p:cNvSpPr>
          <p:nvPr>
            <p:ph type="sldNum" sz="quarter" idx="10"/>
          </p:nvPr>
        </p:nvSpPr>
        <p:spPr/>
        <p:txBody>
          <a:bodyPr/>
          <a:lstStyle/>
          <a:p>
            <a:fld id="{550E2F6E-3176-3748-82A1-748EBD0C738E}" type="slidenum">
              <a:rPr lang="en-US" smtClean="0"/>
              <a:t>3</a:t>
            </a:fld>
            <a:endParaRPr lang="en-US"/>
          </a:p>
        </p:txBody>
      </p:sp>
    </p:spTree>
    <p:extLst>
      <p:ext uri="{BB962C8B-B14F-4D97-AF65-F5344CB8AC3E}">
        <p14:creationId xmlns:p14="http://schemas.microsoft.com/office/powerpoint/2010/main" val="1306348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smtClean="0"/>
              <a:t>Achieving</a:t>
            </a:r>
            <a:r>
              <a:rPr lang="en-US" baseline="0" dirty="0" smtClean="0"/>
              <a:t> the PEs requires that students analyze and interpret large-scale data and connect these to multiple scientific models (global carbon cycle, greenhouse effect, and global climate models).</a:t>
            </a:r>
          </a:p>
          <a:p>
            <a:pPr marL="171450" indent="-171450">
              <a:buFont typeface="Arial" charset="0"/>
              <a:buChar char="•"/>
            </a:pPr>
            <a:r>
              <a:rPr lang="en-US" baseline="0" dirty="0" smtClean="0"/>
              <a:t>We are going to focus just on the first PE and show how difficult that is</a:t>
            </a:r>
          </a:p>
          <a:p>
            <a:pPr marL="171450" indent="-171450">
              <a:buFont typeface="Arial" charset="0"/>
              <a:buChar char="•"/>
            </a:pPr>
            <a:endParaRPr lang="en-US" baseline="0" dirty="0" smtClean="0"/>
          </a:p>
        </p:txBody>
      </p:sp>
      <p:sp>
        <p:nvSpPr>
          <p:cNvPr id="4" name="Slide Number Placeholder 3"/>
          <p:cNvSpPr>
            <a:spLocks noGrp="1"/>
          </p:cNvSpPr>
          <p:nvPr>
            <p:ph type="sldNum" sz="quarter" idx="10"/>
          </p:nvPr>
        </p:nvSpPr>
        <p:spPr/>
        <p:txBody>
          <a:bodyPr/>
          <a:lstStyle/>
          <a:p>
            <a:fld id="{550E2F6E-3176-3748-82A1-748EBD0C738E}" type="slidenum">
              <a:rPr lang="en-US" smtClean="0"/>
              <a:t>4</a:t>
            </a:fld>
            <a:endParaRPr lang="en-US"/>
          </a:p>
        </p:txBody>
      </p:sp>
    </p:spTree>
    <p:extLst>
      <p:ext uri="{BB962C8B-B14F-4D97-AF65-F5344CB8AC3E}">
        <p14:creationId xmlns:p14="http://schemas.microsoft.com/office/powerpoint/2010/main" val="823309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rgbClr val="FF0000"/>
                </a:solidFill>
              </a:rPr>
              <a:t>Representation</a:t>
            </a:r>
            <a:r>
              <a:rPr lang="en-US" dirty="0" smtClean="0"/>
              <a:t> – understanding what the data is and how it is represented graphically</a:t>
            </a:r>
          </a:p>
          <a:p>
            <a:r>
              <a:rPr lang="en-US" dirty="0" smtClean="0">
                <a:solidFill>
                  <a:srgbClr val="FF0000"/>
                </a:solidFill>
              </a:rPr>
              <a:t>Patterns and trends </a:t>
            </a:r>
            <a:r>
              <a:rPr lang="en-US" dirty="0" smtClean="0"/>
              <a:t>– identifying and distinguishing among random noise, short-term variation, and longer-term trends</a:t>
            </a:r>
          </a:p>
          <a:p>
            <a:r>
              <a:rPr lang="en-US" dirty="0" smtClean="0">
                <a:solidFill>
                  <a:srgbClr val="FF0000"/>
                </a:solidFill>
              </a:rPr>
              <a:t>Generalizability</a:t>
            </a:r>
            <a:r>
              <a:rPr lang="en-US" dirty="0" smtClean="0"/>
              <a:t> – determining whether a trend can be generalized to different locations or timescales</a:t>
            </a:r>
          </a:p>
          <a:p>
            <a:endParaRPr lang="en-US" dirty="0"/>
          </a:p>
        </p:txBody>
      </p:sp>
      <p:sp>
        <p:nvSpPr>
          <p:cNvPr id="4" name="Slide Number Placeholder 3"/>
          <p:cNvSpPr>
            <a:spLocks noGrp="1"/>
          </p:cNvSpPr>
          <p:nvPr>
            <p:ph type="sldNum" sz="quarter" idx="10"/>
          </p:nvPr>
        </p:nvSpPr>
        <p:spPr/>
        <p:txBody>
          <a:bodyPr/>
          <a:lstStyle/>
          <a:p>
            <a:fld id="{550E2F6E-3176-3748-82A1-748EBD0C738E}" type="slidenum">
              <a:rPr lang="en-US" smtClean="0"/>
              <a:t>5</a:t>
            </a:fld>
            <a:endParaRPr lang="en-US"/>
          </a:p>
        </p:txBody>
      </p:sp>
    </p:spTree>
    <p:extLst>
      <p:ext uri="{BB962C8B-B14F-4D97-AF65-F5344CB8AC3E}">
        <p14:creationId xmlns:p14="http://schemas.microsoft.com/office/powerpoint/2010/main" val="623460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smtClean="0"/>
              <a:t>Explaining Keeling curve involves connecting the yearly cycle to the role of photosynthesis and respiration in carbon cycling and the long-term trend to the unbalanced</a:t>
            </a:r>
            <a:r>
              <a:rPr lang="en-US" baseline="0" dirty="0" smtClean="0"/>
              <a:t> flux from burning fossil fuels.</a:t>
            </a:r>
          </a:p>
          <a:p>
            <a:pPr marL="171450" indent="-171450">
              <a:buFont typeface="Arial" charset="0"/>
              <a:buChar char="•"/>
            </a:pPr>
            <a:r>
              <a:rPr lang="en-US" baseline="0" dirty="0" smtClean="0"/>
              <a:t>Our research has found this is VERY challenging for students</a:t>
            </a:r>
            <a:r>
              <a:rPr lang="en-US" baseline="0" dirty="0" smtClean="0"/>
              <a:t>.</a:t>
            </a:r>
            <a:endParaRPr lang="en-US" baseline="0" dirty="0" smtClean="0"/>
          </a:p>
        </p:txBody>
      </p:sp>
      <p:sp>
        <p:nvSpPr>
          <p:cNvPr id="4" name="Slide Number Placeholder 3"/>
          <p:cNvSpPr>
            <a:spLocks noGrp="1"/>
          </p:cNvSpPr>
          <p:nvPr>
            <p:ph type="sldNum" sz="quarter" idx="10"/>
          </p:nvPr>
        </p:nvSpPr>
        <p:spPr/>
        <p:txBody>
          <a:bodyPr/>
          <a:lstStyle/>
          <a:p>
            <a:fld id="{261AAAD8-333C-DF48-A6F8-098EED5903E6}" type="slidenum">
              <a:rPr lang="en-US" smtClean="0"/>
              <a:t>6</a:t>
            </a:fld>
            <a:endParaRPr lang="en-US"/>
          </a:p>
        </p:txBody>
      </p:sp>
    </p:spTree>
    <p:extLst>
      <p:ext uri="{BB962C8B-B14F-4D97-AF65-F5344CB8AC3E}">
        <p14:creationId xmlns:p14="http://schemas.microsoft.com/office/powerpoint/2010/main" val="928033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And this is just one small piece! Students then have to connect the increasing atmospheric CO2 to rising temperature (greenhouse effect) and then understand how Earth’s systems are connected, feedback mechanisms, and how climate models predict future conditions</a:t>
            </a:r>
            <a:endParaRPr lang="en-US" dirty="0" smtClean="0"/>
          </a:p>
          <a:p>
            <a:endParaRPr lang="en-US" dirty="0"/>
          </a:p>
        </p:txBody>
      </p:sp>
      <p:sp>
        <p:nvSpPr>
          <p:cNvPr id="4" name="Slide Number Placeholder 3"/>
          <p:cNvSpPr>
            <a:spLocks noGrp="1"/>
          </p:cNvSpPr>
          <p:nvPr>
            <p:ph type="sldNum" sz="quarter" idx="10"/>
          </p:nvPr>
        </p:nvSpPr>
        <p:spPr/>
        <p:txBody>
          <a:bodyPr/>
          <a:lstStyle/>
          <a:p>
            <a:fld id="{550E2F6E-3176-3748-82A1-748EBD0C738E}" type="slidenum">
              <a:rPr lang="en-US" smtClean="0"/>
              <a:t>7</a:t>
            </a:fld>
            <a:endParaRPr lang="en-US"/>
          </a:p>
        </p:txBody>
      </p:sp>
    </p:spTree>
    <p:extLst>
      <p:ext uri="{BB962C8B-B14F-4D97-AF65-F5344CB8AC3E}">
        <p14:creationId xmlns:p14="http://schemas.microsoft.com/office/powerpoint/2010/main" val="2063786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7361D32-0807-304E-88C0-434155FB887A}" type="datetimeFigureOut">
              <a:rPr lang="en-US" smtClean="0"/>
              <a:t>4/22/17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2B93E-8123-BE45-BC57-84EBA5A3241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361D32-0807-304E-88C0-434155FB887A}" type="datetimeFigureOut">
              <a:rPr lang="en-US" smtClean="0"/>
              <a:t>4/22/17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2B93E-8123-BE45-BC57-84EBA5A3241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361D32-0807-304E-88C0-434155FB887A}" type="datetimeFigureOut">
              <a:rPr lang="en-US" smtClean="0"/>
              <a:t>4/22/17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2B93E-8123-BE45-BC57-84EBA5A3241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361D32-0807-304E-88C0-434155FB887A}" type="datetimeFigureOut">
              <a:rPr lang="en-US" smtClean="0"/>
              <a:t>4/22/17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2B93E-8123-BE45-BC57-84EBA5A3241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361D32-0807-304E-88C0-434155FB887A}" type="datetimeFigureOut">
              <a:rPr lang="en-US" smtClean="0"/>
              <a:t>4/22/17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2B93E-8123-BE45-BC57-84EBA5A3241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7361D32-0807-304E-88C0-434155FB887A}" type="datetimeFigureOut">
              <a:rPr lang="en-US" smtClean="0"/>
              <a:t>4/22/17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92B93E-8123-BE45-BC57-84EBA5A3241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7361D32-0807-304E-88C0-434155FB887A}" type="datetimeFigureOut">
              <a:rPr lang="en-US" smtClean="0"/>
              <a:t>4/22/17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92B93E-8123-BE45-BC57-84EBA5A3241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7361D32-0807-304E-88C0-434155FB887A}" type="datetimeFigureOut">
              <a:rPr lang="en-US" smtClean="0"/>
              <a:t>4/22/17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92B93E-8123-BE45-BC57-84EBA5A3241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361D32-0807-304E-88C0-434155FB887A}" type="datetimeFigureOut">
              <a:rPr lang="en-US" smtClean="0"/>
              <a:t>4/22/17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92B93E-8123-BE45-BC57-84EBA5A324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361D32-0807-304E-88C0-434155FB887A}" type="datetimeFigureOut">
              <a:rPr lang="en-US" smtClean="0"/>
              <a:t>4/22/17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92B93E-8123-BE45-BC57-84EBA5A3241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361D32-0807-304E-88C0-434155FB887A}" type="datetimeFigureOut">
              <a:rPr lang="en-US" smtClean="0"/>
              <a:t>4/22/17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92B93E-8123-BE45-BC57-84EBA5A3241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361D32-0807-304E-88C0-434155FB887A}" type="datetimeFigureOut">
              <a:rPr lang="en-US" smtClean="0"/>
              <a:t>4/22/17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92B93E-8123-BE45-BC57-84EBA5A3241B}" type="slidenum">
              <a:rPr lang="en-US" smtClean="0"/>
              <a:t>‹#›</a:t>
            </a:fld>
            <a:endParaRPr lang="en-US"/>
          </a:p>
        </p:txBody>
      </p:sp>
    </p:spTree>
    <p:extLst>
      <p:ext uri="{BB962C8B-B14F-4D97-AF65-F5344CB8AC3E}">
        <p14:creationId xmlns:p14="http://schemas.microsoft.com/office/powerpoint/2010/main" val="20473788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GSS logo large.pdf"/>
          <p:cNvPicPr>
            <a:picLocks noChangeAspect="1"/>
          </p:cNvPicPr>
          <p:nvPr/>
        </p:nvPicPr>
        <p:blipFill rotWithShape="1">
          <a:blip r:embed="rId3">
            <a:extLst>
              <a:ext uri="{28A0092B-C50C-407E-A947-70E740481C1C}">
                <a14:useLocalDpi xmlns:a14="http://schemas.microsoft.com/office/drawing/2010/main" val="0"/>
              </a:ext>
            </a:extLst>
          </a:blip>
          <a:srcRect l="13648" t="7995" r="10920" b="30984"/>
          <a:stretch/>
        </p:blipFill>
        <p:spPr>
          <a:xfrm>
            <a:off x="2656220" y="1627934"/>
            <a:ext cx="3831559" cy="4011118"/>
          </a:xfrm>
          <a:prstGeom prst="rect">
            <a:avLst/>
          </a:prstGeom>
        </p:spPr>
      </p:pic>
      <p:sp>
        <p:nvSpPr>
          <p:cNvPr id="3" name="TextBox 2"/>
          <p:cNvSpPr txBox="1"/>
          <p:nvPr/>
        </p:nvSpPr>
        <p:spPr>
          <a:xfrm>
            <a:off x="3943458" y="3248772"/>
            <a:ext cx="1565139" cy="769441"/>
          </a:xfrm>
          <a:prstGeom prst="rect">
            <a:avLst/>
          </a:prstGeom>
          <a:noFill/>
        </p:spPr>
        <p:txBody>
          <a:bodyPr wrap="none" rtlCol="0">
            <a:spAutoFit/>
          </a:bodyPr>
          <a:lstStyle/>
          <a:p>
            <a:pPr algn="ctr"/>
            <a:r>
              <a:rPr lang="en-US" sz="2200" dirty="0" smtClean="0"/>
              <a:t>Natural</a:t>
            </a:r>
          </a:p>
          <a:p>
            <a:pPr algn="ctr"/>
            <a:r>
              <a:rPr lang="en-US" sz="2200" dirty="0" smtClean="0"/>
              <a:t>Phenomena</a:t>
            </a:r>
            <a:endParaRPr lang="en-US" sz="2200" dirty="0"/>
          </a:p>
        </p:txBody>
      </p:sp>
      <p:sp>
        <p:nvSpPr>
          <p:cNvPr id="5" name="TextBox 4"/>
          <p:cNvSpPr txBox="1"/>
          <p:nvPr/>
        </p:nvSpPr>
        <p:spPr>
          <a:xfrm>
            <a:off x="228600" y="5755429"/>
            <a:ext cx="8686800" cy="1046440"/>
          </a:xfrm>
          <a:prstGeom prst="rect">
            <a:avLst/>
          </a:prstGeom>
          <a:noFill/>
        </p:spPr>
        <p:txBody>
          <a:bodyPr wrap="square" rtlCol="0">
            <a:spAutoFit/>
          </a:bodyPr>
          <a:lstStyle/>
          <a:p>
            <a:pPr algn="ctr"/>
            <a:r>
              <a:rPr lang="en-US" sz="2200" dirty="0"/>
              <a:t>“Learning to </a:t>
            </a:r>
            <a:r>
              <a:rPr lang="en-US" sz="2200" b="1" dirty="0"/>
              <a:t>explain phenomena and solve problems </a:t>
            </a:r>
            <a:r>
              <a:rPr lang="en-US" sz="2200" dirty="0"/>
              <a:t>is the central reason students engage in the three dimensions of the </a:t>
            </a:r>
            <a:r>
              <a:rPr lang="en-US" sz="2200" dirty="0" smtClean="0"/>
              <a:t>NGSS” (NGSS, 2016)</a:t>
            </a:r>
            <a:r>
              <a:rPr lang="en-US" sz="2200" dirty="0"/>
              <a:t>.</a:t>
            </a:r>
            <a:endParaRPr lang="en-US" sz="2200" dirty="0" smtClean="0"/>
          </a:p>
          <a:p>
            <a:pPr algn="ctr"/>
            <a:endParaRPr lang="en-US" dirty="0"/>
          </a:p>
        </p:txBody>
      </p:sp>
      <p:sp>
        <p:nvSpPr>
          <p:cNvPr id="7" name="Rectangle 6"/>
          <p:cNvSpPr/>
          <p:nvPr/>
        </p:nvSpPr>
        <p:spPr>
          <a:xfrm>
            <a:off x="-207819" y="581493"/>
            <a:ext cx="9559636" cy="769441"/>
          </a:xfrm>
          <a:prstGeom prst="rect">
            <a:avLst/>
          </a:prstGeom>
        </p:spPr>
        <p:txBody>
          <a:bodyPr wrap="square">
            <a:spAutoFit/>
          </a:bodyPr>
          <a:lstStyle/>
          <a:p>
            <a:pPr algn="ctr"/>
            <a:r>
              <a:rPr lang="en-US" sz="2600" dirty="0" smtClean="0"/>
              <a:t>Unpacking the NGSS Climate Change Performance Expectations</a:t>
            </a:r>
          </a:p>
          <a:p>
            <a:pPr algn="ctr"/>
            <a:r>
              <a:rPr lang="en-US" dirty="0" smtClean="0"/>
              <a:t>Wendy R. Johnson &amp; Charles W. Anderson</a:t>
            </a:r>
            <a:endParaRPr lang="en-US" dirty="0"/>
          </a:p>
        </p:txBody>
      </p:sp>
    </p:spTree>
    <p:extLst>
      <p:ext uri="{BB962C8B-B14F-4D97-AF65-F5344CB8AC3E}">
        <p14:creationId xmlns:p14="http://schemas.microsoft.com/office/powerpoint/2010/main" val="1130151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Table 3"/>
          <p:cNvGraphicFramePr>
            <a:graphicFrameLocks noGrp="1"/>
          </p:cNvGraphicFramePr>
          <p:nvPr>
            <p:extLst/>
          </p:nvPr>
        </p:nvGraphicFramePr>
        <p:xfrm>
          <a:off x="177798" y="84662"/>
          <a:ext cx="8813802" cy="6728274"/>
        </p:xfrm>
        <a:graphic>
          <a:graphicData uri="http://schemas.openxmlformats.org/drawingml/2006/table">
            <a:tbl>
              <a:tblPr firstRow="1" firstCol="1" bandRow="1">
                <a:tableStyleId>{5C22544A-7EE6-4342-B048-85BDC9FD1C3A}</a:tableStyleId>
              </a:tblPr>
              <a:tblGrid>
                <a:gridCol w="3462869"/>
                <a:gridCol w="1032933"/>
                <a:gridCol w="1168400"/>
                <a:gridCol w="982134"/>
                <a:gridCol w="2167466"/>
              </a:tblGrid>
              <a:tr h="351884">
                <a:tc>
                  <a:txBody>
                    <a:bodyPr/>
                    <a:lstStyle/>
                    <a:p>
                      <a:pPr marL="0" marR="0" algn="ctr">
                        <a:spcBef>
                          <a:spcPts val="0"/>
                        </a:spcBef>
                        <a:spcAft>
                          <a:spcPts val="0"/>
                        </a:spcAft>
                      </a:pPr>
                      <a:r>
                        <a:rPr lang="en-US" sz="1400" dirty="0">
                          <a:effectLst/>
                        </a:rPr>
                        <a:t>Performance Expectation</a:t>
                      </a:r>
                      <a:endParaRPr lang="en-US" sz="1400" dirty="0">
                        <a:effectLst/>
                        <a:latin typeface="Cambria" charset="0"/>
                        <a:ea typeface="ＭＳ 明朝" charset="-128"/>
                        <a:cs typeface="Times New Roman" charset="0"/>
                      </a:endParaRPr>
                    </a:p>
                  </a:txBody>
                  <a:tcPr marL="51431" marR="51431" marT="0" marB="0"/>
                </a:tc>
                <a:tc>
                  <a:txBody>
                    <a:bodyPr/>
                    <a:lstStyle/>
                    <a:p>
                      <a:pPr marL="0" marR="0" algn="l">
                        <a:spcBef>
                          <a:spcPts val="0"/>
                        </a:spcBef>
                        <a:spcAft>
                          <a:spcPts val="0"/>
                        </a:spcAft>
                      </a:pPr>
                      <a:r>
                        <a:rPr lang="en-US" sz="1400" dirty="0" smtClean="0">
                          <a:effectLst/>
                        </a:rPr>
                        <a:t>DCI</a:t>
                      </a:r>
                      <a:endParaRPr lang="en-US" sz="1400" dirty="0">
                        <a:effectLst/>
                        <a:latin typeface="Cambria" charset="0"/>
                        <a:ea typeface="ＭＳ 明朝" charset="-128"/>
                        <a:cs typeface="Times New Roman" charset="0"/>
                      </a:endParaRPr>
                    </a:p>
                  </a:txBody>
                  <a:tcPr marL="51431" marR="51431" marT="0" marB="0"/>
                </a:tc>
                <a:tc>
                  <a:txBody>
                    <a:bodyPr/>
                    <a:lstStyle/>
                    <a:p>
                      <a:pPr marL="0" marR="0" algn="ctr">
                        <a:spcBef>
                          <a:spcPts val="0"/>
                        </a:spcBef>
                        <a:spcAft>
                          <a:spcPts val="0"/>
                        </a:spcAft>
                      </a:pPr>
                      <a:r>
                        <a:rPr lang="en-US" sz="1400" dirty="0" smtClean="0">
                          <a:effectLst/>
                          <a:latin typeface="+mn-lt"/>
                          <a:ea typeface="+mn-ea"/>
                          <a:cs typeface="+mn-cs"/>
                        </a:rPr>
                        <a:t>SEP</a:t>
                      </a:r>
                      <a:endParaRPr lang="en-US" sz="1400" dirty="0">
                        <a:effectLst/>
                        <a:latin typeface="Cambria" charset="0"/>
                        <a:ea typeface="ＭＳ 明朝" charset="-128"/>
                        <a:cs typeface="Times New Roman" charset="0"/>
                      </a:endParaRPr>
                    </a:p>
                  </a:txBody>
                  <a:tcPr marL="51431" marR="51431" marT="0" marB="0"/>
                </a:tc>
                <a:tc>
                  <a:txBody>
                    <a:bodyPr/>
                    <a:lstStyle/>
                    <a:p>
                      <a:pPr marL="0" marR="0" algn="ctr">
                        <a:spcBef>
                          <a:spcPts val="0"/>
                        </a:spcBef>
                        <a:spcAft>
                          <a:spcPts val="0"/>
                        </a:spcAft>
                      </a:pPr>
                      <a:r>
                        <a:rPr lang="en-US" sz="1400" dirty="0" smtClean="0">
                          <a:effectLst/>
                        </a:rPr>
                        <a:t>CCC</a:t>
                      </a:r>
                      <a:endParaRPr lang="en-US" sz="1400" dirty="0">
                        <a:effectLst/>
                        <a:latin typeface="Cambria" charset="0"/>
                        <a:ea typeface="ＭＳ 明朝" charset="-128"/>
                        <a:cs typeface="Times New Roman" charset="0"/>
                      </a:endParaRPr>
                    </a:p>
                  </a:txBody>
                  <a:tcPr marL="51431" marR="51431" marT="0" marB="0"/>
                </a:tc>
                <a:tc>
                  <a:txBody>
                    <a:bodyPr/>
                    <a:lstStyle/>
                    <a:p>
                      <a:pPr marL="0" marR="0" algn="ctr">
                        <a:spcBef>
                          <a:spcPts val="0"/>
                        </a:spcBef>
                        <a:spcAft>
                          <a:spcPts val="0"/>
                        </a:spcAft>
                      </a:pPr>
                      <a:r>
                        <a:rPr lang="en-US" sz="1400" dirty="0">
                          <a:effectLst/>
                        </a:rPr>
                        <a:t>Connections to Other </a:t>
                      </a:r>
                      <a:r>
                        <a:rPr lang="en-US" sz="1400" dirty="0" smtClean="0">
                          <a:effectLst/>
                        </a:rPr>
                        <a:t>DCIs</a:t>
                      </a:r>
                      <a:endParaRPr lang="en-US" sz="1400" dirty="0">
                        <a:effectLst/>
                        <a:latin typeface="Cambria" charset="0"/>
                        <a:ea typeface="ＭＳ 明朝" charset="-128"/>
                        <a:cs typeface="Times New Roman" charset="0"/>
                      </a:endParaRPr>
                    </a:p>
                  </a:txBody>
                  <a:tcPr marL="51431" marR="51431" marT="0" marB="0"/>
                </a:tc>
              </a:tr>
              <a:tr h="933419">
                <a:tc>
                  <a:txBody>
                    <a:bodyPr/>
                    <a:lstStyle/>
                    <a:p>
                      <a:pPr marL="0" marR="0" algn="l">
                        <a:spcBef>
                          <a:spcPts val="0"/>
                        </a:spcBef>
                        <a:spcAft>
                          <a:spcPts val="0"/>
                        </a:spcAft>
                      </a:pPr>
                      <a:r>
                        <a:rPr lang="en-US" sz="1400">
                          <a:effectLst/>
                        </a:rPr>
                        <a:t>MS-ESS3-5. Ask questions to determine the factors that have caused the rise in global temperatures over the past century. </a:t>
                      </a:r>
                      <a:endParaRPr lang="en-US" sz="1400">
                        <a:effectLst/>
                        <a:latin typeface="Cambria" charset="0"/>
                        <a:ea typeface="ＭＳ 明朝" charset="-128"/>
                        <a:cs typeface="Times New Roman" charset="0"/>
                      </a:endParaRPr>
                    </a:p>
                  </a:txBody>
                  <a:tcPr marL="51431" marR="51431" marT="0" marB="0"/>
                </a:tc>
                <a:tc>
                  <a:txBody>
                    <a:bodyPr/>
                    <a:lstStyle/>
                    <a:p>
                      <a:pPr marL="0" marR="0" algn="l">
                        <a:spcBef>
                          <a:spcPts val="0"/>
                        </a:spcBef>
                        <a:spcAft>
                          <a:spcPts val="0"/>
                        </a:spcAft>
                      </a:pPr>
                      <a:r>
                        <a:rPr lang="en-US" sz="1400">
                          <a:effectLst/>
                        </a:rPr>
                        <a:t>ESS3.D Global climate change</a:t>
                      </a:r>
                      <a:endParaRPr lang="en-US" sz="1400">
                        <a:effectLst/>
                        <a:latin typeface="Cambria" charset="0"/>
                        <a:ea typeface="ＭＳ 明朝" charset="-128"/>
                        <a:cs typeface="Times New Roman" charset="0"/>
                      </a:endParaRPr>
                    </a:p>
                  </a:txBody>
                  <a:tcPr marL="51431" marR="51431" marT="0" marB="0"/>
                </a:tc>
                <a:tc>
                  <a:txBody>
                    <a:bodyPr/>
                    <a:lstStyle/>
                    <a:p>
                      <a:pPr marL="0" marR="0" algn="l">
                        <a:spcBef>
                          <a:spcPts val="0"/>
                        </a:spcBef>
                        <a:spcAft>
                          <a:spcPts val="0"/>
                        </a:spcAft>
                      </a:pPr>
                      <a:r>
                        <a:rPr lang="en-US" sz="1400" dirty="0">
                          <a:effectLst/>
                        </a:rPr>
                        <a:t>Asking questions </a:t>
                      </a:r>
                      <a:r>
                        <a:rPr lang="en-US" sz="1400" dirty="0" smtClean="0">
                          <a:effectLst/>
                        </a:rPr>
                        <a:t>&amp; </a:t>
                      </a:r>
                      <a:r>
                        <a:rPr lang="en-US" sz="1400" dirty="0">
                          <a:effectLst/>
                        </a:rPr>
                        <a:t>defining problems</a:t>
                      </a:r>
                      <a:endParaRPr lang="en-US" sz="1400" dirty="0">
                        <a:effectLst/>
                        <a:latin typeface="Cambria" charset="0"/>
                        <a:ea typeface="ＭＳ 明朝" charset="-128"/>
                        <a:cs typeface="Times New Roman" charset="0"/>
                      </a:endParaRPr>
                    </a:p>
                  </a:txBody>
                  <a:tcPr marL="51431" marR="51431" marT="0" marB="0"/>
                </a:tc>
                <a:tc>
                  <a:txBody>
                    <a:bodyPr/>
                    <a:lstStyle/>
                    <a:p>
                      <a:pPr marL="0" marR="0" algn="l">
                        <a:spcBef>
                          <a:spcPts val="0"/>
                        </a:spcBef>
                        <a:spcAft>
                          <a:spcPts val="0"/>
                        </a:spcAft>
                      </a:pPr>
                      <a:r>
                        <a:rPr lang="en-US" sz="1400" dirty="0">
                          <a:effectLst/>
                        </a:rPr>
                        <a:t>Stability </a:t>
                      </a:r>
                      <a:r>
                        <a:rPr lang="en-US" sz="1400" dirty="0" smtClean="0">
                          <a:effectLst/>
                        </a:rPr>
                        <a:t>&amp; </a:t>
                      </a:r>
                      <a:r>
                        <a:rPr lang="en-US" sz="1400" dirty="0">
                          <a:effectLst/>
                        </a:rPr>
                        <a:t>change</a:t>
                      </a:r>
                      <a:endParaRPr lang="en-US" sz="1400" dirty="0">
                        <a:effectLst/>
                        <a:latin typeface="Cambria" charset="0"/>
                        <a:ea typeface="ＭＳ 明朝" charset="-128"/>
                        <a:cs typeface="Times New Roman" charset="0"/>
                      </a:endParaRPr>
                    </a:p>
                  </a:txBody>
                  <a:tcPr marL="51431" marR="51431" marT="0" marB="0"/>
                </a:tc>
                <a:tc>
                  <a:txBody>
                    <a:bodyPr/>
                    <a:lstStyle/>
                    <a:p>
                      <a:pPr marL="0" marR="0" algn="l">
                        <a:spcBef>
                          <a:spcPts val="0"/>
                        </a:spcBef>
                        <a:spcAft>
                          <a:spcPts val="0"/>
                        </a:spcAft>
                      </a:pPr>
                      <a:r>
                        <a:rPr lang="en-US" sz="1100">
                          <a:effectLst/>
                        </a:rPr>
                        <a:t>MS.PS3.A, HS.PS3.B, HS.PS4.B, HS.ESS2.A, HS.ESS2.D, HS.ESS3.C</a:t>
                      </a:r>
                      <a:endParaRPr lang="en-US" sz="1100">
                        <a:effectLst/>
                        <a:latin typeface="Cambria" charset="0"/>
                        <a:ea typeface="ＭＳ 明朝" charset="-128"/>
                        <a:cs typeface="Times New Roman" charset="0"/>
                      </a:endParaRPr>
                    </a:p>
                  </a:txBody>
                  <a:tcPr marL="51431" marR="51431" marT="0" marB="0"/>
                </a:tc>
              </a:tr>
              <a:tr h="933419">
                <a:tc>
                  <a:txBody>
                    <a:bodyPr/>
                    <a:lstStyle/>
                    <a:p>
                      <a:pPr marL="0" marR="0" algn="l">
                        <a:spcBef>
                          <a:spcPts val="0"/>
                        </a:spcBef>
                        <a:spcAft>
                          <a:spcPts val="0"/>
                        </a:spcAft>
                      </a:pPr>
                      <a:r>
                        <a:rPr lang="en-US" sz="1400">
                          <a:effectLst/>
                        </a:rPr>
                        <a:t>HS-ESS2-2. Analyze geoscience data to make the claim that one change to Earth’s surface can create feedbacks that cause changes to other Earth systems.</a:t>
                      </a:r>
                      <a:endParaRPr lang="en-US" sz="1400">
                        <a:effectLst/>
                        <a:latin typeface="Cambria" charset="0"/>
                        <a:ea typeface="ＭＳ 明朝" charset="-128"/>
                        <a:cs typeface="Times New Roman" charset="0"/>
                      </a:endParaRPr>
                    </a:p>
                  </a:txBody>
                  <a:tcPr marL="51431" marR="51431" marT="0" marB="0"/>
                </a:tc>
                <a:tc>
                  <a:txBody>
                    <a:bodyPr/>
                    <a:lstStyle/>
                    <a:p>
                      <a:pPr marL="0" marR="0" algn="l">
                        <a:spcBef>
                          <a:spcPts val="0"/>
                        </a:spcBef>
                        <a:spcAft>
                          <a:spcPts val="0"/>
                        </a:spcAft>
                      </a:pPr>
                      <a:r>
                        <a:rPr lang="en-US" sz="1400">
                          <a:effectLst/>
                        </a:rPr>
                        <a:t>ESS2.D Weather and climate (also ESS2.A)</a:t>
                      </a:r>
                      <a:endParaRPr lang="en-US" sz="1400">
                        <a:effectLst/>
                        <a:latin typeface="Cambria" charset="0"/>
                        <a:ea typeface="ＭＳ 明朝" charset="-128"/>
                        <a:cs typeface="Times New Roman" charset="0"/>
                      </a:endParaRPr>
                    </a:p>
                  </a:txBody>
                  <a:tcPr marL="51431" marR="51431" marT="0" marB="0"/>
                </a:tc>
                <a:tc>
                  <a:txBody>
                    <a:bodyPr/>
                    <a:lstStyle/>
                    <a:p>
                      <a:pPr marL="0" marR="0" algn="l">
                        <a:spcBef>
                          <a:spcPts val="0"/>
                        </a:spcBef>
                        <a:spcAft>
                          <a:spcPts val="0"/>
                        </a:spcAft>
                      </a:pPr>
                      <a:r>
                        <a:rPr lang="en-US" sz="1400" dirty="0">
                          <a:effectLst/>
                        </a:rPr>
                        <a:t>Analyzing </a:t>
                      </a:r>
                      <a:r>
                        <a:rPr lang="en-US" sz="1400" dirty="0" smtClean="0">
                          <a:effectLst/>
                        </a:rPr>
                        <a:t>&amp;</a:t>
                      </a:r>
                      <a:r>
                        <a:rPr lang="en-US" sz="1400" baseline="0" dirty="0" smtClean="0">
                          <a:effectLst/>
                        </a:rPr>
                        <a:t> </a:t>
                      </a:r>
                      <a:r>
                        <a:rPr lang="en-US" sz="1400" dirty="0" smtClean="0">
                          <a:effectLst/>
                        </a:rPr>
                        <a:t>interpreting </a:t>
                      </a:r>
                      <a:r>
                        <a:rPr lang="en-US" sz="1400" dirty="0">
                          <a:effectLst/>
                        </a:rPr>
                        <a:t>data</a:t>
                      </a:r>
                      <a:endParaRPr lang="en-US" sz="1400" dirty="0">
                        <a:effectLst/>
                        <a:latin typeface="Cambria" charset="0"/>
                        <a:ea typeface="ＭＳ 明朝" charset="-128"/>
                        <a:cs typeface="Times New Roman" charset="0"/>
                      </a:endParaRPr>
                    </a:p>
                  </a:txBody>
                  <a:tcPr marL="51431" marR="51431" marT="0" marB="0"/>
                </a:tc>
                <a:tc>
                  <a:txBody>
                    <a:bodyPr/>
                    <a:lstStyle/>
                    <a:p>
                      <a:pPr marL="0" marR="0" algn="l">
                        <a:spcBef>
                          <a:spcPts val="0"/>
                        </a:spcBef>
                        <a:spcAft>
                          <a:spcPts val="0"/>
                        </a:spcAft>
                      </a:pPr>
                      <a:r>
                        <a:rPr lang="en-US" sz="1400" dirty="0">
                          <a:effectLst/>
                        </a:rPr>
                        <a:t>Stability </a:t>
                      </a:r>
                      <a:r>
                        <a:rPr lang="en-US" sz="1400" dirty="0" smtClean="0">
                          <a:effectLst/>
                        </a:rPr>
                        <a:t>&amp; </a:t>
                      </a:r>
                      <a:r>
                        <a:rPr lang="en-US" sz="1400" dirty="0">
                          <a:effectLst/>
                        </a:rPr>
                        <a:t>change</a:t>
                      </a:r>
                      <a:endParaRPr lang="en-US" sz="1400" dirty="0">
                        <a:effectLst/>
                        <a:latin typeface="Cambria" charset="0"/>
                        <a:ea typeface="ＭＳ 明朝" charset="-128"/>
                        <a:cs typeface="Times New Roman" charset="0"/>
                      </a:endParaRPr>
                    </a:p>
                  </a:txBody>
                  <a:tcPr marL="51431" marR="51431" marT="0" marB="0"/>
                </a:tc>
                <a:tc>
                  <a:txBody>
                    <a:bodyPr/>
                    <a:lstStyle/>
                    <a:p>
                      <a:pPr marL="0" marR="0" algn="l">
                        <a:spcBef>
                          <a:spcPts val="0"/>
                        </a:spcBef>
                        <a:spcAft>
                          <a:spcPts val="0"/>
                        </a:spcAft>
                      </a:pPr>
                      <a:r>
                        <a:rPr lang="en-US" sz="1100">
                          <a:effectLst/>
                        </a:rPr>
                        <a:t>HS.PS3.B, HS.PS4.B, HS.LS2.B, HS.LS2.C, HS.LS4.D, HS.ESS3.C, HS. ESS3.D, MS.PS3.D, MS.PS4.B, MS.LS2.B, MS.LS2.C, MS.LS4.C, MS.ESS2.A, MS.ESS2.B, MS.ESS2.C, MSESS2.D, MS.ESS3.C, MS.ESS3.D</a:t>
                      </a:r>
                      <a:endParaRPr lang="en-US" sz="1100">
                        <a:effectLst/>
                        <a:latin typeface="Cambria" charset="0"/>
                        <a:ea typeface="ＭＳ 明朝" charset="-128"/>
                        <a:cs typeface="Times New Roman" charset="0"/>
                      </a:endParaRPr>
                    </a:p>
                  </a:txBody>
                  <a:tcPr marL="51431" marR="51431" marT="0" marB="0"/>
                </a:tc>
              </a:tr>
              <a:tr h="1230990">
                <a:tc>
                  <a:txBody>
                    <a:bodyPr/>
                    <a:lstStyle/>
                    <a:p>
                      <a:pPr marL="0" marR="0" algn="l">
                        <a:spcBef>
                          <a:spcPts val="0"/>
                        </a:spcBef>
                        <a:spcAft>
                          <a:spcPts val="0"/>
                        </a:spcAft>
                      </a:pPr>
                      <a:r>
                        <a:rPr lang="en-US" sz="1400" dirty="0">
                          <a:effectLst/>
                        </a:rPr>
                        <a:t>HS-ESS2-4. Use a model to describe how the variations in the flow of energy into and out of Earth systems results in changes in climate. </a:t>
                      </a:r>
                      <a:endParaRPr lang="en-US" sz="1400" dirty="0">
                        <a:effectLst/>
                        <a:latin typeface="Cambria" charset="0"/>
                        <a:ea typeface="ＭＳ 明朝" charset="-128"/>
                        <a:cs typeface="Times New Roman" charset="0"/>
                      </a:endParaRPr>
                    </a:p>
                  </a:txBody>
                  <a:tcPr marL="51431" marR="51431" marT="0" marB="0"/>
                </a:tc>
                <a:tc>
                  <a:txBody>
                    <a:bodyPr/>
                    <a:lstStyle/>
                    <a:p>
                      <a:pPr marL="0" marR="0" algn="l">
                        <a:spcBef>
                          <a:spcPts val="0"/>
                        </a:spcBef>
                        <a:spcAft>
                          <a:spcPts val="0"/>
                        </a:spcAft>
                      </a:pPr>
                      <a:r>
                        <a:rPr lang="en-US" sz="1400">
                          <a:effectLst/>
                        </a:rPr>
                        <a:t>ESS2.D Weather and climate (also ESS2.A &amp; ESS1.B)</a:t>
                      </a:r>
                      <a:endParaRPr lang="en-US" sz="1400">
                        <a:effectLst/>
                        <a:latin typeface="Cambria" charset="0"/>
                        <a:ea typeface="ＭＳ 明朝" charset="-128"/>
                        <a:cs typeface="Times New Roman" charset="0"/>
                      </a:endParaRPr>
                    </a:p>
                  </a:txBody>
                  <a:tcPr marL="51431" marR="51431" marT="0" marB="0"/>
                </a:tc>
                <a:tc>
                  <a:txBody>
                    <a:bodyPr/>
                    <a:lstStyle/>
                    <a:p>
                      <a:pPr marL="0" marR="0" algn="l">
                        <a:spcBef>
                          <a:spcPts val="0"/>
                        </a:spcBef>
                        <a:spcAft>
                          <a:spcPts val="0"/>
                        </a:spcAft>
                      </a:pPr>
                      <a:r>
                        <a:rPr lang="en-US" sz="1400" dirty="0">
                          <a:effectLst/>
                        </a:rPr>
                        <a:t>Developing </a:t>
                      </a:r>
                      <a:r>
                        <a:rPr lang="en-US" sz="1400" dirty="0" smtClean="0">
                          <a:effectLst/>
                        </a:rPr>
                        <a:t>&amp;</a:t>
                      </a:r>
                      <a:r>
                        <a:rPr lang="en-US" sz="1400" baseline="0" dirty="0" smtClean="0">
                          <a:effectLst/>
                        </a:rPr>
                        <a:t> </a:t>
                      </a:r>
                      <a:r>
                        <a:rPr lang="en-US" sz="1400" dirty="0" smtClean="0">
                          <a:effectLst/>
                        </a:rPr>
                        <a:t>using </a:t>
                      </a:r>
                      <a:r>
                        <a:rPr lang="en-US" sz="1400" dirty="0">
                          <a:effectLst/>
                        </a:rPr>
                        <a:t>models</a:t>
                      </a:r>
                      <a:endParaRPr lang="en-US" sz="1400" dirty="0">
                        <a:effectLst/>
                        <a:latin typeface="Cambria" charset="0"/>
                        <a:ea typeface="ＭＳ 明朝" charset="-128"/>
                        <a:cs typeface="Times New Roman" charset="0"/>
                      </a:endParaRPr>
                    </a:p>
                  </a:txBody>
                  <a:tcPr marL="51431" marR="51431" marT="0" marB="0"/>
                </a:tc>
                <a:tc>
                  <a:txBody>
                    <a:bodyPr/>
                    <a:lstStyle/>
                    <a:p>
                      <a:pPr marL="0" marR="0" algn="l">
                        <a:spcBef>
                          <a:spcPts val="0"/>
                        </a:spcBef>
                        <a:spcAft>
                          <a:spcPts val="0"/>
                        </a:spcAft>
                      </a:pPr>
                      <a:r>
                        <a:rPr lang="en-US" sz="1400" dirty="0">
                          <a:effectLst/>
                        </a:rPr>
                        <a:t>Cause </a:t>
                      </a:r>
                      <a:r>
                        <a:rPr lang="en-US" sz="1400" dirty="0" smtClean="0">
                          <a:effectLst/>
                        </a:rPr>
                        <a:t>&amp; </a:t>
                      </a:r>
                      <a:r>
                        <a:rPr lang="en-US" sz="1400" dirty="0">
                          <a:effectLst/>
                        </a:rPr>
                        <a:t>effect</a:t>
                      </a:r>
                      <a:endParaRPr lang="en-US" sz="1400" dirty="0">
                        <a:effectLst/>
                        <a:latin typeface="Cambria" charset="0"/>
                        <a:ea typeface="ＭＳ 明朝" charset="-128"/>
                        <a:cs typeface="Times New Roman" charset="0"/>
                      </a:endParaRPr>
                    </a:p>
                  </a:txBody>
                  <a:tcPr marL="51431" marR="51431" marT="0" marB="0"/>
                </a:tc>
                <a:tc>
                  <a:txBody>
                    <a:bodyPr/>
                    <a:lstStyle/>
                    <a:p>
                      <a:pPr marL="0" marR="0" algn="l">
                        <a:spcBef>
                          <a:spcPts val="0"/>
                        </a:spcBef>
                        <a:spcAft>
                          <a:spcPts val="0"/>
                        </a:spcAft>
                      </a:pPr>
                      <a:r>
                        <a:rPr lang="en-US" sz="1100">
                          <a:effectLst/>
                        </a:rPr>
                        <a:t>HS.PS3.A, HS.PS3.B, HS.LS2.C, HS.ESS1.C, HS.ESS3.C, HS.ESS3.D, MSPS3.A, MSPS3.B, MSPS3.D, MSPS4.B, MSLS1.C, MSLS2.A, MSLS2.C, MSESS2.A, MSESS2.B, MSESS2.C, MSESS2.D, MSESS3.C, MSESS3.D</a:t>
                      </a:r>
                      <a:endParaRPr lang="en-US" sz="1100">
                        <a:effectLst/>
                        <a:latin typeface="Cambria" charset="0"/>
                        <a:ea typeface="ＭＳ 明朝" charset="-128"/>
                        <a:cs typeface="Times New Roman" charset="0"/>
                      </a:endParaRPr>
                    </a:p>
                  </a:txBody>
                  <a:tcPr marL="51431" marR="51431" marT="0" marB="0"/>
                </a:tc>
              </a:tr>
              <a:tr h="933419">
                <a:tc>
                  <a:txBody>
                    <a:bodyPr/>
                    <a:lstStyle/>
                    <a:p>
                      <a:pPr marL="0" marR="0" algn="l">
                        <a:spcBef>
                          <a:spcPts val="0"/>
                        </a:spcBef>
                        <a:spcAft>
                          <a:spcPts val="0"/>
                        </a:spcAft>
                      </a:pPr>
                      <a:r>
                        <a:rPr lang="en-US" sz="1400">
                          <a:effectLst/>
                        </a:rPr>
                        <a:t>HS-ESS2-6. Develop a quantitative model to describe the cycling of carbon among the hydrosphere, atmosphere, geosphere, and biosphere. </a:t>
                      </a:r>
                      <a:endParaRPr lang="en-US" sz="1400">
                        <a:effectLst/>
                        <a:latin typeface="Cambria" charset="0"/>
                        <a:ea typeface="ＭＳ 明朝" charset="-128"/>
                        <a:cs typeface="Times New Roman" charset="0"/>
                      </a:endParaRPr>
                    </a:p>
                  </a:txBody>
                  <a:tcPr marL="51431" marR="51431" marT="0" marB="0"/>
                </a:tc>
                <a:tc>
                  <a:txBody>
                    <a:bodyPr/>
                    <a:lstStyle/>
                    <a:p>
                      <a:pPr marL="0" marR="0" algn="l">
                        <a:spcBef>
                          <a:spcPts val="0"/>
                        </a:spcBef>
                        <a:spcAft>
                          <a:spcPts val="0"/>
                        </a:spcAft>
                      </a:pPr>
                      <a:r>
                        <a:rPr lang="en-US" sz="1400">
                          <a:effectLst/>
                        </a:rPr>
                        <a:t>ESS2.D Weather and climate</a:t>
                      </a:r>
                      <a:endParaRPr lang="en-US" sz="1400">
                        <a:effectLst/>
                        <a:latin typeface="Cambria" charset="0"/>
                        <a:ea typeface="ＭＳ 明朝" charset="-128"/>
                        <a:cs typeface="Times New Roman" charset="0"/>
                      </a:endParaRPr>
                    </a:p>
                  </a:txBody>
                  <a:tcPr marL="51431" marR="51431" marT="0" marB="0"/>
                </a:tc>
                <a:tc>
                  <a:txBody>
                    <a:bodyPr/>
                    <a:lstStyle/>
                    <a:p>
                      <a:pPr marL="0" marR="0" algn="l">
                        <a:spcBef>
                          <a:spcPts val="0"/>
                        </a:spcBef>
                        <a:spcAft>
                          <a:spcPts val="0"/>
                        </a:spcAft>
                      </a:pPr>
                      <a:r>
                        <a:rPr lang="en-US" sz="1400" dirty="0">
                          <a:effectLst/>
                        </a:rPr>
                        <a:t>Developing </a:t>
                      </a:r>
                      <a:r>
                        <a:rPr lang="en-US" sz="1400" dirty="0" smtClean="0">
                          <a:effectLst/>
                        </a:rPr>
                        <a:t>&amp; </a:t>
                      </a:r>
                      <a:r>
                        <a:rPr lang="en-US" sz="1400" dirty="0">
                          <a:effectLst/>
                        </a:rPr>
                        <a:t>using models</a:t>
                      </a:r>
                      <a:endParaRPr lang="en-US" sz="1400" dirty="0">
                        <a:effectLst/>
                        <a:latin typeface="Cambria" charset="0"/>
                        <a:ea typeface="ＭＳ 明朝" charset="-128"/>
                        <a:cs typeface="Times New Roman" charset="0"/>
                      </a:endParaRPr>
                    </a:p>
                  </a:txBody>
                  <a:tcPr marL="51431" marR="51431" marT="0" marB="0"/>
                </a:tc>
                <a:tc>
                  <a:txBody>
                    <a:bodyPr/>
                    <a:lstStyle/>
                    <a:p>
                      <a:pPr marL="0" marR="0" algn="l">
                        <a:spcBef>
                          <a:spcPts val="0"/>
                        </a:spcBef>
                        <a:spcAft>
                          <a:spcPts val="0"/>
                        </a:spcAft>
                      </a:pPr>
                      <a:r>
                        <a:rPr lang="en-US" sz="1400" dirty="0">
                          <a:effectLst/>
                        </a:rPr>
                        <a:t>Energy </a:t>
                      </a:r>
                      <a:r>
                        <a:rPr lang="en-US" sz="1400" dirty="0" smtClean="0">
                          <a:effectLst/>
                        </a:rPr>
                        <a:t>&amp; </a:t>
                      </a:r>
                      <a:r>
                        <a:rPr lang="en-US" sz="1400" dirty="0">
                          <a:effectLst/>
                        </a:rPr>
                        <a:t>matter</a:t>
                      </a:r>
                      <a:endParaRPr lang="en-US" sz="1400" dirty="0">
                        <a:effectLst/>
                        <a:latin typeface="Cambria" charset="0"/>
                        <a:ea typeface="ＭＳ 明朝" charset="-128"/>
                        <a:cs typeface="Times New Roman" charset="0"/>
                      </a:endParaRPr>
                    </a:p>
                  </a:txBody>
                  <a:tcPr marL="51431" marR="51431" marT="0" marB="0"/>
                </a:tc>
                <a:tc>
                  <a:txBody>
                    <a:bodyPr/>
                    <a:lstStyle/>
                    <a:p>
                      <a:pPr marL="0" marR="0" algn="l">
                        <a:spcBef>
                          <a:spcPts val="0"/>
                        </a:spcBef>
                        <a:spcAft>
                          <a:spcPts val="0"/>
                        </a:spcAft>
                      </a:pPr>
                      <a:r>
                        <a:rPr lang="en-US" sz="1100">
                          <a:effectLst/>
                        </a:rPr>
                        <a:t>HS.PS1.A, HS.PS1.B, HS.PS3.D, HS.LS1.C, HS.LS2.B, HS.ESS3.C, HS.ESS3.D, MS.PS1.A, MS.PS3.D, MS.PS4.B, MS.LS2.B</a:t>
                      </a:r>
                      <a:endParaRPr lang="en-US" sz="1100">
                        <a:effectLst/>
                        <a:latin typeface="Cambria" charset="0"/>
                        <a:ea typeface="ＭＳ 明朝" charset="-128"/>
                        <a:cs typeface="Times New Roman" charset="0"/>
                      </a:endParaRPr>
                    </a:p>
                  </a:txBody>
                  <a:tcPr marL="51431" marR="51431" marT="0" marB="0"/>
                </a:tc>
              </a:tr>
              <a:tr h="1105948">
                <a:tc>
                  <a:txBody>
                    <a:bodyPr/>
                    <a:lstStyle/>
                    <a:p>
                      <a:pPr marL="0" marR="0" algn="l">
                        <a:spcBef>
                          <a:spcPts val="0"/>
                        </a:spcBef>
                        <a:spcAft>
                          <a:spcPts val="0"/>
                        </a:spcAft>
                      </a:pPr>
                      <a:r>
                        <a:rPr lang="en-US" sz="1400" dirty="0">
                          <a:effectLst/>
                        </a:rPr>
                        <a:t>HS-ESS3-5. Analyze geoscience data and the results from global climate models to make an evidence-based forecast of the current rate of global or regional climate change and associated future impacts to Earth systems.</a:t>
                      </a:r>
                      <a:endParaRPr lang="en-US" sz="1400" dirty="0">
                        <a:effectLst/>
                        <a:latin typeface="Cambria" charset="0"/>
                        <a:ea typeface="ＭＳ 明朝" charset="-128"/>
                        <a:cs typeface="Times New Roman" charset="0"/>
                      </a:endParaRPr>
                    </a:p>
                  </a:txBody>
                  <a:tcPr marL="51431" marR="51431" marT="0" marB="0"/>
                </a:tc>
                <a:tc>
                  <a:txBody>
                    <a:bodyPr/>
                    <a:lstStyle/>
                    <a:p>
                      <a:pPr marL="0" marR="0" algn="l">
                        <a:spcBef>
                          <a:spcPts val="0"/>
                        </a:spcBef>
                        <a:spcAft>
                          <a:spcPts val="0"/>
                        </a:spcAft>
                      </a:pPr>
                      <a:r>
                        <a:rPr lang="en-US" sz="1400">
                          <a:effectLst/>
                        </a:rPr>
                        <a:t>ESS3.D Global climate change</a:t>
                      </a:r>
                      <a:endParaRPr lang="en-US" sz="1400">
                        <a:effectLst/>
                        <a:latin typeface="Cambria" charset="0"/>
                        <a:ea typeface="ＭＳ 明朝" charset="-128"/>
                        <a:cs typeface="Times New Roman" charset="0"/>
                      </a:endParaRPr>
                    </a:p>
                  </a:txBody>
                  <a:tcPr marL="51431" marR="51431" marT="0" marB="0"/>
                </a:tc>
                <a:tc>
                  <a:txBody>
                    <a:bodyPr/>
                    <a:lstStyle/>
                    <a:p>
                      <a:pPr marL="0" marR="0" algn="l">
                        <a:spcBef>
                          <a:spcPts val="0"/>
                        </a:spcBef>
                        <a:spcAft>
                          <a:spcPts val="0"/>
                        </a:spcAft>
                      </a:pPr>
                      <a:r>
                        <a:rPr lang="en-US" sz="1400" dirty="0">
                          <a:effectLst/>
                        </a:rPr>
                        <a:t>Analyzing </a:t>
                      </a:r>
                      <a:r>
                        <a:rPr lang="en-US" sz="1400" dirty="0" smtClean="0">
                          <a:effectLst/>
                        </a:rPr>
                        <a:t>&amp;</a:t>
                      </a:r>
                      <a:r>
                        <a:rPr lang="en-US" sz="1400" baseline="0" dirty="0" smtClean="0">
                          <a:effectLst/>
                        </a:rPr>
                        <a:t> </a:t>
                      </a:r>
                      <a:r>
                        <a:rPr lang="en-US" sz="1400" dirty="0" smtClean="0">
                          <a:effectLst/>
                        </a:rPr>
                        <a:t>interpreting </a:t>
                      </a:r>
                      <a:r>
                        <a:rPr lang="en-US" sz="1400" dirty="0">
                          <a:effectLst/>
                        </a:rPr>
                        <a:t>data</a:t>
                      </a:r>
                      <a:endParaRPr lang="en-US" sz="1400" dirty="0">
                        <a:effectLst/>
                        <a:latin typeface="Cambria" charset="0"/>
                        <a:ea typeface="ＭＳ 明朝" charset="-128"/>
                        <a:cs typeface="Times New Roman" charset="0"/>
                      </a:endParaRPr>
                    </a:p>
                  </a:txBody>
                  <a:tcPr marL="51431" marR="51431" marT="0" marB="0"/>
                </a:tc>
                <a:tc>
                  <a:txBody>
                    <a:bodyPr/>
                    <a:lstStyle/>
                    <a:p>
                      <a:pPr marL="0" marR="0" algn="l">
                        <a:spcBef>
                          <a:spcPts val="0"/>
                        </a:spcBef>
                        <a:spcAft>
                          <a:spcPts val="0"/>
                        </a:spcAft>
                      </a:pPr>
                      <a:r>
                        <a:rPr lang="en-US" sz="1400" dirty="0">
                          <a:effectLst/>
                        </a:rPr>
                        <a:t>Stability </a:t>
                      </a:r>
                      <a:r>
                        <a:rPr lang="en-US" sz="1400" dirty="0" smtClean="0">
                          <a:effectLst/>
                        </a:rPr>
                        <a:t>&amp; </a:t>
                      </a:r>
                      <a:r>
                        <a:rPr lang="en-US" sz="1400" dirty="0">
                          <a:effectLst/>
                        </a:rPr>
                        <a:t>change</a:t>
                      </a:r>
                      <a:endParaRPr lang="en-US" sz="1400" dirty="0">
                        <a:effectLst/>
                        <a:latin typeface="Cambria" charset="0"/>
                        <a:ea typeface="ＭＳ 明朝" charset="-128"/>
                        <a:cs typeface="Times New Roman" charset="0"/>
                      </a:endParaRPr>
                    </a:p>
                  </a:txBody>
                  <a:tcPr marL="51431" marR="51431" marT="0" marB="0"/>
                </a:tc>
                <a:tc>
                  <a:txBody>
                    <a:bodyPr/>
                    <a:lstStyle/>
                    <a:p>
                      <a:pPr marL="0" marR="0" algn="l">
                        <a:spcBef>
                          <a:spcPts val="0"/>
                        </a:spcBef>
                        <a:spcAft>
                          <a:spcPts val="0"/>
                        </a:spcAft>
                      </a:pPr>
                      <a:r>
                        <a:rPr lang="en-US" sz="1100">
                          <a:effectLst/>
                        </a:rPr>
                        <a:t>HS.PS3.B, HS.PS3.D, HS.LS1.C, HS.ESS2.D, MS.PS3.B, MS.PS3.D, MS.ESS2.A, MS.ESS2.D, MS.ESS3.B, MS.ESS3.C, MS.ESS3.D</a:t>
                      </a:r>
                      <a:endParaRPr lang="en-US" sz="1100">
                        <a:effectLst/>
                        <a:latin typeface="Cambria" charset="0"/>
                        <a:ea typeface="ＭＳ 明朝" charset="-128"/>
                        <a:cs typeface="Times New Roman" charset="0"/>
                      </a:endParaRPr>
                    </a:p>
                  </a:txBody>
                  <a:tcPr marL="51431" marR="51431" marT="0" marB="0"/>
                </a:tc>
              </a:tr>
              <a:tr h="1166774">
                <a:tc>
                  <a:txBody>
                    <a:bodyPr/>
                    <a:lstStyle/>
                    <a:p>
                      <a:pPr marL="0" marR="0" algn="l">
                        <a:spcBef>
                          <a:spcPts val="0"/>
                        </a:spcBef>
                        <a:spcAft>
                          <a:spcPts val="0"/>
                        </a:spcAft>
                      </a:pPr>
                      <a:r>
                        <a:rPr lang="en-US" sz="1400" dirty="0">
                          <a:effectLst/>
                        </a:rPr>
                        <a:t>HS-ESS3-6. Use a computational representation to illustrate the relationships among Earth systems and how those relationships are being modified due to human activity.</a:t>
                      </a:r>
                      <a:endParaRPr lang="en-US" sz="1400" dirty="0">
                        <a:effectLst/>
                        <a:latin typeface="Cambria" charset="0"/>
                        <a:ea typeface="ＭＳ 明朝" charset="-128"/>
                        <a:cs typeface="Times New Roman" charset="0"/>
                      </a:endParaRPr>
                    </a:p>
                  </a:txBody>
                  <a:tcPr marL="51431" marR="51431" marT="0" marB="0"/>
                </a:tc>
                <a:tc>
                  <a:txBody>
                    <a:bodyPr/>
                    <a:lstStyle/>
                    <a:p>
                      <a:pPr marL="0" marR="0" algn="l">
                        <a:spcBef>
                          <a:spcPts val="0"/>
                        </a:spcBef>
                        <a:spcAft>
                          <a:spcPts val="0"/>
                        </a:spcAft>
                      </a:pPr>
                      <a:r>
                        <a:rPr lang="en-US" sz="1400">
                          <a:effectLst/>
                        </a:rPr>
                        <a:t>ESS3.D Global climate change (also ESS2.D)</a:t>
                      </a:r>
                      <a:endParaRPr lang="en-US" sz="1400">
                        <a:effectLst/>
                        <a:latin typeface="Cambria" charset="0"/>
                        <a:ea typeface="ＭＳ 明朝" charset="-128"/>
                        <a:cs typeface="Times New Roman" charset="0"/>
                      </a:endParaRPr>
                    </a:p>
                  </a:txBody>
                  <a:tcPr marL="51431" marR="51431" marT="0" marB="0"/>
                </a:tc>
                <a:tc>
                  <a:txBody>
                    <a:bodyPr/>
                    <a:lstStyle/>
                    <a:p>
                      <a:pPr marL="0" marR="0" algn="l">
                        <a:spcBef>
                          <a:spcPts val="0"/>
                        </a:spcBef>
                        <a:spcAft>
                          <a:spcPts val="0"/>
                        </a:spcAft>
                      </a:pPr>
                      <a:r>
                        <a:rPr lang="en-US" sz="1400" dirty="0">
                          <a:effectLst/>
                        </a:rPr>
                        <a:t>Using Mathematics </a:t>
                      </a:r>
                      <a:r>
                        <a:rPr lang="en-US" sz="1400" dirty="0" smtClean="0">
                          <a:effectLst/>
                        </a:rPr>
                        <a:t>&amp; </a:t>
                      </a:r>
                      <a:r>
                        <a:rPr lang="en-US" sz="1400" dirty="0">
                          <a:effectLst/>
                        </a:rPr>
                        <a:t>computational thinking</a:t>
                      </a:r>
                      <a:endParaRPr lang="en-US" sz="1400" dirty="0">
                        <a:effectLst/>
                        <a:latin typeface="Cambria" charset="0"/>
                        <a:ea typeface="ＭＳ 明朝" charset="-128"/>
                        <a:cs typeface="Times New Roman" charset="0"/>
                      </a:endParaRPr>
                    </a:p>
                  </a:txBody>
                  <a:tcPr marL="51431" marR="51431" marT="0" marB="0"/>
                </a:tc>
                <a:tc>
                  <a:txBody>
                    <a:bodyPr/>
                    <a:lstStyle/>
                    <a:p>
                      <a:pPr marL="0" marR="0" algn="l">
                        <a:spcBef>
                          <a:spcPts val="0"/>
                        </a:spcBef>
                        <a:spcAft>
                          <a:spcPts val="0"/>
                        </a:spcAft>
                      </a:pPr>
                      <a:r>
                        <a:rPr lang="en-US" sz="1400" dirty="0">
                          <a:effectLst/>
                        </a:rPr>
                        <a:t>Systems </a:t>
                      </a:r>
                      <a:r>
                        <a:rPr lang="en-US" sz="1400" dirty="0" smtClean="0">
                          <a:effectLst/>
                        </a:rPr>
                        <a:t>&amp; </a:t>
                      </a:r>
                      <a:r>
                        <a:rPr lang="en-US" sz="1400" dirty="0">
                          <a:effectLst/>
                        </a:rPr>
                        <a:t>system models</a:t>
                      </a:r>
                      <a:endParaRPr lang="en-US" sz="1400" dirty="0">
                        <a:effectLst/>
                        <a:latin typeface="Cambria" charset="0"/>
                        <a:ea typeface="ＭＳ 明朝" charset="-128"/>
                        <a:cs typeface="Times New Roman" charset="0"/>
                      </a:endParaRPr>
                    </a:p>
                  </a:txBody>
                  <a:tcPr marL="51431" marR="51431" marT="0" marB="0"/>
                </a:tc>
                <a:tc>
                  <a:txBody>
                    <a:bodyPr/>
                    <a:lstStyle/>
                    <a:p>
                      <a:pPr marL="0" marR="0" algn="l">
                        <a:spcBef>
                          <a:spcPts val="0"/>
                        </a:spcBef>
                        <a:spcAft>
                          <a:spcPts val="0"/>
                        </a:spcAft>
                      </a:pPr>
                      <a:r>
                        <a:rPr lang="en-US" sz="1100" dirty="0">
                          <a:effectLst/>
                        </a:rPr>
                        <a:t>HS.LS2.B, HS.LS2.C, HS.LS4.D, HS.ESS2.A, MS.LS2.C, MS.ESS2.A, MS.ESS2.C, MS.ESS3.C, MS.ESS3.D</a:t>
                      </a:r>
                      <a:endParaRPr lang="en-US" sz="1100" dirty="0">
                        <a:effectLst/>
                        <a:latin typeface="Cambria" charset="0"/>
                        <a:ea typeface="ＭＳ 明朝" charset="-128"/>
                        <a:cs typeface="Times New Roman" charset="0"/>
                      </a:endParaRPr>
                    </a:p>
                  </a:txBody>
                  <a:tcPr marL="51431" marR="51431" marT="0" marB="0"/>
                </a:tc>
              </a:tr>
            </a:tbl>
          </a:graphicData>
        </a:graphic>
      </p:graphicFrame>
    </p:spTree>
    <p:extLst>
      <p:ext uri="{BB962C8B-B14F-4D97-AF65-F5344CB8AC3E}">
        <p14:creationId xmlns:p14="http://schemas.microsoft.com/office/powerpoint/2010/main" val="4486617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Unpacking the climate change PEs</a:t>
            </a:r>
            <a:endParaRPr lang="en-US" dirty="0"/>
          </a:p>
        </p:txBody>
      </p:sp>
      <p:sp>
        <p:nvSpPr>
          <p:cNvPr id="3" name="Content Placeholder 2"/>
          <p:cNvSpPr>
            <a:spLocks noGrp="1"/>
          </p:cNvSpPr>
          <p:nvPr>
            <p:ph idx="1"/>
          </p:nvPr>
        </p:nvSpPr>
        <p:spPr>
          <a:xfrm>
            <a:off x="628649" y="1825624"/>
            <a:ext cx="8282875" cy="5032375"/>
          </a:xfrm>
        </p:spPr>
        <p:txBody>
          <a:bodyPr/>
          <a:lstStyle/>
          <a:p>
            <a:pPr marL="514350" indent="-514350">
              <a:buClr>
                <a:schemeClr val="tx1"/>
              </a:buClr>
              <a:buFont typeface="+mj-lt"/>
              <a:buAutoNum type="arabicPeriod"/>
            </a:pPr>
            <a:r>
              <a:rPr lang="en-US" sz="3200" dirty="0" smtClean="0">
                <a:solidFill>
                  <a:srgbClr val="FF0000"/>
                </a:solidFill>
              </a:rPr>
              <a:t>Looking back </a:t>
            </a:r>
            <a:r>
              <a:rPr lang="en-US" sz="3200" dirty="0" smtClean="0"/>
              <a:t>–</a:t>
            </a:r>
            <a:r>
              <a:rPr lang="en-US" sz="3200" dirty="0" smtClean="0">
                <a:solidFill>
                  <a:srgbClr val="FF0000"/>
                </a:solidFill>
              </a:rPr>
              <a:t> </a:t>
            </a:r>
            <a:r>
              <a:rPr lang="en-US" sz="3200" dirty="0" smtClean="0"/>
              <a:t>what prior knowledge is required?</a:t>
            </a:r>
          </a:p>
          <a:p>
            <a:pPr marL="514350" indent="-514350">
              <a:buClr>
                <a:schemeClr val="tx1"/>
              </a:buClr>
              <a:buFont typeface="+mj-lt"/>
              <a:buAutoNum type="arabicPeriod"/>
            </a:pPr>
            <a:endParaRPr lang="en-US" sz="2000" dirty="0" smtClean="0"/>
          </a:p>
          <a:p>
            <a:pPr marL="514350" indent="-514350">
              <a:buClr>
                <a:schemeClr val="tx1"/>
              </a:buClr>
              <a:buFont typeface="+mj-lt"/>
              <a:buAutoNum type="arabicPeriod"/>
            </a:pPr>
            <a:r>
              <a:rPr lang="en-US" sz="3200" dirty="0" smtClean="0">
                <a:solidFill>
                  <a:srgbClr val="FF0000"/>
                </a:solidFill>
              </a:rPr>
              <a:t>Identifying learning challenges </a:t>
            </a:r>
            <a:r>
              <a:rPr lang="en-US" sz="3200" dirty="0" smtClean="0"/>
              <a:t>–</a:t>
            </a:r>
            <a:r>
              <a:rPr lang="en-US" sz="3200" dirty="0" smtClean="0">
                <a:solidFill>
                  <a:srgbClr val="FF0000"/>
                </a:solidFill>
              </a:rPr>
              <a:t> </a:t>
            </a:r>
            <a:r>
              <a:rPr lang="en-US" sz="3200" dirty="0" smtClean="0"/>
              <a:t>what do students struggle with and why?</a:t>
            </a:r>
          </a:p>
          <a:p>
            <a:pPr marL="514350" indent="-514350">
              <a:buClr>
                <a:schemeClr val="tx1"/>
              </a:buClr>
              <a:buFont typeface="+mj-lt"/>
              <a:buAutoNum type="arabicPeriod"/>
            </a:pPr>
            <a:endParaRPr lang="en-US" sz="2000" dirty="0" smtClean="0"/>
          </a:p>
          <a:p>
            <a:pPr marL="514350" indent="-514350">
              <a:buClr>
                <a:schemeClr val="tx1"/>
              </a:buClr>
              <a:buFont typeface="+mj-lt"/>
              <a:buAutoNum type="arabicPeriod"/>
            </a:pPr>
            <a:r>
              <a:rPr lang="en-US" sz="3200" dirty="0" smtClean="0">
                <a:solidFill>
                  <a:srgbClr val="FF0000"/>
                </a:solidFill>
              </a:rPr>
              <a:t>Looking forward </a:t>
            </a:r>
            <a:r>
              <a:rPr lang="en-US" sz="3200" dirty="0" smtClean="0"/>
              <a:t>– are students prepared for future learning and citizenship?</a:t>
            </a:r>
          </a:p>
          <a:p>
            <a:pPr marL="514350" indent="-514350">
              <a:buFont typeface="+mj-lt"/>
              <a:buAutoNum type="arabicPeriod"/>
            </a:pPr>
            <a:endParaRPr lang="en-US" dirty="0" smtClean="0"/>
          </a:p>
        </p:txBody>
      </p:sp>
    </p:spTree>
    <p:extLst>
      <p:ext uri="{BB962C8B-B14F-4D97-AF65-F5344CB8AC3E}">
        <p14:creationId xmlns:p14="http://schemas.microsoft.com/office/powerpoint/2010/main" val="574499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753" y="365126"/>
            <a:ext cx="8514413" cy="1325563"/>
          </a:xfrm>
        </p:spPr>
        <p:txBody>
          <a:bodyPr>
            <a:normAutofit/>
          </a:bodyPr>
          <a:lstStyle/>
          <a:p>
            <a:pPr algn="ctr"/>
            <a:r>
              <a:rPr lang="en-US" sz="4000" dirty="0" smtClean="0"/>
              <a:t>The PEs can be arranged into a storyline</a:t>
            </a:r>
            <a:endParaRPr lang="en-US" sz="4000" dirty="0"/>
          </a:p>
        </p:txBody>
      </p:sp>
      <p:sp>
        <p:nvSpPr>
          <p:cNvPr id="3" name="Content Placeholder 2"/>
          <p:cNvSpPr>
            <a:spLocks noGrp="1"/>
          </p:cNvSpPr>
          <p:nvPr>
            <p:ph idx="1"/>
          </p:nvPr>
        </p:nvSpPr>
        <p:spPr>
          <a:xfrm>
            <a:off x="661900" y="1825625"/>
            <a:ext cx="7886700" cy="4351338"/>
          </a:xfrm>
        </p:spPr>
        <p:txBody>
          <a:bodyPr>
            <a:normAutofit fontScale="85000" lnSpcReduction="20000"/>
          </a:bodyPr>
          <a:lstStyle/>
          <a:p>
            <a:pPr lvl="0"/>
            <a:r>
              <a:rPr lang="en-US" dirty="0"/>
              <a:t>Human combustion of fossil fuels has altered the Earth’s natural carbon cycling, leading to a steady buildup of CO</a:t>
            </a:r>
            <a:r>
              <a:rPr lang="en-US" baseline="-25000" dirty="0"/>
              <a:t>2</a:t>
            </a:r>
            <a:r>
              <a:rPr lang="en-US" dirty="0"/>
              <a:t> in the atmosphere (HS-ESS2-6). </a:t>
            </a:r>
          </a:p>
          <a:p>
            <a:pPr lvl="0"/>
            <a:r>
              <a:rPr lang="en-US" dirty="0"/>
              <a:t>CO</a:t>
            </a:r>
            <a:r>
              <a:rPr lang="en-US" baseline="-25000" dirty="0"/>
              <a:t>2</a:t>
            </a:r>
            <a:r>
              <a:rPr lang="en-US" dirty="0"/>
              <a:t> and other greenhouse gases affect the movement and transformations of solar energy through Earth systems, leading to increases in temperature (HS-ESS2-4).</a:t>
            </a:r>
          </a:p>
          <a:p>
            <a:pPr lvl="0"/>
            <a:r>
              <a:rPr lang="en-US" dirty="0"/>
              <a:t>The changes in climate lead to changes in other Earth systems, including the hydrosphere and the geosphere (HS-ESS3-6). </a:t>
            </a:r>
          </a:p>
          <a:p>
            <a:pPr lvl="0"/>
            <a:r>
              <a:rPr lang="en-US" dirty="0"/>
              <a:t>The nature and rates of these changes can be projected into the future (HS-ESS3-5).</a:t>
            </a:r>
          </a:p>
          <a:p>
            <a:pPr lvl="0"/>
            <a:r>
              <a:rPr lang="en-US" dirty="0"/>
              <a:t>Rates of change may be altered by positive or negative feedback loops (HS-ESS2-2).</a:t>
            </a:r>
          </a:p>
          <a:p>
            <a:endParaRPr lang="en-US" dirty="0"/>
          </a:p>
        </p:txBody>
      </p:sp>
      <p:sp>
        <p:nvSpPr>
          <p:cNvPr id="5" name="5-Point Star 4"/>
          <p:cNvSpPr/>
          <p:nvPr/>
        </p:nvSpPr>
        <p:spPr>
          <a:xfrm>
            <a:off x="33250" y="1549831"/>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6751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943" y="274637"/>
            <a:ext cx="8948057" cy="1407205"/>
          </a:xfrm>
        </p:spPr>
        <p:txBody>
          <a:bodyPr>
            <a:noAutofit/>
          </a:bodyPr>
          <a:lstStyle/>
          <a:p>
            <a:pPr algn="ctr"/>
            <a:r>
              <a:rPr lang="en-US" dirty="0" smtClean="0"/>
              <a:t>The Keeling Curve:</a:t>
            </a:r>
            <a:r>
              <a:rPr lang="en-US" sz="3200" dirty="0" smtClean="0"/>
              <a:t/>
            </a:r>
            <a:br>
              <a:rPr lang="en-US" sz="3200" dirty="0" smtClean="0"/>
            </a:br>
            <a:r>
              <a:rPr lang="en-US" sz="3200" dirty="0" smtClean="0"/>
              <a:t>Starting point </a:t>
            </a:r>
            <a:r>
              <a:rPr lang="en-US" sz="3200" dirty="0"/>
              <a:t>for HS-ESS2-6</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681842"/>
            <a:ext cx="6451516" cy="5047800"/>
          </a:xfrm>
        </p:spPr>
      </p:pic>
      <p:sp>
        <p:nvSpPr>
          <p:cNvPr id="3" name="TextBox 2"/>
          <p:cNvSpPr txBox="1"/>
          <p:nvPr/>
        </p:nvSpPr>
        <p:spPr>
          <a:xfrm>
            <a:off x="6276814" y="2913680"/>
            <a:ext cx="2696705" cy="1569660"/>
          </a:xfrm>
          <a:prstGeom prst="rect">
            <a:avLst/>
          </a:prstGeom>
          <a:noFill/>
        </p:spPr>
        <p:txBody>
          <a:bodyPr wrap="square" rtlCol="0">
            <a:spAutoFit/>
          </a:bodyPr>
          <a:lstStyle/>
          <a:p>
            <a:pPr algn="ctr"/>
            <a:r>
              <a:rPr lang="en-US" sz="2400" u="sng" dirty="0" smtClean="0"/>
              <a:t>Challenges</a:t>
            </a:r>
          </a:p>
          <a:p>
            <a:pPr marL="285750" indent="-285750">
              <a:buFont typeface="Arial" charset="0"/>
              <a:buChar char="•"/>
            </a:pPr>
            <a:r>
              <a:rPr lang="en-US" sz="2400" dirty="0" smtClean="0"/>
              <a:t>Representation</a:t>
            </a:r>
          </a:p>
          <a:p>
            <a:pPr marL="285750" indent="-285750">
              <a:buFont typeface="Arial" charset="0"/>
              <a:buChar char="•"/>
            </a:pPr>
            <a:r>
              <a:rPr lang="en-US" sz="2400" dirty="0" smtClean="0"/>
              <a:t>Patterns &amp; trends</a:t>
            </a:r>
          </a:p>
          <a:p>
            <a:pPr marL="285750" indent="-285750">
              <a:buFont typeface="Arial" charset="0"/>
              <a:buChar char="•"/>
            </a:pPr>
            <a:r>
              <a:rPr lang="en-US" sz="2400" dirty="0" smtClean="0"/>
              <a:t>Generalizability</a:t>
            </a:r>
            <a:endParaRPr lang="en-US" sz="2400" dirty="0"/>
          </a:p>
        </p:txBody>
      </p:sp>
    </p:spTree>
    <p:extLst>
      <p:ext uri="{BB962C8B-B14F-4D97-AF65-F5344CB8AC3E}">
        <p14:creationId xmlns:p14="http://schemas.microsoft.com/office/powerpoint/2010/main" val="1785112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2550"/>
            <a:ext cx="8229600" cy="1143000"/>
          </a:xfrm>
        </p:spPr>
        <p:txBody>
          <a:bodyPr>
            <a:normAutofit fontScale="90000"/>
          </a:bodyPr>
          <a:lstStyle/>
          <a:p>
            <a:r>
              <a:rPr lang="en-US" dirty="0" smtClean="0"/>
              <a:t>How do we explain the Keeling Curve?</a:t>
            </a:r>
            <a:endParaRPr lang="en-US" dirty="0"/>
          </a:p>
        </p:txBody>
      </p:sp>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1906701" y="1410864"/>
            <a:ext cx="5560786" cy="4342579"/>
          </a:xfrm>
          <a:prstGeom prst="rect">
            <a:avLst/>
          </a:prstGeom>
          <a:ln>
            <a:solidFill>
              <a:schemeClr val="tx1"/>
            </a:solidFill>
          </a:ln>
        </p:spPr>
      </p:pic>
      <p:sp>
        <p:nvSpPr>
          <p:cNvPr id="6" name="TextBox 5"/>
          <p:cNvSpPr txBox="1"/>
          <p:nvPr/>
        </p:nvSpPr>
        <p:spPr>
          <a:xfrm>
            <a:off x="65314" y="2458770"/>
            <a:ext cx="1841387" cy="1631216"/>
          </a:xfrm>
          <a:prstGeom prst="rect">
            <a:avLst/>
          </a:prstGeom>
          <a:noFill/>
        </p:spPr>
        <p:txBody>
          <a:bodyPr wrap="square" rtlCol="0">
            <a:spAutoFit/>
          </a:bodyPr>
          <a:lstStyle/>
          <a:p>
            <a:pPr algn="ctr"/>
            <a:r>
              <a:rPr lang="en-US" sz="2000" dirty="0" smtClean="0">
                <a:solidFill>
                  <a:srgbClr val="FF0000"/>
                </a:solidFill>
              </a:rPr>
              <a:t>Balance of photosynthesis and respiration explains the yearly cycle</a:t>
            </a:r>
            <a:endParaRPr lang="en-US" sz="2000" dirty="0">
              <a:solidFill>
                <a:srgbClr val="FF0000"/>
              </a:solidFill>
            </a:endParaRPr>
          </a:p>
        </p:txBody>
      </p:sp>
      <p:sp>
        <p:nvSpPr>
          <p:cNvPr id="7" name="TextBox 6"/>
          <p:cNvSpPr txBox="1"/>
          <p:nvPr/>
        </p:nvSpPr>
        <p:spPr>
          <a:xfrm>
            <a:off x="7334704" y="2458770"/>
            <a:ext cx="1794555" cy="1938992"/>
          </a:xfrm>
          <a:prstGeom prst="rect">
            <a:avLst/>
          </a:prstGeom>
          <a:noFill/>
        </p:spPr>
        <p:txBody>
          <a:bodyPr wrap="square" rtlCol="0">
            <a:spAutoFit/>
          </a:bodyPr>
          <a:lstStyle/>
          <a:p>
            <a:pPr algn="ctr"/>
            <a:r>
              <a:rPr lang="en-US" sz="2000" dirty="0" smtClean="0">
                <a:solidFill>
                  <a:srgbClr val="FF0000"/>
                </a:solidFill>
              </a:rPr>
              <a:t>unbalanced flux of CO</a:t>
            </a:r>
            <a:r>
              <a:rPr lang="en-US" sz="2000" baseline="-25000" dirty="0" smtClean="0">
                <a:solidFill>
                  <a:srgbClr val="FF0000"/>
                </a:solidFill>
              </a:rPr>
              <a:t>2</a:t>
            </a:r>
            <a:r>
              <a:rPr lang="en-US" sz="2000" dirty="0" smtClean="0">
                <a:solidFill>
                  <a:srgbClr val="FF0000"/>
                </a:solidFill>
              </a:rPr>
              <a:t> from fossil fuels explains the overall trend</a:t>
            </a:r>
            <a:endParaRPr lang="en-US" sz="2000" dirty="0">
              <a:solidFill>
                <a:srgbClr val="FF0000"/>
              </a:solidFill>
            </a:endParaRPr>
          </a:p>
        </p:txBody>
      </p:sp>
      <p:sp>
        <p:nvSpPr>
          <p:cNvPr id="8" name="TextBox 7"/>
          <p:cNvSpPr txBox="1"/>
          <p:nvPr/>
        </p:nvSpPr>
        <p:spPr>
          <a:xfrm>
            <a:off x="473529" y="5938757"/>
            <a:ext cx="8196942" cy="707886"/>
          </a:xfrm>
          <a:prstGeom prst="rect">
            <a:avLst/>
          </a:prstGeom>
          <a:noFill/>
        </p:spPr>
        <p:txBody>
          <a:bodyPr wrap="square" rtlCol="0">
            <a:spAutoFit/>
          </a:bodyPr>
          <a:lstStyle/>
          <a:p>
            <a:pPr algn="ctr"/>
            <a:r>
              <a:rPr lang="en-US" sz="2000" dirty="0" smtClean="0"/>
              <a:t>Connecting the organismal processes of photosynthesis &amp; respiration to large scale changes CO</a:t>
            </a:r>
            <a:r>
              <a:rPr lang="en-US" sz="2000" baseline="-25000" dirty="0" smtClean="0"/>
              <a:t>2</a:t>
            </a:r>
            <a:r>
              <a:rPr lang="en-US" sz="2000" dirty="0" smtClean="0"/>
              <a:t> in the atmosphere is very difficult for ALL students </a:t>
            </a:r>
            <a:endParaRPr lang="en-US" sz="2000" dirty="0"/>
          </a:p>
        </p:txBody>
      </p:sp>
    </p:spTree>
    <p:extLst>
      <p:ext uri="{BB962C8B-B14F-4D97-AF65-F5344CB8AC3E}">
        <p14:creationId xmlns:p14="http://schemas.microsoft.com/office/powerpoint/2010/main" val="1900539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smtClean="0"/>
              <a:t>Multiple challenges in the </a:t>
            </a:r>
            <a:r>
              <a:rPr lang="en-US" sz="4000" b="1" i="1" dirty="0" smtClean="0"/>
              <a:t>NGSS </a:t>
            </a:r>
            <a:r>
              <a:rPr lang="en-US" sz="4000" b="1" dirty="0" smtClean="0"/>
              <a:t>Performance Expectations</a:t>
            </a:r>
            <a:endParaRPr lang="en-US" sz="4000" b="1" dirty="0"/>
          </a:p>
        </p:txBody>
      </p:sp>
      <p:sp>
        <p:nvSpPr>
          <p:cNvPr id="3" name="Content Placeholder 2"/>
          <p:cNvSpPr>
            <a:spLocks noGrp="1"/>
          </p:cNvSpPr>
          <p:nvPr>
            <p:ph idx="1"/>
          </p:nvPr>
        </p:nvSpPr>
        <p:spPr/>
        <p:txBody>
          <a:bodyPr>
            <a:normAutofit/>
          </a:bodyPr>
          <a:lstStyle/>
          <a:p>
            <a:pPr marL="0" indent="0">
              <a:buNone/>
            </a:pPr>
            <a:r>
              <a:rPr lang="en-US" dirty="0" smtClean="0"/>
              <a:t>Explaining the Keeling Curve requires connecting two </a:t>
            </a:r>
            <a:r>
              <a:rPr lang="en-US" dirty="0"/>
              <a:t>kinds </a:t>
            </a:r>
            <a:r>
              <a:rPr lang="en-US" dirty="0" smtClean="0"/>
              <a:t>of complex performances:</a:t>
            </a:r>
            <a:endParaRPr lang="en-US" dirty="0"/>
          </a:p>
          <a:p>
            <a:pPr marL="514350" indent="-514350">
              <a:buFont typeface="+mj-lt"/>
              <a:buAutoNum type="arabicPeriod"/>
            </a:pPr>
            <a:r>
              <a:rPr lang="en-US" dirty="0"/>
              <a:t>Interpreting quantitative data representations, including graphs, tables, quantitative models, etc.</a:t>
            </a:r>
          </a:p>
          <a:p>
            <a:pPr marL="514350" indent="-514350">
              <a:buFont typeface="+mj-lt"/>
              <a:buAutoNum type="arabicPeriod"/>
            </a:pPr>
            <a:r>
              <a:rPr lang="en-US" dirty="0" smtClean="0"/>
              <a:t>Constructing explanations of processes in systems using scientific models</a:t>
            </a:r>
          </a:p>
          <a:p>
            <a:pPr marL="514350" indent="-514350">
              <a:buFont typeface="+mj-lt"/>
              <a:buAutoNum type="arabicPeriod"/>
            </a:pPr>
            <a:endParaRPr lang="en-US" dirty="0" smtClean="0"/>
          </a:p>
          <a:p>
            <a:pPr marL="0" indent="0">
              <a:buNone/>
            </a:pPr>
            <a:r>
              <a:rPr lang="en-US" i="1" dirty="0" smtClean="0"/>
              <a:t>And this is the easy one! </a:t>
            </a:r>
            <a:r>
              <a:rPr lang="en-US" dirty="0" smtClean="0"/>
              <a:t>The other performance expectations are even more difficult and challenging.</a:t>
            </a:r>
            <a:endParaRPr lang="en-US" i="1" dirty="0"/>
          </a:p>
        </p:txBody>
      </p:sp>
    </p:spTree>
    <p:extLst>
      <p:ext uri="{BB962C8B-B14F-4D97-AF65-F5344CB8AC3E}">
        <p14:creationId xmlns:p14="http://schemas.microsoft.com/office/powerpoint/2010/main" val="1296405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1143</TotalTime>
  <Words>1002</Words>
  <Application>Microsoft Macintosh PowerPoint</Application>
  <PresentationFormat>On-screen Show (4:3)</PresentationFormat>
  <Paragraphs>88</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Calibri</vt:lpstr>
      <vt:lpstr>Calibri Light</vt:lpstr>
      <vt:lpstr>Cambria</vt:lpstr>
      <vt:lpstr>ＭＳ 明朝</vt:lpstr>
      <vt:lpstr>Times New Roman</vt:lpstr>
      <vt:lpstr>Arial</vt:lpstr>
      <vt:lpstr>Office Theme</vt:lpstr>
      <vt:lpstr>PowerPoint Presentation</vt:lpstr>
      <vt:lpstr>PowerPoint Presentation</vt:lpstr>
      <vt:lpstr>Unpacking the climate change PEs</vt:lpstr>
      <vt:lpstr>The PEs can be arranged into a storyline</vt:lpstr>
      <vt:lpstr>The Keeling Curve: Starting point for HS-ESS2-6</vt:lpstr>
      <vt:lpstr>How do we explain the Keeling Curve?</vt:lpstr>
      <vt:lpstr>Multiple challenges in the NGSS Performance Expectations</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Wendy Renae</dc:creator>
  <cp:lastModifiedBy>Johnson, Wendy Renae</cp:lastModifiedBy>
  <cp:revision>11</cp:revision>
  <dcterms:created xsi:type="dcterms:W3CDTF">2017-04-13T17:43:26Z</dcterms:created>
  <dcterms:modified xsi:type="dcterms:W3CDTF">2017-04-22T14:56:22Z</dcterms:modified>
</cp:coreProperties>
</file>