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9" r:id="rId3"/>
    <p:sldId id="312" r:id="rId4"/>
    <p:sldId id="264" r:id="rId5"/>
    <p:sldId id="283" r:id="rId6"/>
    <p:sldId id="282" r:id="rId7"/>
    <p:sldId id="291" r:id="rId8"/>
    <p:sldId id="285" r:id="rId9"/>
    <p:sldId id="278" r:id="rId10"/>
    <p:sldId id="288" r:id="rId11"/>
    <p:sldId id="289" r:id="rId12"/>
    <p:sldId id="314" r:id="rId13"/>
    <p:sldId id="296" r:id="rId14"/>
    <p:sldId id="316" r:id="rId15"/>
    <p:sldId id="317" r:id="rId16"/>
    <p:sldId id="297" r:id="rId17"/>
    <p:sldId id="319" r:id="rId18"/>
    <p:sldId id="320" r:id="rId19"/>
    <p:sldId id="321" r:id="rId20"/>
    <p:sldId id="325" r:id="rId21"/>
    <p:sldId id="298" r:id="rId22"/>
    <p:sldId id="279" r:id="rId23"/>
    <p:sldId id="276" r:id="rId24"/>
    <p:sldId id="313" r:id="rId25"/>
    <p:sldId id="315" r:id="rId26"/>
    <p:sldId id="308" r:id="rId27"/>
    <p:sldId id="326" r:id="rId28"/>
    <p:sldId id="323" r:id="rId29"/>
    <p:sldId id="300" r:id="rId30"/>
    <p:sldId id="324" r:id="rId31"/>
    <p:sldId id="287" r:id="rId32"/>
    <p:sldId id="299" r:id="rId33"/>
    <p:sldId id="318" r:id="rId34"/>
    <p:sldId id="322" r:id="rId35"/>
    <p:sldId id="305" r:id="rId36"/>
    <p:sldId id="304" r:id="rId37"/>
    <p:sldId id="280" r:id="rId38"/>
    <p:sldId id="27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e" initials="" lastIdx="2" clrIdx="0"/>
  <p:cmAuthor id="1" name="Joyce Parker" initials="J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9" autoAdjust="0"/>
    <p:restoredTop sz="73874" autoAdjust="0"/>
  </p:normalViewPr>
  <p:slideViewPr>
    <p:cSldViewPr snapToGrid="0" snapToObjects="1">
      <p:cViewPr>
        <p:scale>
          <a:sx n="80" d="100"/>
          <a:sy n="80" d="100"/>
        </p:scale>
        <p:origin x="2208" y="160"/>
      </p:cViewPr>
      <p:guideLst>
        <p:guide orient="horz" pos="2160"/>
        <p:guide pos="2880"/>
      </p:guideLst>
    </p:cSldViewPr>
  </p:slideViewPr>
  <p:outlineViewPr>
    <p:cViewPr>
      <p:scale>
        <a:sx n="33" d="100"/>
        <a:sy n="33" d="100"/>
      </p:scale>
      <p:origin x="0" y="456"/>
    </p:cViewPr>
  </p:outlineViewPr>
  <p:notesTextViewPr>
    <p:cViewPr>
      <p:scale>
        <a:sx n="100" d="100"/>
        <a:sy n="100" d="100"/>
      </p:scale>
      <p:origin x="0" y="0"/>
    </p:cViewPr>
  </p:notesTextViewPr>
  <p:sorterViewPr>
    <p:cViewPr>
      <p:scale>
        <a:sx n="180" d="100"/>
        <a:sy n="180" d="100"/>
      </p:scale>
      <p:origin x="0" y="0"/>
    </p:cViewPr>
  </p:sorterViewPr>
  <p:notesViewPr>
    <p:cSldViewPr snapToGrid="0" snapToObjects="1">
      <p:cViewPr varScale="1">
        <p:scale>
          <a:sx n="72" d="100"/>
          <a:sy n="72" d="100"/>
        </p:scale>
        <p:origin x="1080"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Users/parker/Dropbox/7%20Sustainability%20%20Large%20Scale%20and%20POSOH/7.1%20Large%20Scale/7.1.1%20Questions/AOP%202015/resource%20Qs/Copy%20of%20KLGNH_seaice_extent_final.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4"/>
          </c:marker>
          <c:xVal>
            <c:numRef>
              <c:f>'CO2'!$K$625:$K$676</c:f>
              <c:numCache>
                <c:formatCode>General</c:formatCode>
                <c:ptCount val="52"/>
                <c:pt idx="0">
                  <c:v>2010.125</c:v>
                </c:pt>
                <c:pt idx="1">
                  <c:v>2010.208</c:v>
                </c:pt>
                <c:pt idx="2">
                  <c:v>2010.292</c:v>
                </c:pt>
                <c:pt idx="3">
                  <c:v>2010.375</c:v>
                </c:pt>
                <c:pt idx="4">
                  <c:v>2010.458</c:v>
                </c:pt>
                <c:pt idx="5">
                  <c:v>2010.542</c:v>
                </c:pt>
                <c:pt idx="6">
                  <c:v>2010.625</c:v>
                </c:pt>
                <c:pt idx="7">
                  <c:v>2010.708</c:v>
                </c:pt>
                <c:pt idx="8">
                  <c:v>2010.792</c:v>
                </c:pt>
                <c:pt idx="9">
                  <c:v>2010.875</c:v>
                </c:pt>
                <c:pt idx="10">
                  <c:v>2010.958</c:v>
                </c:pt>
                <c:pt idx="11">
                  <c:v>2011.042</c:v>
                </c:pt>
                <c:pt idx="12">
                  <c:v>2011.125</c:v>
                </c:pt>
                <c:pt idx="13">
                  <c:v>2011.208</c:v>
                </c:pt>
                <c:pt idx="14">
                  <c:v>2011.292</c:v>
                </c:pt>
                <c:pt idx="15">
                  <c:v>2011.375</c:v>
                </c:pt>
                <c:pt idx="16">
                  <c:v>2011.458</c:v>
                </c:pt>
                <c:pt idx="17">
                  <c:v>2011.542</c:v>
                </c:pt>
                <c:pt idx="18">
                  <c:v>2011.625</c:v>
                </c:pt>
                <c:pt idx="19">
                  <c:v>2011.708</c:v>
                </c:pt>
                <c:pt idx="20">
                  <c:v>2011.792</c:v>
                </c:pt>
                <c:pt idx="21">
                  <c:v>2011.875</c:v>
                </c:pt>
                <c:pt idx="22">
                  <c:v>2011.958</c:v>
                </c:pt>
                <c:pt idx="23">
                  <c:v>2012.042</c:v>
                </c:pt>
                <c:pt idx="24">
                  <c:v>2012.125</c:v>
                </c:pt>
                <c:pt idx="25">
                  <c:v>2012.208</c:v>
                </c:pt>
                <c:pt idx="26">
                  <c:v>2012.292</c:v>
                </c:pt>
                <c:pt idx="27">
                  <c:v>2012.375</c:v>
                </c:pt>
                <c:pt idx="28">
                  <c:v>2012.458</c:v>
                </c:pt>
                <c:pt idx="29">
                  <c:v>2012.542</c:v>
                </c:pt>
                <c:pt idx="30">
                  <c:v>2012.625</c:v>
                </c:pt>
                <c:pt idx="31">
                  <c:v>2012.708</c:v>
                </c:pt>
                <c:pt idx="32">
                  <c:v>2012.792</c:v>
                </c:pt>
                <c:pt idx="33">
                  <c:v>2012.875</c:v>
                </c:pt>
                <c:pt idx="34">
                  <c:v>2012.958</c:v>
                </c:pt>
                <c:pt idx="35">
                  <c:v>2013.042</c:v>
                </c:pt>
                <c:pt idx="36">
                  <c:v>2013.125</c:v>
                </c:pt>
                <c:pt idx="37">
                  <c:v>2013.208</c:v>
                </c:pt>
                <c:pt idx="38">
                  <c:v>2013.292</c:v>
                </c:pt>
                <c:pt idx="39">
                  <c:v>2013.375</c:v>
                </c:pt>
                <c:pt idx="40">
                  <c:v>2013.458</c:v>
                </c:pt>
                <c:pt idx="41">
                  <c:v>2013.542</c:v>
                </c:pt>
                <c:pt idx="42">
                  <c:v>2013.625</c:v>
                </c:pt>
                <c:pt idx="43">
                  <c:v>2013.708</c:v>
                </c:pt>
                <c:pt idx="44">
                  <c:v>2013.792</c:v>
                </c:pt>
                <c:pt idx="45">
                  <c:v>2013.875</c:v>
                </c:pt>
                <c:pt idx="46">
                  <c:v>2013.958</c:v>
                </c:pt>
                <c:pt idx="47">
                  <c:v>2014.042</c:v>
                </c:pt>
                <c:pt idx="48">
                  <c:v>2014.125</c:v>
                </c:pt>
                <c:pt idx="49">
                  <c:v>2014.208</c:v>
                </c:pt>
                <c:pt idx="50">
                  <c:v>2014.292</c:v>
                </c:pt>
                <c:pt idx="51">
                  <c:v>2014.375</c:v>
                </c:pt>
              </c:numCache>
            </c:numRef>
          </c:xVal>
          <c:yVal>
            <c:numRef>
              <c:f>'CO2'!$L$625:$L$676</c:f>
              <c:numCache>
                <c:formatCode>General</c:formatCode>
                <c:ptCount val="52"/>
                <c:pt idx="0">
                  <c:v>389.94</c:v>
                </c:pt>
                <c:pt idx="1">
                  <c:v>391.09</c:v>
                </c:pt>
                <c:pt idx="2">
                  <c:v>392.53</c:v>
                </c:pt>
                <c:pt idx="3">
                  <c:v>393.04</c:v>
                </c:pt>
                <c:pt idx="4">
                  <c:v>392.15</c:v>
                </c:pt>
                <c:pt idx="5">
                  <c:v>390.22</c:v>
                </c:pt>
                <c:pt idx="6">
                  <c:v>388.26</c:v>
                </c:pt>
                <c:pt idx="7">
                  <c:v>386.83</c:v>
                </c:pt>
                <c:pt idx="8">
                  <c:v>387.2</c:v>
                </c:pt>
                <c:pt idx="9">
                  <c:v>388.65</c:v>
                </c:pt>
                <c:pt idx="10">
                  <c:v>389.73</c:v>
                </c:pt>
                <c:pt idx="11">
                  <c:v>391.25</c:v>
                </c:pt>
                <c:pt idx="12">
                  <c:v>391.82</c:v>
                </c:pt>
                <c:pt idx="13">
                  <c:v>392.49</c:v>
                </c:pt>
                <c:pt idx="14">
                  <c:v>393.34</c:v>
                </c:pt>
                <c:pt idx="15">
                  <c:v>394.21</c:v>
                </c:pt>
                <c:pt idx="16">
                  <c:v>393.72</c:v>
                </c:pt>
                <c:pt idx="17">
                  <c:v>392.42</c:v>
                </c:pt>
                <c:pt idx="18">
                  <c:v>390.19</c:v>
                </c:pt>
                <c:pt idx="19">
                  <c:v>389.04</c:v>
                </c:pt>
                <c:pt idx="20">
                  <c:v>388.96</c:v>
                </c:pt>
                <c:pt idx="21">
                  <c:v>390.24</c:v>
                </c:pt>
                <c:pt idx="22">
                  <c:v>391.83</c:v>
                </c:pt>
                <c:pt idx="23">
                  <c:v>393.12</c:v>
                </c:pt>
                <c:pt idx="24">
                  <c:v>393.6</c:v>
                </c:pt>
                <c:pt idx="25">
                  <c:v>394.45</c:v>
                </c:pt>
                <c:pt idx="26">
                  <c:v>396.18</c:v>
                </c:pt>
                <c:pt idx="27">
                  <c:v>396.78</c:v>
                </c:pt>
                <c:pt idx="28">
                  <c:v>395.83</c:v>
                </c:pt>
                <c:pt idx="29">
                  <c:v>394.3</c:v>
                </c:pt>
                <c:pt idx="30">
                  <c:v>392.41</c:v>
                </c:pt>
                <c:pt idx="31">
                  <c:v>391.06</c:v>
                </c:pt>
                <c:pt idx="32">
                  <c:v>391.01</c:v>
                </c:pt>
                <c:pt idx="33">
                  <c:v>392.81</c:v>
                </c:pt>
                <c:pt idx="34">
                  <c:v>394.28</c:v>
                </c:pt>
                <c:pt idx="35">
                  <c:v>395.54</c:v>
                </c:pt>
                <c:pt idx="36">
                  <c:v>396.8</c:v>
                </c:pt>
                <c:pt idx="37">
                  <c:v>397.31</c:v>
                </c:pt>
                <c:pt idx="38">
                  <c:v>398.35</c:v>
                </c:pt>
                <c:pt idx="39">
                  <c:v>399.76</c:v>
                </c:pt>
                <c:pt idx="40">
                  <c:v>398.58</c:v>
                </c:pt>
                <c:pt idx="41">
                  <c:v>397.2</c:v>
                </c:pt>
                <c:pt idx="42">
                  <c:v>395.15</c:v>
                </c:pt>
                <c:pt idx="43">
                  <c:v>393.51</c:v>
                </c:pt>
                <c:pt idx="44">
                  <c:v>393.66</c:v>
                </c:pt>
                <c:pt idx="45">
                  <c:v>395.11</c:v>
                </c:pt>
                <c:pt idx="46">
                  <c:v>396.81</c:v>
                </c:pt>
                <c:pt idx="47">
                  <c:v>397.8</c:v>
                </c:pt>
                <c:pt idx="48">
                  <c:v>397.91</c:v>
                </c:pt>
                <c:pt idx="49">
                  <c:v>399.58</c:v>
                </c:pt>
                <c:pt idx="50">
                  <c:v>401.29</c:v>
                </c:pt>
                <c:pt idx="51">
                  <c:v>401.77</c:v>
                </c:pt>
              </c:numCache>
            </c:numRef>
          </c:yVal>
          <c:smooth val="0"/>
          <c:extLst xmlns:c16r2="http://schemas.microsoft.com/office/drawing/2015/06/chart">
            <c:ext xmlns:c16="http://schemas.microsoft.com/office/drawing/2014/chart" uri="{C3380CC4-5D6E-409C-BE32-E72D297353CC}">
              <c16:uniqueId val="{00000000-23EA-47C9-B4F1-6970B89BA632}"/>
            </c:ext>
          </c:extLst>
        </c:ser>
        <c:dLbls>
          <c:showLegendKey val="0"/>
          <c:showVal val="0"/>
          <c:showCatName val="0"/>
          <c:showSerName val="0"/>
          <c:showPercent val="0"/>
          <c:showBubbleSize val="0"/>
        </c:dLbls>
        <c:axId val="1193471600"/>
        <c:axId val="1226079920"/>
      </c:scatterChart>
      <c:valAx>
        <c:axId val="1193471600"/>
        <c:scaling>
          <c:orientation val="minMax"/>
          <c:max val="2021.0"/>
          <c:min val="2010.0"/>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226079920"/>
        <c:crosses val="autoZero"/>
        <c:crossBetween val="midCat"/>
        <c:majorUnit val="1.0"/>
      </c:valAx>
      <c:valAx>
        <c:axId val="1226079920"/>
        <c:scaling>
          <c:orientation val="minMax"/>
          <c:max val="422.0"/>
          <c:min val="380.0"/>
        </c:scaling>
        <c:delete val="0"/>
        <c:axPos val="l"/>
        <c:majorGridlines/>
        <c:title>
          <c:tx>
            <c:rich>
              <a:bodyPr rot="-5400000" vert="horz"/>
              <a:lstStyle/>
              <a:p>
                <a:pPr>
                  <a:defRPr/>
                </a:pPr>
                <a:r>
                  <a:rPr lang="en-US"/>
                  <a:t>CO2</a:t>
                </a:r>
                <a:r>
                  <a:rPr lang="en-US" baseline="0"/>
                  <a:t> concentration (ppm)</a:t>
                </a:r>
                <a:endParaRPr lang="en-US"/>
              </a:p>
            </c:rich>
          </c:tx>
          <c:layout/>
          <c:overlay val="0"/>
        </c:title>
        <c:numFmt formatCode="General" sourceLinked="1"/>
        <c:majorTickMark val="out"/>
        <c:minorTickMark val="none"/>
        <c:tickLblPos val="nextTo"/>
        <c:crossAx val="1193471600"/>
        <c:crosses val="autoZero"/>
        <c:crossBetween val="midCat"/>
        <c:majorUnit val="10.0"/>
      </c:valAx>
    </c:plotArea>
    <c:plotVisOnly val="1"/>
    <c:dispBlanksAs val="gap"/>
    <c:showDLblsOverMax val="0"/>
  </c:chart>
  <c:spPr>
    <a:solidFill>
      <a:schemeClr val="bg1"/>
    </a:solidFill>
  </c:sp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7-04-04T20:04:31.767" idx="3">
    <p:pos x="10" y="10"/>
    <p:text>Is there some way to show that all of the legs are based on student learning research?</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5-12-06T21:04:06.816" idx="1">
    <p:pos x="10" y="10"/>
    <p:text>Can you make a connection between covering laws and LP's?  Like ... students move away from covering law explanations as they advance in LP?</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04T19:57:42.918" idx="1">
    <p:pos x="5470" y="1005"/>
    <p:text>Lower levels, including different notions of what pools and fluxes are and how they relate.</p:text>
    <p:extLst>
      <p:ext uri="{C676402C-5697-4E1C-873F-D02D1690AC5C}">
        <p15:threadingInfo xmlns:p15="http://schemas.microsoft.com/office/powerpoint/2012/main" timeZoneBias="-240"/>
      </p:ext>
    </p:extLst>
  </p:cm>
  <p:cm authorId="1" dt="2017-04-04T19:58:24.872" idx="2">
    <p:pos x="5566" y="1101"/>
    <p:text>Level 4 illustrated by quantitative carbon cycle and energy flow diagrams.</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cdr:x>
      <cdr:y>0.06039</cdr:y>
    </cdr:from>
    <cdr:to>
      <cdr:x>0.00152</cdr:x>
      <cdr:y>0.76944</cdr:y>
    </cdr:to>
    <cdr:cxnSp macro="">
      <cdr:nvCxnSpPr>
        <cdr:cNvPr id="3" name="Straight Connector 2"/>
        <cdr:cNvCxnSpPr/>
      </cdr:nvCxnSpPr>
      <cdr:spPr>
        <a:xfrm xmlns:a="http://schemas.openxmlformats.org/drawingml/2006/main" flipV="1">
          <a:off x="-14115085" y="198810"/>
          <a:ext cx="8745" cy="2334079"/>
        </a:xfrm>
        <a:prstGeom xmlns:a="http://schemas.openxmlformats.org/drawingml/2006/main" prst="line">
          <a:avLst/>
        </a:prstGeom>
        <a:ln xmlns:a="http://schemas.openxmlformats.org/drawingml/2006/main" w="1270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0.91126</cdr:x>
      <cdr:y>0.094</cdr:y>
    </cdr:from>
    <cdr:to>
      <cdr:x>0.91278</cdr:x>
      <cdr:y>0.80304</cdr:y>
    </cdr:to>
    <cdr:cxnSp macro="">
      <cdr:nvCxnSpPr>
        <cdr:cNvPr id="9" name="Straight Connector 8"/>
        <cdr:cNvCxnSpPr/>
      </cdr:nvCxnSpPr>
      <cdr:spPr>
        <a:xfrm xmlns:a="http://schemas.openxmlformats.org/drawingml/2006/main" flipH="1" flipV="1">
          <a:off x="5705475" y="333375"/>
          <a:ext cx="9525" cy="2514600"/>
        </a:xfrm>
        <a:prstGeom xmlns:a="http://schemas.openxmlformats.org/drawingml/2006/main" prst="line">
          <a:avLst/>
        </a:prstGeom>
        <a:ln xmlns:a="http://schemas.openxmlformats.org/drawingml/2006/main" w="1270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0.21923</cdr:x>
      <cdr:y>0.36439</cdr:y>
    </cdr:from>
    <cdr:to>
      <cdr:x>0.22949</cdr:x>
      <cdr:y>0.53866</cdr:y>
    </cdr:to>
    <cdr:cxnSp macro="">
      <cdr:nvCxnSpPr>
        <cdr:cNvPr id="2" name="Straight Arrow Connector 1"/>
        <cdr:cNvCxnSpPr/>
      </cdr:nvCxnSpPr>
      <cdr:spPr>
        <a:xfrm xmlns:a="http://schemas.openxmlformats.org/drawingml/2006/main" flipH="1">
          <a:off x="1303020" y="1226820"/>
          <a:ext cx="60960" cy="586740"/>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2CA48D-2644-DC47-ABBE-E2794D8F1BF7}" type="datetimeFigureOut">
              <a:rPr lang="en-US" smtClean="0"/>
              <a:t>4/23/17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493A8B-7EE8-ED4F-8F1B-960B0101C99E}" type="slidenum">
              <a:rPr lang="en-US" smtClean="0"/>
              <a:t>‹#›</a:t>
            </a:fld>
            <a:endParaRPr lang="en-US"/>
          </a:p>
        </p:txBody>
      </p:sp>
    </p:spTree>
    <p:extLst>
      <p:ext uri="{BB962C8B-B14F-4D97-AF65-F5344CB8AC3E}">
        <p14:creationId xmlns:p14="http://schemas.microsoft.com/office/powerpoint/2010/main" val="36941675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 to our session with a long complicated title.</a:t>
            </a:r>
          </a:p>
          <a:p>
            <a:r>
              <a:rPr lang="en-US" dirty="0"/>
              <a:t>SLIDE</a:t>
            </a:r>
          </a:p>
        </p:txBody>
      </p:sp>
      <p:sp>
        <p:nvSpPr>
          <p:cNvPr id="4" name="Slide Number Placeholder 3"/>
          <p:cNvSpPr>
            <a:spLocks noGrp="1"/>
          </p:cNvSpPr>
          <p:nvPr>
            <p:ph type="sldNum" sz="quarter" idx="10"/>
          </p:nvPr>
        </p:nvSpPr>
        <p:spPr/>
        <p:txBody>
          <a:bodyPr/>
          <a:lstStyle/>
          <a:p>
            <a:fld id="{53493A8B-7EE8-ED4F-8F1B-960B0101C99E}" type="slidenum">
              <a:rPr lang="en-US" smtClean="0"/>
              <a:t>1</a:t>
            </a:fld>
            <a:endParaRPr lang="en-US"/>
          </a:p>
        </p:txBody>
      </p:sp>
    </p:spTree>
    <p:extLst>
      <p:ext uri="{BB962C8B-B14F-4D97-AF65-F5344CB8AC3E}">
        <p14:creationId xmlns:p14="http://schemas.microsoft.com/office/powerpoint/2010/main" val="1439684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884A6A9-5FA1-8047-8725-0A902A7D637D}" type="slidenum">
              <a:rPr lang="en-US"/>
              <a:pPr/>
              <a:t>10</a:t>
            </a:fld>
            <a:endParaRPr lang="en-US"/>
          </a:p>
        </p:txBody>
      </p:sp>
      <p:sp>
        <p:nvSpPr>
          <p:cNvPr id="31747" name="Rectangle 2"/>
          <p:cNvSpPr>
            <a:spLocks noGrp="1" noRot="1" noChangeAspect="1" noChangeArrowheads="1" noTextEdit="1"/>
          </p:cNvSpPr>
          <p:nvPr>
            <p:ph type="sldImg"/>
          </p:nvPr>
        </p:nvSpPr>
        <p:spPr>
          <a:xfrm>
            <a:off x="1143000" y="685800"/>
            <a:ext cx="4572000" cy="3429000"/>
          </a:xfrm>
          <a:ln/>
        </p:spPr>
      </p:sp>
      <p:sp>
        <p:nvSpPr>
          <p:cNvPr id="31748" name="Rectangle 3"/>
          <p:cNvSpPr>
            <a:spLocks noGrp="1" noChangeArrowheads="1"/>
          </p:cNvSpPr>
          <p:nvPr>
            <p:ph type="body" idx="1"/>
          </p:nvPr>
        </p:nvSpPr>
        <p:spPr>
          <a:noFill/>
          <a:ln/>
        </p:spPr>
        <p:txBody>
          <a:bodyPr/>
          <a:lstStyle/>
          <a:p>
            <a:pPr eaLnBrk="1" hangingPunct="1"/>
            <a:r>
              <a:rPr lang="en-US" baseline="0" dirty="0">
                <a:latin typeface="Arial" charset="0"/>
                <a:ea typeface="ＭＳ Ｐゴシック" charset="-128"/>
                <a:cs typeface="ＭＳ Ｐゴシック" charset="-128"/>
              </a:rPr>
              <a:t>The foundation of all our work is work learning progression research.</a:t>
            </a:r>
            <a:endParaRPr lang="en-US" i="0"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57789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development of the LPs</a:t>
            </a:r>
            <a:r>
              <a:rPr lang="en-US" baseline="0" dirty="0"/>
              <a:t> has involved design based research and iterative cycles of framework development; design and implementation of assessment; and interpretation of data to inform revisions to the framework. We then use our LPs to inform curricular development and professional development. </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11</a:t>
            </a:fld>
            <a:endParaRPr lang="en-US"/>
          </a:p>
        </p:txBody>
      </p:sp>
    </p:spTree>
    <p:extLst>
      <p:ext uri="{BB962C8B-B14F-4D97-AF65-F5344CB8AC3E}">
        <p14:creationId xmlns:p14="http://schemas.microsoft.com/office/powerpoint/2010/main" val="201227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been working on 3 related learning progressions.  The one that is best developed focuses on explanations of macroscopic carbon-transforming processes, such as flames burning, plants growing, animals moving, and organic materials decaying.  </a:t>
            </a:r>
          </a:p>
          <a:p>
            <a:r>
              <a:rPr lang="en-US" baseline="0" dirty="0"/>
              <a:t>Our posters today focus on the other two learning progressions, focusing on inquiry practices and on how students interpret data and make predictions about large-scale systems.  </a:t>
            </a:r>
          </a:p>
          <a:p>
            <a:r>
              <a:rPr lang="en-US" baseline="0" dirty="0"/>
              <a:t>Before introducing those posters, though, I’ll say just a word about the macroscopic explanation learning progression.</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12</a:t>
            </a:fld>
            <a:endParaRPr lang="en-US"/>
          </a:p>
        </p:txBody>
      </p:sp>
    </p:spTree>
    <p:extLst>
      <p:ext uri="{BB962C8B-B14F-4D97-AF65-F5344CB8AC3E}">
        <p14:creationId xmlns:p14="http://schemas.microsoft.com/office/powerpoint/2010/main" val="149081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Our research has focused</a:t>
            </a:r>
            <a:r>
              <a:rPr lang="en-US" baseline="0" dirty="0"/>
              <a:t> on developing detailed descriptions of these levels of achievement.  Here are the descriptions in very broad terms.</a:t>
            </a:r>
          </a:p>
          <a:p>
            <a:r>
              <a:rPr lang="en-US" baseline="0" dirty="0"/>
              <a:t>SLIDE</a:t>
            </a:r>
            <a:endParaRPr lang="en-US" dirty="0"/>
          </a:p>
        </p:txBody>
      </p:sp>
      <p:sp>
        <p:nvSpPr>
          <p:cNvPr id="4" name="Slide Number Placeholder 3"/>
          <p:cNvSpPr>
            <a:spLocks noGrp="1"/>
          </p:cNvSpPr>
          <p:nvPr>
            <p:ph type="sldNum" sz="quarter" idx="10"/>
          </p:nvPr>
        </p:nvSpPr>
        <p:spPr/>
        <p:txBody>
          <a:bodyPr/>
          <a:lstStyle/>
          <a:p>
            <a:pPr>
              <a:defRPr/>
            </a:pPr>
            <a:fld id="{9CE95F44-FF18-8349-AF23-618925653332}" type="slidenum">
              <a:rPr lang="en-US" smtClean="0"/>
              <a:pPr>
                <a:defRPr/>
              </a:pPr>
              <a:t>13</a:t>
            </a:fld>
            <a:endParaRPr lang="en-US"/>
          </a:p>
        </p:txBody>
      </p:sp>
    </p:spTree>
    <p:extLst>
      <p:ext uri="{BB962C8B-B14F-4D97-AF65-F5344CB8AC3E}">
        <p14:creationId xmlns:p14="http://schemas.microsoft.com/office/powerpoint/2010/main" val="36065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a:t>
            </a:r>
            <a:r>
              <a:rPr lang="en-US" baseline="0" dirty="0"/>
              <a:t> attempt to summarize the “bottom line” about the effects of our units on a single slide.</a:t>
            </a:r>
          </a:p>
          <a:p>
            <a:r>
              <a:rPr lang="en-US" baseline="0" dirty="0"/>
              <a:t>Blue line represents data from our previous project, in the 2012-3 school year.</a:t>
            </a:r>
          </a:p>
          <a:p>
            <a:r>
              <a:rPr lang="en-US" baseline="0" dirty="0"/>
              <a:t>Red line is early data from this project, in 2015-6 school year.</a:t>
            </a:r>
          </a:p>
          <a:p>
            <a:r>
              <a:rPr lang="en-US" baseline="0" dirty="0"/>
              <a:t>Key comparisons:</a:t>
            </a:r>
          </a:p>
          <a:p>
            <a:pPr marL="171450" indent="-171450">
              <a:buFont typeface="Arial" charset="0"/>
              <a:buChar char="•"/>
            </a:pPr>
            <a:r>
              <a:rPr lang="en-US" baseline="0" dirty="0"/>
              <a:t>Performance on </a:t>
            </a:r>
            <a:r>
              <a:rPr lang="en-US" baseline="0" dirty="0" err="1"/>
              <a:t>postttests</a:t>
            </a:r>
            <a:r>
              <a:rPr lang="en-US" baseline="0" dirty="0"/>
              <a:t> is far above both pretests and baseline tests, which were administered by the same teachers teaching the same classes the year before without Carbon TIME tools</a:t>
            </a:r>
          </a:p>
          <a:p>
            <a:pPr marL="171450" indent="-171450">
              <a:buFont typeface="Arial" charset="0"/>
              <a:buChar char="•"/>
            </a:pPr>
            <a:r>
              <a:rPr lang="en-US" baseline="0" dirty="0"/>
              <a:t>Significantly higher learning gains for Carbon TIME 2 </a:t>
            </a:r>
          </a:p>
          <a:p>
            <a:pPr marL="171450" indent="-171450">
              <a:buFont typeface="Arial" charset="0"/>
              <a:buChar char="•"/>
            </a:pPr>
            <a:r>
              <a:rPr lang="en-US" baseline="0" dirty="0"/>
              <a:t>NGSS performance expectations are basically learning progression Level 4, so we still have room to improve.</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14</a:t>
            </a:fld>
            <a:endParaRPr lang="en-US"/>
          </a:p>
        </p:txBody>
      </p:sp>
    </p:spTree>
    <p:extLst>
      <p:ext uri="{BB962C8B-B14F-4D97-AF65-F5344CB8AC3E}">
        <p14:creationId xmlns:p14="http://schemas.microsoft.com/office/powerpoint/2010/main" val="754981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aren’t here today, but I want to recognize some key people responsible</a:t>
            </a:r>
            <a:r>
              <a:rPr lang="en-US" baseline="0" dirty="0"/>
              <a:t> for the statistical analyses.  </a:t>
            </a:r>
          </a:p>
          <a:p>
            <a:r>
              <a:rPr lang="en-US" baseline="0" dirty="0"/>
              <a:t>SLIDE</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15</a:t>
            </a:fld>
            <a:endParaRPr lang="en-US"/>
          </a:p>
        </p:txBody>
      </p:sp>
    </p:spTree>
    <p:extLst>
      <p:ext uri="{BB962C8B-B14F-4D97-AF65-F5344CB8AC3E}">
        <p14:creationId xmlns:p14="http://schemas.microsoft.com/office/powerpoint/2010/main" val="645510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learning progression posters today focus on inquiry and large-scale systems.  I’ll</a:t>
            </a:r>
            <a:r>
              <a:rPr lang="en-US" baseline="0" dirty="0"/>
              <a:t> mention one key feature that these learning progressions have in common.</a:t>
            </a:r>
          </a:p>
          <a:p>
            <a:r>
              <a:rPr lang="en-US" baseline="0" dirty="0"/>
              <a:t>SLIDE</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16</a:t>
            </a:fld>
            <a:endParaRPr lang="en-US"/>
          </a:p>
        </p:txBody>
      </p:sp>
    </p:spTree>
    <p:extLst>
      <p:ext uri="{BB962C8B-B14F-4D97-AF65-F5344CB8AC3E}">
        <p14:creationId xmlns:p14="http://schemas.microsoft.com/office/powerpoint/2010/main" val="211590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Measuring mass before and after process; to interpret results </a:t>
            </a:r>
          </a:p>
          <a:p>
            <a:r>
              <a:rPr lang="en-US" dirty="0"/>
              <a:t>Students need to connect changes in mass w/ </a:t>
            </a:r>
            <a:r>
              <a:rPr lang="en-US" dirty="0" err="1"/>
              <a:t>movmt</a:t>
            </a:r>
            <a:r>
              <a:rPr lang="en-US" dirty="0"/>
              <a:t> of matter; </a:t>
            </a:r>
          </a:p>
          <a:p>
            <a:r>
              <a:rPr lang="en-US" dirty="0"/>
              <a:t>To find out what, come to poster! </a:t>
            </a:r>
          </a:p>
          <a:p>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17</a:t>
            </a:fld>
            <a:endParaRPr lang="en-US"/>
          </a:p>
        </p:txBody>
      </p:sp>
    </p:spTree>
    <p:extLst>
      <p:ext uri="{BB962C8B-B14F-4D97-AF65-F5344CB8AC3E}">
        <p14:creationId xmlns:p14="http://schemas.microsoft.com/office/powerpoint/2010/main" val="1564094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 AND MAY</a:t>
            </a:r>
          </a:p>
        </p:txBody>
      </p:sp>
      <p:sp>
        <p:nvSpPr>
          <p:cNvPr id="4" name="Slide Number Placeholder 3"/>
          <p:cNvSpPr>
            <a:spLocks noGrp="1"/>
          </p:cNvSpPr>
          <p:nvPr>
            <p:ph type="sldNum" sz="quarter" idx="10"/>
          </p:nvPr>
        </p:nvSpPr>
        <p:spPr/>
        <p:txBody>
          <a:bodyPr/>
          <a:lstStyle/>
          <a:p>
            <a:fld id="{53493A8B-7EE8-ED4F-8F1B-960B0101C99E}" type="slidenum">
              <a:rPr lang="en-US" smtClean="0"/>
              <a:t>18</a:t>
            </a:fld>
            <a:endParaRPr lang="en-US"/>
          </a:p>
        </p:txBody>
      </p:sp>
    </p:spTree>
    <p:extLst>
      <p:ext uri="{BB962C8B-B14F-4D97-AF65-F5344CB8AC3E}">
        <p14:creationId xmlns:p14="http://schemas.microsoft.com/office/powerpoint/2010/main" val="185625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r>
              <a:rPr lang="en-US" baseline="0" dirty="0"/>
              <a:t> AND MAY</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19</a:t>
            </a:fld>
            <a:endParaRPr lang="en-US"/>
          </a:p>
        </p:txBody>
      </p:sp>
    </p:spTree>
    <p:extLst>
      <p:ext uri="{BB962C8B-B14F-4D97-AF65-F5344CB8AC3E}">
        <p14:creationId xmlns:p14="http://schemas.microsoft.com/office/powerpoint/2010/main" val="150296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Here’s the general plan for the session</a:t>
            </a:r>
          </a:p>
          <a:p>
            <a:r>
              <a:rPr lang="en-US" dirty="0"/>
              <a:t>SLIDE</a:t>
            </a:r>
          </a:p>
        </p:txBody>
      </p:sp>
      <p:sp>
        <p:nvSpPr>
          <p:cNvPr id="4" name="Slide Number Placeholder 3"/>
          <p:cNvSpPr>
            <a:spLocks noGrp="1"/>
          </p:cNvSpPr>
          <p:nvPr>
            <p:ph type="sldNum" sz="quarter" idx="10"/>
          </p:nvPr>
        </p:nvSpPr>
        <p:spPr/>
        <p:txBody>
          <a:bodyPr/>
          <a:lstStyle/>
          <a:p>
            <a:fld id="{53493A8B-7EE8-ED4F-8F1B-960B0101C99E}" type="slidenum">
              <a:rPr lang="en-US" smtClean="0"/>
              <a:t>2</a:t>
            </a:fld>
            <a:endParaRPr lang="en-US"/>
          </a:p>
        </p:txBody>
      </p:sp>
    </p:spTree>
    <p:extLst>
      <p:ext uri="{BB962C8B-B14F-4D97-AF65-F5344CB8AC3E}">
        <p14:creationId xmlns:p14="http://schemas.microsoft.com/office/powerpoint/2010/main" val="1002962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Poster</a:t>
            </a:r>
            <a:r>
              <a:rPr lang="en-US" baseline="0" dirty="0" smtClean="0"/>
              <a:t>s 3 and 4 focus on our observations of teachers and students in classrooms</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20</a:t>
            </a:fld>
            <a:endParaRPr lang="en-US"/>
          </a:p>
        </p:txBody>
      </p:sp>
    </p:spTree>
    <p:extLst>
      <p:ext uri="{BB962C8B-B14F-4D97-AF65-F5344CB8AC3E}">
        <p14:creationId xmlns:p14="http://schemas.microsoft.com/office/powerpoint/2010/main" val="1659132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a:t>
            </a:r>
            <a:r>
              <a:rPr lang="en-US" baseline="0" dirty="0"/>
              <a:t> we’re looking in particular at how the curriculum and assessments are used in Carbon TIME classrooms.</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21</a:t>
            </a:fld>
            <a:endParaRPr lang="en-US"/>
          </a:p>
        </p:txBody>
      </p:sp>
    </p:spTree>
    <p:extLst>
      <p:ext uri="{BB962C8B-B14F-4D97-AF65-F5344CB8AC3E}">
        <p14:creationId xmlns:p14="http://schemas.microsoft.com/office/powerpoint/2010/main" val="98362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The arrows represent the science and engineering practices (SEPs). We group them into inquiry practices (which move up the triangle by asking questions, collecting &amp; analyzing data, and developing arguments from evidence and models) and application practices (which move down the triangle by using scientific models to predict or explain new patterns and observations). Two other NGSS practices (mathematics &amp; computational thinking, and obtaining, evaluating, and communicating information) we think of as general use tools that are used throughout inquiry and application (always in conjunction with another practice).</a:t>
            </a:r>
          </a:p>
        </p:txBody>
      </p:sp>
      <p:sp>
        <p:nvSpPr>
          <p:cNvPr id="4" name="Slide Number Placeholder 3"/>
          <p:cNvSpPr>
            <a:spLocks noGrp="1"/>
          </p:cNvSpPr>
          <p:nvPr>
            <p:ph type="sldNum" sz="quarter" idx="10"/>
          </p:nvPr>
        </p:nvSpPr>
        <p:spPr/>
        <p:txBody>
          <a:bodyPr/>
          <a:lstStyle/>
          <a:p>
            <a:fld id="{525D04E7-74E6-9C4F-B66A-CF422AFD1AD4}" type="slidenum">
              <a:rPr lang="en-US" smtClean="0"/>
              <a:t>22</a:t>
            </a:fld>
            <a:endParaRPr lang="en-US"/>
          </a:p>
        </p:txBody>
      </p:sp>
    </p:spTree>
    <p:extLst>
      <p:ext uri="{BB962C8B-B14F-4D97-AF65-F5344CB8AC3E}">
        <p14:creationId xmlns:p14="http://schemas.microsoft.com/office/powerpoint/2010/main" val="2028938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TIME units are tool kits designed to support a different kind of practice from what</a:t>
            </a:r>
            <a:r>
              <a:rPr lang="en-US" baseline="0" dirty="0"/>
              <a:t> many participating teachers are used to, summarized by this quote from NGSS.</a:t>
            </a:r>
          </a:p>
          <a:p>
            <a:r>
              <a:rPr lang="en-US" baseline="0" dirty="0"/>
              <a:t>SLIDE</a:t>
            </a:r>
            <a:endParaRPr lang="en-US" dirty="0"/>
          </a:p>
        </p:txBody>
      </p:sp>
      <p:sp>
        <p:nvSpPr>
          <p:cNvPr id="4" name="Slide Number Placeholder 3"/>
          <p:cNvSpPr>
            <a:spLocks noGrp="1"/>
          </p:cNvSpPr>
          <p:nvPr>
            <p:ph type="sldNum" sz="quarter" idx="10"/>
          </p:nvPr>
        </p:nvSpPr>
        <p:spPr/>
        <p:txBody>
          <a:bodyPr/>
          <a:lstStyle/>
          <a:p>
            <a:fld id="{2482B193-12B1-9145-AE29-5BD33CC086EE}" type="slidenum">
              <a:rPr lang="en-US" smtClean="0"/>
              <a:t>24</a:t>
            </a:fld>
            <a:endParaRPr lang="en-US"/>
          </a:p>
        </p:txBody>
      </p:sp>
    </p:spTree>
    <p:extLst>
      <p:ext uri="{BB962C8B-B14F-4D97-AF65-F5344CB8AC3E}">
        <p14:creationId xmlns:p14="http://schemas.microsoft.com/office/powerpoint/2010/main" val="188028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of the units are organized around an instructional model that is built around our triangle representing 3D learning.</a:t>
            </a:r>
          </a:p>
          <a:p>
            <a:r>
              <a:rPr lang="en-US" baseline="0" dirty="0"/>
              <a:t>They start with a driving question which students discuss and elaborate on.  (For example: What happens when alcohol burns?  How do you think a plant grows?)</a:t>
            </a:r>
          </a:p>
          <a:p>
            <a:r>
              <a:rPr lang="en-US" baseline="0" dirty="0"/>
              <a:t>They then move to an investigation that provides partial answers to the driving question but still leaves some questions unanswered.</a:t>
            </a:r>
          </a:p>
          <a:p>
            <a:r>
              <a:rPr lang="en-US" baseline="0" dirty="0"/>
              <a:t>They then move to a cognitive apprenticeship sequence where they master scientific model-based explanations and use the models to explain other phenomena.</a:t>
            </a:r>
          </a:p>
          <a:p>
            <a:r>
              <a:rPr lang="en-US" baseline="0" dirty="0"/>
              <a:t>BUT THERE IS A KEY PROBLEM: Students don’t know how to play these roles.</a:t>
            </a:r>
          </a:p>
          <a:p>
            <a:r>
              <a:rPr lang="en-US" baseline="0" dirty="0"/>
              <a:t>It takes teaching that is both responsive and rigorous to scaffold students successfully—a huge demand on teachers.</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25</a:t>
            </a:fld>
            <a:endParaRPr lang="en-US"/>
          </a:p>
        </p:txBody>
      </p:sp>
    </p:spTree>
    <p:extLst>
      <p:ext uri="{BB962C8B-B14F-4D97-AF65-F5344CB8AC3E}">
        <p14:creationId xmlns:p14="http://schemas.microsoft.com/office/powerpoint/2010/main" val="1468468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large differences in how successfully the teachers enacted the units—responding</a:t>
            </a:r>
            <a:r>
              <a:rPr lang="en-US" baseline="0" dirty="0"/>
              <a:t> to the students’ need for responsive and rigorous teaching.</a:t>
            </a:r>
            <a:endParaRPr lang="en-US" dirty="0"/>
          </a:p>
          <a:p>
            <a:r>
              <a:rPr lang="en-US" dirty="0"/>
              <a:t>Though I would want to be very cautious in using pre-post gain scores to label individual teachers, this graph shows the range.</a:t>
            </a:r>
          </a:p>
          <a:p>
            <a:r>
              <a:rPr lang="en-US" dirty="0"/>
              <a:t>Dotted line shows no gain from</a:t>
            </a:r>
            <a:r>
              <a:rPr lang="en-US" baseline="0" dirty="0"/>
              <a:t> pre to post.</a:t>
            </a:r>
          </a:p>
          <a:p>
            <a:r>
              <a:rPr lang="en-US" baseline="0" dirty="0"/>
              <a:t>Most successful teachers were getting close to ceiling effects on posttest.</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26</a:t>
            </a:fld>
            <a:endParaRPr lang="en-US"/>
          </a:p>
        </p:txBody>
      </p:sp>
    </p:spTree>
    <p:extLst>
      <p:ext uri="{BB962C8B-B14F-4D97-AF65-F5344CB8AC3E}">
        <p14:creationId xmlns:p14="http://schemas.microsoft.com/office/powerpoint/2010/main" val="1889958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Posters 3, 4, 5, and 6 all rely on our case study data.  For 8 teachers in quite different teaching situations</a:t>
            </a:r>
            <a:r>
              <a:rPr lang="en-US" baseline="0" dirty="0" smtClean="0"/>
              <a:t> in 3 different states, we collected classroom videos, examples of student work, and interviews with both teachers and focus students in addition to student test data and teacher survey data.  The posters focus on 4 teachers who represent the range of approaches and teaching practices that we saw.</a:t>
            </a:r>
          </a:p>
          <a:p>
            <a:pPr marL="171450" indent="-171450">
              <a:buFont typeface="Arial" charset="0"/>
              <a:buChar char="•"/>
            </a:pPr>
            <a:r>
              <a:rPr lang="en-US" baseline="0" dirty="0" smtClean="0"/>
              <a:t>Ms. Nolan is actually here with us today.  She is our pseudonym for Jenny Newell, who is a co-author of Poster 4.  You’ll need to visit the poster to guess which city her urban high school is in.</a:t>
            </a:r>
          </a:p>
          <a:p>
            <a:pPr marL="171450" indent="-171450">
              <a:buFont typeface="Arial" charset="0"/>
              <a:buChar char="•"/>
            </a:pPr>
            <a:r>
              <a:rPr lang="en-US" baseline="0" dirty="0" smtClean="0"/>
              <a:t>Ms. Callahan taught in a science and math center that pulled selected students from their locals schools for a morning-only program.</a:t>
            </a:r>
          </a:p>
          <a:p>
            <a:pPr marL="171450" indent="-171450">
              <a:buFont typeface="Arial" charset="0"/>
              <a:buChar char="•"/>
            </a:pPr>
            <a:r>
              <a:rPr lang="en-US" baseline="0" dirty="0" smtClean="0"/>
              <a:t>Mr. Ross taught in a small-city high school</a:t>
            </a:r>
          </a:p>
          <a:p>
            <a:pPr marL="171450" indent="-171450">
              <a:buFont typeface="Arial" charset="0"/>
              <a:buChar char="•"/>
            </a:pPr>
            <a:r>
              <a:rPr lang="en-US" baseline="0" dirty="0" smtClean="0"/>
              <a:t>Ms. </a:t>
            </a:r>
            <a:r>
              <a:rPr lang="en-US" baseline="0" dirty="0" err="1" smtClean="0"/>
              <a:t>Apol</a:t>
            </a:r>
            <a:r>
              <a:rPr lang="en-US" baseline="0" dirty="0" smtClean="0"/>
              <a:t> taught in a rural </a:t>
            </a:r>
            <a:r>
              <a:rPr lang="en-US" baseline="0" smtClean="0"/>
              <a:t>middle school</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27</a:t>
            </a:fld>
            <a:endParaRPr lang="en-US"/>
          </a:p>
        </p:txBody>
      </p:sp>
    </p:spTree>
    <p:extLst>
      <p:ext uri="{BB962C8B-B14F-4D97-AF65-F5344CB8AC3E}">
        <p14:creationId xmlns:p14="http://schemas.microsoft.com/office/powerpoint/2010/main" val="57183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82B193-12B1-9145-AE29-5BD33CC086EE}" type="slidenum">
              <a:rPr lang="en-US" smtClean="0"/>
              <a:t>28</a:t>
            </a:fld>
            <a:endParaRPr lang="en-US"/>
          </a:p>
        </p:txBody>
      </p:sp>
    </p:spTree>
    <p:extLst>
      <p:ext uri="{BB962C8B-B14F-4D97-AF65-F5344CB8AC3E}">
        <p14:creationId xmlns:p14="http://schemas.microsoft.com/office/powerpoint/2010/main" val="1946641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 AND HANNAH</a:t>
            </a:r>
          </a:p>
        </p:txBody>
      </p:sp>
      <p:sp>
        <p:nvSpPr>
          <p:cNvPr id="4" name="Slide Number Placeholder 3"/>
          <p:cNvSpPr>
            <a:spLocks noGrp="1"/>
          </p:cNvSpPr>
          <p:nvPr>
            <p:ph type="sldNum" sz="quarter" idx="10"/>
          </p:nvPr>
        </p:nvSpPr>
        <p:spPr/>
        <p:txBody>
          <a:bodyPr/>
          <a:lstStyle/>
          <a:p>
            <a:fld id="{53493A8B-7EE8-ED4F-8F1B-960B0101C99E}" type="slidenum">
              <a:rPr lang="en-US" smtClean="0"/>
              <a:t>29</a:t>
            </a:fld>
            <a:endParaRPr lang="en-US"/>
          </a:p>
        </p:txBody>
      </p:sp>
    </p:spTree>
    <p:extLst>
      <p:ext uri="{BB962C8B-B14F-4D97-AF65-F5344CB8AC3E}">
        <p14:creationId xmlns:p14="http://schemas.microsoft.com/office/powerpoint/2010/main" val="827137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a:t>
            </a:r>
          </a:p>
        </p:txBody>
      </p:sp>
      <p:sp>
        <p:nvSpPr>
          <p:cNvPr id="4" name="Slide Number Placeholder 3"/>
          <p:cNvSpPr>
            <a:spLocks noGrp="1"/>
          </p:cNvSpPr>
          <p:nvPr>
            <p:ph type="sldNum" sz="quarter" idx="10"/>
          </p:nvPr>
        </p:nvSpPr>
        <p:spPr/>
        <p:txBody>
          <a:bodyPr/>
          <a:lstStyle/>
          <a:p>
            <a:fld id="{53493A8B-7EE8-ED4F-8F1B-960B0101C99E}" type="slidenum">
              <a:rPr lang="en-US" smtClean="0"/>
              <a:t>30</a:t>
            </a:fld>
            <a:endParaRPr lang="en-US"/>
          </a:p>
        </p:txBody>
      </p:sp>
    </p:spTree>
    <p:extLst>
      <p:ext uri="{BB962C8B-B14F-4D97-AF65-F5344CB8AC3E}">
        <p14:creationId xmlns:p14="http://schemas.microsoft.com/office/powerpoint/2010/main" val="17744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I’m</a:t>
            </a:r>
            <a:r>
              <a:rPr lang="en-US" baseline="0" dirty="0">
                <a:solidFill>
                  <a:schemeClr val="tx1"/>
                </a:solidFill>
              </a:rPr>
              <a:t> assuming that this will be a </a:t>
            </a:r>
            <a:r>
              <a:rPr lang="en-US" baseline="0" dirty="0" err="1">
                <a:solidFill>
                  <a:schemeClr val="tx1"/>
                </a:solidFill>
              </a:rPr>
              <a:t>famliar</a:t>
            </a:r>
            <a:r>
              <a:rPr lang="en-US" baseline="0" dirty="0">
                <a:solidFill>
                  <a:schemeClr val="tx1"/>
                </a:solidFill>
              </a:rPr>
              <a:t> figure to most of you in the audience.  We’ll just say that the work we do is aligned with the general goal of 3D science learning, and with the notion that </a:t>
            </a:r>
            <a:r>
              <a:rPr lang="en-US" sz="1200" dirty="0"/>
              <a:t>Learning to </a:t>
            </a:r>
            <a:r>
              <a:rPr lang="en-US" sz="1200" b="1" dirty="0"/>
              <a:t>explain phenomena and solve problems </a:t>
            </a:r>
            <a:r>
              <a:rPr lang="en-US" sz="1200" dirty="0"/>
              <a:t>is the central reason students engage in the three dimensions of the NGSS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82662305-CF14-A74E-9464-0519D3BD0078}" type="slidenum">
              <a:rPr lang="en-US" smtClean="0"/>
              <a:t>3</a:t>
            </a:fld>
            <a:endParaRPr lang="en-US"/>
          </a:p>
        </p:txBody>
      </p:sp>
    </p:spTree>
    <p:extLst>
      <p:ext uri="{BB962C8B-B14F-4D97-AF65-F5344CB8AC3E}">
        <p14:creationId xmlns:p14="http://schemas.microsoft.com/office/powerpoint/2010/main" val="1213867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3 posters focus on teacher knowledge and teache</a:t>
            </a:r>
            <a:r>
              <a:rPr lang="en-US" baseline="0" dirty="0"/>
              <a:t>r learning</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31</a:t>
            </a:fld>
            <a:endParaRPr lang="en-US"/>
          </a:p>
        </p:txBody>
      </p:sp>
    </p:spTree>
    <p:extLst>
      <p:ext uri="{BB962C8B-B14F-4D97-AF65-F5344CB8AC3E}">
        <p14:creationId xmlns:p14="http://schemas.microsoft.com/office/powerpoint/2010/main" val="1664707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posters focus on the other 2 legs of the</a:t>
            </a:r>
            <a:r>
              <a:rPr lang="en-US" baseline="0" dirty="0"/>
              <a:t> stool—professional development and teacher support networks.</a:t>
            </a:r>
          </a:p>
          <a:p>
            <a:r>
              <a:rPr lang="en-US" baseline="0" dirty="0"/>
              <a:t>So if students need rigorous and responsive teaching to scaffold their roles as successful 3D learners, </a:t>
            </a:r>
          </a:p>
          <a:p>
            <a:r>
              <a:rPr lang="en-US" baseline="0" dirty="0"/>
              <a:t>then teachers need rigorous and responsive PD and networks to scaffold rigorous and responsive teaching.  </a:t>
            </a:r>
          </a:p>
          <a:p>
            <a:r>
              <a:rPr lang="en-US" baseline="0" dirty="0"/>
              <a:t>BUT as with the students there’s a problem here: We’re talking about very different classroom practices from the ones that many teachers are used to.</a:t>
            </a:r>
          </a:p>
          <a:p>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32</a:t>
            </a:fld>
            <a:endParaRPr lang="en-US"/>
          </a:p>
        </p:txBody>
      </p:sp>
    </p:spTree>
    <p:extLst>
      <p:ext uri="{BB962C8B-B14F-4D97-AF65-F5344CB8AC3E}">
        <p14:creationId xmlns:p14="http://schemas.microsoft.com/office/powerpoint/2010/main" val="179519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teachers have lots on their minds besides enacting Carbon TIME.</a:t>
            </a:r>
            <a:endParaRPr lang="en-US" baseline="0" dirty="0"/>
          </a:p>
          <a:p>
            <a:r>
              <a:rPr lang="en-US" baseline="0" dirty="0"/>
              <a:t>The teachers are boundary crossers, moving among multiple communities of practice, especially the Carbon TIME PD settings, their school professional communities, and their classrooms.  Posters 5, 6, and 7 report on our investigations of how different teachers navigate their way through these complex environments.</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33</a:t>
            </a:fld>
            <a:endParaRPr lang="en-US"/>
          </a:p>
        </p:txBody>
      </p:sp>
    </p:spTree>
    <p:extLst>
      <p:ext uri="{BB962C8B-B14F-4D97-AF65-F5344CB8AC3E}">
        <p14:creationId xmlns:p14="http://schemas.microsoft.com/office/powerpoint/2010/main" val="1851872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STEFANIE</a:t>
            </a:r>
          </a:p>
        </p:txBody>
      </p:sp>
      <p:sp>
        <p:nvSpPr>
          <p:cNvPr id="4" name="Slide Number Placeholder 3"/>
          <p:cNvSpPr>
            <a:spLocks noGrp="1"/>
          </p:cNvSpPr>
          <p:nvPr>
            <p:ph type="sldNum" sz="quarter" idx="10"/>
          </p:nvPr>
        </p:nvSpPr>
        <p:spPr/>
        <p:txBody>
          <a:bodyPr/>
          <a:lstStyle/>
          <a:p>
            <a:fld id="{53493A8B-7EE8-ED4F-8F1B-960B0101C99E}" type="slidenum">
              <a:rPr lang="en-US" smtClean="0"/>
              <a:t>34</a:t>
            </a:fld>
            <a:endParaRPr lang="en-US"/>
          </a:p>
        </p:txBody>
      </p:sp>
    </p:spTree>
    <p:extLst>
      <p:ext uri="{BB962C8B-B14F-4D97-AF65-F5344CB8AC3E}">
        <p14:creationId xmlns:p14="http://schemas.microsoft.com/office/powerpoint/2010/main" val="513289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10"/>
          </p:nvPr>
        </p:nvSpPr>
        <p:spPr/>
        <p:txBody>
          <a:bodyPr/>
          <a:lstStyle/>
          <a:p>
            <a:fld id="{53493A8B-7EE8-ED4F-8F1B-960B0101C99E}" type="slidenum">
              <a:rPr lang="en-US" smtClean="0"/>
              <a:t>35</a:t>
            </a:fld>
            <a:endParaRPr lang="en-US"/>
          </a:p>
        </p:txBody>
      </p:sp>
    </p:spTree>
    <p:extLst>
      <p:ext uri="{BB962C8B-B14F-4D97-AF65-F5344CB8AC3E}">
        <p14:creationId xmlns:p14="http://schemas.microsoft.com/office/powerpoint/2010/main" val="408850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QINYUN</a:t>
            </a:r>
          </a:p>
        </p:txBody>
      </p:sp>
      <p:sp>
        <p:nvSpPr>
          <p:cNvPr id="4" name="Slide Number Placeholder 3"/>
          <p:cNvSpPr>
            <a:spLocks noGrp="1"/>
          </p:cNvSpPr>
          <p:nvPr>
            <p:ph type="sldNum" sz="quarter" idx="10"/>
          </p:nvPr>
        </p:nvSpPr>
        <p:spPr/>
        <p:txBody>
          <a:bodyPr/>
          <a:lstStyle/>
          <a:p>
            <a:fld id="{53493A8B-7EE8-ED4F-8F1B-960B0101C99E}" type="slidenum">
              <a:rPr lang="en-US" smtClean="0"/>
              <a:t>36</a:t>
            </a:fld>
            <a:endParaRPr lang="en-US"/>
          </a:p>
        </p:txBody>
      </p:sp>
    </p:spTree>
    <p:extLst>
      <p:ext uri="{BB962C8B-B14F-4D97-AF65-F5344CB8AC3E}">
        <p14:creationId xmlns:p14="http://schemas.microsoft.com/office/powerpoint/2010/main" val="1742032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I’ll</a:t>
            </a:r>
            <a:r>
              <a:rPr lang="en-US" baseline="0" dirty="0"/>
              <a:t> just add thanks to our funders</a:t>
            </a:r>
            <a:r>
              <a:rPr lang="is-IS" baseline="0" dirty="0"/>
              <a:t>….</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37</a:t>
            </a:fld>
            <a:endParaRPr lang="en-US"/>
          </a:p>
        </p:txBody>
      </p:sp>
    </p:spTree>
    <p:extLst>
      <p:ext uri="{BB962C8B-B14F-4D97-AF65-F5344CB8AC3E}">
        <p14:creationId xmlns:p14="http://schemas.microsoft.com/office/powerpoint/2010/main" val="1246405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is-IS" dirty="0"/>
              <a:t>…and to </a:t>
            </a:r>
            <a:r>
              <a:rPr lang="en-US" dirty="0"/>
              <a:t>contributors who aren’t here today.  Enjoy visiting the posters.</a:t>
            </a:r>
          </a:p>
        </p:txBody>
      </p:sp>
      <p:sp>
        <p:nvSpPr>
          <p:cNvPr id="4" name="Slide Number Placeholder 3"/>
          <p:cNvSpPr>
            <a:spLocks noGrp="1"/>
          </p:cNvSpPr>
          <p:nvPr>
            <p:ph type="sldNum" sz="quarter" idx="10"/>
          </p:nvPr>
        </p:nvSpPr>
        <p:spPr/>
        <p:txBody>
          <a:bodyPr/>
          <a:lstStyle/>
          <a:p>
            <a:fld id="{53493A8B-7EE8-ED4F-8F1B-960B0101C99E}" type="slidenum">
              <a:rPr lang="en-US" smtClean="0"/>
              <a:t>38</a:t>
            </a:fld>
            <a:endParaRPr lang="en-US"/>
          </a:p>
        </p:txBody>
      </p:sp>
    </p:spTree>
    <p:extLst>
      <p:ext uri="{BB962C8B-B14F-4D97-AF65-F5344CB8AC3E}">
        <p14:creationId xmlns:p14="http://schemas.microsoft.com/office/powerpoint/2010/main" val="125732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xfrm>
            <a:off x="1143000" y="685800"/>
            <a:ext cx="4572000" cy="3429000"/>
          </a:xfrm>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The overarching</a:t>
            </a:r>
            <a:r>
              <a:rPr lang="en-US" baseline="0" dirty="0">
                <a:latin typeface="Arial" charset="0"/>
                <a:ea typeface="ＭＳ Ｐゴシック" charset="0"/>
                <a:cs typeface="ＭＳ Ｐゴシック" charset="0"/>
              </a:rPr>
              <a:t> science education goal that guides our work is environmental science literacy, which focuses on a subset of the Disciplinary Core Ideas in NGSS, but perhaps a more expansive view of practice.  I’ll make three points about environmental science literacy.</a:t>
            </a:r>
          </a:p>
          <a:p>
            <a:r>
              <a:rPr lang="en-US" baseline="0" dirty="0">
                <a:latin typeface="Arial" charset="0"/>
                <a:ea typeface="ＭＳ Ｐゴシック" charset="0"/>
                <a:cs typeface="ＭＳ Ｐゴシック" charset="0"/>
              </a:rPr>
              <a:t>SLIDE</a:t>
            </a:r>
            <a:endParaRPr lang="en-US" dirty="0">
              <a:latin typeface="Arial" charset="0"/>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DE4BE1-47AA-4146-BC01-FE57B9A73C68}" type="slidenum">
              <a:rPr lang="en-US" sz="1200"/>
              <a:pPr eaLnBrk="1" hangingPunct="1"/>
              <a:t>4</a:t>
            </a:fld>
            <a:endParaRPr lang="en-US" sz="1200"/>
          </a:p>
        </p:txBody>
      </p:sp>
    </p:spTree>
    <p:extLst>
      <p:ext uri="{BB962C8B-B14F-4D97-AF65-F5344CB8AC3E}">
        <p14:creationId xmlns:p14="http://schemas.microsoft.com/office/powerpoint/2010/main" val="43824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units – around 3 weeks of instructions</a:t>
            </a:r>
            <a:r>
              <a:rPr lang="en-US" baseline="0" dirty="0"/>
              <a:t> each, addressing key ideas in life, earth, and physical science</a:t>
            </a:r>
            <a:endParaRPr lang="en-US" dirty="0"/>
          </a:p>
          <a:p>
            <a:r>
              <a:rPr lang="en-US" dirty="0"/>
              <a:t>We are specifically concerned with environmental science literacy</a:t>
            </a:r>
            <a:r>
              <a:rPr lang="en-US" baseline="0" dirty="0"/>
              <a:t> and preparation for future learning around carbon cycling at multiple scales and climate </a:t>
            </a:r>
            <a:r>
              <a:rPr lang="en-US" baseline="0" dirty="0" smtClean="0"/>
              <a:t>change</a:t>
            </a:r>
          </a:p>
          <a:p>
            <a:r>
              <a:rPr lang="en-US" baseline="0" dirty="0" smtClean="0"/>
              <a:t>We have both macroscopic scale and large scale units</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5</a:t>
            </a:fld>
            <a:endParaRPr lang="en-US"/>
          </a:p>
        </p:txBody>
      </p:sp>
    </p:spTree>
    <p:extLst>
      <p:ext uri="{BB962C8B-B14F-4D97-AF65-F5344CB8AC3E}">
        <p14:creationId xmlns:p14="http://schemas.microsoft.com/office/powerpoint/2010/main" val="207291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Enacting</a:t>
            </a:r>
            <a:r>
              <a:rPr lang="en-US" baseline="0" dirty="0"/>
              <a:t> these units in ways that truly accomplish 3D learning is complex and challenging for teachers, so we see successful enactment of these units as requiring “three legs of the stool,” each necessary but not sufficient.  </a:t>
            </a:r>
          </a:p>
          <a:p>
            <a:r>
              <a:rPr lang="en-US" baseline="0" dirty="0"/>
              <a:t>SLIDE</a:t>
            </a:r>
          </a:p>
          <a:p>
            <a:r>
              <a:rPr lang="en-US" baseline="0" dirty="0"/>
              <a:t>All are part of our project, and we have posters on each leg here today.</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6</a:t>
            </a:fld>
            <a:endParaRPr lang="en-US"/>
          </a:p>
        </p:txBody>
      </p:sp>
    </p:spTree>
    <p:extLst>
      <p:ext uri="{BB962C8B-B14F-4D97-AF65-F5344CB8AC3E}">
        <p14:creationId xmlns:p14="http://schemas.microsoft.com/office/powerpoint/2010/main" val="104869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 mostly putting this up to impress</a:t>
            </a:r>
            <a:r>
              <a:rPr lang="en-US" baseline="0" dirty="0"/>
              <a:t> you, and I won’t give you time to actually read it.  </a:t>
            </a:r>
          </a:p>
          <a:p>
            <a:r>
              <a:rPr lang="en-US" baseline="0" dirty="0"/>
              <a:t>The point is that we have been busy collecting data on all 3 legs of the stool, and we’re reporting on a subset of those data in these posters.</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7</a:t>
            </a:fld>
            <a:endParaRPr lang="en-US"/>
          </a:p>
        </p:txBody>
      </p:sp>
    </p:spTree>
    <p:extLst>
      <p:ext uri="{BB962C8B-B14F-4D97-AF65-F5344CB8AC3E}">
        <p14:creationId xmlns:p14="http://schemas.microsoft.com/office/powerpoint/2010/main" val="25241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posters are divided into 3 groups, focusing on learning progression research, classroom discourse, and teacher learning</a:t>
            </a:r>
            <a:r>
              <a:rPr lang="en-US" baseline="0" dirty="0"/>
              <a:t> and networks</a:t>
            </a:r>
          </a:p>
          <a:p>
            <a:r>
              <a:rPr lang="en-US" baseline="0" dirty="0"/>
              <a:t>We’ll briefly introduce you to each group.</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8</a:t>
            </a:fld>
            <a:endParaRPr lang="en-US"/>
          </a:p>
        </p:txBody>
      </p:sp>
    </p:spTree>
    <p:extLst>
      <p:ext uri="{BB962C8B-B14F-4D97-AF65-F5344CB8AC3E}">
        <p14:creationId xmlns:p14="http://schemas.microsoft.com/office/powerpoint/2010/main" val="52574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We have our own interpretation of 3D learning </a:t>
            </a:r>
          </a:p>
          <a:p>
            <a:pPr marL="228600" indent="-228600">
              <a:buFont typeface="+mj-lt"/>
              <a:buAutoNum type="arabicPeriod"/>
            </a:pPr>
            <a:r>
              <a:rPr lang="en-US" baseline="0" dirty="0"/>
              <a:t>The orange triangle represents the structure of scientific knowledge, which corresponds to the disciplinary core ideas (DCIs).  The triangle has a wide base and narrows as you move upward which represents how many observations are used to identify patterns which are then explained by a few key scientific models/theories.</a:t>
            </a:r>
          </a:p>
          <a:p>
            <a:pPr marL="228600" indent="-228600">
              <a:buFont typeface="+mj-lt"/>
              <a:buAutoNum type="arabicPeriod"/>
            </a:pPr>
            <a:r>
              <a:rPr lang="en-US" baseline="0" dirty="0"/>
              <a:t>The arrows represent the science and engineering practices (SEPs). We group them into inquiry practices (up the triangle), application practices (down the triangle) and general tool practices</a:t>
            </a:r>
          </a:p>
          <a:p>
            <a:pPr marL="228600" indent="-228600">
              <a:buFont typeface="+mj-lt"/>
              <a:buAutoNum type="arabicPeriod"/>
            </a:pPr>
            <a:r>
              <a:rPr lang="en-US" baseline="0" dirty="0"/>
              <a:t>The green line around the triangle represents the crosscutting (CCCs) that bound and constrain scientific ideas and practices.  </a:t>
            </a:r>
          </a:p>
          <a:p>
            <a:pPr marL="228600" indent="-228600">
              <a:buFont typeface="+mj-lt"/>
              <a:buAutoNum type="arabicPeriod"/>
            </a:pPr>
            <a:r>
              <a:rPr lang="en-US" baseline="0" dirty="0"/>
              <a:t>This representation of the three dimensions is the link between the NGSS 3 dimensions and the Carbon TIME instructional model, which I’ll discuss in just a minute.</a:t>
            </a:r>
          </a:p>
        </p:txBody>
      </p:sp>
      <p:sp>
        <p:nvSpPr>
          <p:cNvPr id="4" name="Slide Number Placeholder 3"/>
          <p:cNvSpPr>
            <a:spLocks noGrp="1"/>
          </p:cNvSpPr>
          <p:nvPr>
            <p:ph type="sldNum" sz="quarter" idx="10"/>
          </p:nvPr>
        </p:nvSpPr>
        <p:spPr/>
        <p:txBody>
          <a:bodyPr/>
          <a:lstStyle/>
          <a:p>
            <a:fld id="{525D04E7-74E6-9C4F-B66A-CF422AFD1AD4}" type="slidenum">
              <a:rPr lang="en-US" smtClean="0"/>
              <a:t>9</a:t>
            </a:fld>
            <a:endParaRPr lang="en-US"/>
          </a:p>
        </p:txBody>
      </p:sp>
    </p:spTree>
    <p:extLst>
      <p:ext uri="{BB962C8B-B14F-4D97-AF65-F5344CB8AC3E}">
        <p14:creationId xmlns:p14="http://schemas.microsoft.com/office/powerpoint/2010/main" val="22585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3B6665-6923-9F4D-B3EA-1EC799D10F38}" type="datetimeFigureOut">
              <a:rPr lang="en-US" smtClean="0"/>
              <a:t>4/23/17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907361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28464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87313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418477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6665-6923-9F4D-B3EA-1EC799D10F38}" type="datetimeFigureOut">
              <a:rPr lang="en-US" smtClean="0"/>
              <a:t>4/23/17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80528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3B6665-6923-9F4D-B3EA-1EC799D10F38}" type="datetimeFigureOut">
              <a:rPr lang="en-US" smtClean="0"/>
              <a:t>4/23/17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19929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3B6665-6923-9F4D-B3EA-1EC799D10F38}" type="datetimeFigureOut">
              <a:rPr lang="en-US" smtClean="0"/>
              <a:t>4/23/17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59032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3B6665-6923-9F4D-B3EA-1EC799D10F38}" type="datetimeFigureOut">
              <a:rPr lang="en-US" smtClean="0"/>
              <a:t>4/23/17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32571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6665-6923-9F4D-B3EA-1EC799D10F38}" type="datetimeFigureOut">
              <a:rPr lang="en-US" smtClean="0"/>
              <a:t>4/23/17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359225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B3B6665-6923-9F4D-B3EA-1EC799D10F38}" type="datetimeFigureOut">
              <a:rPr lang="en-US" smtClean="0"/>
              <a:t>4/23/17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69238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B3B6665-6923-9F4D-B3EA-1EC799D10F38}" type="datetimeFigureOut">
              <a:rPr lang="en-US" smtClean="0"/>
              <a:t>4/23/17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3585568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3B6665-6923-9F4D-B3EA-1EC799D10F38}" type="datetimeFigureOut">
              <a:rPr lang="en-US" smtClean="0"/>
              <a:t>4/23/17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EF1718-38BA-9044-B093-AB8E71B71BDF}" type="slidenum">
              <a:rPr lang="en-US" smtClean="0"/>
              <a:t>‹#›</a:t>
            </a:fld>
            <a:endParaRPr lang="en-US"/>
          </a:p>
        </p:txBody>
      </p:sp>
    </p:spTree>
    <p:extLst>
      <p:ext uri="{BB962C8B-B14F-4D97-AF65-F5344CB8AC3E}">
        <p14:creationId xmlns:p14="http://schemas.microsoft.com/office/powerpoint/2010/main" val="380868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tiff"/><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carbontime.bscs.org/librar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tiff"/><Relationship Id="rId7" Type="http://schemas.openxmlformats.org/officeDocument/2006/relationships/image" Target="../media/image32.tiff"/><Relationship Id="rId8" Type="http://schemas.openxmlformats.org/officeDocument/2006/relationships/image" Target="../media/image33.tiff"/><Relationship Id="rId9" Type="http://schemas.openxmlformats.org/officeDocument/2006/relationships/image" Target="../media/image34.tiff"/><Relationship Id="rId10"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tiff"/></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tiff"/><Relationship Id="rId10" Type="http://schemas.openxmlformats.org/officeDocument/2006/relationships/image" Target="../media/image8.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tiff"/><Relationship Id="rId10" Type="http://schemas.openxmlformats.org/officeDocument/2006/relationships/image" Target="../media/image8.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emf"/><Relationship Id="rId8"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0783"/>
            <a:ext cx="7772400" cy="1470025"/>
          </a:xfrm>
        </p:spPr>
        <p:txBody>
          <a:bodyPr>
            <a:normAutofit fontScale="90000"/>
          </a:bodyPr>
          <a:lstStyle/>
          <a:p>
            <a:r>
              <a:rPr lang="en-US" b="1" dirty="0"/>
              <a:t>Supporting Three-dimensional Science Teaching and Learning with a Comprehensive, Learning Progression-based System</a:t>
            </a:r>
            <a:endParaRPr lang="en-US" dirty="0">
              <a:latin typeface="Calibri (HEADINGS)"/>
              <a:cs typeface="Calibri (HEADINGS)"/>
            </a:endParaRPr>
          </a:p>
        </p:txBody>
      </p:sp>
      <p:sp>
        <p:nvSpPr>
          <p:cNvPr id="3" name="Content Placeholder 2"/>
          <p:cNvSpPr>
            <a:spLocks noGrp="1"/>
          </p:cNvSpPr>
          <p:nvPr>
            <p:ph type="subTitle" idx="1"/>
          </p:nvPr>
        </p:nvSpPr>
        <p:spPr>
          <a:xfrm>
            <a:off x="1371600" y="3106712"/>
            <a:ext cx="6400800" cy="1752600"/>
          </a:xfrm>
        </p:spPr>
        <p:txBody>
          <a:bodyPr>
            <a:normAutofit lnSpcReduction="10000"/>
          </a:bodyPr>
          <a:lstStyle/>
          <a:p>
            <a:pPr marL="0" indent="0">
              <a:buNone/>
            </a:pPr>
            <a:r>
              <a:rPr lang="en-US" dirty="0">
                <a:latin typeface="Calibri"/>
                <a:ea typeface="ＭＳ Ｐゴシック" charset="0"/>
                <a:cs typeface="Calibri"/>
              </a:rPr>
              <a:t>Interactive Poster Session</a:t>
            </a:r>
          </a:p>
          <a:p>
            <a:pPr marL="0" indent="0">
              <a:buNone/>
            </a:pPr>
            <a:r>
              <a:rPr lang="en-US" dirty="0">
                <a:latin typeface="Calibri"/>
                <a:ea typeface="ＭＳ Ｐゴシック" charset="0"/>
                <a:cs typeface="Calibri"/>
              </a:rPr>
              <a:t>NARST Annual Meeting</a:t>
            </a:r>
          </a:p>
          <a:p>
            <a:pPr marL="0" indent="0">
              <a:buNone/>
            </a:pPr>
            <a:r>
              <a:rPr lang="en-US" dirty="0">
                <a:latin typeface="Calibri"/>
                <a:ea typeface="ＭＳ Ｐゴシック" charset="0"/>
                <a:cs typeface="Calibri"/>
              </a:rPr>
              <a:t>April 23, 2017</a:t>
            </a:r>
          </a:p>
          <a:p>
            <a:pPr marL="0" indent="0">
              <a:buNone/>
            </a:pPr>
            <a:r>
              <a:rPr lang="en-US" dirty="0">
                <a:latin typeface="Calibri"/>
                <a:ea typeface="ＭＳ Ｐゴシック" charset="0"/>
                <a:cs typeface="Calibri"/>
              </a:rPr>
              <a:t>San Antonio, Texas</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6" name="Picture 5"/>
          <p:cNvPicPr>
            <a:picLocks noChangeAspect="1"/>
          </p:cNvPicPr>
          <p:nvPr/>
        </p:nvPicPr>
        <p:blipFill>
          <a:blip r:embed="rId5"/>
          <a:stretch>
            <a:fillRect/>
          </a:stretch>
        </p:blipFill>
        <p:spPr>
          <a:xfrm>
            <a:off x="4627689" y="5051056"/>
            <a:ext cx="456931" cy="801633"/>
          </a:xfrm>
          <a:prstGeom prst="rect">
            <a:avLst/>
          </a:prstGeom>
        </p:spPr>
      </p:pic>
      <p:pic>
        <p:nvPicPr>
          <p:cNvPr id="7" name="Picture 6"/>
          <p:cNvPicPr>
            <a:picLocks noChangeAspect="1"/>
          </p:cNvPicPr>
          <p:nvPr/>
        </p:nvPicPr>
        <p:blipFill>
          <a:blip r:embed="rId6"/>
          <a:stretch>
            <a:fillRect/>
          </a:stretch>
        </p:blipFill>
        <p:spPr>
          <a:xfrm>
            <a:off x="3185639" y="5073836"/>
            <a:ext cx="1110789" cy="503178"/>
          </a:xfrm>
          <a:prstGeom prst="rect">
            <a:avLst/>
          </a:prstGeom>
        </p:spPr>
      </p:pic>
      <p:pic>
        <p:nvPicPr>
          <p:cNvPr id="9" name="Picture 8" descr="Screen Shot 2015-04-06 at 3.29.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0160" y="4915725"/>
            <a:ext cx="2464976" cy="536149"/>
          </a:xfrm>
          <a:prstGeom prst="rect">
            <a:avLst/>
          </a:prstGeom>
        </p:spPr>
      </p:pic>
      <p:pic>
        <p:nvPicPr>
          <p:cNvPr id="11" name="Picture 10" descr="Mines_EEE_swirl_4CP_R.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1694" y="5483300"/>
            <a:ext cx="2498140" cy="285625"/>
          </a:xfrm>
          <a:prstGeom prst="rect">
            <a:avLst/>
          </a:prstGeom>
        </p:spPr>
      </p:pic>
      <p:pic>
        <p:nvPicPr>
          <p:cNvPr id="8" name="Picture 7" descr="Carbon TIME 4b.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627" y="4947150"/>
            <a:ext cx="1090594" cy="824807"/>
          </a:xfrm>
          <a:prstGeom prst="rect">
            <a:avLst/>
          </a:prstGeom>
        </p:spPr>
      </p:pic>
      <p:pic>
        <p:nvPicPr>
          <p:cNvPr id="10" name="Picture 9" descr="Screen Shot 2015-04-07 at 8.58.1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5901" y="5758854"/>
            <a:ext cx="2143303" cy="166148"/>
          </a:xfrm>
          <a:prstGeom prst="rect">
            <a:avLst/>
          </a:prstGeom>
        </p:spPr>
      </p:pic>
    </p:spTree>
    <p:extLst>
      <p:ext uri="{BB962C8B-B14F-4D97-AF65-F5344CB8AC3E}">
        <p14:creationId xmlns:p14="http://schemas.microsoft.com/office/powerpoint/2010/main" val="2320174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pPr>
              <a:defRPr/>
            </a:pPr>
            <a:r>
              <a:rPr lang="en-US" b="1" dirty="0">
                <a:ea typeface="ＭＳ Ｐゴシック" charset="-128"/>
                <a:cs typeface="ＭＳ Ｐゴシック" charset="-128"/>
              </a:rPr>
              <a:t>Learning progression research</a:t>
            </a:r>
            <a:br>
              <a:rPr lang="en-US" b="1" dirty="0">
                <a:ea typeface="ＭＳ Ｐゴシック" charset="-128"/>
                <a:cs typeface="ＭＳ Ｐゴシック" charset="-128"/>
              </a:rPr>
            </a:br>
            <a:endParaRPr lang="en-US" dirty="0">
              <a:ea typeface="ＭＳ Ｐゴシック" charset="-128"/>
              <a:cs typeface="ＭＳ Ｐゴシック" charset="-128"/>
            </a:endParaRPr>
          </a:p>
        </p:txBody>
      </p:sp>
      <p:sp>
        <p:nvSpPr>
          <p:cNvPr id="30723" name="Rectangle 3"/>
          <p:cNvSpPr>
            <a:spLocks noGrp="1" noChangeArrowheads="1"/>
          </p:cNvSpPr>
          <p:nvPr>
            <p:ph idx="1"/>
          </p:nvPr>
        </p:nvSpPr>
        <p:spPr/>
        <p:txBody>
          <a:bodyPr/>
          <a:lstStyle/>
          <a:p>
            <a:pPr eaLnBrk="1" hangingPunct="1">
              <a:buFontTx/>
              <a:buNone/>
            </a:pPr>
            <a:r>
              <a:rPr lang="en-US" dirty="0">
                <a:ea typeface="ＭＳ Ｐゴシック" charset="-128"/>
                <a:cs typeface="ＭＳ Ｐゴシック" charset="-128"/>
              </a:rPr>
              <a:t>“Learning progressions are descriptions of the successively more sophisticated ways of thinking about a topic that can follow one another as students learn about and investigate a topic over a broad span of time.” (NRC, 2007)</a:t>
            </a:r>
          </a:p>
        </p:txBody>
      </p:sp>
    </p:spTree>
    <p:extLst>
      <p:ext uri="{BB962C8B-B14F-4D97-AF65-F5344CB8AC3E}">
        <p14:creationId xmlns:p14="http://schemas.microsoft.com/office/powerpoint/2010/main" val="1833962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Iterative Learning Progression  Development</a:t>
            </a:r>
          </a:p>
        </p:txBody>
      </p:sp>
      <p:sp>
        <p:nvSpPr>
          <p:cNvPr id="4" name="TextBox 3"/>
          <p:cNvSpPr txBox="1"/>
          <p:nvPr/>
        </p:nvSpPr>
        <p:spPr>
          <a:xfrm>
            <a:off x="1159558" y="5688749"/>
            <a:ext cx="1022524" cy="300082"/>
          </a:xfrm>
          <a:prstGeom prst="rect">
            <a:avLst/>
          </a:prstGeom>
          <a:noFill/>
        </p:spPr>
        <p:txBody>
          <a:bodyPr wrap="none" rtlCol="0">
            <a:spAutoFit/>
          </a:bodyPr>
          <a:lstStyle/>
          <a:p>
            <a:r>
              <a:rPr lang="en-US" sz="1350" dirty="0"/>
              <a:t>(NRC, 2006)</a:t>
            </a:r>
          </a:p>
        </p:txBody>
      </p:sp>
      <p:sp>
        <p:nvSpPr>
          <p:cNvPr id="5" name="Isosceles Triangle 4"/>
          <p:cNvSpPr/>
          <p:nvPr/>
        </p:nvSpPr>
        <p:spPr>
          <a:xfrm rot="10800000">
            <a:off x="3462619" y="2526927"/>
            <a:ext cx="2610971" cy="229720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1670820" y="2253908"/>
            <a:ext cx="1778500" cy="461665"/>
          </a:xfrm>
          <a:prstGeom prst="rect">
            <a:avLst/>
          </a:prstGeom>
          <a:noFill/>
        </p:spPr>
        <p:txBody>
          <a:bodyPr wrap="none" rtlCol="0">
            <a:spAutoFit/>
          </a:bodyPr>
          <a:lstStyle/>
          <a:p>
            <a:r>
              <a:rPr lang="en-US" sz="2400" dirty="0"/>
              <a:t>Assessments</a:t>
            </a:r>
          </a:p>
        </p:txBody>
      </p:sp>
      <p:sp>
        <p:nvSpPr>
          <p:cNvPr id="7" name="TextBox 6"/>
          <p:cNvSpPr txBox="1"/>
          <p:nvPr/>
        </p:nvSpPr>
        <p:spPr>
          <a:xfrm>
            <a:off x="6194432" y="2237376"/>
            <a:ext cx="1939762" cy="461665"/>
          </a:xfrm>
          <a:prstGeom prst="rect">
            <a:avLst/>
          </a:prstGeom>
          <a:noFill/>
        </p:spPr>
        <p:txBody>
          <a:bodyPr wrap="none" rtlCol="0">
            <a:spAutoFit/>
          </a:bodyPr>
          <a:lstStyle/>
          <a:p>
            <a:r>
              <a:rPr lang="en-US" sz="2400" dirty="0"/>
              <a:t>Interpretation</a:t>
            </a:r>
          </a:p>
        </p:txBody>
      </p:sp>
      <p:sp>
        <p:nvSpPr>
          <p:cNvPr id="8" name="TextBox 7"/>
          <p:cNvSpPr txBox="1"/>
          <p:nvPr/>
        </p:nvSpPr>
        <p:spPr>
          <a:xfrm>
            <a:off x="2654563" y="4857752"/>
            <a:ext cx="4272516" cy="830997"/>
          </a:xfrm>
          <a:prstGeom prst="rect">
            <a:avLst/>
          </a:prstGeom>
          <a:noFill/>
        </p:spPr>
        <p:txBody>
          <a:bodyPr wrap="none" rtlCol="0">
            <a:spAutoFit/>
          </a:bodyPr>
          <a:lstStyle/>
          <a:p>
            <a:pPr algn="ctr"/>
            <a:r>
              <a:rPr lang="en-US" sz="2400" dirty="0"/>
              <a:t>Model of Cognition:</a:t>
            </a:r>
            <a:br>
              <a:rPr lang="en-US" sz="2400" dirty="0"/>
            </a:br>
            <a:r>
              <a:rPr lang="en-US" sz="2400" dirty="0"/>
              <a:t>Learning Progression Framework</a:t>
            </a:r>
          </a:p>
        </p:txBody>
      </p:sp>
      <p:cxnSp>
        <p:nvCxnSpPr>
          <p:cNvPr id="10" name="Straight Arrow Connector 9"/>
          <p:cNvCxnSpPr/>
          <p:nvPr/>
        </p:nvCxnSpPr>
        <p:spPr>
          <a:xfrm>
            <a:off x="3585883" y="2358837"/>
            <a:ext cx="21963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95551" y="2851898"/>
            <a:ext cx="991265" cy="1680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3361765" y="2952750"/>
            <a:ext cx="952500" cy="1580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2212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054"/>
            <a:ext cx="8229600" cy="791996"/>
          </a:xfrm>
        </p:spPr>
        <p:txBody>
          <a:bodyPr>
            <a:normAutofit/>
          </a:bodyPr>
          <a:lstStyle/>
          <a:p>
            <a:r>
              <a:rPr lang="en-US" sz="4400" dirty="0"/>
              <a:t>Learning Progression Frameworks</a:t>
            </a:r>
          </a:p>
        </p:txBody>
      </p:sp>
      <p:graphicFrame>
        <p:nvGraphicFramePr>
          <p:cNvPr id="4" name="Table 3"/>
          <p:cNvGraphicFramePr>
            <a:graphicFrameLocks noGrp="1"/>
          </p:cNvGraphicFramePr>
          <p:nvPr>
            <p:extLst>
              <p:ext uri="{D42A27DB-BD31-4B8C-83A1-F6EECF244321}">
                <p14:modId xmlns:p14="http://schemas.microsoft.com/office/powerpoint/2010/main" val="427487351"/>
              </p:ext>
            </p:extLst>
          </p:nvPr>
        </p:nvGraphicFramePr>
        <p:xfrm>
          <a:off x="625640" y="1427744"/>
          <a:ext cx="8061160" cy="4389120"/>
        </p:xfrm>
        <a:graphic>
          <a:graphicData uri="http://schemas.openxmlformats.org/drawingml/2006/table">
            <a:tbl>
              <a:tblPr firstRow="1" bandRow="1">
                <a:tableStyleId>{5940675A-B579-460E-94D1-54222C63F5DA}</a:tableStyleId>
              </a:tblPr>
              <a:tblGrid>
                <a:gridCol w="2015290">
                  <a:extLst>
                    <a:ext uri="{9D8B030D-6E8A-4147-A177-3AD203B41FA5}">
                      <a16:colId xmlns:a16="http://schemas.microsoft.com/office/drawing/2014/main" xmlns="" val="20000"/>
                    </a:ext>
                  </a:extLst>
                </a:gridCol>
                <a:gridCol w="2015290">
                  <a:extLst>
                    <a:ext uri="{9D8B030D-6E8A-4147-A177-3AD203B41FA5}">
                      <a16:colId xmlns:a16="http://schemas.microsoft.com/office/drawing/2014/main" xmlns="" val="20001"/>
                    </a:ext>
                  </a:extLst>
                </a:gridCol>
                <a:gridCol w="2015290">
                  <a:extLst>
                    <a:ext uri="{9D8B030D-6E8A-4147-A177-3AD203B41FA5}">
                      <a16:colId xmlns:a16="http://schemas.microsoft.com/office/drawing/2014/main" xmlns="" val="20002"/>
                    </a:ext>
                  </a:extLst>
                </a:gridCol>
                <a:gridCol w="2015290">
                  <a:extLst>
                    <a:ext uri="{9D8B030D-6E8A-4147-A177-3AD203B41FA5}">
                      <a16:colId xmlns:a16="http://schemas.microsoft.com/office/drawing/2014/main" xmlns="" val="20003"/>
                    </a:ext>
                  </a:extLst>
                </a:gridCol>
              </a:tblGrid>
              <a:tr h="168443">
                <a:tc>
                  <a:txBody>
                    <a:bodyPr/>
                    <a:lstStyle/>
                    <a:p>
                      <a:pPr algn="ctr"/>
                      <a:r>
                        <a:rPr lang="en-US" sz="1800" b="1" i="1" dirty="0"/>
                        <a:t>Framework</a:t>
                      </a:r>
                    </a:p>
                  </a:txBody>
                  <a:tcPr/>
                </a:tc>
                <a:tc>
                  <a:txBody>
                    <a:bodyPr/>
                    <a:lstStyle/>
                    <a:p>
                      <a:pPr algn="ctr"/>
                      <a:r>
                        <a:rPr lang="en-US" sz="1800" b="1" i="1" dirty="0"/>
                        <a:t>Practices</a:t>
                      </a:r>
                    </a:p>
                  </a:txBody>
                  <a:tcPr/>
                </a:tc>
                <a:tc>
                  <a:txBody>
                    <a:bodyPr/>
                    <a:lstStyle/>
                    <a:p>
                      <a:pPr algn="ctr"/>
                      <a:r>
                        <a:rPr lang="en-US" sz="1800" b="1" i="1" dirty="0"/>
                        <a:t>Core Ideas</a:t>
                      </a:r>
                    </a:p>
                  </a:txBody>
                  <a:tcPr/>
                </a:tc>
                <a:tc>
                  <a:txBody>
                    <a:bodyPr/>
                    <a:lstStyle/>
                    <a:p>
                      <a:pPr algn="ctr"/>
                      <a:r>
                        <a:rPr lang="en-US" sz="1800" b="1" i="1" dirty="0"/>
                        <a:t>Crosscutting</a:t>
                      </a:r>
                      <a:r>
                        <a:rPr lang="en-US" sz="1800" b="1" i="1" baseline="0" dirty="0"/>
                        <a:t> Concepts</a:t>
                      </a:r>
                      <a:endParaRPr lang="en-US" sz="1800" b="1" i="1" dirty="0"/>
                    </a:p>
                  </a:txBody>
                  <a:tcPr/>
                </a:tc>
                <a:extLst>
                  <a:ext uri="{0D108BD9-81ED-4DB2-BD59-A6C34878D82A}">
                    <a16:rowId xmlns:a16="http://schemas.microsoft.com/office/drawing/2014/main" xmlns="" val="10000"/>
                  </a:ext>
                </a:extLst>
              </a:tr>
              <a:tr h="168443">
                <a:tc>
                  <a:txBody>
                    <a:bodyPr/>
                    <a:lstStyle/>
                    <a:p>
                      <a:r>
                        <a:rPr lang="en-US" sz="2400" b="1" dirty="0"/>
                        <a:t>Macroscopic explanation (carbon)</a:t>
                      </a:r>
                    </a:p>
                  </a:txBody>
                  <a:tcPr/>
                </a:tc>
                <a:tc>
                  <a:txBody>
                    <a:bodyPr/>
                    <a:lstStyle/>
                    <a:p>
                      <a:r>
                        <a:rPr lang="en-US" sz="1800" dirty="0"/>
                        <a:t>Explanation, using models</a:t>
                      </a:r>
                    </a:p>
                  </a:txBody>
                  <a:tcPr/>
                </a:tc>
                <a:tc rowSpan="2">
                  <a:txBody>
                    <a:bodyPr/>
                    <a:lstStyle/>
                    <a:p>
                      <a:r>
                        <a:rPr lang="en-US" sz="1800" dirty="0"/>
                        <a:t>C</a:t>
                      </a:r>
                      <a:r>
                        <a:rPr lang="en-US" sz="1800" baseline="0" dirty="0"/>
                        <a:t>arbon-transforming processes (combustion, photosynthesis, cellular respiration, digestion, biosynthesis) at multiple scales</a:t>
                      </a:r>
                      <a:endParaRPr lang="en-US" sz="1800" dirty="0"/>
                    </a:p>
                  </a:txBody>
                  <a:tcPr/>
                </a:tc>
                <a:tc rowSpan="3">
                  <a:txBody>
                    <a:bodyPr/>
                    <a:lstStyle/>
                    <a:p>
                      <a:r>
                        <a:rPr lang="en-US" sz="1800" dirty="0"/>
                        <a:t>Conservation, flows, cycles, of matter and energy</a:t>
                      </a:r>
                    </a:p>
                    <a:p>
                      <a:endParaRPr lang="en-US" sz="1800" dirty="0"/>
                    </a:p>
                    <a:p>
                      <a:r>
                        <a:rPr lang="en-US" sz="1800" dirty="0"/>
                        <a:t>Connecting systems at different scales</a:t>
                      </a:r>
                    </a:p>
                  </a:txBody>
                  <a:tcPr/>
                </a:tc>
                <a:extLst>
                  <a:ext uri="{0D108BD9-81ED-4DB2-BD59-A6C34878D82A}">
                    <a16:rowId xmlns:a16="http://schemas.microsoft.com/office/drawing/2014/main" xmlns="" val="10001"/>
                  </a:ext>
                </a:extLst>
              </a:tr>
              <a:tr h="168443">
                <a:tc>
                  <a:txBody>
                    <a:bodyPr/>
                    <a:lstStyle/>
                    <a:p>
                      <a:r>
                        <a:rPr lang="en-US" sz="2400" b="1" dirty="0"/>
                        <a:t>Macroscopic</a:t>
                      </a:r>
                      <a:r>
                        <a:rPr lang="en-US" sz="2400" b="1" baseline="0" dirty="0"/>
                        <a:t> inquiry</a:t>
                      </a:r>
                      <a:endParaRPr lang="en-US" sz="2400" b="1" dirty="0"/>
                    </a:p>
                  </a:txBody>
                  <a:tcPr/>
                </a:tc>
                <a:tc>
                  <a:txBody>
                    <a:bodyPr/>
                    <a:lstStyle/>
                    <a:p>
                      <a:r>
                        <a:rPr lang="en-US" sz="1800" dirty="0"/>
                        <a:t>Asking questions, analyzing data, arguments from evidence</a:t>
                      </a:r>
                    </a:p>
                  </a:txBody>
                  <a:tcPr/>
                </a:tc>
                <a:tc vMerge="1">
                  <a:txBody>
                    <a:bodyPr/>
                    <a:lstStyle/>
                    <a:p>
                      <a:endParaRPr lang="en-US" sz="1800" dirty="0"/>
                    </a:p>
                  </a:txBody>
                  <a:tcPr/>
                </a:tc>
                <a:tc vMerge="1">
                  <a:txBody>
                    <a:bodyPr/>
                    <a:lstStyle/>
                    <a:p>
                      <a:endParaRPr lang="en-US" sz="1800" dirty="0"/>
                    </a:p>
                  </a:txBody>
                  <a:tcPr/>
                </a:tc>
                <a:extLst>
                  <a:ext uri="{0D108BD9-81ED-4DB2-BD59-A6C34878D82A}">
                    <a16:rowId xmlns:a16="http://schemas.microsoft.com/office/drawing/2014/main" xmlns="" val="10002"/>
                  </a:ext>
                </a:extLst>
              </a:tr>
              <a:tr h="168443">
                <a:tc>
                  <a:txBody>
                    <a:bodyPr/>
                    <a:lstStyle/>
                    <a:p>
                      <a:r>
                        <a:rPr lang="en-US" sz="2400" b="1" dirty="0"/>
                        <a:t>Large-scale systems</a:t>
                      </a:r>
                    </a:p>
                  </a:txBody>
                  <a:tcPr/>
                </a:tc>
                <a:tc>
                  <a:txBody>
                    <a:bodyPr/>
                    <a:lstStyle/>
                    <a:p>
                      <a:r>
                        <a:rPr lang="en-US" sz="1800" dirty="0"/>
                        <a:t>Data &amp;</a:t>
                      </a:r>
                      <a:r>
                        <a:rPr lang="en-US" sz="1800" baseline="0" dirty="0"/>
                        <a:t> model interpretation, explanation, prediction</a:t>
                      </a:r>
                      <a:endParaRPr lang="en-US" sz="1800" dirty="0"/>
                    </a:p>
                  </a:txBody>
                  <a:tcPr/>
                </a:tc>
                <a:tc>
                  <a:txBody>
                    <a:bodyPr/>
                    <a:lstStyle/>
                    <a:p>
                      <a:r>
                        <a:rPr lang="en-US" sz="1800" dirty="0"/>
                        <a:t>Ecosystem &amp; global carbon cycling &amp; energy flow, climate change</a:t>
                      </a:r>
                    </a:p>
                  </a:txBody>
                  <a:tcPr/>
                </a:tc>
                <a:tc vMerge="1">
                  <a:txBody>
                    <a:bodyPr/>
                    <a:lstStyle/>
                    <a:p>
                      <a:endParaRPr lang="en-US" sz="180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012186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Progression Levels of Achievement for Macroscopic Explanations</a:t>
            </a:r>
          </a:p>
        </p:txBody>
      </p:sp>
      <p:sp>
        <p:nvSpPr>
          <p:cNvPr id="3" name="Content Placeholder 2"/>
          <p:cNvSpPr>
            <a:spLocks noGrp="1"/>
          </p:cNvSpPr>
          <p:nvPr>
            <p:ph idx="1"/>
          </p:nvPr>
        </p:nvSpPr>
        <p:spPr/>
        <p:txBody>
          <a:bodyPr>
            <a:normAutofit/>
          </a:bodyPr>
          <a:lstStyle/>
          <a:p>
            <a:pPr>
              <a:buNone/>
            </a:pPr>
            <a:r>
              <a:rPr lang="en-US" dirty="0"/>
              <a:t>Level 4: Correct qualitative tracing of matter and energy through processes at multiple scales.</a:t>
            </a:r>
          </a:p>
          <a:p>
            <a:pPr>
              <a:buNone/>
            </a:pPr>
            <a:r>
              <a:rPr lang="en-US" dirty="0"/>
              <a:t>Level 3: Attempts to trace matter and energy, but with errors (e.g., matter-energy confusion, failure to fully account for mass of gases).</a:t>
            </a:r>
          </a:p>
          <a:p>
            <a:pPr>
              <a:buNone/>
            </a:pPr>
            <a:r>
              <a:rPr lang="en-US" dirty="0"/>
              <a:t>Level 2: Informal accounts relying on force-dynamic (actors and enablers) reasoning</a:t>
            </a:r>
          </a:p>
          <a:p>
            <a:pPr>
              <a:buNone/>
            </a:pPr>
            <a:r>
              <a:rPr lang="en-US" dirty="0">
                <a:solidFill>
                  <a:schemeClr val="bg1">
                    <a:lumMod val="65000"/>
                  </a:schemeClr>
                </a:solidFill>
              </a:rPr>
              <a:t>Level 1: Simple force-dynamic accounts.</a:t>
            </a:r>
          </a:p>
        </p:txBody>
      </p:sp>
    </p:spTree>
    <p:extLst>
      <p:ext uri="{BB962C8B-B14F-4D97-AF65-F5344CB8AC3E}">
        <p14:creationId xmlns:p14="http://schemas.microsoft.com/office/powerpoint/2010/main" val="340920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44380"/>
            <a:ext cx="9064250" cy="5479807"/>
            <a:chOff x="0" y="256674"/>
            <a:chExt cx="9064250" cy="5479807"/>
          </a:xfrm>
        </p:grpSpPr>
        <p:grpSp>
          <p:nvGrpSpPr>
            <p:cNvPr id="6" name="Group 5"/>
            <p:cNvGrpSpPr/>
            <p:nvPr/>
          </p:nvGrpSpPr>
          <p:grpSpPr>
            <a:xfrm>
              <a:off x="0" y="256674"/>
              <a:ext cx="9064250" cy="5479807"/>
              <a:chOff x="112295" y="1058779"/>
              <a:chExt cx="9064250" cy="5479807"/>
            </a:xfrm>
          </p:grpSpPr>
          <p:pic>
            <p:nvPicPr>
              <p:cNvPr id="3" name="그림 5"/>
              <p:cNvPicPr>
                <a:picLocks noChangeAspect="1"/>
              </p:cNvPicPr>
              <p:nvPr/>
            </p:nvPicPr>
            <p:blipFill>
              <a:blip r:embed="rId3"/>
              <a:stretch>
                <a:fillRect/>
              </a:stretch>
            </p:blipFill>
            <p:spPr>
              <a:xfrm>
                <a:off x="112295" y="1058779"/>
                <a:ext cx="9064250" cy="5479807"/>
              </a:xfrm>
              <a:prstGeom prst="rect">
                <a:avLst/>
              </a:prstGeom>
            </p:spPr>
          </p:pic>
          <p:pic>
            <p:nvPicPr>
              <p:cNvPr id="4" name="Picture 3"/>
              <p:cNvPicPr>
                <a:picLocks noChangeAspect="1"/>
              </p:cNvPicPr>
              <p:nvPr/>
            </p:nvPicPr>
            <p:blipFill>
              <a:blip r:embed="rId4"/>
              <a:stretch>
                <a:fillRect/>
              </a:stretch>
            </p:blipFill>
            <p:spPr>
              <a:xfrm>
                <a:off x="4644419" y="4555959"/>
                <a:ext cx="360717" cy="162322"/>
              </a:xfrm>
              <a:prstGeom prst="rect">
                <a:avLst/>
              </a:prstGeom>
            </p:spPr>
          </p:pic>
          <p:pic>
            <p:nvPicPr>
              <p:cNvPr id="5" name="Picture 4"/>
              <p:cNvPicPr>
                <a:picLocks noChangeAspect="1"/>
              </p:cNvPicPr>
              <p:nvPr/>
            </p:nvPicPr>
            <p:blipFill>
              <a:blip r:embed="rId5"/>
              <a:stretch>
                <a:fillRect/>
              </a:stretch>
            </p:blipFill>
            <p:spPr>
              <a:xfrm>
                <a:off x="6463296" y="2342484"/>
                <a:ext cx="368517" cy="272382"/>
              </a:xfrm>
              <a:prstGeom prst="rect">
                <a:avLst/>
              </a:prstGeom>
            </p:spPr>
          </p:pic>
        </p:grpSp>
        <p:cxnSp>
          <p:nvCxnSpPr>
            <p:cNvPr id="8" name="Straight Connector 7"/>
            <p:cNvCxnSpPr/>
            <p:nvPr/>
          </p:nvCxnSpPr>
          <p:spPr>
            <a:xfrm>
              <a:off x="2983832" y="4219074"/>
              <a:ext cx="1728650" cy="1764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712482" y="3144253"/>
              <a:ext cx="1816655" cy="1251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4" idx="2"/>
            </p:cNvCxnSpPr>
            <p:nvPr/>
          </p:nvCxnSpPr>
          <p:spPr>
            <a:xfrm flipV="1">
              <a:off x="4712483" y="1676570"/>
              <a:ext cx="1816654" cy="22396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550818" y="5325162"/>
            <a:ext cx="3225563" cy="923330"/>
          </a:xfrm>
          <a:prstGeom prst="rect">
            <a:avLst/>
          </a:prstGeom>
          <a:noFill/>
        </p:spPr>
        <p:txBody>
          <a:bodyPr wrap="none" rtlCol="0">
            <a:spAutoFit/>
          </a:bodyPr>
          <a:lstStyle/>
          <a:p>
            <a:r>
              <a:rPr lang="en-US" i="1" dirty="0"/>
              <a:t>Carbon TIME 1 </a:t>
            </a:r>
            <a:r>
              <a:rPr lang="en-US" dirty="0"/>
              <a:t>(2012-3, n=574)</a:t>
            </a:r>
          </a:p>
          <a:p>
            <a:r>
              <a:rPr lang="en-US" i="1" dirty="0"/>
              <a:t>Carbon TIME 2 </a:t>
            </a:r>
            <a:r>
              <a:rPr lang="en-US" dirty="0"/>
              <a:t>(2015-6, n=1727)</a:t>
            </a:r>
          </a:p>
          <a:p>
            <a:r>
              <a:rPr lang="en-US" dirty="0"/>
              <a:t>Learning Progression Levels</a:t>
            </a:r>
          </a:p>
        </p:txBody>
      </p:sp>
      <p:cxnSp>
        <p:nvCxnSpPr>
          <p:cNvPr id="20" name="Straight Connector 19"/>
          <p:cNvCxnSpPr/>
          <p:nvPr/>
        </p:nvCxnSpPr>
        <p:spPr>
          <a:xfrm>
            <a:off x="625642" y="5511893"/>
            <a:ext cx="7700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25642" y="5800651"/>
            <a:ext cx="77002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51471" y="5271263"/>
            <a:ext cx="2199641" cy="1200329"/>
          </a:xfrm>
          <a:prstGeom prst="rect">
            <a:avLst/>
          </a:prstGeom>
          <a:noFill/>
        </p:spPr>
        <p:txBody>
          <a:bodyPr wrap="none" rtlCol="0">
            <a:spAutoFit/>
          </a:bodyPr>
          <a:lstStyle/>
          <a:p>
            <a:r>
              <a:rPr lang="en-US" dirty="0"/>
              <a:t>Pre-post effect size: </a:t>
            </a:r>
          </a:p>
          <a:p>
            <a:r>
              <a:rPr lang="en-US" i="1" dirty="0"/>
              <a:t>Carbon TIME 1: </a:t>
            </a:r>
            <a:r>
              <a:rPr lang="en-US" dirty="0"/>
              <a:t>+0.94</a:t>
            </a:r>
            <a:endParaRPr lang="en-US" i="1" dirty="0"/>
          </a:p>
          <a:p>
            <a:r>
              <a:rPr lang="en-US" i="1" dirty="0"/>
              <a:t>Carbon TIME 2: </a:t>
            </a:r>
            <a:r>
              <a:rPr lang="en-US" dirty="0"/>
              <a:t>+1.34</a:t>
            </a:r>
            <a:endParaRPr lang="en-US" i="1" dirty="0"/>
          </a:p>
          <a:p>
            <a:endParaRPr lang="en-US" dirty="0"/>
          </a:p>
        </p:txBody>
      </p:sp>
      <p:cxnSp>
        <p:nvCxnSpPr>
          <p:cNvPr id="24" name="Straight Connector 23"/>
          <p:cNvCxnSpPr/>
          <p:nvPr/>
        </p:nvCxnSpPr>
        <p:spPr>
          <a:xfrm flipV="1">
            <a:off x="818147" y="2133600"/>
            <a:ext cx="7860632" cy="32084"/>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946484" y="3224464"/>
            <a:ext cx="1281376" cy="369332"/>
          </a:xfrm>
          <a:prstGeom prst="rect">
            <a:avLst/>
          </a:prstGeom>
          <a:noFill/>
        </p:spPr>
        <p:txBody>
          <a:bodyPr wrap="none" rtlCol="0">
            <a:spAutoFit/>
          </a:bodyPr>
          <a:lstStyle/>
          <a:p>
            <a:r>
              <a:rPr lang="en-US"/>
              <a:t>LP Level 2.5</a:t>
            </a:r>
          </a:p>
        </p:txBody>
      </p:sp>
      <p:sp>
        <p:nvSpPr>
          <p:cNvPr id="26" name="TextBox 25"/>
          <p:cNvSpPr txBox="1"/>
          <p:nvPr/>
        </p:nvSpPr>
        <p:spPr>
          <a:xfrm>
            <a:off x="910130" y="2102632"/>
            <a:ext cx="1281376" cy="369332"/>
          </a:xfrm>
          <a:prstGeom prst="rect">
            <a:avLst/>
          </a:prstGeom>
          <a:noFill/>
        </p:spPr>
        <p:txBody>
          <a:bodyPr wrap="none" rtlCol="0">
            <a:spAutoFit/>
          </a:bodyPr>
          <a:lstStyle/>
          <a:p>
            <a:r>
              <a:rPr lang="en-US"/>
              <a:t>LP Level 3.0</a:t>
            </a:r>
          </a:p>
        </p:txBody>
      </p:sp>
      <p:sp>
        <p:nvSpPr>
          <p:cNvPr id="27" name="TextBox 26"/>
          <p:cNvSpPr txBox="1"/>
          <p:nvPr/>
        </p:nvSpPr>
        <p:spPr>
          <a:xfrm>
            <a:off x="910130" y="953077"/>
            <a:ext cx="1281376" cy="369332"/>
          </a:xfrm>
          <a:prstGeom prst="rect">
            <a:avLst/>
          </a:prstGeom>
          <a:noFill/>
        </p:spPr>
        <p:txBody>
          <a:bodyPr wrap="none" rtlCol="0">
            <a:spAutoFit/>
          </a:bodyPr>
          <a:lstStyle/>
          <a:p>
            <a:r>
              <a:rPr lang="en-US" dirty="0"/>
              <a:t>LP Level 3.5</a:t>
            </a:r>
          </a:p>
        </p:txBody>
      </p:sp>
      <p:cxnSp>
        <p:nvCxnSpPr>
          <p:cNvPr id="28" name="Straight Connector 27"/>
          <p:cNvCxnSpPr/>
          <p:nvPr/>
        </p:nvCxnSpPr>
        <p:spPr>
          <a:xfrm flipV="1">
            <a:off x="625642" y="6113301"/>
            <a:ext cx="770021" cy="8945"/>
          </a:xfrm>
          <a:prstGeom prst="line">
            <a:avLst/>
          </a:prstGeom>
          <a:ln w="3175">
            <a:solidFill>
              <a:schemeClr val="tx1"/>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613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Special thanks to:</a:t>
            </a:r>
          </a:p>
        </p:txBody>
      </p:sp>
      <p:sp>
        <p:nvSpPr>
          <p:cNvPr id="3" name="Content Placeholder 2"/>
          <p:cNvSpPr>
            <a:spLocks noGrp="1"/>
          </p:cNvSpPr>
          <p:nvPr>
            <p:ph idx="1"/>
          </p:nvPr>
        </p:nvSpPr>
        <p:spPr/>
        <p:txBody>
          <a:bodyPr>
            <a:normAutofit/>
          </a:bodyPr>
          <a:lstStyle/>
          <a:p>
            <a:r>
              <a:rPr lang="en-US" sz="3200" dirty="0"/>
              <a:t>Jay Thomas of ACT for developing automated scoring models for </a:t>
            </a:r>
            <a:r>
              <a:rPr lang="en-US" sz="3200" i="1" dirty="0"/>
              <a:t>Carbon TIME 2 </a:t>
            </a:r>
            <a:r>
              <a:rPr lang="en-US" sz="3200" dirty="0"/>
              <a:t>data</a:t>
            </a:r>
          </a:p>
          <a:p>
            <a:r>
              <a:rPr lang="en-US" sz="3200" dirty="0"/>
              <a:t>Karen Draney and </a:t>
            </a:r>
            <a:r>
              <a:rPr lang="en-US" sz="3200" dirty="0" err="1"/>
              <a:t>JinHo</a:t>
            </a:r>
            <a:r>
              <a:rPr lang="en-US" sz="3200" dirty="0"/>
              <a:t> Kim of the Berkeley Evaluation and Assessment Research (BEAR) Center for IRT Analyses</a:t>
            </a:r>
          </a:p>
          <a:p>
            <a:pPr marL="0" indent="0">
              <a:buNone/>
            </a:pPr>
            <a:r>
              <a:rPr lang="en-US" dirty="0"/>
              <a:t>For more information on assessment development and validation, see “Validation of a Learning Progression-based Monitoring Assessment” on the </a:t>
            </a:r>
            <a:r>
              <a:rPr lang="en-US" i="1" dirty="0"/>
              <a:t>Carbon TIME </a:t>
            </a:r>
            <a:r>
              <a:rPr lang="en-US" dirty="0"/>
              <a:t>Website: </a:t>
            </a:r>
            <a:r>
              <a:rPr lang="en-US" dirty="0">
                <a:hlinkClick r:id="rId3"/>
              </a:rPr>
              <a:t>http://carbontime.bscs.org/library</a:t>
            </a:r>
            <a:r>
              <a:rPr lang="en-US" dirty="0"/>
              <a:t>.  </a:t>
            </a:r>
          </a:p>
          <a:p>
            <a:pPr marL="0" indent="0">
              <a:buNone/>
            </a:pPr>
            <a:endParaRPr lang="en-US" dirty="0"/>
          </a:p>
        </p:txBody>
      </p:sp>
    </p:spTree>
    <p:extLst>
      <p:ext uri="{BB962C8B-B14F-4D97-AF65-F5344CB8AC3E}">
        <p14:creationId xmlns:p14="http://schemas.microsoft.com/office/powerpoint/2010/main" val="1447109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Inquiry and large-scale frameworks: “Building the bridge” between quantitative data and scientific models</a:t>
            </a:r>
          </a:p>
        </p:txBody>
      </p:sp>
      <p:sp>
        <p:nvSpPr>
          <p:cNvPr id="3" name="Content Placeholder 2"/>
          <p:cNvSpPr>
            <a:spLocks noGrp="1"/>
          </p:cNvSpPr>
          <p:nvPr>
            <p:ph idx="1"/>
          </p:nvPr>
        </p:nvSpPr>
        <p:spPr/>
        <p:txBody>
          <a:bodyPr>
            <a:normAutofit/>
          </a:bodyPr>
          <a:lstStyle/>
          <a:p>
            <a:pPr marL="0" indent="0">
              <a:buNone/>
            </a:pPr>
            <a:r>
              <a:rPr lang="en-US" dirty="0"/>
              <a:t>Both inquiry and reasoning about large-scale systems require two kinds of performances that students struggle to connect:</a:t>
            </a:r>
          </a:p>
          <a:p>
            <a:pPr marL="514350" indent="-514350">
              <a:buFont typeface="+mj-lt"/>
              <a:buAutoNum type="arabicPeriod"/>
            </a:pPr>
            <a:r>
              <a:rPr lang="en-US" dirty="0"/>
              <a:t>Constructing model-based explanations of processes in systems</a:t>
            </a:r>
          </a:p>
          <a:p>
            <a:pPr marL="514350" indent="-514350">
              <a:buFont typeface="+mj-lt"/>
              <a:buAutoNum type="arabicPeriod"/>
            </a:pPr>
            <a:r>
              <a:rPr lang="en-US" dirty="0"/>
              <a:t>Interpreting quantitative data representations, including graphs, tables, animated data representations, etc.</a:t>
            </a:r>
          </a:p>
          <a:p>
            <a:pPr marL="0" indent="0">
              <a:buNone/>
            </a:pPr>
            <a:r>
              <a:rPr lang="en-US" dirty="0"/>
              <a:t>Learning progression frameworks describe students’ proficiencies both in individual dimensions and in making connections between them</a:t>
            </a:r>
          </a:p>
        </p:txBody>
      </p:sp>
    </p:spTree>
    <p:extLst>
      <p:ext uri="{BB962C8B-B14F-4D97-AF65-F5344CB8AC3E}">
        <p14:creationId xmlns:p14="http://schemas.microsoft.com/office/powerpoint/2010/main" val="1382086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9136" y="452179"/>
            <a:ext cx="8542427" cy="994172"/>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t>Poster 1: </a:t>
            </a:r>
          </a:p>
          <a:p>
            <a:pPr algn="l"/>
            <a:r>
              <a:rPr lang="en-US" sz="4500" dirty="0"/>
              <a:t>Inquiry Learning Progression</a:t>
            </a:r>
          </a:p>
        </p:txBody>
      </p:sp>
      <p:sp>
        <p:nvSpPr>
          <p:cNvPr id="5" name="Content Placeholder 2"/>
          <p:cNvSpPr txBox="1">
            <a:spLocks/>
          </p:cNvSpPr>
          <p:nvPr/>
        </p:nvSpPr>
        <p:spPr>
          <a:xfrm>
            <a:off x="449135" y="2525716"/>
            <a:ext cx="5847786" cy="1412440"/>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a:t>How do students make use of mass balance data to trace matter through systems in inquiry investigations? Specifically:</a:t>
            </a:r>
          </a:p>
          <a:p>
            <a:pPr marL="652463" indent="-298847" algn="l">
              <a:buFont typeface="Arial" charset="0"/>
              <a:buChar char="•"/>
            </a:pPr>
            <a:r>
              <a:rPr lang="en-US" sz="1800" dirty="0"/>
              <a:t>How are students’ explanatory practices related to their ability to construct arguments from evidence in mass balance investigations?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65" y="4603097"/>
            <a:ext cx="4641581" cy="1620302"/>
          </a:xfrm>
          <a:prstGeom prst="rect">
            <a:avLst/>
          </a:prstGeom>
        </p:spPr>
      </p:pic>
      <p:sp>
        <p:nvSpPr>
          <p:cNvPr id="7" name="Rounded Rectangle 6"/>
          <p:cNvSpPr/>
          <p:nvPr/>
        </p:nvSpPr>
        <p:spPr>
          <a:xfrm>
            <a:off x="449136" y="1900469"/>
            <a:ext cx="2423940" cy="459700"/>
          </a:xfrm>
          <a:prstGeom prst="roundRect">
            <a:avLst/>
          </a:prstGeom>
          <a:gradFill flip="none" rotWithShape="1">
            <a:gsLst>
              <a:gs pos="0">
                <a:srgbClr val="EC2403">
                  <a:tint val="66000"/>
                  <a:satMod val="160000"/>
                </a:srgbClr>
              </a:gs>
              <a:gs pos="50000">
                <a:srgbClr val="EC2403">
                  <a:tint val="44500"/>
                  <a:satMod val="160000"/>
                </a:srgbClr>
              </a:gs>
              <a:gs pos="100000">
                <a:srgbClr val="EC2403">
                  <a:tint val="23500"/>
                  <a:satMod val="160000"/>
                </a:srgbClr>
              </a:gs>
            </a:gsLst>
            <a:lin ang="5400000" scaled="1"/>
            <a:tileRect/>
          </a:gradFill>
        </p:spPr>
        <p:txBody>
          <a:bodyPr wrap="none">
            <a:spAutoFit/>
          </a:bodyPr>
          <a:lstStyle/>
          <a:p>
            <a:r>
              <a:rPr lang="en-US" sz="2100" b="1"/>
              <a:t>Research questions </a:t>
            </a:r>
            <a:endParaRPr lang="en-US" sz="21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857" y="4969256"/>
            <a:ext cx="1557682" cy="15617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676" y="3609148"/>
            <a:ext cx="1078103" cy="658015"/>
          </a:xfrm>
          <a:prstGeom prst="rect">
            <a:avLst/>
          </a:prstGeom>
        </p:spPr>
      </p:pic>
      <p:sp>
        <p:nvSpPr>
          <p:cNvPr id="10" name="Striped Right Arrow 9"/>
          <p:cNvSpPr/>
          <p:nvPr/>
        </p:nvSpPr>
        <p:spPr>
          <a:xfrm rot="5400000">
            <a:off x="7181306" y="4341041"/>
            <a:ext cx="556784" cy="3405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Content Placeholder 2"/>
          <p:cNvSpPr txBox="1">
            <a:spLocks/>
          </p:cNvSpPr>
          <p:nvPr/>
        </p:nvSpPr>
        <p:spPr>
          <a:xfrm>
            <a:off x="449136" y="1493488"/>
            <a:ext cx="8151606" cy="36288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a:t>Presenters: Emily Scott and Kirsten Edwards</a:t>
            </a:r>
          </a:p>
        </p:txBody>
      </p:sp>
      <p:sp>
        <p:nvSpPr>
          <p:cNvPr id="12" name="Content Placeholder 2"/>
          <p:cNvSpPr txBox="1">
            <a:spLocks/>
          </p:cNvSpPr>
          <p:nvPr/>
        </p:nvSpPr>
        <p:spPr>
          <a:xfrm>
            <a:off x="1502032" y="4081637"/>
            <a:ext cx="2325557" cy="377979"/>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a:t>Animal Claim Question</a:t>
            </a:r>
            <a:endParaRPr lang="en-US" sz="1800" dirty="0"/>
          </a:p>
        </p:txBody>
      </p:sp>
      <p:sp>
        <p:nvSpPr>
          <p:cNvPr id="13" name="Content Placeholder 2"/>
          <p:cNvSpPr txBox="1">
            <a:spLocks/>
          </p:cNvSpPr>
          <p:nvPr/>
        </p:nvSpPr>
        <p:spPr>
          <a:xfrm>
            <a:off x="6575311" y="3253669"/>
            <a:ext cx="2325557" cy="377979"/>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a:t>Plant Claim Question</a:t>
            </a:r>
          </a:p>
        </p:txBody>
      </p:sp>
    </p:spTree>
    <p:extLst>
      <p:ext uri="{BB962C8B-B14F-4D97-AF65-F5344CB8AC3E}">
        <p14:creationId xmlns:p14="http://schemas.microsoft.com/office/powerpoint/2010/main" val="693872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740038" y="3012464"/>
          <a:ext cx="4202354" cy="255857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Poster 2: </a:t>
            </a:r>
            <a:br>
              <a:rPr lang="en-US" dirty="0"/>
            </a:br>
            <a:r>
              <a:rPr lang="en-US" dirty="0"/>
              <a:t>Large-scale Learning Progression</a:t>
            </a:r>
          </a:p>
        </p:txBody>
      </p:sp>
      <p:sp>
        <p:nvSpPr>
          <p:cNvPr id="3" name="Content Placeholder 2"/>
          <p:cNvSpPr>
            <a:spLocks noGrp="1"/>
          </p:cNvSpPr>
          <p:nvPr>
            <p:ph idx="1"/>
          </p:nvPr>
        </p:nvSpPr>
        <p:spPr>
          <a:xfrm>
            <a:off x="628650" y="1779324"/>
            <a:ext cx="7886700" cy="4806669"/>
          </a:xfrm>
        </p:spPr>
        <p:txBody>
          <a:bodyPr>
            <a:normAutofit/>
          </a:bodyPr>
          <a:lstStyle/>
          <a:p>
            <a:r>
              <a:rPr lang="en-US" dirty="0"/>
              <a:t>How do students use these representations in making sense of and in making predictions about the effects of human activities</a:t>
            </a:r>
            <a:r>
              <a:rPr lang="en-US"/>
              <a:t>? </a:t>
            </a:r>
          </a:p>
          <a:p>
            <a:endParaRPr lang="en-US" dirty="0"/>
          </a:p>
          <a:p>
            <a:endParaRPr lang="en-US" dirty="0"/>
          </a:p>
          <a:p>
            <a:endParaRPr lang="en-US" dirty="0"/>
          </a:p>
          <a:p>
            <a:endParaRPr lang="en-US" dirty="0"/>
          </a:p>
          <a:p>
            <a:endParaRPr lang="en-US" dirty="0"/>
          </a:p>
          <a:p>
            <a:endParaRPr lang="en-US" dirty="0"/>
          </a:p>
          <a:p>
            <a:r>
              <a:rPr lang="en-US" dirty="0"/>
              <a:t>How do students make sense of the connection between these two representations? </a:t>
            </a:r>
          </a:p>
          <a:p>
            <a:endParaRPr lang="en-US" dirty="0"/>
          </a:p>
          <a:p>
            <a:endParaRPr lang="en-US" dirty="0"/>
          </a:p>
          <a:p>
            <a:endParaRPr lang="en-US" dirty="0"/>
          </a:p>
          <a:p>
            <a:endParaRPr lang="en-US" dirty="0"/>
          </a:p>
          <a:p>
            <a:endParaRPr lang="en-US" dirty="0"/>
          </a:p>
        </p:txBody>
      </p:sp>
      <p:pic>
        <p:nvPicPr>
          <p:cNvPr id="4" name="Content Placeholder 4" descr="Diagram of carbon cycle sources and sinks."/>
          <p:cNvPicPr/>
          <p:nvPr/>
        </p:nvPicPr>
        <p:blipFill>
          <a:blip r:embed="rId4">
            <a:extLst>
              <a:ext uri="{28A0092B-C50C-407E-A947-70E740481C1C}">
                <a14:useLocalDpi xmlns:a14="http://schemas.microsoft.com/office/drawing/2010/main" val="0"/>
              </a:ext>
            </a:extLst>
          </a:blip>
          <a:srcRect/>
          <a:stretch>
            <a:fillRect/>
          </a:stretch>
        </p:blipFill>
        <p:spPr bwMode="auto">
          <a:xfrm>
            <a:off x="4942392" y="3136170"/>
            <a:ext cx="3572958" cy="2268115"/>
          </a:xfrm>
          <a:prstGeom prst="rect">
            <a:avLst/>
          </a:prstGeom>
          <a:noFill/>
          <a:ln>
            <a:noFill/>
          </a:ln>
        </p:spPr>
      </p:pic>
    </p:spTree>
    <p:extLst>
      <p:ext uri="{BB962C8B-B14F-4D97-AF65-F5344CB8AC3E}">
        <p14:creationId xmlns:p14="http://schemas.microsoft.com/office/powerpoint/2010/main" val="209264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15325" cy="1325563"/>
          </a:xfrm>
        </p:spPr>
        <p:txBody>
          <a:bodyPr/>
          <a:lstStyle/>
          <a:p>
            <a:r>
              <a:rPr lang="en-US" dirty="0"/>
              <a:t>An important prediction question…</a:t>
            </a:r>
          </a:p>
        </p:txBody>
      </p:sp>
      <p:sp>
        <p:nvSpPr>
          <p:cNvPr id="3" name="Content Placeholder 2"/>
          <p:cNvSpPr>
            <a:spLocks noGrp="1"/>
          </p:cNvSpPr>
          <p:nvPr>
            <p:ph idx="1"/>
          </p:nvPr>
        </p:nvSpPr>
        <p:spPr>
          <a:xfrm>
            <a:off x="628650" y="1825625"/>
            <a:ext cx="4857750" cy="4351338"/>
          </a:xfrm>
        </p:spPr>
        <p:txBody>
          <a:bodyPr/>
          <a:lstStyle/>
          <a:p>
            <a:r>
              <a:rPr lang="en-US" dirty="0"/>
              <a:t>If we were to suddenly and miraculously cut fossil fuel use in half, which of the following would be the most likely outcome? Choose a trend (from the graph) and explain your answer. </a:t>
            </a:r>
          </a:p>
          <a:p>
            <a:endParaRPr lang="en-US" dirty="0"/>
          </a:p>
          <a:p>
            <a:r>
              <a:rPr lang="en-US" dirty="0"/>
              <a:t>Visit Craig Kohn &amp; May Lee to learn more. </a:t>
            </a:r>
          </a:p>
          <a:p>
            <a:endParaRPr lang="en-US" dirty="0"/>
          </a:p>
        </p:txBody>
      </p:sp>
      <p:pic>
        <p:nvPicPr>
          <p:cNvPr id="4" name="Picture 3"/>
          <p:cNvPicPr/>
          <p:nvPr/>
        </p:nvPicPr>
        <p:blipFill>
          <a:blip r:embed="rId3"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093043" y="19988325"/>
            <a:ext cx="4056425" cy="6240728"/>
          </a:xfrm>
          <a:prstGeom prst="rect">
            <a:avLst/>
          </a:prstGeom>
          <a:solidFill>
            <a:schemeClr val="bg1"/>
          </a:solidFill>
        </p:spPr>
      </p:pic>
      <p:pic>
        <p:nvPicPr>
          <p:cNvPr id="5" name="Picture 4"/>
          <p:cNvPicPr/>
          <p:nvPr/>
        </p:nvPicPr>
        <p:blipFill>
          <a:blip r:embed="rId3"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5599307" y="1825625"/>
            <a:ext cx="2916043" cy="4486274"/>
          </a:xfrm>
          <a:prstGeom prst="rect">
            <a:avLst/>
          </a:prstGeom>
          <a:solidFill>
            <a:schemeClr val="bg1"/>
          </a:solidFill>
        </p:spPr>
      </p:pic>
    </p:spTree>
    <p:extLst>
      <p:ext uri="{BB962C8B-B14F-4D97-AF65-F5344CB8AC3E}">
        <p14:creationId xmlns:p14="http://schemas.microsoft.com/office/powerpoint/2010/main" val="1673822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634"/>
          </a:xfrm>
        </p:spPr>
        <p:txBody>
          <a:bodyPr>
            <a:normAutofit/>
          </a:bodyPr>
          <a:lstStyle/>
          <a:p>
            <a:r>
              <a:rPr lang="en-US" sz="4000" dirty="0"/>
              <a:t>Session Overview</a:t>
            </a:r>
          </a:p>
        </p:txBody>
      </p:sp>
      <p:sp>
        <p:nvSpPr>
          <p:cNvPr id="3" name="Content Placeholder 2"/>
          <p:cNvSpPr>
            <a:spLocks noGrp="1"/>
          </p:cNvSpPr>
          <p:nvPr>
            <p:ph idx="1"/>
          </p:nvPr>
        </p:nvSpPr>
        <p:spPr>
          <a:xfrm>
            <a:off x="689548" y="1109272"/>
            <a:ext cx="7585022" cy="4891478"/>
          </a:xfrm>
        </p:spPr>
        <p:txBody>
          <a:bodyPr>
            <a:normAutofit/>
          </a:bodyPr>
          <a:lstStyle/>
          <a:p>
            <a:pPr lvl="0"/>
            <a:r>
              <a:rPr lang="en-US" dirty="0"/>
              <a:t>20 minutes: Introduction: Overview and a brief introduction to each poster.  </a:t>
            </a:r>
          </a:p>
          <a:p>
            <a:pPr lvl="0"/>
            <a:r>
              <a:rPr lang="en-US" dirty="0"/>
              <a:t>40 minutes: Participants circulate, view, and discuss posters. </a:t>
            </a:r>
          </a:p>
          <a:p>
            <a:pPr lvl="0"/>
            <a:r>
              <a:rPr lang="en-US" dirty="0"/>
              <a:t>30 minutes: Discussion led by Bill </a:t>
            </a:r>
            <a:r>
              <a:rPr lang="en-US" dirty="0" err="1"/>
              <a:t>Penuel</a:t>
            </a:r>
            <a:r>
              <a:rPr lang="en-US" dirty="0"/>
              <a:t> will address: </a:t>
            </a:r>
          </a:p>
          <a:p>
            <a:pPr lvl="1"/>
            <a:r>
              <a:rPr lang="en-US" dirty="0"/>
              <a:t>What contribution does each poster make to our understanding of how young people can develop environmental science literacy? </a:t>
            </a:r>
          </a:p>
          <a:p>
            <a:pPr lvl="1"/>
            <a:r>
              <a:rPr lang="en-US" dirty="0"/>
              <a:t>What are implications for supporting the learning of teachers and school and district </a:t>
            </a:r>
            <a:r>
              <a:rPr lang="en-US" dirty="0" smtClean="0"/>
              <a:t>leaders?</a:t>
            </a:r>
            <a:endParaRPr lang="en-US" dirty="0"/>
          </a:p>
        </p:txBody>
      </p:sp>
    </p:spTree>
    <p:extLst>
      <p:ext uri="{BB962C8B-B14F-4D97-AF65-F5344CB8AC3E}">
        <p14:creationId xmlns:p14="http://schemas.microsoft.com/office/powerpoint/2010/main" val="3480668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789664"/>
          </a:xfrm>
        </p:spPr>
        <p:txBody>
          <a:bodyPr/>
          <a:lstStyle/>
          <a:p>
            <a:r>
              <a:rPr lang="en-US" dirty="0"/>
              <a:t>Posters in this Session</a:t>
            </a:r>
          </a:p>
        </p:txBody>
      </p:sp>
      <p:sp>
        <p:nvSpPr>
          <p:cNvPr id="4" name="Rectangle 1"/>
          <p:cNvSpPr>
            <a:spLocks noGrp="1" noChangeArrowheads="1"/>
          </p:cNvSpPr>
          <p:nvPr>
            <p:ph idx="1"/>
          </p:nvPr>
        </p:nvSpPr>
        <p:spPr bwMode="auto">
          <a:xfrm>
            <a:off x="457200" y="959372"/>
            <a:ext cx="8229600" cy="530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x-none" sz="1800" b="1" i="0" u="none" strike="noStrike" cap="none" normalizeH="0" baseline="0" dirty="0">
                <a:ln>
                  <a:noFill/>
                </a:ln>
                <a:solidFill>
                  <a:schemeClr val="tx1"/>
                </a:solidFill>
                <a:effectLst/>
                <a:latin typeface="Arial" charset="0"/>
              </a:rPr>
              <a:t>A. Learning progressions that define three-dimensional</a:t>
            </a:r>
            <a:r>
              <a:rPr kumimoji="0" lang="en-US" altLang="x-none" sz="1800" b="1" i="0" u="none" strike="noStrike" cap="none" normalizeH="0" dirty="0">
                <a:ln>
                  <a:noFill/>
                </a:ln>
                <a:solidFill>
                  <a:schemeClr val="tx1"/>
                </a:solidFill>
                <a:effectLst/>
                <a:latin typeface="Arial" charset="0"/>
              </a:rPr>
              <a:t> learning</a:t>
            </a:r>
            <a:endParaRPr kumimoji="0" lang="en-US"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1: The Relationship between Students’ Explanations and their Interpretation of Inquiry Investigations, by Emily Scott</a:t>
            </a:r>
            <a:r>
              <a:rPr kumimoji="0" lang="en-US" altLang="x-none" sz="1600" b="0" i="0" u="none" strike="noStrike" cap="none" normalizeH="0" baseline="0" dirty="0">
                <a:ln>
                  <a:noFill/>
                </a:ln>
                <a:solidFill>
                  <a:schemeClr val="tx1"/>
                </a:solidFill>
                <a:effectLst/>
                <a:latin typeface="Arial" charset="0"/>
              </a:rPr>
              <a:t>, Kirsten Edwards,</a:t>
            </a:r>
            <a:r>
              <a:rPr kumimoji="0" lang="x-none" altLang="x-none" sz="1600" b="0" i="0" u="none" strike="noStrike" cap="none" normalizeH="0" baseline="0" dirty="0">
                <a:ln>
                  <a:noFill/>
                </a:ln>
                <a:solidFill>
                  <a:schemeClr val="tx1"/>
                </a:solidFill>
                <a:effectLst/>
                <a:latin typeface="Arial" charset="0"/>
              </a:rPr>
              <a:t> and Charles W. Anders</a:t>
            </a:r>
            <a:r>
              <a:rPr kumimoji="0" lang="en-US" altLang="x-none" sz="1600" b="0" i="0" u="none" strike="noStrike" cap="none" normalizeH="0" baseline="0" dirty="0">
                <a:ln>
                  <a:noFill/>
                </a:ln>
                <a:solidFill>
                  <a:schemeClr val="tx1"/>
                </a:solidFill>
                <a:effectLst/>
                <a:latin typeface="Arial" charset="0"/>
              </a:rPr>
              <a:t>on</a:t>
            </a:r>
            <a:endParaRPr kumimoji="0" lang="x-none" altLang="x-none" sz="1600" b="0"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2: An Initial Learning Progression Describing Students’ Understanding of a Model of the Global Carbon Cycle by Joyce M. Parker, Beth A. Covitt, May Lee, and Charles W. Anderson</a:t>
            </a:r>
            <a:endParaRPr kumimoji="0" lang="en-US" altLang="x-none"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2000" b="1" dirty="0">
                <a:solidFill>
                  <a:srgbClr val="FF0000"/>
                </a:solidFill>
                <a:latin typeface="Arial" charset="0"/>
              </a:rPr>
              <a:t>B. Classroom discourse the scaffolds three-dimensional learning</a:t>
            </a:r>
            <a:endParaRPr kumimoji="0" lang="x-none" altLang="x-none" sz="2000" b="1" i="0" u="none" strike="noStrike" cap="none" normalizeH="0" baseline="0" dirty="0">
              <a:ln>
                <a:noFill/>
              </a:ln>
              <a:solidFill>
                <a:srgbClr val="FF0000"/>
              </a:solidFill>
              <a:effectLst/>
              <a:latin typeface="Arial" charset="0"/>
            </a:endParaRP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3: An Examination of Discourse in </a:t>
            </a:r>
            <a:r>
              <a:rPr kumimoji="0" lang="x-none" altLang="x-none" sz="2000" b="0" i="1" u="none" strike="noStrike" cap="none" normalizeH="0" baseline="0" dirty="0">
                <a:ln>
                  <a:noFill/>
                </a:ln>
                <a:solidFill>
                  <a:srgbClr val="FF0000"/>
                </a:solidFill>
                <a:effectLst/>
                <a:latin typeface="Arial" charset="0"/>
              </a:rPr>
              <a:t>Carbon TIME</a:t>
            </a:r>
            <a:r>
              <a:rPr kumimoji="0" lang="x-none" altLang="x-none" sz="2000" b="0" i="0" u="none" strike="noStrike" cap="none" normalizeH="0" baseline="0" dirty="0">
                <a:ln>
                  <a:noFill/>
                </a:ln>
                <a:solidFill>
                  <a:srgbClr val="FF0000"/>
                </a:solidFill>
                <a:effectLst/>
                <a:latin typeface="Arial" charset="0"/>
              </a:rPr>
              <a:t> Classrooms, by Wendy Johnson, Hannah Miller, and Charles W. Anderson</a:t>
            </a: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4: Routines of Interaction around </a:t>
            </a:r>
            <a:r>
              <a:rPr kumimoji="0" lang="x-none" altLang="x-none" sz="2000" b="0" i="1" u="none" strike="noStrike" cap="none" normalizeH="0" baseline="0" dirty="0">
                <a:ln>
                  <a:noFill/>
                </a:ln>
                <a:solidFill>
                  <a:srgbClr val="FF0000"/>
                </a:solidFill>
                <a:effectLst/>
                <a:latin typeface="Arial" charset="0"/>
              </a:rPr>
              <a:t>Carbon TIME</a:t>
            </a:r>
            <a:r>
              <a:rPr kumimoji="0" lang="x-none" altLang="x-none" sz="2000" b="0" i="0" u="none" strike="noStrike" cap="none" normalizeH="0" baseline="0" dirty="0">
                <a:ln>
                  <a:noFill/>
                </a:ln>
                <a:solidFill>
                  <a:srgbClr val="FF0000"/>
                </a:solidFill>
                <a:effectLst/>
                <a:latin typeface="Arial" charset="0"/>
              </a:rPr>
              <a:t> Tools that Enhance Student Learning, by MaryMargaret Welch</a:t>
            </a:r>
            <a:r>
              <a:rPr kumimoji="0" lang="en-US" altLang="x-none" sz="2000" b="0" i="0" u="none" strike="noStrike" cap="none" normalizeH="0" baseline="0" dirty="0">
                <a:ln>
                  <a:noFill/>
                </a:ln>
                <a:solidFill>
                  <a:srgbClr val="FF0000"/>
                </a:solidFill>
                <a:effectLst/>
                <a:latin typeface="Arial" charset="0"/>
              </a:rPr>
              <a:t>, </a:t>
            </a:r>
            <a:r>
              <a:rPr lang="x-none" altLang="x-none" sz="2000" dirty="0">
                <a:solidFill>
                  <a:srgbClr val="FF0000"/>
                </a:solidFill>
                <a:latin typeface="Arial" charset="0"/>
              </a:rPr>
              <a:t>Jennifer Newell</a:t>
            </a:r>
            <a:r>
              <a:rPr lang="en-US" altLang="x-none" sz="2000" dirty="0">
                <a:solidFill>
                  <a:srgbClr val="FF0000"/>
                </a:solidFill>
                <a:latin typeface="Arial" charset="0"/>
              </a:rPr>
              <a:t>, </a:t>
            </a:r>
            <a:r>
              <a:rPr lang="x-none" altLang="x-none" sz="2000" dirty="0">
                <a:solidFill>
                  <a:srgbClr val="FF0000"/>
                </a:solidFill>
                <a:latin typeface="Arial" charset="0"/>
              </a:rPr>
              <a:t>Christa Haverly, Marcos Gonzalez, </a:t>
            </a:r>
            <a:r>
              <a:rPr kumimoji="0" lang="en-US" altLang="x-none" sz="2000" b="0" i="0" u="none" strike="noStrike" cap="none" normalizeH="0" baseline="0" dirty="0">
                <a:ln>
                  <a:noFill/>
                </a:ln>
                <a:solidFill>
                  <a:srgbClr val="FF0000"/>
                </a:solidFill>
                <a:effectLst/>
                <a:latin typeface="Arial" charset="0"/>
              </a:rPr>
              <a:t>and</a:t>
            </a:r>
            <a:r>
              <a:rPr kumimoji="0" lang="en-US" altLang="x-none" sz="2000" b="0" i="0" u="none" strike="noStrike" cap="none" normalizeH="0" dirty="0">
                <a:ln>
                  <a:noFill/>
                </a:ln>
                <a:solidFill>
                  <a:srgbClr val="FF0000"/>
                </a:solidFill>
                <a:effectLst/>
                <a:latin typeface="Arial" charset="0"/>
              </a:rPr>
              <a:t> Charles W. Anderson</a:t>
            </a:r>
            <a:endParaRPr kumimoji="0" lang="en-US" altLang="x-none" sz="2000" b="0" i="0" u="none" strike="noStrike" cap="none" normalizeH="0" baseline="0" dirty="0">
              <a:ln>
                <a:noFill/>
              </a:ln>
              <a:solidFill>
                <a:srgbClr val="FF0000"/>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1800" b="1" dirty="0">
                <a:latin typeface="Arial" charset="0"/>
              </a:rPr>
              <a:t>C. Scaffolding teacher learning</a:t>
            </a:r>
            <a:endParaRPr kumimoji="0" lang="x-none"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5: The Influence of Social Networks and Context on Teacher Agency, by Stefanie Marshall, William R. Penuel, and Qinyun Lin</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6: Teachers’ Sensemaking About Innovative Curriculum Materials, by Elizabeth Xeng de los Santos and Charles W. Anderson</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7: Using Survey Data to Measure Teaching Practices and Network Effects in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by Qinyun Lin, William R. Penuel, and Kenneth A. Frank.</a:t>
            </a:r>
          </a:p>
        </p:txBody>
      </p:sp>
    </p:spTree>
    <p:extLst>
      <p:ext uri="{BB962C8B-B14F-4D97-AF65-F5344CB8AC3E}">
        <p14:creationId xmlns:p14="http://schemas.microsoft.com/office/powerpoint/2010/main" val="1105081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11"/>
            <a:ext cx="8229600" cy="1143000"/>
          </a:xfrm>
        </p:spPr>
        <p:txBody>
          <a:bodyPr>
            <a:normAutofit fontScale="90000"/>
          </a:bodyPr>
          <a:lstStyle/>
          <a:p>
            <a:r>
              <a:rPr lang="en-US"/>
              <a:t>Posters 3 and 4: </a:t>
            </a:r>
            <a:br>
              <a:rPr lang="en-US"/>
            </a:br>
            <a:r>
              <a:rPr lang="en-US"/>
              <a:t>Focus </a:t>
            </a:r>
            <a:r>
              <a:rPr lang="en-US" dirty="0"/>
              <a:t>on Classroom Discourse Using Learning Progression Curriculum and Assessments</a:t>
            </a:r>
          </a:p>
        </p:txBody>
      </p:sp>
      <p:pic>
        <p:nvPicPr>
          <p:cNvPr id="3" name="Picture 2" descr="three legged sto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6690" y="2128192"/>
            <a:ext cx="3434550" cy="3434550"/>
          </a:xfrm>
          <a:prstGeom prst="rect">
            <a:avLst/>
          </a:prstGeom>
        </p:spPr>
      </p:pic>
      <p:sp>
        <p:nvSpPr>
          <p:cNvPr id="4" name="TextBox 3"/>
          <p:cNvSpPr txBox="1"/>
          <p:nvPr/>
        </p:nvSpPr>
        <p:spPr>
          <a:xfrm>
            <a:off x="514095" y="3492306"/>
            <a:ext cx="2464608" cy="1077218"/>
          </a:xfrm>
          <a:prstGeom prst="rect">
            <a:avLst/>
          </a:prstGeom>
          <a:noFill/>
        </p:spPr>
        <p:txBody>
          <a:bodyPr wrap="square" rtlCol="0">
            <a:spAutoFit/>
          </a:bodyPr>
          <a:lstStyle/>
          <a:p>
            <a:pPr algn="ctr"/>
            <a:r>
              <a:rPr lang="en-US" sz="3200" b="1" dirty="0">
                <a:solidFill>
                  <a:srgbClr val="0080FF"/>
                </a:solidFill>
              </a:rPr>
              <a:t>Curriculum &amp; Assessments</a:t>
            </a:r>
          </a:p>
        </p:txBody>
      </p:sp>
      <p:sp>
        <p:nvSpPr>
          <p:cNvPr id="5" name="TextBox 4"/>
          <p:cNvSpPr txBox="1"/>
          <p:nvPr/>
        </p:nvSpPr>
        <p:spPr>
          <a:xfrm>
            <a:off x="3297427" y="5360545"/>
            <a:ext cx="2705336" cy="1077218"/>
          </a:xfrm>
          <a:prstGeom prst="rect">
            <a:avLst/>
          </a:prstGeom>
          <a:noFill/>
        </p:spPr>
        <p:txBody>
          <a:bodyPr wrap="square" rtlCol="0">
            <a:spAutoFit/>
          </a:bodyPr>
          <a:lstStyle/>
          <a:p>
            <a:pPr algn="ctr"/>
            <a:r>
              <a:rPr lang="en-US" sz="3200" b="1" dirty="0">
                <a:solidFill>
                  <a:srgbClr val="008000"/>
                </a:solidFill>
              </a:rPr>
              <a:t>Professional Development</a:t>
            </a:r>
          </a:p>
        </p:txBody>
      </p:sp>
      <p:sp>
        <p:nvSpPr>
          <p:cNvPr id="6" name="TextBox 5"/>
          <p:cNvSpPr txBox="1"/>
          <p:nvPr/>
        </p:nvSpPr>
        <p:spPr>
          <a:xfrm>
            <a:off x="6229563" y="3285528"/>
            <a:ext cx="2464608" cy="1569660"/>
          </a:xfrm>
          <a:prstGeom prst="rect">
            <a:avLst/>
          </a:prstGeom>
          <a:noFill/>
        </p:spPr>
        <p:txBody>
          <a:bodyPr wrap="square" rtlCol="0">
            <a:spAutoFit/>
          </a:bodyPr>
          <a:lstStyle/>
          <a:p>
            <a:pPr algn="ctr"/>
            <a:r>
              <a:rPr lang="en-US" sz="3200" b="1" dirty="0">
                <a:solidFill>
                  <a:srgbClr val="FF0000"/>
                </a:solidFill>
              </a:rPr>
              <a:t>Teacher Support Networks</a:t>
            </a:r>
          </a:p>
        </p:txBody>
      </p:sp>
      <p:sp>
        <p:nvSpPr>
          <p:cNvPr id="7" name="Rounded Rectangle 6"/>
          <p:cNvSpPr/>
          <p:nvPr/>
        </p:nvSpPr>
        <p:spPr>
          <a:xfrm>
            <a:off x="514095" y="3285528"/>
            <a:ext cx="2588869" cy="156966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635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2538457" y="1120540"/>
            <a:ext cx="4382698" cy="4811740"/>
            <a:chOff x="1193297" y="2645388"/>
            <a:chExt cx="6268931" cy="7050535"/>
          </a:xfrm>
        </p:grpSpPr>
        <p:grpSp>
          <p:nvGrpSpPr>
            <p:cNvPr id="3" name="Group 2"/>
            <p:cNvGrpSpPr/>
            <p:nvPr/>
          </p:nvGrpSpPr>
          <p:grpSpPr>
            <a:xfrm>
              <a:off x="1422756" y="2969623"/>
              <a:ext cx="5632799" cy="4910880"/>
              <a:chOff x="7749620" y="4073100"/>
              <a:chExt cx="5632799" cy="4910880"/>
            </a:xfrm>
          </p:grpSpPr>
          <p:sp>
            <p:nvSpPr>
              <p:cNvPr id="4" name="Isosceles Triangle 3"/>
              <p:cNvSpPr/>
              <p:nvPr/>
            </p:nvSpPr>
            <p:spPr>
              <a:xfrm>
                <a:off x="7749620" y="4073100"/>
                <a:ext cx="5632799" cy="4910880"/>
              </a:xfrm>
              <a:prstGeom prst="triangle">
                <a:avLst/>
              </a:prstGeom>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endParaRPr lang="en-US" dirty="0"/>
              </a:p>
            </p:txBody>
          </p:sp>
          <p:cxnSp>
            <p:nvCxnSpPr>
              <p:cNvPr id="5" name="Straight Connector 4"/>
              <p:cNvCxnSpPr/>
              <p:nvPr/>
            </p:nvCxnSpPr>
            <p:spPr>
              <a:xfrm>
                <a:off x="9383616" y="6140723"/>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414506" y="7513480"/>
                <a:ext cx="2475244" cy="541174"/>
              </a:xfrm>
              <a:prstGeom prst="rect">
                <a:avLst/>
              </a:prstGeom>
              <a:noFill/>
            </p:spPr>
            <p:txBody>
              <a:bodyPr wrap="none" rtlCol="0">
                <a:spAutoFit/>
              </a:bodyPr>
              <a:lstStyle/>
              <a:p>
                <a:r>
                  <a:rPr lang="en-US" b="1" dirty="0"/>
                  <a:t>Observations</a:t>
                </a:r>
              </a:p>
            </p:txBody>
          </p:sp>
          <p:sp>
            <p:nvSpPr>
              <p:cNvPr id="8" name="TextBox 7"/>
              <p:cNvSpPr txBox="1"/>
              <p:nvPr/>
            </p:nvSpPr>
            <p:spPr>
              <a:xfrm>
                <a:off x="9797553" y="6153595"/>
                <a:ext cx="1680244" cy="541174"/>
              </a:xfrm>
              <a:prstGeom prst="rect">
                <a:avLst/>
              </a:prstGeom>
              <a:noFill/>
            </p:spPr>
            <p:txBody>
              <a:bodyPr wrap="none" rtlCol="0">
                <a:spAutoFit/>
              </a:bodyPr>
              <a:lstStyle/>
              <a:p>
                <a:r>
                  <a:rPr lang="en-US" b="1" dirty="0"/>
                  <a:t>Patterns</a:t>
                </a:r>
              </a:p>
            </p:txBody>
          </p:sp>
          <p:sp>
            <p:nvSpPr>
              <p:cNvPr id="9" name="TextBox 8"/>
              <p:cNvSpPr txBox="1"/>
              <p:nvPr/>
            </p:nvSpPr>
            <p:spPr>
              <a:xfrm>
                <a:off x="9989827" y="4822239"/>
                <a:ext cx="1187327" cy="811761"/>
              </a:xfrm>
              <a:prstGeom prst="rect">
                <a:avLst/>
              </a:prstGeom>
              <a:noFill/>
            </p:spPr>
            <p:txBody>
              <a:bodyPr wrap="square" rtlCol="0">
                <a:spAutoFit/>
              </a:bodyPr>
              <a:lstStyle/>
              <a:p>
                <a:pPr algn="ctr"/>
                <a:r>
                  <a:rPr lang="en-US" sz="1500" b="1" dirty="0"/>
                  <a:t>Models</a:t>
                </a:r>
              </a:p>
            </p:txBody>
          </p:sp>
        </p:grpSp>
        <p:sp>
          <p:nvSpPr>
            <p:cNvPr id="10" name="Right Arrow 9"/>
            <p:cNvSpPr/>
            <p:nvPr/>
          </p:nvSpPr>
          <p:spPr>
            <a:xfrm rot="17939236">
              <a:off x="-139151" y="3977836"/>
              <a:ext cx="4302133" cy="1637237"/>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 Inquiry </a:t>
              </a:r>
            </a:p>
            <a:p>
              <a:pPr algn="ctr"/>
              <a:r>
                <a:rPr lang="en-US" sz="1500" dirty="0"/>
                <a:t>(up the triangle)</a:t>
              </a:r>
            </a:p>
          </p:txBody>
        </p:sp>
        <p:sp>
          <p:nvSpPr>
            <p:cNvPr id="11" name="Right Arrow 10"/>
            <p:cNvSpPr/>
            <p:nvPr/>
          </p:nvSpPr>
          <p:spPr>
            <a:xfrm rot="3629775">
              <a:off x="4484831" y="4372267"/>
              <a:ext cx="4317557" cy="1637237"/>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Application</a:t>
              </a:r>
            </a:p>
            <a:p>
              <a:pPr algn="ctr"/>
              <a:r>
                <a:rPr lang="en-US" sz="1500" dirty="0"/>
                <a:t>(down the triangle)</a:t>
              </a:r>
            </a:p>
          </p:txBody>
        </p:sp>
        <p:sp>
          <p:nvSpPr>
            <p:cNvPr id="13" name="Left Arrow 12"/>
            <p:cNvSpPr/>
            <p:nvPr/>
          </p:nvSpPr>
          <p:spPr>
            <a:xfrm>
              <a:off x="2067047" y="8055527"/>
              <a:ext cx="4298183" cy="164039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New questions, new data</a:t>
              </a:r>
            </a:p>
          </p:txBody>
        </p:sp>
        <p:sp>
          <p:nvSpPr>
            <p:cNvPr id="17" name="TextBox 16"/>
            <p:cNvSpPr txBox="1"/>
            <p:nvPr/>
          </p:nvSpPr>
          <p:spPr>
            <a:xfrm>
              <a:off x="1927487" y="6948612"/>
              <a:ext cx="4655038" cy="676467"/>
            </a:xfrm>
            <a:prstGeom prst="rect">
              <a:avLst/>
            </a:prstGeom>
            <a:noFill/>
          </p:spPr>
          <p:txBody>
            <a:bodyPr wrap="square" rtlCol="0">
              <a:spAutoFit/>
            </a:bodyPr>
            <a:lstStyle/>
            <a:p>
              <a:pPr algn="ctr"/>
              <a:r>
                <a:rPr lang="en-US" sz="1200" dirty="0"/>
                <a:t>We make </a:t>
              </a:r>
              <a:r>
                <a:rPr lang="en-US" sz="1200" b="1" dirty="0"/>
                <a:t>observations</a:t>
              </a:r>
              <a:r>
                <a:rPr lang="en-US" sz="1200" dirty="0"/>
                <a:t> and collect data using numbers or words or pictures.</a:t>
              </a:r>
            </a:p>
          </p:txBody>
        </p:sp>
        <p:sp>
          <p:nvSpPr>
            <p:cNvPr id="18" name="TextBox 17"/>
            <p:cNvSpPr txBox="1"/>
            <p:nvPr/>
          </p:nvSpPr>
          <p:spPr>
            <a:xfrm>
              <a:off x="2531092" y="5555863"/>
              <a:ext cx="3486006" cy="676467"/>
            </a:xfrm>
            <a:prstGeom prst="rect">
              <a:avLst/>
            </a:prstGeom>
            <a:noFill/>
          </p:spPr>
          <p:txBody>
            <a:bodyPr wrap="none" rtlCol="0">
              <a:spAutoFit/>
            </a:bodyPr>
            <a:lstStyle/>
            <a:p>
              <a:pPr algn="ctr"/>
              <a:r>
                <a:rPr lang="en-US" sz="1200" dirty="0"/>
                <a:t>We identify </a:t>
              </a:r>
              <a:r>
                <a:rPr lang="en-US" sz="1200" b="1" dirty="0"/>
                <a:t>patterns</a:t>
              </a:r>
            </a:p>
            <a:p>
              <a:pPr algn="ctr"/>
              <a:r>
                <a:rPr lang="en-US" sz="1200" dirty="0"/>
                <a:t> in our data and observations.</a:t>
              </a:r>
            </a:p>
          </p:txBody>
        </p:sp>
        <p:sp>
          <p:nvSpPr>
            <p:cNvPr id="19" name="TextBox 18"/>
            <p:cNvSpPr txBox="1"/>
            <p:nvPr/>
          </p:nvSpPr>
          <p:spPr>
            <a:xfrm>
              <a:off x="3339234" y="4128365"/>
              <a:ext cx="1793950" cy="1262738"/>
            </a:xfrm>
            <a:prstGeom prst="rect">
              <a:avLst/>
            </a:prstGeom>
            <a:noFill/>
          </p:spPr>
          <p:txBody>
            <a:bodyPr wrap="square" rtlCol="0">
              <a:spAutoFit/>
            </a:bodyPr>
            <a:lstStyle/>
            <a:p>
              <a:pPr algn="ctr"/>
              <a:r>
                <a:rPr lang="en-US" sz="1000" dirty="0"/>
                <a:t>A few key </a:t>
              </a:r>
              <a:r>
                <a:rPr lang="en-US" sz="1000" b="1" dirty="0"/>
                <a:t>models</a:t>
              </a:r>
              <a:endParaRPr lang="en-US" sz="1000" dirty="0"/>
            </a:p>
            <a:p>
              <a:pPr algn="ctr"/>
              <a:r>
                <a:rPr lang="en-US" sz="1000" dirty="0"/>
                <a:t>explain why the patterns happen. </a:t>
              </a:r>
            </a:p>
          </p:txBody>
        </p:sp>
      </p:grpSp>
      <p:sp>
        <p:nvSpPr>
          <p:cNvPr id="2" name="TextBox 1"/>
          <p:cNvSpPr txBox="1"/>
          <p:nvPr/>
        </p:nvSpPr>
        <p:spPr>
          <a:xfrm>
            <a:off x="-262605" y="19518"/>
            <a:ext cx="9863805" cy="1015663"/>
          </a:xfrm>
          <a:prstGeom prst="rect">
            <a:avLst/>
          </a:prstGeom>
          <a:noFill/>
        </p:spPr>
        <p:txBody>
          <a:bodyPr wrap="square" rtlCol="0">
            <a:spAutoFit/>
          </a:bodyPr>
          <a:lstStyle/>
          <a:p>
            <a:pPr algn="ctr"/>
            <a:r>
              <a:rPr lang="en-US" sz="3000" i="1" dirty="0"/>
              <a:t>Carbon TIME </a:t>
            </a:r>
            <a:r>
              <a:rPr lang="en-US" sz="3000" dirty="0"/>
              <a:t>groups </a:t>
            </a:r>
            <a:r>
              <a:rPr lang="en-US" sz="3000" i="1" dirty="0"/>
              <a:t>NGSS</a:t>
            </a:r>
            <a:r>
              <a:rPr lang="en-US" sz="3000" dirty="0"/>
              <a:t> practices</a:t>
            </a:r>
          </a:p>
          <a:p>
            <a:pPr algn="ctr"/>
            <a:r>
              <a:rPr lang="en-US" sz="3000" dirty="0"/>
              <a:t> in the instructional model</a:t>
            </a:r>
          </a:p>
        </p:txBody>
      </p:sp>
      <p:sp>
        <p:nvSpPr>
          <p:cNvPr id="16" name="TextBox 15"/>
          <p:cNvSpPr txBox="1"/>
          <p:nvPr/>
        </p:nvSpPr>
        <p:spPr>
          <a:xfrm>
            <a:off x="38100" y="1558273"/>
            <a:ext cx="2755900" cy="2585323"/>
          </a:xfrm>
          <a:prstGeom prst="rect">
            <a:avLst/>
          </a:prstGeom>
          <a:noFill/>
        </p:spPr>
        <p:txBody>
          <a:bodyPr wrap="square" rtlCol="0">
            <a:spAutoFit/>
          </a:bodyPr>
          <a:lstStyle/>
          <a:p>
            <a:r>
              <a:rPr lang="en-US" b="1" u="sng" dirty="0"/>
              <a:t>NGSS Inquiry Practices</a:t>
            </a:r>
          </a:p>
          <a:p>
            <a:pPr marL="342900" indent="-342900">
              <a:buAutoNum type="arabicPeriod"/>
            </a:pPr>
            <a:r>
              <a:rPr lang="en-US" dirty="0"/>
              <a:t>Asking questions</a:t>
            </a:r>
          </a:p>
          <a:p>
            <a:r>
              <a:rPr lang="en-US" dirty="0"/>
              <a:t>2a. Developing models</a:t>
            </a:r>
          </a:p>
          <a:p>
            <a:r>
              <a:rPr lang="en-US" dirty="0"/>
              <a:t>3.   Investigations</a:t>
            </a:r>
          </a:p>
          <a:p>
            <a:pPr marL="342900" indent="-342900">
              <a:buAutoNum type="arabicPeriod" startAt="4"/>
            </a:pPr>
            <a:r>
              <a:rPr lang="en-US" dirty="0"/>
              <a:t>Analyzing &amp; </a:t>
            </a:r>
          </a:p>
          <a:p>
            <a:r>
              <a:rPr lang="en-US" dirty="0"/>
              <a:t>       interpreting data</a:t>
            </a:r>
          </a:p>
          <a:p>
            <a:r>
              <a:rPr lang="en-US" dirty="0"/>
              <a:t>7.   Argument from </a:t>
            </a:r>
          </a:p>
          <a:p>
            <a:r>
              <a:rPr lang="en-US" dirty="0"/>
              <a:t>      evidence</a:t>
            </a:r>
          </a:p>
          <a:p>
            <a:endParaRPr lang="en-US" dirty="0"/>
          </a:p>
        </p:txBody>
      </p:sp>
      <p:sp>
        <p:nvSpPr>
          <p:cNvPr id="36" name="TextBox 35"/>
          <p:cNvSpPr txBox="1"/>
          <p:nvPr/>
        </p:nvSpPr>
        <p:spPr>
          <a:xfrm>
            <a:off x="6438900" y="1440146"/>
            <a:ext cx="2755900" cy="1477328"/>
          </a:xfrm>
          <a:prstGeom prst="rect">
            <a:avLst/>
          </a:prstGeom>
          <a:noFill/>
        </p:spPr>
        <p:txBody>
          <a:bodyPr wrap="square" rtlCol="0">
            <a:spAutoFit/>
          </a:bodyPr>
          <a:lstStyle/>
          <a:p>
            <a:r>
              <a:rPr lang="en-US" b="1" u="sng" dirty="0"/>
              <a:t>NGSS Application Practices</a:t>
            </a:r>
          </a:p>
          <a:p>
            <a:r>
              <a:rPr lang="en-US" dirty="0"/>
              <a:t>2b. Using models</a:t>
            </a:r>
          </a:p>
          <a:p>
            <a:pPr marL="342900" indent="-342900">
              <a:buAutoNum type="arabicPeriod" startAt="6"/>
            </a:pPr>
            <a:r>
              <a:rPr lang="en-US" dirty="0"/>
              <a:t>Constructing    explanations</a:t>
            </a:r>
          </a:p>
          <a:p>
            <a:endParaRPr lang="en-US" dirty="0"/>
          </a:p>
        </p:txBody>
      </p:sp>
      <p:sp>
        <p:nvSpPr>
          <p:cNvPr id="37" name="TextBox 36"/>
          <p:cNvSpPr txBox="1"/>
          <p:nvPr/>
        </p:nvSpPr>
        <p:spPr>
          <a:xfrm>
            <a:off x="1853806" y="5840115"/>
            <a:ext cx="6152412" cy="923330"/>
          </a:xfrm>
          <a:prstGeom prst="rect">
            <a:avLst/>
          </a:prstGeom>
          <a:noFill/>
        </p:spPr>
        <p:txBody>
          <a:bodyPr wrap="square" rtlCol="0">
            <a:spAutoFit/>
          </a:bodyPr>
          <a:lstStyle/>
          <a:p>
            <a:pPr algn="ctr"/>
            <a:r>
              <a:rPr lang="en-US" b="1" u="sng" dirty="0"/>
              <a:t>NGSS General Practices</a:t>
            </a:r>
          </a:p>
          <a:p>
            <a:r>
              <a:rPr lang="en-US" dirty="0"/>
              <a:t>5. Using mathematics and computational thinking</a:t>
            </a:r>
          </a:p>
          <a:p>
            <a:r>
              <a:rPr lang="en-US" dirty="0"/>
              <a:t>8. Obtaining, evaluating, and communicating information</a:t>
            </a:r>
          </a:p>
        </p:txBody>
      </p:sp>
    </p:spTree>
    <p:extLst>
      <p:ext uri="{BB962C8B-B14F-4D97-AF65-F5344CB8AC3E}">
        <p14:creationId xmlns:p14="http://schemas.microsoft.com/office/powerpoint/2010/main" val="451543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50" i="1"/>
              <a:t>Carbon TIME </a:t>
            </a:r>
            <a:r>
              <a:rPr lang="en-US" sz="2250"/>
              <a:t>Annotated </a:t>
            </a:r>
            <a:r>
              <a:rPr lang="en-US" sz="2250" dirty="0"/>
              <a:t>Instructional Model</a:t>
            </a:r>
          </a:p>
        </p:txBody>
      </p:sp>
      <p:sp>
        <p:nvSpPr>
          <p:cNvPr id="4" name="Right Arrow 3"/>
          <p:cNvSpPr/>
          <p:nvPr/>
        </p:nvSpPr>
        <p:spPr>
          <a:xfrm>
            <a:off x="382036" y="5171452"/>
            <a:ext cx="6746185" cy="642938"/>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Direction of learning: Students move to higher learning progression levels</a:t>
            </a:r>
            <a:r>
              <a:rPr lang="en-US" sz="422" dirty="0">
                <a:solidFill>
                  <a:schemeClr val="tx1"/>
                </a:solidFill>
              </a:rPr>
              <a:t> </a:t>
            </a:r>
          </a:p>
        </p:txBody>
      </p:sp>
      <p:sp>
        <p:nvSpPr>
          <p:cNvPr id="6" name="Right Arrow 5"/>
          <p:cNvSpPr/>
          <p:nvPr/>
        </p:nvSpPr>
        <p:spPr>
          <a:xfrm rot="16200000">
            <a:off x="6093907" y="3513843"/>
            <a:ext cx="2426789" cy="547008"/>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Nature of knowledge</a:t>
            </a:r>
            <a:r>
              <a:rPr lang="en-US" sz="422" dirty="0">
                <a:solidFill>
                  <a:schemeClr val="tx1"/>
                </a:solidFill>
              </a:rPr>
              <a:t> </a:t>
            </a:r>
          </a:p>
        </p:txBody>
      </p:sp>
      <p:sp>
        <p:nvSpPr>
          <p:cNvPr id="7" name="TextBox 6"/>
          <p:cNvSpPr txBox="1"/>
          <p:nvPr/>
        </p:nvSpPr>
        <p:spPr>
          <a:xfrm>
            <a:off x="7743204" y="2556932"/>
            <a:ext cx="866568" cy="2585323"/>
          </a:xfrm>
          <a:prstGeom prst="rect">
            <a:avLst/>
          </a:prstGeom>
          <a:noFill/>
          <a:ln>
            <a:noFill/>
          </a:ln>
        </p:spPr>
        <p:txBody>
          <a:bodyPr wrap="square" rtlCol="0">
            <a:spAutoFit/>
          </a:bodyPr>
          <a:lstStyle/>
          <a:p>
            <a:r>
              <a:rPr lang="en-US" sz="1350" dirty="0"/>
              <a:t>Abstract &amp;</a:t>
            </a:r>
          </a:p>
          <a:p>
            <a:r>
              <a:rPr lang="en-US" sz="1350" dirty="0"/>
              <a:t>general</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Concrete &amp; specific</a:t>
            </a:r>
          </a:p>
        </p:txBody>
      </p:sp>
      <p:sp>
        <p:nvSpPr>
          <p:cNvPr id="10" name="Bent Arrow 9"/>
          <p:cNvSpPr/>
          <p:nvPr/>
        </p:nvSpPr>
        <p:spPr>
          <a:xfrm>
            <a:off x="3866944" y="2025811"/>
            <a:ext cx="531122" cy="1136789"/>
          </a:xfrm>
          <a:prstGeom prst="ben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2">
              <a:solidFill>
                <a:schemeClr val="tx1"/>
              </a:solidFill>
            </a:endParaRPr>
          </a:p>
        </p:txBody>
      </p:sp>
      <p:sp>
        <p:nvSpPr>
          <p:cNvPr id="11" name="TextBox 10"/>
          <p:cNvSpPr txBox="1"/>
          <p:nvPr/>
        </p:nvSpPr>
        <p:spPr>
          <a:xfrm>
            <a:off x="4481927" y="1811497"/>
            <a:ext cx="2468010" cy="946413"/>
          </a:xfrm>
          <a:prstGeom prst="rect">
            <a:avLst/>
          </a:prstGeom>
          <a:noFill/>
        </p:spPr>
        <p:txBody>
          <a:bodyPr wrap="square" rtlCol="0">
            <a:spAutoFit/>
          </a:bodyPr>
          <a:lstStyle/>
          <a:p>
            <a:r>
              <a:rPr lang="en-US" sz="1350" dirty="0"/>
              <a:t>Atomic-molecular model of </a:t>
            </a:r>
            <a:br>
              <a:rPr lang="en-US" sz="1350" dirty="0"/>
            </a:br>
            <a:r>
              <a:rPr lang="en-US" sz="1350" dirty="0"/>
              <a:t>carbon-transforming processes</a:t>
            </a:r>
            <a:br>
              <a:rPr lang="en-US" sz="1350" dirty="0"/>
            </a:br>
            <a:r>
              <a:rPr lang="en-US" sz="1350" dirty="0"/>
              <a:t>OR large-scale pool-and-flux mode</a:t>
            </a:r>
            <a:r>
              <a:rPr lang="en-US" sz="1500" dirty="0"/>
              <a:t>l</a:t>
            </a:r>
          </a:p>
        </p:txBody>
      </p:sp>
      <p:pic>
        <p:nvPicPr>
          <p:cNvPr id="5" name="Picture 4"/>
          <p:cNvPicPr>
            <a:picLocks noChangeAspect="1"/>
          </p:cNvPicPr>
          <p:nvPr/>
        </p:nvPicPr>
        <p:blipFill>
          <a:blip r:embed="rId2"/>
          <a:stretch>
            <a:fillRect/>
          </a:stretch>
        </p:blipFill>
        <p:spPr>
          <a:xfrm>
            <a:off x="457200" y="2679285"/>
            <a:ext cx="6581879" cy="2492168"/>
          </a:xfrm>
          <a:prstGeom prst="rect">
            <a:avLst/>
          </a:prstGeom>
        </p:spPr>
      </p:pic>
    </p:spTree>
    <p:extLst>
      <p:ext uri="{BB962C8B-B14F-4D97-AF65-F5344CB8AC3E}">
        <p14:creationId xmlns:p14="http://schemas.microsoft.com/office/powerpoint/2010/main" val="1226891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541" y="741331"/>
            <a:ext cx="8229600" cy="4167553"/>
          </a:xfrm>
        </p:spPr>
        <p:txBody>
          <a:bodyPr>
            <a:normAutofit/>
          </a:bodyPr>
          <a:lstStyle/>
          <a:p>
            <a:pPr marL="0" indent="0" algn="ctr">
              <a:buNone/>
            </a:pPr>
            <a:r>
              <a:rPr lang="en-US" sz="3600" dirty="0"/>
              <a:t>“By centering science education on phenomena that students are motivated to explain, the focus of learning </a:t>
            </a:r>
            <a:r>
              <a:rPr lang="en-US" sz="3600" i="1" dirty="0"/>
              <a:t>shifts from </a:t>
            </a:r>
            <a:r>
              <a:rPr lang="en-US" sz="3600" b="1" i="1" dirty="0">
                <a:solidFill>
                  <a:srgbClr val="0070C0"/>
                </a:solidFill>
              </a:rPr>
              <a:t>learning about </a:t>
            </a:r>
            <a:r>
              <a:rPr lang="en-US" sz="3600" i="1" dirty="0"/>
              <a:t>a topic to </a:t>
            </a:r>
            <a:r>
              <a:rPr lang="en-US" sz="3600" b="1" i="1" dirty="0">
                <a:solidFill>
                  <a:srgbClr val="FF0000"/>
                </a:solidFill>
              </a:rPr>
              <a:t>figuring out </a:t>
            </a:r>
            <a:r>
              <a:rPr lang="en-US" sz="3600" i="1" dirty="0"/>
              <a:t>why or how something happens</a:t>
            </a:r>
            <a:r>
              <a:rPr lang="en-US" sz="3600" dirty="0"/>
              <a:t>” (NGSS, 2016).</a:t>
            </a:r>
          </a:p>
          <a:p>
            <a:pPr marL="0" indent="0" algn="ctr">
              <a:buNone/>
            </a:pPr>
            <a:endParaRPr lang="en-US" sz="3600" dirty="0"/>
          </a:p>
        </p:txBody>
      </p:sp>
    </p:spTree>
    <p:extLst>
      <p:ext uri="{BB962C8B-B14F-4D97-AF65-F5344CB8AC3E}">
        <p14:creationId xmlns:p14="http://schemas.microsoft.com/office/powerpoint/2010/main" val="833347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Student Roles in the Instructional Model</a:t>
            </a:r>
          </a:p>
        </p:txBody>
      </p:sp>
      <p:pic>
        <p:nvPicPr>
          <p:cNvPr id="4" name="Picture 3"/>
          <p:cNvPicPr>
            <a:picLocks noChangeAspect="1"/>
          </p:cNvPicPr>
          <p:nvPr/>
        </p:nvPicPr>
        <p:blipFill>
          <a:blip r:embed="rId3"/>
          <a:stretch>
            <a:fillRect/>
          </a:stretch>
        </p:blipFill>
        <p:spPr>
          <a:xfrm>
            <a:off x="1282700" y="885657"/>
            <a:ext cx="6578600" cy="3225800"/>
          </a:xfrm>
          <a:prstGeom prst="rect">
            <a:avLst/>
          </a:prstGeom>
        </p:spPr>
      </p:pic>
      <p:sp>
        <p:nvSpPr>
          <p:cNvPr id="5" name="Rounded Rectangular Callout 4"/>
          <p:cNvSpPr/>
          <p:nvPr/>
        </p:nvSpPr>
        <p:spPr>
          <a:xfrm>
            <a:off x="882316" y="4523874"/>
            <a:ext cx="2149642" cy="1652337"/>
          </a:xfrm>
          <a:prstGeom prst="wedgeRoundRectCallout">
            <a:avLst>
              <a:gd name="adj1" fmla="val 12002"/>
              <a:gd name="adj2" fmla="val -113229"/>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336758" y="4507832"/>
            <a:ext cx="2149642" cy="1652337"/>
          </a:xfrm>
          <a:prstGeom prst="wedgeRoundRectCallout">
            <a:avLst>
              <a:gd name="adj1" fmla="val -41729"/>
              <a:gd name="adj2" fmla="val -162744"/>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791200" y="4486108"/>
            <a:ext cx="2149642" cy="1652337"/>
          </a:xfrm>
          <a:prstGeom prst="wedgeRoundRectCallout">
            <a:avLst>
              <a:gd name="adj1" fmla="val -64864"/>
              <a:gd name="adj2" fmla="val -137501"/>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58780" y="4716379"/>
            <a:ext cx="1828800" cy="1200329"/>
          </a:xfrm>
          <a:prstGeom prst="rect">
            <a:avLst/>
          </a:prstGeom>
          <a:noFill/>
        </p:spPr>
        <p:txBody>
          <a:bodyPr wrap="square" rtlCol="0">
            <a:spAutoFit/>
          </a:bodyPr>
          <a:lstStyle/>
          <a:p>
            <a:r>
              <a:rPr lang="en-US" dirty="0"/>
              <a:t>Students as questioners: Exploring driving question</a:t>
            </a:r>
          </a:p>
        </p:txBody>
      </p:sp>
      <p:sp>
        <p:nvSpPr>
          <p:cNvPr id="9" name="TextBox 8"/>
          <p:cNvSpPr txBox="1"/>
          <p:nvPr/>
        </p:nvSpPr>
        <p:spPr>
          <a:xfrm>
            <a:off x="3433009" y="4668070"/>
            <a:ext cx="1989221" cy="1477328"/>
          </a:xfrm>
          <a:prstGeom prst="rect">
            <a:avLst/>
          </a:prstGeom>
          <a:noFill/>
        </p:spPr>
        <p:txBody>
          <a:bodyPr wrap="square" rtlCol="0">
            <a:spAutoFit/>
          </a:bodyPr>
          <a:lstStyle/>
          <a:p>
            <a:r>
              <a:rPr lang="en-US" dirty="0"/>
              <a:t>Students as investigators: Developing evidence-based arguments</a:t>
            </a:r>
          </a:p>
        </p:txBody>
      </p:sp>
      <p:sp>
        <p:nvSpPr>
          <p:cNvPr id="10" name="TextBox 9"/>
          <p:cNvSpPr txBox="1"/>
          <p:nvPr/>
        </p:nvSpPr>
        <p:spPr>
          <a:xfrm>
            <a:off x="5872079" y="4617819"/>
            <a:ext cx="1989221" cy="1477328"/>
          </a:xfrm>
          <a:prstGeom prst="rect">
            <a:avLst/>
          </a:prstGeom>
          <a:noFill/>
        </p:spPr>
        <p:txBody>
          <a:bodyPr wrap="square" rtlCol="0">
            <a:spAutoFit/>
          </a:bodyPr>
          <a:lstStyle/>
          <a:p>
            <a:r>
              <a:rPr lang="en-US" dirty="0"/>
              <a:t>Students as explainers:</a:t>
            </a:r>
          </a:p>
          <a:p>
            <a:r>
              <a:rPr lang="en-US" dirty="0"/>
              <a:t>Constructing model-based explanations</a:t>
            </a:r>
          </a:p>
        </p:txBody>
      </p:sp>
    </p:spTree>
    <p:extLst>
      <p:ext uri="{BB962C8B-B14F-4D97-AF65-F5344CB8AC3E}">
        <p14:creationId xmlns:p14="http://schemas.microsoft.com/office/powerpoint/2010/main" val="1048185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Average Learning Gains for Individual Teachers</a:t>
            </a:r>
          </a:p>
        </p:txBody>
      </p:sp>
      <p:pic>
        <p:nvPicPr>
          <p:cNvPr id="5" name="그림 3"/>
          <p:cNvPicPr>
            <a:picLocks noChangeAspect="1"/>
          </p:cNvPicPr>
          <p:nvPr/>
        </p:nvPicPr>
        <p:blipFill>
          <a:blip r:embed="rId3"/>
          <a:stretch>
            <a:fillRect/>
          </a:stretch>
        </p:blipFill>
        <p:spPr>
          <a:xfrm>
            <a:off x="457200" y="1930982"/>
            <a:ext cx="8568835" cy="3619583"/>
          </a:xfrm>
          <a:prstGeom prst="rect">
            <a:avLst/>
          </a:prstGeom>
        </p:spPr>
      </p:pic>
    </p:spTree>
    <p:extLst>
      <p:ext uri="{BB962C8B-B14F-4D97-AF65-F5344CB8AC3E}">
        <p14:creationId xmlns:p14="http://schemas.microsoft.com/office/powerpoint/2010/main" val="995439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03"/>
            <a:ext cx="8229600" cy="714713"/>
          </a:xfrm>
        </p:spPr>
        <p:txBody>
          <a:bodyPr/>
          <a:lstStyle/>
          <a:p>
            <a:r>
              <a:rPr lang="en-US" dirty="0"/>
              <a:t>Focus Teachers for Posters 3, 4, 5, 6</a:t>
            </a:r>
          </a:p>
        </p:txBody>
      </p:sp>
      <p:graphicFrame>
        <p:nvGraphicFramePr>
          <p:cNvPr id="4" name="Content Placeholder 3"/>
          <p:cNvGraphicFramePr>
            <a:graphicFrameLocks noGrp="1"/>
          </p:cNvGraphicFramePr>
          <p:nvPr>
            <p:ph idx="1"/>
            <p:extLst/>
          </p:nvPr>
        </p:nvGraphicFramePr>
        <p:xfrm>
          <a:off x="457200" y="997523"/>
          <a:ext cx="8229600" cy="5303520"/>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370840">
                <a:tc>
                  <a:txBody>
                    <a:bodyPr/>
                    <a:lstStyle/>
                    <a:p>
                      <a:r>
                        <a:rPr lang="en-US" sz="2400" dirty="0"/>
                        <a:t>Ms. Nolan: Urban high school</a:t>
                      </a:r>
                    </a:p>
                    <a:p>
                      <a:pPr lvl="1"/>
                      <a:r>
                        <a:rPr lang="en-US" sz="2400" dirty="0"/>
                        <a:t>10</a:t>
                      </a:r>
                      <a:r>
                        <a:rPr lang="en-US" sz="2400" baseline="30000" dirty="0"/>
                        <a:t>th</a:t>
                      </a:r>
                      <a:r>
                        <a:rPr lang="en-US" sz="2400" dirty="0"/>
                        <a:t> grade students</a:t>
                      </a:r>
                    </a:p>
                    <a:p>
                      <a:pPr lvl="1"/>
                      <a:r>
                        <a:rPr lang="en-US" sz="2400" dirty="0">
                          <a:solidFill>
                            <a:schemeClr val="tx1"/>
                          </a:solidFill>
                        </a:rPr>
                        <a:t>7</a:t>
                      </a:r>
                      <a:r>
                        <a:rPr lang="en-US" sz="2400" dirty="0"/>
                        <a:t> years teaching experience</a:t>
                      </a:r>
                    </a:p>
                    <a:p>
                      <a:pPr lvl="1"/>
                      <a:r>
                        <a:rPr lang="en-US" sz="2400" dirty="0"/>
                        <a:t>55% White, 14%</a:t>
                      </a:r>
                      <a:r>
                        <a:rPr lang="en-US" sz="2400" baseline="0" dirty="0"/>
                        <a:t> Asian, </a:t>
                      </a:r>
                    </a:p>
                    <a:p>
                      <a:pPr lvl="1"/>
                      <a:r>
                        <a:rPr lang="en-US" sz="2400" baseline="0" dirty="0"/>
                        <a:t>12% Black, 11% Hispanic</a:t>
                      </a:r>
                      <a:endParaRPr lang="en-US" sz="2400" dirty="0"/>
                    </a:p>
                    <a:p>
                      <a:pPr lvl="1"/>
                      <a:r>
                        <a:rPr lang="en-US" sz="2400" dirty="0"/>
                        <a:t>34% free &amp; reduced lunch</a:t>
                      </a:r>
                    </a:p>
                  </a:txBody>
                  <a:tcPr/>
                </a:tc>
                <a:tc>
                  <a:txBody>
                    <a:bodyPr/>
                    <a:lstStyle/>
                    <a:p>
                      <a:r>
                        <a:rPr lang="en-US" sz="2400" dirty="0"/>
                        <a:t>Ms. Callahan: Science and math center</a:t>
                      </a:r>
                    </a:p>
                    <a:p>
                      <a:pPr lvl="1"/>
                      <a:r>
                        <a:rPr lang="en-US" sz="2400" dirty="0"/>
                        <a:t>9</a:t>
                      </a:r>
                      <a:r>
                        <a:rPr lang="en-US" sz="2400" baseline="30000" dirty="0"/>
                        <a:t>th</a:t>
                      </a:r>
                      <a:r>
                        <a:rPr lang="en-US" sz="2400" dirty="0"/>
                        <a:t> grade students</a:t>
                      </a:r>
                    </a:p>
                    <a:p>
                      <a:pPr lvl="1"/>
                      <a:r>
                        <a:rPr lang="en-US" sz="2400" dirty="0">
                          <a:solidFill>
                            <a:schemeClr val="tx1"/>
                          </a:solidFill>
                        </a:rPr>
                        <a:t>13</a:t>
                      </a:r>
                      <a:r>
                        <a:rPr lang="en-US" sz="2400" dirty="0"/>
                        <a:t> years teaching experience</a:t>
                      </a:r>
                    </a:p>
                    <a:p>
                      <a:pPr lvl="1"/>
                      <a:r>
                        <a:rPr lang="en-US" sz="2400" dirty="0">
                          <a:solidFill>
                            <a:schemeClr val="tx1"/>
                          </a:solidFill>
                        </a:rPr>
                        <a:t>78% White, 18%</a:t>
                      </a:r>
                      <a:r>
                        <a:rPr lang="en-US" sz="2400" baseline="0" dirty="0">
                          <a:solidFill>
                            <a:schemeClr val="tx1"/>
                          </a:solidFill>
                        </a:rPr>
                        <a:t> Asian, </a:t>
                      </a:r>
                    </a:p>
                    <a:p>
                      <a:pPr lvl="1"/>
                      <a:r>
                        <a:rPr lang="en-US" sz="2400" baseline="0" dirty="0">
                          <a:solidFill>
                            <a:schemeClr val="tx1"/>
                          </a:solidFill>
                        </a:rPr>
                        <a:t>4% Black &amp; Hispanic</a:t>
                      </a:r>
                      <a:endParaRPr lang="en-US" sz="2400" dirty="0">
                        <a:solidFill>
                          <a:schemeClr val="tx1"/>
                        </a:solidFill>
                      </a:endParaRPr>
                    </a:p>
                    <a:p>
                      <a:pPr lvl="1"/>
                      <a:r>
                        <a:rPr lang="en-US" sz="2400" dirty="0">
                          <a:solidFill>
                            <a:schemeClr val="tx1"/>
                          </a:solidFill>
                        </a:rPr>
                        <a:t>free &amp; reduced lunch data not available</a:t>
                      </a:r>
                    </a:p>
                  </a:txBody>
                  <a:tcPr/>
                </a:tc>
                <a:extLst>
                  <a:ext uri="{0D108BD9-81ED-4DB2-BD59-A6C34878D82A}">
                    <a16:rowId xmlns:a16="http://schemas.microsoft.com/office/drawing/2014/main" xmlns="" val="10000"/>
                  </a:ext>
                </a:extLst>
              </a:tr>
              <a:tr h="370840">
                <a:tc>
                  <a:txBody>
                    <a:bodyPr/>
                    <a:lstStyle/>
                    <a:p>
                      <a:r>
                        <a:rPr lang="en-US" sz="2400" dirty="0"/>
                        <a:t>Mr. Ross: Small city high school</a:t>
                      </a:r>
                    </a:p>
                    <a:p>
                      <a:pPr lvl="1"/>
                      <a:r>
                        <a:rPr lang="en-US" sz="2400" dirty="0"/>
                        <a:t>9</a:t>
                      </a:r>
                      <a:r>
                        <a:rPr lang="en-US" sz="2400" baseline="30000" dirty="0"/>
                        <a:t>th</a:t>
                      </a:r>
                      <a:r>
                        <a:rPr lang="en-US" sz="2400" dirty="0"/>
                        <a:t> grade students</a:t>
                      </a:r>
                    </a:p>
                    <a:p>
                      <a:pPr lvl="1"/>
                      <a:r>
                        <a:rPr lang="en-US" sz="2400" dirty="0">
                          <a:solidFill>
                            <a:schemeClr val="tx1"/>
                          </a:solidFill>
                        </a:rPr>
                        <a:t>8</a:t>
                      </a:r>
                      <a:r>
                        <a:rPr lang="en-US" sz="2400" dirty="0">
                          <a:solidFill>
                            <a:srgbClr val="FF0000"/>
                          </a:solidFill>
                        </a:rPr>
                        <a:t> </a:t>
                      </a:r>
                      <a:r>
                        <a:rPr lang="en-US" sz="2400" dirty="0"/>
                        <a:t>years teaching experience</a:t>
                      </a:r>
                    </a:p>
                    <a:p>
                      <a:pPr lvl="1"/>
                      <a:r>
                        <a:rPr lang="en-US" sz="2400" dirty="0"/>
                        <a:t>49% White, 20%</a:t>
                      </a:r>
                      <a:r>
                        <a:rPr lang="en-US" sz="2400" baseline="0" dirty="0"/>
                        <a:t> Asian, </a:t>
                      </a:r>
                    </a:p>
                    <a:p>
                      <a:pPr lvl="1"/>
                      <a:r>
                        <a:rPr lang="en-US" sz="2400" baseline="0" dirty="0"/>
                        <a:t>18% Black, 8% Hispanic</a:t>
                      </a:r>
                      <a:endParaRPr lang="en-US" sz="2400" dirty="0"/>
                    </a:p>
                    <a:p>
                      <a:pPr lvl="1"/>
                      <a:r>
                        <a:rPr lang="en-US" sz="2400" dirty="0"/>
                        <a:t>19% free &amp; reduced lunch</a:t>
                      </a:r>
                    </a:p>
                  </a:txBody>
                  <a:tcPr/>
                </a:tc>
                <a:tc>
                  <a:txBody>
                    <a:bodyPr/>
                    <a:lstStyle/>
                    <a:p>
                      <a:r>
                        <a:rPr lang="en-US" sz="2400" dirty="0"/>
                        <a:t>Ms. </a:t>
                      </a:r>
                      <a:r>
                        <a:rPr lang="en-US" sz="2400" dirty="0" err="1"/>
                        <a:t>Apol</a:t>
                      </a:r>
                      <a:r>
                        <a:rPr lang="en-US" sz="2400" dirty="0"/>
                        <a:t>: Rural middle school</a:t>
                      </a:r>
                    </a:p>
                    <a:p>
                      <a:pPr lvl="1"/>
                      <a:r>
                        <a:rPr lang="en-US" sz="2400" dirty="0"/>
                        <a:t>7</a:t>
                      </a:r>
                      <a:r>
                        <a:rPr lang="en-US" sz="2400" baseline="30000" dirty="0"/>
                        <a:t>th</a:t>
                      </a:r>
                      <a:r>
                        <a:rPr lang="en-US" sz="2400" dirty="0"/>
                        <a:t> grade students</a:t>
                      </a:r>
                    </a:p>
                    <a:p>
                      <a:pPr lvl="1"/>
                      <a:r>
                        <a:rPr lang="en-US" sz="2400" dirty="0">
                          <a:solidFill>
                            <a:schemeClr val="tx1"/>
                          </a:solidFill>
                        </a:rPr>
                        <a:t>28</a:t>
                      </a:r>
                      <a:r>
                        <a:rPr lang="en-US" sz="2400" dirty="0">
                          <a:solidFill>
                            <a:srgbClr val="FF0000"/>
                          </a:solidFill>
                        </a:rPr>
                        <a:t> </a:t>
                      </a:r>
                      <a:r>
                        <a:rPr lang="en-US" sz="2400" dirty="0"/>
                        <a:t>years teaching experience</a:t>
                      </a:r>
                    </a:p>
                    <a:p>
                      <a:pPr lvl="1"/>
                      <a:r>
                        <a:rPr lang="en-US" sz="2400" dirty="0"/>
                        <a:t>91% White, 1%</a:t>
                      </a:r>
                      <a:r>
                        <a:rPr lang="en-US" sz="2400" baseline="0" dirty="0"/>
                        <a:t> Asian, 1% Black, 5% Hispanic</a:t>
                      </a:r>
                      <a:endParaRPr lang="en-US" sz="2400" dirty="0"/>
                    </a:p>
                    <a:p>
                      <a:pPr lvl="1"/>
                      <a:r>
                        <a:rPr lang="en-US" sz="2400" dirty="0"/>
                        <a:t>35% free &amp; reduced lunch</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12942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541" y="741331"/>
            <a:ext cx="8229600" cy="1786715"/>
          </a:xfrm>
        </p:spPr>
        <p:txBody>
          <a:bodyPr>
            <a:normAutofit/>
          </a:bodyPr>
          <a:lstStyle/>
          <a:p>
            <a:pPr marL="0" indent="0" algn="ctr">
              <a:buNone/>
            </a:pPr>
            <a:r>
              <a:rPr lang="en-US" sz="2400" dirty="0"/>
              <a:t>“By centering science education on phenomena that students are motivated to explain, the focus of learning </a:t>
            </a:r>
            <a:r>
              <a:rPr lang="en-US" sz="2400" i="1" dirty="0"/>
              <a:t>shifts from </a:t>
            </a:r>
            <a:r>
              <a:rPr lang="en-US" sz="2400" b="1" i="1" dirty="0">
                <a:solidFill>
                  <a:srgbClr val="0070C0"/>
                </a:solidFill>
              </a:rPr>
              <a:t>learning about </a:t>
            </a:r>
            <a:r>
              <a:rPr lang="en-US" sz="2400" i="1" dirty="0"/>
              <a:t>a topic to </a:t>
            </a:r>
            <a:r>
              <a:rPr lang="en-US" sz="2400" b="1" i="1" dirty="0">
                <a:solidFill>
                  <a:srgbClr val="FF0000"/>
                </a:solidFill>
              </a:rPr>
              <a:t>figuring out </a:t>
            </a:r>
            <a:r>
              <a:rPr lang="en-US" sz="2400" i="1" dirty="0"/>
              <a:t>why or how something happens</a:t>
            </a:r>
            <a:r>
              <a:rPr lang="en-US" sz="2400" dirty="0"/>
              <a:t>” (NGSS, 2016).</a:t>
            </a:r>
          </a:p>
          <a:p>
            <a:pPr marL="0" indent="0" algn="ctr">
              <a:buNone/>
            </a:pPr>
            <a:endParaRPr lang="en-US" sz="3600" dirty="0"/>
          </a:p>
        </p:txBody>
      </p:sp>
      <p:sp>
        <p:nvSpPr>
          <p:cNvPr id="2" name="TextBox 1"/>
          <p:cNvSpPr txBox="1"/>
          <p:nvPr/>
        </p:nvSpPr>
        <p:spPr>
          <a:xfrm>
            <a:off x="4975412" y="2877671"/>
            <a:ext cx="4020670" cy="2677656"/>
          </a:xfrm>
          <a:prstGeom prst="rect">
            <a:avLst/>
          </a:prstGeom>
          <a:noFill/>
        </p:spPr>
        <p:txBody>
          <a:bodyPr wrap="square" rtlCol="0">
            <a:spAutoFit/>
          </a:bodyPr>
          <a:lstStyle/>
          <a:p>
            <a:r>
              <a:rPr lang="en-US" sz="2400" b="1" dirty="0">
                <a:solidFill>
                  <a:srgbClr val="FF0000"/>
                </a:solidFill>
              </a:rPr>
              <a:t>Curiosity-Driven Discourse</a:t>
            </a:r>
          </a:p>
          <a:p>
            <a:pPr marL="342900" indent="-342900">
              <a:buFont typeface="Arial" charset="0"/>
              <a:buChar char="•"/>
            </a:pPr>
            <a:r>
              <a:rPr lang="en-US" sz="2400" dirty="0"/>
              <a:t>Goal is answering questions about phenomena</a:t>
            </a:r>
          </a:p>
          <a:p>
            <a:pPr marL="342900" indent="-342900">
              <a:buFont typeface="Arial" charset="0"/>
              <a:buChar char="•"/>
            </a:pPr>
            <a:r>
              <a:rPr lang="en-US" sz="2400" dirty="0"/>
              <a:t>Positions students as epistemic agents</a:t>
            </a:r>
          </a:p>
          <a:p>
            <a:pPr marL="342900" indent="-342900">
              <a:buFont typeface="Arial" charset="0"/>
              <a:buChar char="•"/>
            </a:pPr>
            <a:r>
              <a:rPr lang="en-US" sz="2400" dirty="0"/>
              <a:t>Teacher scaffolds students in </a:t>
            </a:r>
            <a:r>
              <a:rPr lang="en-US" sz="2400" dirty="0" err="1"/>
              <a:t>sensemaking</a:t>
            </a:r>
            <a:endParaRPr lang="en-US" sz="2400" dirty="0"/>
          </a:p>
        </p:txBody>
      </p:sp>
      <p:sp>
        <p:nvSpPr>
          <p:cNvPr id="5" name="TextBox 4"/>
          <p:cNvSpPr txBox="1"/>
          <p:nvPr/>
        </p:nvSpPr>
        <p:spPr>
          <a:xfrm>
            <a:off x="228598" y="2877671"/>
            <a:ext cx="4383743" cy="2677656"/>
          </a:xfrm>
          <a:prstGeom prst="rect">
            <a:avLst/>
          </a:prstGeom>
          <a:noFill/>
        </p:spPr>
        <p:txBody>
          <a:bodyPr wrap="square" rtlCol="0">
            <a:spAutoFit/>
          </a:bodyPr>
          <a:lstStyle/>
          <a:p>
            <a:r>
              <a:rPr lang="en-US" sz="2400" b="1" dirty="0">
                <a:solidFill>
                  <a:srgbClr val="0070C0"/>
                </a:solidFill>
              </a:rPr>
              <a:t>Task-Driven Discourse</a:t>
            </a:r>
          </a:p>
          <a:p>
            <a:pPr marL="342900" indent="-342900">
              <a:buFont typeface="Arial" charset="0"/>
              <a:buChar char="•"/>
            </a:pPr>
            <a:r>
              <a:rPr lang="en-US" sz="2400" dirty="0"/>
              <a:t>Goal is completing activities to learn facts &amp; skills</a:t>
            </a:r>
          </a:p>
          <a:p>
            <a:pPr marL="342900" indent="-342900">
              <a:buFont typeface="Arial" charset="0"/>
              <a:buChar char="•"/>
            </a:pPr>
            <a:r>
              <a:rPr lang="en-US" sz="2400" dirty="0"/>
              <a:t>Positions students as learning authoritative knowledge</a:t>
            </a:r>
          </a:p>
          <a:p>
            <a:pPr marL="342900" indent="-342900">
              <a:buFont typeface="Arial" charset="0"/>
              <a:buChar char="•"/>
            </a:pPr>
            <a:r>
              <a:rPr lang="en-US" sz="2400" dirty="0"/>
              <a:t>Teacher scaffolds students in procedural display</a:t>
            </a:r>
          </a:p>
        </p:txBody>
      </p:sp>
    </p:spTree>
    <p:extLst>
      <p:ext uri="{BB962C8B-B14F-4D97-AF65-F5344CB8AC3E}">
        <p14:creationId xmlns:p14="http://schemas.microsoft.com/office/powerpoint/2010/main" val="612532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36" y="117223"/>
            <a:ext cx="8942832" cy="1143000"/>
          </a:xfrm>
        </p:spPr>
        <p:txBody>
          <a:bodyPr>
            <a:normAutofit/>
          </a:bodyPr>
          <a:lstStyle/>
          <a:p>
            <a:r>
              <a:rPr lang="en-US" dirty="0"/>
              <a:t>Poster 3: Teachers Scaffolding Classroom Discourse</a:t>
            </a:r>
            <a:r>
              <a:rPr lang="en-US"/>
              <a:t/>
            </a:r>
            <a:br>
              <a:rPr lang="en-US"/>
            </a:br>
            <a:r>
              <a:rPr lang="en-US"/>
              <a:t>Wendy Johnson &amp; Hannah Miller</a:t>
            </a:r>
            <a:endParaRPr lang="en-US" dirty="0"/>
          </a:p>
        </p:txBody>
      </p:sp>
      <p:grpSp>
        <p:nvGrpSpPr>
          <p:cNvPr id="13" name="Group 12"/>
          <p:cNvGrpSpPr>
            <a:grpSpLocks noChangeAspect="1"/>
          </p:cNvGrpSpPr>
          <p:nvPr/>
        </p:nvGrpSpPr>
        <p:grpSpPr>
          <a:xfrm>
            <a:off x="915423" y="3515848"/>
            <a:ext cx="3199256" cy="3200400"/>
            <a:chOff x="5623450" y="757507"/>
            <a:chExt cx="5226690" cy="5228557"/>
          </a:xfrm>
        </p:grpSpPr>
        <p:grpSp>
          <p:nvGrpSpPr>
            <p:cNvPr id="14" name="Group 13"/>
            <p:cNvGrpSpPr/>
            <p:nvPr/>
          </p:nvGrpSpPr>
          <p:grpSpPr>
            <a:xfrm>
              <a:off x="5623450" y="757507"/>
              <a:ext cx="5226690" cy="5228557"/>
              <a:chOff x="2371241" y="77490"/>
              <a:chExt cx="6757261" cy="6757261"/>
            </a:xfrm>
          </p:grpSpPr>
          <p:sp>
            <p:nvSpPr>
              <p:cNvPr id="18" name="Oval 17"/>
              <p:cNvSpPr/>
              <p:nvPr/>
            </p:nvSpPr>
            <p:spPr>
              <a:xfrm>
                <a:off x="2371241" y="77490"/>
                <a:ext cx="6757261" cy="6757261"/>
              </a:xfrm>
              <a:prstGeom prst="ellipse">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35271" y="941519"/>
                <a:ext cx="5029201" cy="5029204"/>
              </a:xfrm>
              <a:prstGeom prst="ellipse">
                <a:avLst/>
              </a:prstGeom>
              <a:solidFill>
                <a:srgbClr val="92D05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235881" y="1942129"/>
                <a:ext cx="3027981" cy="3027984"/>
              </a:xfrm>
              <a:prstGeom prst="ellipse">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5997481" y="1677086"/>
              <a:ext cx="4454816" cy="523220"/>
            </a:xfrm>
            <a:prstGeom prst="rect">
              <a:avLst/>
            </a:prstGeom>
            <a:noFill/>
          </p:spPr>
          <p:txBody>
            <a:bodyPr wrap="square" rtlCol="0">
              <a:spAutoFit/>
            </a:bodyPr>
            <a:lstStyle/>
            <a:p>
              <a:pPr algn="ctr"/>
              <a:r>
                <a:rPr lang="en-US" sz="2800" b="1" dirty="0"/>
                <a:t>Rigor-Driven</a:t>
              </a:r>
            </a:p>
          </p:txBody>
        </p:sp>
        <p:sp>
          <p:nvSpPr>
            <p:cNvPr id="16" name="TextBox 15"/>
            <p:cNvSpPr txBox="1"/>
            <p:nvPr/>
          </p:nvSpPr>
          <p:spPr>
            <a:xfrm>
              <a:off x="5806450" y="1005054"/>
              <a:ext cx="4836878" cy="523220"/>
            </a:xfrm>
            <a:prstGeom prst="rect">
              <a:avLst/>
            </a:prstGeom>
            <a:noFill/>
          </p:spPr>
          <p:txBody>
            <a:bodyPr wrap="square" rtlCol="0">
              <a:spAutoFit/>
            </a:bodyPr>
            <a:lstStyle/>
            <a:p>
              <a:pPr algn="ctr"/>
              <a:r>
                <a:rPr lang="en-US" sz="2800" b="1" dirty="0"/>
                <a:t>Curiosity-Driven</a:t>
              </a:r>
            </a:p>
          </p:txBody>
        </p:sp>
        <p:sp>
          <p:nvSpPr>
            <p:cNvPr id="17" name="TextBox 16"/>
            <p:cNvSpPr txBox="1"/>
            <p:nvPr/>
          </p:nvSpPr>
          <p:spPr>
            <a:xfrm>
              <a:off x="6323686" y="2991519"/>
              <a:ext cx="3800181" cy="523220"/>
            </a:xfrm>
            <a:prstGeom prst="rect">
              <a:avLst/>
            </a:prstGeom>
            <a:noFill/>
          </p:spPr>
          <p:txBody>
            <a:bodyPr wrap="square" rtlCol="0">
              <a:spAutoFit/>
            </a:bodyPr>
            <a:lstStyle/>
            <a:p>
              <a:pPr algn="ctr"/>
              <a:r>
                <a:rPr lang="en-US" sz="2800" b="1" dirty="0"/>
                <a:t>Task-Driven</a:t>
              </a:r>
            </a:p>
          </p:txBody>
        </p:sp>
      </p:grpSp>
      <p:grpSp>
        <p:nvGrpSpPr>
          <p:cNvPr id="44" name="Group 43"/>
          <p:cNvGrpSpPr>
            <a:grpSpLocks noChangeAspect="1"/>
          </p:cNvGrpSpPr>
          <p:nvPr/>
        </p:nvGrpSpPr>
        <p:grpSpPr>
          <a:xfrm>
            <a:off x="4588422" y="2629733"/>
            <a:ext cx="3325296" cy="4516529"/>
            <a:chOff x="29513813" y="9296693"/>
            <a:chExt cx="5226690" cy="7099066"/>
          </a:xfrm>
        </p:grpSpPr>
        <p:grpSp>
          <p:nvGrpSpPr>
            <p:cNvPr id="45" name="Group 44"/>
            <p:cNvGrpSpPr/>
            <p:nvPr/>
          </p:nvGrpSpPr>
          <p:grpSpPr>
            <a:xfrm>
              <a:off x="29513813" y="9296693"/>
              <a:ext cx="5226690" cy="7099066"/>
              <a:chOff x="5623450" y="-432790"/>
              <a:chExt cx="5226690" cy="7099066"/>
            </a:xfrm>
          </p:grpSpPr>
          <p:grpSp>
            <p:nvGrpSpPr>
              <p:cNvPr id="48" name="Group 47"/>
              <p:cNvGrpSpPr/>
              <p:nvPr/>
            </p:nvGrpSpPr>
            <p:grpSpPr>
              <a:xfrm>
                <a:off x="5623450" y="757507"/>
                <a:ext cx="5226690" cy="5228557"/>
                <a:chOff x="2371241" y="77490"/>
                <a:chExt cx="6757261" cy="6757261"/>
              </a:xfrm>
            </p:grpSpPr>
            <p:sp>
              <p:nvSpPr>
                <p:cNvPr id="53" name="Oval 52"/>
                <p:cNvSpPr/>
                <p:nvPr/>
              </p:nvSpPr>
              <p:spPr>
                <a:xfrm>
                  <a:off x="2371241" y="77490"/>
                  <a:ext cx="6757261" cy="6757261"/>
                </a:xfrm>
                <a:prstGeom prst="ellipse">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35271" y="941519"/>
                  <a:ext cx="5029201" cy="5029204"/>
                </a:xfrm>
                <a:prstGeom prst="ellipse">
                  <a:avLst/>
                </a:prstGeom>
                <a:solidFill>
                  <a:srgbClr val="92D05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235881" y="1942129"/>
                  <a:ext cx="3027981" cy="3027984"/>
                </a:xfrm>
                <a:prstGeom prst="ellipse">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rot="3421656">
                <a:off x="7974832" y="1724039"/>
                <a:ext cx="4454816" cy="523220"/>
              </a:xfrm>
              <a:prstGeom prst="rect">
                <a:avLst/>
              </a:prstGeom>
              <a:noFill/>
            </p:spPr>
            <p:txBody>
              <a:bodyPr wrap="square" rtlCol="0">
                <a:spAutoFit/>
              </a:bodyPr>
              <a:lstStyle/>
              <a:p>
                <a:pPr algn="ctr"/>
                <a:r>
                  <a:rPr lang="en-US" sz="2800" b="1" dirty="0"/>
                  <a:t>Content</a:t>
                </a:r>
              </a:p>
            </p:txBody>
          </p:sp>
          <p:sp>
            <p:nvSpPr>
              <p:cNvPr id="50" name="TextBox 49"/>
              <p:cNvSpPr txBox="1"/>
              <p:nvPr/>
            </p:nvSpPr>
            <p:spPr>
              <a:xfrm rot="18201791">
                <a:off x="3962540" y="1724039"/>
                <a:ext cx="4836878" cy="523220"/>
              </a:xfrm>
              <a:prstGeom prst="rect">
                <a:avLst/>
              </a:prstGeom>
              <a:noFill/>
            </p:spPr>
            <p:txBody>
              <a:bodyPr wrap="square" rtlCol="0">
                <a:spAutoFit/>
              </a:bodyPr>
              <a:lstStyle/>
              <a:p>
                <a:pPr algn="ctr"/>
                <a:r>
                  <a:rPr lang="en-US" sz="2800" b="1" dirty="0"/>
                  <a:t>Principles</a:t>
                </a:r>
              </a:p>
            </p:txBody>
          </p:sp>
          <p:sp>
            <p:nvSpPr>
              <p:cNvPr id="51" name="TextBox 50"/>
              <p:cNvSpPr txBox="1"/>
              <p:nvPr/>
            </p:nvSpPr>
            <p:spPr>
              <a:xfrm rot="18547525">
                <a:off x="7883309" y="4446075"/>
                <a:ext cx="3716806" cy="523220"/>
              </a:xfrm>
              <a:prstGeom prst="rect">
                <a:avLst/>
              </a:prstGeom>
              <a:noFill/>
            </p:spPr>
            <p:txBody>
              <a:bodyPr wrap="square" rtlCol="0">
                <a:spAutoFit/>
              </a:bodyPr>
              <a:lstStyle/>
              <a:p>
                <a:pPr algn="ctr"/>
                <a:r>
                  <a:rPr lang="en-US" sz="2800" b="1" dirty="0"/>
                  <a:t>Precision</a:t>
                </a:r>
              </a:p>
            </p:txBody>
          </p:sp>
          <p:sp>
            <p:nvSpPr>
              <p:cNvPr id="52" name="TextBox 51"/>
              <p:cNvSpPr txBox="1"/>
              <p:nvPr/>
            </p:nvSpPr>
            <p:spPr>
              <a:xfrm rot="3169587">
                <a:off x="4757266" y="4504576"/>
                <a:ext cx="3800180" cy="523220"/>
              </a:xfrm>
              <a:prstGeom prst="rect">
                <a:avLst/>
              </a:prstGeom>
              <a:noFill/>
            </p:spPr>
            <p:txBody>
              <a:bodyPr wrap="square" rtlCol="0">
                <a:spAutoFit/>
              </a:bodyPr>
              <a:lstStyle/>
              <a:p>
                <a:pPr algn="ctr"/>
                <a:r>
                  <a:rPr lang="en-US" sz="2800" b="1" dirty="0"/>
                  <a:t>Scale</a:t>
                </a:r>
              </a:p>
            </p:txBody>
          </p:sp>
        </p:grpSp>
        <p:cxnSp>
          <p:nvCxnSpPr>
            <p:cNvPr id="46" name="Straight Connector 45"/>
            <p:cNvCxnSpPr/>
            <p:nvPr/>
          </p:nvCxnSpPr>
          <p:spPr>
            <a:xfrm flipV="1">
              <a:off x="29513813" y="13081841"/>
              <a:ext cx="5226690" cy="19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127158" y="10486990"/>
              <a:ext cx="0" cy="522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383904" y="1521142"/>
            <a:ext cx="8302896" cy="2215991"/>
          </a:xfrm>
          <a:prstGeom prst="rect">
            <a:avLst/>
          </a:prstGeom>
          <a:noFill/>
        </p:spPr>
        <p:txBody>
          <a:bodyPr wrap="square" rtlCol="0">
            <a:spAutoFit/>
          </a:bodyPr>
          <a:lstStyle/>
          <a:p>
            <a:r>
              <a:rPr lang="en-US" sz="2400" dirty="0"/>
              <a:t>Supporting students in figuring out phenomena requires scaffolding both curiosity and principled-based reasoning.</a:t>
            </a:r>
          </a:p>
          <a:p>
            <a:endParaRPr lang="en-US" sz="2400" dirty="0"/>
          </a:p>
          <a:p>
            <a:r>
              <a:rPr lang="en-US" sz="2400" dirty="0"/>
              <a:t>Analysis of classroom videos to characterize orientation toward curiosity and principles.</a:t>
            </a:r>
          </a:p>
          <a:p>
            <a:endParaRPr lang="en-US" dirty="0"/>
          </a:p>
        </p:txBody>
      </p:sp>
    </p:spTree>
    <p:extLst>
      <p:ext uri="{BB962C8B-B14F-4D97-AF65-F5344CB8AC3E}">
        <p14:creationId xmlns:p14="http://schemas.microsoft.com/office/powerpoint/2010/main" val="107358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50"/>
            <a:ext cx="8229600" cy="1143000"/>
          </a:xfrm>
        </p:spPr>
        <p:txBody>
          <a:bodyPr>
            <a:normAutofit/>
          </a:bodyPr>
          <a:lstStyle/>
          <a:p>
            <a:r>
              <a:rPr lang="en-US" sz="3600" dirty="0"/>
              <a:t>Three-dimensional science learning</a:t>
            </a:r>
          </a:p>
        </p:txBody>
      </p:sp>
      <p:pic>
        <p:nvPicPr>
          <p:cNvPr id="4" name="Picture 3" descr="NGSS logo large.pdf"/>
          <p:cNvPicPr>
            <a:picLocks noChangeAspect="1"/>
          </p:cNvPicPr>
          <p:nvPr/>
        </p:nvPicPr>
        <p:blipFill rotWithShape="1">
          <a:blip r:embed="rId3">
            <a:extLst>
              <a:ext uri="{28A0092B-C50C-407E-A947-70E740481C1C}">
                <a14:useLocalDpi xmlns:a14="http://schemas.microsoft.com/office/drawing/2010/main" val="0"/>
              </a:ext>
            </a:extLst>
          </a:blip>
          <a:srcRect l="13648" t="7995" r="10920" b="30984"/>
          <a:stretch/>
        </p:blipFill>
        <p:spPr>
          <a:xfrm>
            <a:off x="2366683" y="832527"/>
            <a:ext cx="4706038" cy="4926577"/>
          </a:xfrm>
          <a:prstGeom prst="rect">
            <a:avLst/>
          </a:prstGeom>
        </p:spPr>
      </p:pic>
      <p:sp>
        <p:nvSpPr>
          <p:cNvPr id="3" name="TextBox 2"/>
          <p:cNvSpPr txBox="1"/>
          <p:nvPr/>
        </p:nvSpPr>
        <p:spPr>
          <a:xfrm>
            <a:off x="4061821" y="3076706"/>
            <a:ext cx="1524776" cy="707886"/>
          </a:xfrm>
          <a:prstGeom prst="rect">
            <a:avLst/>
          </a:prstGeom>
          <a:noFill/>
        </p:spPr>
        <p:txBody>
          <a:bodyPr wrap="none" rtlCol="0">
            <a:spAutoFit/>
          </a:bodyPr>
          <a:lstStyle/>
          <a:p>
            <a:pPr algn="ctr"/>
            <a:r>
              <a:rPr lang="en-US" sz="2000" b="1" dirty="0"/>
              <a:t>Natural</a:t>
            </a:r>
          </a:p>
          <a:p>
            <a:pPr algn="ctr"/>
            <a:r>
              <a:rPr lang="en-US" sz="2000" b="1" dirty="0"/>
              <a:t>Phenomena </a:t>
            </a:r>
          </a:p>
        </p:txBody>
      </p:sp>
      <p:sp>
        <p:nvSpPr>
          <p:cNvPr id="5" name="TextBox 4"/>
          <p:cNvSpPr txBox="1"/>
          <p:nvPr/>
        </p:nvSpPr>
        <p:spPr>
          <a:xfrm>
            <a:off x="28390" y="5805237"/>
            <a:ext cx="9075269" cy="1077218"/>
          </a:xfrm>
          <a:prstGeom prst="rect">
            <a:avLst/>
          </a:prstGeom>
          <a:noFill/>
        </p:spPr>
        <p:txBody>
          <a:bodyPr wrap="square" rtlCol="0">
            <a:spAutoFit/>
          </a:bodyPr>
          <a:lstStyle/>
          <a:p>
            <a:pPr algn="ctr"/>
            <a:r>
              <a:rPr lang="en-US" sz="2300" dirty="0"/>
              <a:t>“Learning to </a:t>
            </a:r>
            <a:r>
              <a:rPr lang="en-US" sz="2300" b="1" dirty="0"/>
              <a:t>explain phenomena and solve problems </a:t>
            </a:r>
            <a:r>
              <a:rPr lang="en-US" sz="2300" dirty="0"/>
              <a:t>is the central reason students engage in the three dimensions of the NGSS” (NGSS, 2016). </a:t>
            </a:r>
          </a:p>
          <a:p>
            <a:pPr algn="ctr"/>
            <a:endParaRPr lang="en-US" dirty="0"/>
          </a:p>
        </p:txBody>
      </p:sp>
      <p:sp>
        <p:nvSpPr>
          <p:cNvPr id="7" name="Rectangle 6"/>
          <p:cNvSpPr/>
          <p:nvPr/>
        </p:nvSpPr>
        <p:spPr>
          <a:xfrm>
            <a:off x="27642" y="2452782"/>
            <a:ext cx="2768599" cy="461665"/>
          </a:xfrm>
          <a:prstGeom prst="rect">
            <a:avLst/>
          </a:prstGeom>
        </p:spPr>
        <p:txBody>
          <a:bodyPr wrap="square">
            <a:spAutoFit/>
          </a:bodyPr>
          <a:lstStyle/>
          <a:p>
            <a:r>
              <a:rPr lang="en-US" sz="2400" dirty="0">
                <a:solidFill>
                  <a:srgbClr val="0070C0"/>
                </a:solidFill>
              </a:rPr>
              <a:t>What scientists </a:t>
            </a:r>
            <a:r>
              <a:rPr lang="en-US" sz="2400" b="1" i="1" u="sng" dirty="0">
                <a:solidFill>
                  <a:srgbClr val="0070C0"/>
                </a:solidFill>
              </a:rPr>
              <a:t>do</a:t>
            </a:r>
          </a:p>
        </p:txBody>
      </p:sp>
      <p:sp>
        <p:nvSpPr>
          <p:cNvPr id="8" name="Rectangle 7"/>
          <p:cNvSpPr/>
          <p:nvPr/>
        </p:nvSpPr>
        <p:spPr>
          <a:xfrm>
            <a:off x="6266309" y="5126922"/>
            <a:ext cx="2695931" cy="461665"/>
          </a:xfrm>
          <a:prstGeom prst="rect">
            <a:avLst/>
          </a:prstGeom>
        </p:spPr>
        <p:txBody>
          <a:bodyPr wrap="none">
            <a:spAutoFit/>
          </a:bodyPr>
          <a:lstStyle/>
          <a:p>
            <a:r>
              <a:rPr lang="en-US" sz="2400" dirty="0">
                <a:solidFill>
                  <a:srgbClr val="00B050"/>
                </a:solidFill>
              </a:rPr>
              <a:t>How scientists </a:t>
            </a:r>
            <a:r>
              <a:rPr lang="en-US" sz="2400" b="1" i="1" u="sng" dirty="0">
                <a:solidFill>
                  <a:srgbClr val="00B050"/>
                </a:solidFill>
              </a:rPr>
              <a:t>think</a:t>
            </a:r>
          </a:p>
        </p:txBody>
      </p:sp>
      <p:sp>
        <p:nvSpPr>
          <p:cNvPr id="9" name="Rectangle 8"/>
          <p:cNvSpPr/>
          <p:nvPr/>
        </p:nvSpPr>
        <p:spPr>
          <a:xfrm>
            <a:off x="6010815" y="1346544"/>
            <a:ext cx="2851550" cy="461665"/>
          </a:xfrm>
          <a:prstGeom prst="rect">
            <a:avLst/>
          </a:prstGeom>
        </p:spPr>
        <p:txBody>
          <a:bodyPr wrap="none">
            <a:spAutoFit/>
          </a:bodyPr>
          <a:lstStyle/>
          <a:p>
            <a:r>
              <a:rPr lang="en-US" sz="2400" dirty="0">
                <a:solidFill>
                  <a:schemeClr val="accent6">
                    <a:lumMod val="75000"/>
                  </a:schemeClr>
                </a:solidFill>
              </a:rPr>
              <a:t>What scientists </a:t>
            </a:r>
            <a:r>
              <a:rPr lang="en-US" sz="2400" b="1" i="1" u="sng" dirty="0">
                <a:solidFill>
                  <a:schemeClr val="accent6">
                    <a:lumMod val="75000"/>
                  </a:schemeClr>
                </a:solidFill>
              </a:rPr>
              <a:t>know</a:t>
            </a:r>
          </a:p>
        </p:txBody>
      </p:sp>
    </p:spTree>
    <p:extLst>
      <p:ext uri="{BB962C8B-B14F-4D97-AF65-F5344CB8AC3E}">
        <p14:creationId xmlns:p14="http://schemas.microsoft.com/office/powerpoint/2010/main" val="785366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86" y="257574"/>
            <a:ext cx="9894771" cy="613964"/>
          </a:xfrm>
        </p:spPr>
        <p:txBody>
          <a:bodyPr>
            <a:normAutofit/>
          </a:bodyPr>
          <a:lstStyle/>
          <a:p>
            <a:r>
              <a:rPr lang="en-US" sz="3200" dirty="0"/>
              <a:t>Poster 4: Students Participating in Classroom Discourse</a:t>
            </a:r>
          </a:p>
        </p:txBody>
      </p:sp>
      <p:sp>
        <p:nvSpPr>
          <p:cNvPr id="3" name="Content Placeholder 2"/>
          <p:cNvSpPr>
            <a:spLocks noGrp="1"/>
          </p:cNvSpPr>
          <p:nvPr>
            <p:ph idx="1"/>
          </p:nvPr>
        </p:nvSpPr>
        <p:spPr>
          <a:xfrm>
            <a:off x="536417" y="871538"/>
            <a:ext cx="8229600" cy="4525963"/>
          </a:xfrm>
        </p:spPr>
        <p:txBody>
          <a:bodyPr/>
          <a:lstStyle/>
          <a:p>
            <a:r>
              <a:rPr lang="en-US" dirty="0"/>
              <a:t>Routines of Interactions Around </a:t>
            </a:r>
            <a:r>
              <a:rPr lang="en-US" i="1" dirty="0"/>
              <a:t>Carbon TIME </a:t>
            </a:r>
            <a:r>
              <a:rPr lang="en-US" dirty="0"/>
              <a:t>Tools That Enhance Student Learning</a:t>
            </a:r>
          </a:p>
          <a:p>
            <a:pPr lvl="6"/>
            <a:endParaRPr lang="en-US" dirty="0"/>
          </a:p>
        </p:txBody>
      </p:sp>
      <p:pic>
        <p:nvPicPr>
          <p:cNvPr id="4" name="Picture 3" descr="C:\Users\jcnewell\AppData\Local\Temp\myAvat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5986" y="5083121"/>
            <a:ext cx="1426464" cy="142646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2113" y="1906397"/>
            <a:ext cx="1422010" cy="1422010"/>
          </a:xfrm>
          <a:prstGeom prst="rect">
            <a:avLst/>
          </a:prstGeom>
        </p:spPr>
      </p:pic>
      <p:pic>
        <p:nvPicPr>
          <p:cNvPr id="6" name="Picture 5"/>
          <p:cNvPicPr>
            <a:picLocks noChangeAspect="1"/>
          </p:cNvPicPr>
          <p:nvPr/>
        </p:nvPicPr>
        <p:blipFill>
          <a:blip r:embed="rId5"/>
          <a:stretch>
            <a:fillRect/>
          </a:stretch>
        </p:blipFill>
        <p:spPr>
          <a:xfrm>
            <a:off x="495981" y="1906397"/>
            <a:ext cx="1367639" cy="1422010"/>
          </a:xfrm>
          <a:prstGeom prst="rect">
            <a:avLst/>
          </a:prstGeom>
        </p:spPr>
      </p:pic>
      <p:pic>
        <p:nvPicPr>
          <p:cNvPr id="7" name="Picture 6"/>
          <p:cNvPicPr>
            <a:picLocks noChangeAspect="1"/>
          </p:cNvPicPr>
          <p:nvPr/>
        </p:nvPicPr>
        <p:blipFill>
          <a:blip r:embed="rId6"/>
          <a:stretch>
            <a:fillRect/>
          </a:stretch>
        </p:blipFill>
        <p:spPr>
          <a:xfrm>
            <a:off x="563262" y="5083121"/>
            <a:ext cx="1426464" cy="1426464"/>
          </a:xfrm>
          <a:prstGeom prst="rect">
            <a:avLst/>
          </a:prstGeom>
        </p:spPr>
      </p:pic>
      <p:sp>
        <p:nvSpPr>
          <p:cNvPr id="8" name="Rectangle 7"/>
          <p:cNvSpPr/>
          <p:nvPr/>
        </p:nvSpPr>
        <p:spPr>
          <a:xfrm>
            <a:off x="1671638" y="3380465"/>
            <a:ext cx="5629275" cy="1569660"/>
          </a:xfrm>
          <a:prstGeom prst="rect">
            <a:avLst/>
          </a:prstGeom>
        </p:spPr>
        <p:txBody>
          <a:bodyPr wrap="square">
            <a:spAutoFit/>
          </a:bodyPr>
          <a:lstStyle/>
          <a:p>
            <a:pPr algn="ctr"/>
            <a:r>
              <a:rPr lang="en-US" sz="2400" dirty="0"/>
              <a:t>What in each of these students’ classroom experiences resulted in variations in movement across each student’s </a:t>
            </a:r>
          </a:p>
          <a:p>
            <a:pPr algn="ctr"/>
            <a:r>
              <a:rPr lang="en-US" sz="2400" dirty="0"/>
              <a:t>ZPD (zones of proximal development)? </a:t>
            </a:r>
          </a:p>
        </p:txBody>
      </p:sp>
      <p:grpSp>
        <p:nvGrpSpPr>
          <p:cNvPr id="9" name="Group 8"/>
          <p:cNvGrpSpPr/>
          <p:nvPr/>
        </p:nvGrpSpPr>
        <p:grpSpPr>
          <a:xfrm>
            <a:off x="24013400" y="3429000"/>
            <a:ext cx="2504197" cy="2504197"/>
            <a:chOff x="553118" y="3430069"/>
            <a:chExt cx="3657600" cy="3657600"/>
          </a:xfrm>
        </p:grpSpPr>
        <p:sp>
          <p:nvSpPr>
            <p:cNvPr id="10" name="Oval 9"/>
            <p:cNvSpPr/>
            <p:nvPr/>
          </p:nvSpPr>
          <p:spPr>
            <a:xfrm>
              <a:off x="1330358" y="4204029"/>
              <a:ext cx="2103120" cy="2103120"/>
            </a:xfrm>
            <a:prstGeom prst="ellipse">
              <a:avLst/>
            </a:prstGeom>
            <a:solidFill>
              <a:schemeClr val="accent1">
                <a:lumMod val="60000"/>
                <a:lumOff val="4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092" tIns="24046" rIns="48092" bIns="24046" numCol="1" spcCol="0" rtlCol="0" fromWordArt="0" anchor="ctr" anchorCtr="0" forceAA="0" compatLnSpc="1">
              <a:prstTxWarp prst="textNoShape">
                <a:avLst/>
              </a:prstTxWarp>
              <a:noAutofit/>
            </a:bodyPr>
            <a:lstStyle/>
            <a:p>
              <a:endParaRPr lang="en-US" sz="947"/>
            </a:p>
          </p:txBody>
        </p:sp>
        <p:sp>
          <p:nvSpPr>
            <p:cNvPr id="11" name="Oval 10"/>
            <p:cNvSpPr/>
            <p:nvPr/>
          </p:nvSpPr>
          <p:spPr>
            <a:xfrm>
              <a:off x="553118" y="3430069"/>
              <a:ext cx="3657600" cy="3657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092" tIns="24046" rIns="48092" bIns="24046" numCol="1" spcCol="0" rtlCol="0" fromWordArt="0" anchor="ctr" anchorCtr="0" forceAA="0" compatLnSpc="1">
              <a:prstTxWarp prst="textNoShape">
                <a:avLst/>
              </a:prstTxWarp>
              <a:noAutofit/>
            </a:bodyPr>
            <a:lstStyle/>
            <a:p>
              <a:endParaRPr lang="en-US" sz="947"/>
            </a:p>
          </p:txBody>
        </p:sp>
        <p:sp>
          <p:nvSpPr>
            <p:cNvPr id="12" name="Oval 11"/>
            <p:cNvSpPr/>
            <p:nvPr/>
          </p:nvSpPr>
          <p:spPr>
            <a:xfrm>
              <a:off x="1284638" y="4158309"/>
              <a:ext cx="2194560" cy="2194560"/>
            </a:xfrm>
            <a:prstGeom prst="ellipse">
              <a:avLst/>
            </a:prstGeom>
            <a:solidFill>
              <a:schemeClr val="accent1">
                <a:lumMod val="7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092" tIns="24046" rIns="48092" bIns="24046" numCol="1" spcCol="0" rtlCol="0" fromWordArt="0" anchor="ctr" anchorCtr="0" forceAA="0" compatLnSpc="1">
              <a:prstTxWarp prst="textNoShape">
                <a:avLst/>
              </a:prstTxWarp>
              <a:noAutofit/>
            </a:bodyPr>
            <a:lstStyle/>
            <a:p>
              <a:endParaRPr lang="en-US" sz="947"/>
            </a:p>
          </p:txBody>
        </p:sp>
      </p:grpSp>
      <p:pic>
        <p:nvPicPr>
          <p:cNvPr id="13" name="Picture 12"/>
          <p:cNvPicPr/>
          <p:nvPr/>
        </p:nvPicPr>
        <p:blipFill>
          <a:blip r:embed="rId7"/>
          <a:stretch>
            <a:fillRect/>
          </a:stretch>
        </p:blipFill>
        <p:spPr>
          <a:xfrm>
            <a:off x="5340318" y="5100357"/>
            <a:ext cx="1380744" cy="1380744"/>
          </a:xfrm>
          <a:prstGeom prst="rect">
            <a:avLst/>
          </a:prstGeom>
        </p:spPr>
      </p:pic>
      <p:pic>
        <p:nvPicPr>
          <p:cNvPr id="14" name="Picture 13"/>
          <p:cNvPicPr>
            <a:picLocks noChangeAspect="1"/>
          </p:cNvPicPr>
          <p:nvPr/>
        </p:nvPicPr>
        <p:blipFill>
          <a:blip r:embed="rId8"/>
          <a:stretch>
            <a:fillRect/>
          </a:stretch>
        </p:blipFill>
        <p:spPr>
          <a:xfrm>
            <a:off x="2025696" y="1822245"/>
            <a:ext cx="1380744" cy="1374010"/>
          </a:xfrm>
          <a:prstGeom prst="rect">
            <a:avLst/>
          </a:prstGeom>
        </p:spPr>
      </p:pic>
      <p:pic>
        <p:nvPicPr>
          <p:cNvPr id="15" name="Picture 14"/>
          <p:cNvPicPr>
            <a:picLocks noChangeAspect="1"/>
          </p:cNvPicPr>
          <p:nvPr/>
        </p:nvPicPr>
        <p:blipFill>
          <a:blip r:embed="rId9"/>
          <a:stretch>
            <a:fillRect/>
          </a:stretch>
        </p:blipFill>
        <p:spPr>
          <a:xfrm>
            <a:off x="2248823" y="5002183"/>
            <a:ext cx="1380744" cy="1427949"/>
          </a:xfrm>
          <a:prstGeom prst="rect">
            <a:avLst/>
          </a:prstGeom>
        </p:spPr>
      </p:pic>
      <p:pic>
        <p:nvPicPr>
          <p:cNvPr id="16" name="Picture 15"/>
          <p:cNvPicPr>
            <a:picLocks noChangeAspect="1"/>
          </p:cNvPicPr>
          <p:nvPr/>
        </p:nvPicPr>
        <p:blipFill>
          <a:blip r:embed="rId10"/>
          <a:stretch>
            <a:fillRect/>
          </a:stretch>
        </p:blipFill>
        <p:spPr>
          <a:xfrm>
            <a:off x="5206624" y="1850645"/>
            <a:ext cx="1379588" cy="1379588"/>
          </a:xfrm>
          <a:prstGeom prst="rect">
            <a:avLst/>
          </a:prstGeom>
        </p:spPr>
      </p:pic>
    </p:spTree>
    <p:extLst>
      <p:ext uri="{BB962C8B-B14F-4D97-AF65-F5344CB8AC3E}">
        <p14:creationId xmlns:p14="http://schemas.microsoft.com/office/powerpoint/2010/main" val="1475502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789664"/>
          </a:xfrm>
        </p:spPr>
        <p:txBody>
          <a:bodyPr/>
          <a:lstStyle/>
          <a:p>
            <a:r>
              <a:rPr lang="en-US" dirty="0"/>
              <a:t>Posters in this Session</a:t>
            </a:r>
          </a:p>
        </p:txBody>
      </p:sp>
      <p:sp>
        <p:nvSpPr>
          <p:cNvPr id="4" name="Rectangle 1"/>
          <p:cNvSpPr>
            <a:spLocks noGrp="1" noChangeArrowheads="1"/>
          </p:cNvSpPr>
          <p:nvPr>
            <p:ph idx="1"/>
          </p:nvPr>
        </p:nvSpPr>
        <p:spPr bwMode="auto">
          <a:xfrm>
            <a:off x="457200" y="959372"/>
            <a:ext cx="8229600" cy="530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x-none" sz="1800" b="1" i="0" u="none" strike="noStrike" cap="none" normalizeH="0" baseline="0" dirty="0">
                <a:ln>
                  <a:noFill/>
                </a:ln>
                <a:solidFill>
                  <a:schemeClr val="tx1"/>
                </a:solidFill>
                <a:effectLst/>
                <a:latin typeface="Arial" charset="0"/>
              </a:rPr>
              <a:t>A. Learning progressions that define three-dimensional</a:t>
            </a:r>
            <a:r>
              <a:rPr kumimoji="0" lang="en-US" altLang="x-none" sz="1800" b="1" i="0" u="none" strike="noStrike" cap="none" normalizeH="0" dirty="0">
                <a:ln>
                  <a:noFill/>
                </a:ln>
                <a:solidFill>
                  <a:schemeClr val="tx1"/>
                </a:solidFill>
                <a:effectLst/>
                <a:latin typeface="Arial" charset="0"/>
              </a:rPr>
              <a:t> learning</a:t>
            </a:r>
            <a:endParaRPr kumimoji="0" lang="en-US"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1: The Relationship between Students’ Explanations and their Interpretation of Inquiry Investigations, by Emily Scott</a:t>
            </a:r>
            <a:r>
              <a:rPr lang="en-US" altLang="x-none" sz="1600" dirty="0">
                <a:latin typeface="Arial" charset="0"/>
              </a:rPr>
              <a:t>, Kirsten Edwards,</a:t>
            </a:r>
            <a:r>
              <a:rPr kumimoji="0" lang="x-none" altLang="x-none" sz="1600" b="0" i="0" u="none" strike="noStrike" cap="none" normalizeH="0" baseline="0" dirty="0">
                <a:ln>
                  <a:noFill/>
                </a:ln>
                <a:solidFill>
                  <a:schemeClr val="tx1"/>
                </a:solidFill>
                <a:effectLst/>
                <a:latin typeface="Arial" charset="0"/>
              </a:rPr>
              <a:t> and Charles W. Anders</a:t>
            </a:r>
            <a:r>
              <a:rPr kumimoji="0" lang="en-US" altLang="x-none" sz="1600" b="0" i="0" u="none" strike="noStrike" cap="none" normalizeH="0" baseline="0" dirty="0">
                <a:ln>
                  <a:noFill/>
                </a:ln>
                <a:solidFill>
                  <a:schemeClr val="tx1"/>
                </a:solidFill>
                <a:effectLst/>
                <a:latin typeface="Arial" charset="0"/>
              </a:rPr>
              <a:t>on</a:t>
            </a:r>
            <a:endParaRPr kumimoji="0" lang="x-none" altLang="x-none" sz="1600" b="0"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2: An Initial Learning Progression Describing Students’ Understanding of a Model of the Global Carbon Cycle by Joyce M. Parker, Beth A. Covitt, May Lee, and Charles W. Anderson</a:t>
            </a:r>
            <a:endParaRPr kumimoji="0" lang="en-US" altLang="x-none"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1800" b="1" dirty="0">
                <a:latin typeface="Arial" charset="0"/>
              </a:rPr>
              <a:t>B. Classroom discourse the scaffolds three-dimensional learning</a:t>
            </a:r>
            <a:endParaRPr kumimoji="0" lang="x-none"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3: An Examination of Discourse in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Classrooms, by Wendy Johnson, Hannah Miller, and Charles W. Anderson</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4: Routines of Interaction around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Tools that Enhance Student Learning, by MaryMargaret Welch</a:t>
            </a:r>
            <a:r>
              <a:rPr kumimoji="0" lang="en-US" altLang="x-none" sz="1600" b="0" i="0" u="none" strike="noStrike" cap="none" normalizeH="0" baseline="0" dirty="0">
                <a:ln>
                  <a:noFill/>
                </a:ln>
                <a:solidFill>
                  <a:schemeClr val="tx1"/>
                </a:solidFill>
                <a:effectLst/>
                <a:latin typeface="Arial" charset="0"/>
              </a:rPr>
              <a:t>, </a:t>
            </a:r>
            <a:r>
              <a:rPr lang="x-none" altLang="x-none" sz="1600" dirty="0">
                <a:latin typeface="Arial" charset="0"/>
              </a:rPr>
              <a:t>Christa Haverly, Marcos Gonzalez, </a:t>
            </a:r>
            <a:r>
              <a:rPr kumimoji="0" lang="x-none" altLang="x-none" sz="1600" b="0" i="0" u="none" strike="noStrike" cap="none" normalizeH="0" baseline="0" dirty="0">
                <a:ln>
                  <a:noFill/>
                </a:ln>
                <a:solidFill>
                  <a:schemeClr val="tx1"/>
                </a:solidFill>
                <a:effectLst/>
                <a:latin typeface="Arial" charset="0"/>
              </a:rPr>
              <a:t>and Jennifer Newell</a:t>
            </a:r>
            <a:endParaRPr kumimoji="0" lang="en-US" altLang="x-none"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2000" b="1" dirty="0">
                <a:solidFill>
                  <a:srgbClr val="FF0000"/>
                </a:solidFill>
                <a:latin typeface="Arial" charset="0"/>
              </a:rPr>
              <a:t>C. Scaffolding teacher learning</a:t>
            </a:r>
            <a:endParaRPr kumimoji="0" lang="x-none" altLang="x-none" sz="2000" b="1" i="0" u="none" strike="noStrike" cap="none" normalizeH="0" baseline="0" dirty="0">
              <a:ln>
                <a:noFill/>
              </a:ln>
              <a:solidFill>
                <a:srgbClr val="FF0000"/>
              </a:solidFill>
              <a:effectLst/>
              <a:latin typeface="Arial" charset="0"/>
            </a:endParaRP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5: The Influence of Social Networks and Context on Teacher Agency, by Stefanie Marshall</a:t>
            </a:r>
            <a:r>
              <a:rPr kumimoji="0" lang="en-US" altLang="x-none" sz="2000" b="0" i="0" u="none" strike="noStrike" cap="none" normalizeH="0" dirty="0">
                <a:ln>
                  <a:noFill/>
                </a:ln>
                <a:solidFill>
                  <a:srgbClr val="FF0000"/>
                </a:solidFill>
                <a:effectLst/>
                <a:latin typeface="Arial" charset="0"/>
              </a:rPr>
              <a:t> and</a:t>
            </a:r>
            <a:r>
              <a:rPr kumimoji="0" lang="x-none" altLang="x-none" sz="2000" b="0" i="0" u="none" strike="noStrike" cap="none" normalizeH="0" baseline="0" dirty="0">
                <a:ln>
                  <a:noFill/>
                </a:ln>
                <a:solidFill>
                  <a:srgbClr val="FF0000"/>
                </a:solidFill>
                <a:effectLst/>
                <a:latin typeface="Arial" charset="0"/>
              </a:rPr>
              <a:t> William R. Penuel</a:t>
            </a: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6: Teachers’ Sensemaking About Innovative Curriculum Materials, by Elizabeth Xeng de los Santos and Charles W. Anderson</a:t>
            </a: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7: Using Survey Data to Measure Teaching Practices and Network Effects in </a:t>
            </a:r>
            <a:r>
              <a:rPr kumimoji="0" lang="x-none" altLang="x-none" sz="2000" b="0" i="1" u="none" strike="noStrike" cap="none" normalizeH="0" baseline="0" dirty="0">
                <a:ln>
                  <a:noFill/>
                </a:ln>
                <a:solidFill>
                  <a:srgbClr val="FF0000"/>
                </a:solidFill>
                <a:effectLst/>
                <a:latin typeface="Arial" charset="0"/>
              </a:rPr>
              <a:t>Carbon TIME</a:t>
            </a:r>
            <a:r>
              <a:rPr kumimoji="0" lang="x-none" altLang="x-none" sz="2000" b="0" i="0" u="none" strike="noStrike" cap="none" normalizeH="0" baseline="0" dirty="0">
                <a:ln>
                  <a:noFill/>
                </a:ln>
                <a:solidFill>
                  <a:srgbClr val="FF0000"/>
                </a:solidFill>
                <a:effectLst/>
                <a:latin typeface="Arial" charset="0"/>
              </a:rPr>
              <a:t>, by Qinyun Lin, William R. Penuel, and Kenneth A. Frank.</a:t>
            </a:r>
          </a:p>
        </p:txBody>
      </p:sp>
    </p:spTree>
    <p:extLst>
      <p:ext uri="{BB962C8B-B14F-4D97-AF65-F5344CB8AC3E}">
        <p14:creationId xmlns:p14="http://schemas.microsoft.com/office/powerpoint/2010/main" val="1101533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11"/>
            <a:ext cx="8229600" cy="1143000"/>
          </a:xfrm>
        </p:spPr>
        <p:txBody>
          <a:bodyPr>
            <a:normAutofit fontScale="90000"/>
          </a:bodyPr>
          <a:lstStyle/>
          <a:p>
            <a:r>
              <a:rPr lang="en-US" dirty="0"/>
              <a:t>Posters 5, 6, and 7: </a:t>
            </a:r>
            <a:br>
              <a:rPr lang="en-US" dirty="0"/>
            </a:br>
            <a:r>
              <a:rPr lang="en-US" dirty="0"/>
              <a:t>Focus on PD and Networks Scaffolding Rigorous and Responsive Teaching</a:t>
            </a:r>
          </a:p>
        </p:txBody>
      </p:sp>
      <p:pic>
        <p:nvPicPr>
          <p:cNvPr id="3" name="Picture 2" descr="three legged sto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6690" y="2128192"/>
            <a:ext cx="3434550" cy="3434550"/>
          </a:xfrm>
          <a:prstGeom prst="rect">
            <a:avLst/>
          </a:prstGeom>
        </p:spPr>
      </p:pic>
      <p:sp>
        <p:nvSpPr>
          <p:cNvPr id="4" name="TextBox 3"/>
          <p:cNvSpPr txBox="1"/>
          <p:nvPr/>
        </p:nvSpPr>
        <p:spPr>
          <a:xfrm>
            <a:off x="514095" y="3492306"/>
            <a:ext cx="2464608" cy="1077218"/>
          </a:xfrm>
          <a:prstGeom prst="rect">
            <a:avLst/>
          </a:prstGeom>
          <a:noFill/>
        </p:spPr>
        <p:txBody>
          <a:bodyPr wrap="square" rtlCol="0">
            <a:spAutoFit/>
          </a:bodyPr>
          <a:lstStyle/>
          <a:p>
            <a:pPr algn="ctr"/>
            <a:r>
              <a:rPr lang="en-US" sz="3200" b="1" dirty="0">
                <a:solidFill>
                  <a:srgbClr val="0080FF"/>
                </a:solidFill>
              </a:rPr>
              <a:t>Curriculum &amp; Assessments</a:t>
            </a:r>
          </a:p>
        </p:txBody>
      </p:sp>
      <p:sp>
        <p:nvSpPr>
          <p:cNvPr id="5" name="TextBox 4"/>
          <p:cNvSpPr txBox="1"/>
          <p:nvPr/>
        </p:nvSpPr>
        <p:spPr>
          <a:xfrm>
            <a:off x="3297427" y="5360545"/>
            <a:ext cx="2705336" cy="1077218"/>
          </a:xfrm>
          <a:prstGeom prst="rect">
            <a:avLst/>
          </a:prstGeom>
          <a:noFill/>
        </p:spPr>
        <p:txBody>
          <a:bodyPr wrap="square" rtlCol="0">
            <a:spAutoFit/>
          </a:bodyPr>
          <a:lstStyle/>
          <a:p>
            <a:pPr algn="ctr"/>
            <a:r>
              <a:rPr lang="en-US" sz="3200" b="1" dirty="0">
                <a:solidFill>
                  <a:srgbClr val="008000"/>
                </a:solidFill>
              </a:rPr>
              <a:t>Professional Development</a:t>
            </a:r>
          </a:p>
        </p:txBody>
      </p:sp>
      <p:sp>
        <p:nvSpPr>
          <p:cNvPr id="6" name="TextBox 5"/>
          <p:cNvSpPr txBox="1"/>
          <p:nvPr/>
        </p:nvSpPr>
        <p:spPr>
          <a:xfrm>
            <a:off x="6229563" y="3285528"/>
            <a:ext cx="2464608" cy="1569660"/>
          </a:xfrm>
          <a:prstGeom prst="rect">
            <a:avLst/>
          </a:prstGeom>
          <a:noFill/>
        </p:spPr>
        <p:txBody>
          <a:bodyPr wrap="square" rtlCol="0">
            <a:spAutoFit/>
          </a:bodyPr>
          <a:lstStyle/>
          <a:p>
            <a:pPr algn="ctr"/>
            <a:r>
              <a:rPr lang="en-US" sz="3200" b="1" dirty="0">
                <a:solidFill>
                  <a:srgbClr val="FF0000"/>
                </a:solidFill>
              </a:rPr>
              <a:t>Teacher Support Networks</a:t>
            </a:r>
          </a:p>
        </p:txBody>
      </p:sp>
      <p:sp>
        <p:nvSpPr>
          <p:cNvPr id="7" name="Rounded Rectangle 6"/>
          <p:cNvSpPr/>
          <p:nvPr/>
        </p:nvSpPr>
        <p:spPr>
          <a:xfrm>
            <a:off x="3355660" y="5114324"/>
            <a:ext cx="2588869" cy="156966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167432" y="3285528"/>
            <a:ext cx="2588869" cy="156966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367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rotWithShape="1">
          <a:blip r:embed="rId3">
            <a:extLst>
              <a:ext uri="{28A0092B-C50C-407E-A947-70E740481C1C}">
                <a14:useLocalDpi xmlns:a14="http://schemas.microsoft.com/office/drawing/2010/main" val="0"/>
              </a:ext>
            </a:extLst>
          </a:blip>
          <a:srcRect b="2349"/>
          <a:stretch/>
        </p:blipFill>
        <p:spPr bwMode="auto">
          <a:xfrm>
            <a:off x="2511197" y="11856544"/>
            <a:ext cx="6941005" cy="4563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87"/>
          <p:cNvPicPr>
            <a:picLocks noChangeAspect="1"/>
          </p:cNvPicPr>
          <p:nvPr/>
        </p:nvPicPr>
        <p:blipFill rotWithShape="1">
          <a:blip r:embed="rId3">
            <a:extLst>
              <a:ext uri="{28A0092B-C50C-407E-A947-70E740481C1C}">
                <a14:useLocalDpi xmlns:a14="http://schemas.microsoft.com/office/drawing/2010/main" val="0"/>
              </a:ext>
            </a:extLst>
          </a:blip>
          <a:srcRect b="2349"/>
          <a:stretch/>
        </p:blipFill>
        <p:spPr bwMode="auto">
          <a:xfrm>
            <a:off x="2663597" y="12008944"/>
            <a:ext cx="6941005" cy="4563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88"/>
          <p:cNvPicPr>
            <a:picLocks noChangeAspect="1"/>
          </p:cNvPicPr>
          <p:nvPr/>
        </p:nvPicPr>
        <p:blipFill rotWithShape="1">
          <a:blip r:embed="rId3">
            <a:extLst>
              <a:ext uri="{28A0092B-C50C-407E-A947-70E740481C1C}">
                <a14:useLocalDpi xmlns:a14="http://schemas.microsoft.com/office/drawing/2010/main" val="0"/>
              </a:ext>
            </a:extLst>
          </a:blip>
          <a:srcRect b="2349"/>
          <a:stretch/>
        </p:blipFill>
        <p:spPr bwMode="auto">
          <a:xfrm>
            <a:off x="2815997" y="12161344"/>
            <a:ext cx="6941005" cy="4563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30356" y="640080"/>
            <a:ext cx="8427660" cy="5541264"/>
          </a:xfrm>
          <a:prstGeom prst="rect">
            <a:avLst/>
          </a:prstGeom>
        </p:spPr>
      </p:pic>
      <p:sp>
        <p:nvSpPr>
          <p:cNvPr id="86" name="TextBox 85"/>
          <p:cNvSpPr txBox="1"/>
          <p:nvPr/>
        </p:nvSpPr>
        <p:spPr>
          <a:xfrm>
            <a:off x="153962" y="4454711"/>
            <a:ext cx="5058118" cy="1938992"/>
          </a:xfrm>
          <a:prstGeom prst="rect">
            <a:avLst/>
          </a:prstGeom>
          <a:noFill/>
        </p:spPr>
        <p:txBody>
          <a:bodyPr wrap="square" rtlCol="0">
            <a:spAutoFit/>
          </a:bodyPr>
          <a:lstStyle/>
          <a:p>
            <a:pPr marL="342900" indent="-342900">
              <a:buFont typeface="Arial"/>
              <a:buChar char="•"/>
            </a:pPr>
            <a:r>
              <a:rPr lang="en-US" sz="2400" dirty="0">
                <a:latin typeface="Arial" charset="0"/>
                <a:ea typeface="Arial" charset="0"/>
                <a:cs typeface="Arial" charset="0"/>
              </a:rPr>
              <a:t>Work is coordinated around boundary objects.</a:t>
            </a:r>
          </a:p>
          <a:p>
            <a:pPr marL="342900" indent="-342900">
              <a:buFont typeface="Arial"/>
              <a:buChar char="•"/>
            </a:pPr>
            <a:r>
              <a:rPr lang="en-US" sz="2400" dirty="0">
                <a:latin typeface="Arial" charset="0"/>
                <a:ea typeface="Arial" charset="0"/>
                <a:cs typeface="Arial" charset="0"/>
              </a:rPr>
              <a:t>Meanings and objects transform as they move with people across settings, over time.</a:t>
            </a:r>
          </a:p>
        </p:txBody>
      </p:sp>
      <p:sp>
        <p:nvSpPr>
          <p:cNvPr id="84" name="Title 1"/>
          <p:cNvSpPr txBox="1">
            <a:spLocks/>
          </p:cNvSpPr>
          <p:nvPr/>
        </p:nvSpPr>
        <p:spPr>
          <a:xfrm>
            <a:off x="3285240" y="274638"/>
            <a:ext cx="5401560" cy="1143000"/>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dirty="0"/>
              <a:t>Intersecting communities of practice</a:t>
            </a:r>
          </a:p>
        </p:txBody>
      </p:sp>
    </p:spTree>
    <p:extLst>
      <p:ext uri="{BB962C8B-B14F-4D97-AF65-F5344CB8AC3E}">
        <p14:creationId xmlns:p14="http://schemas.microsoft.com/office/powerpoint/2010/main" val="1787202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 5: Teachers’ Agency in Networks and Classrooms: Stefanie Marshall and Bill </a:t>
            </a:r>
            <a:r>
              <a:rPr lang="en-US" dirty="0" err="1"/>
              <a:t>Penuel</a:t>
            </a:r>
            <a:endParaRPr lang="en-US" dirty="0"/>
          </a:p>
        </p:txBody>
      </p:sp>
      <p:sp>
        <p:nvSpPr>
          <p:cNvPr id="3" name="Content Placeholder 2"/>
          <p:cNvSpPr>
            <a:spLocks noGrp="1"/>
          </p:cNvSpPr>
          <p:nvPr>
            <p:ph idx="1"/>
          </p:nvPr>
        </p:nvSpPr>
        <p:spPr/>
        <p:txBody>
          <a:bodyPr/>
          <a:lstStyle/>
          <a:p>
            <a:pPr marL="0" indent="0">
              <a:spcBef>
                <a:spcPct val="0"/>
              </a:spcBef>
              <a:buNone/>
            </a:pPr>
            <a:r>
              <a:rPr lang="en-US" altLang="en-US" dirty="0"/>
              <a:t>Teacher </a:t>
            </a:r>
            <a:r>
              <a:rPr lang="en-US" dirty="0"/>
              <a:t>agency presented as a form of </a:t>
            </a:r>
            <a:r>
              <a:rPr lang="en-US" i="1" dirty="0"/>
              <a:t>choice</a:t>
            </a:r>
            <a:r>
              <a:rPr lang="en-US" dirty="0"/>
              <a:t> related to appropriation of tools and orientation to one’s social network</a:t>
            </a:r>
          </a:p>
          <a:p>
            <a:pPr marL="0" indent="0">
              <a:spcBef>
                <a:spcPct val="0"/>
              </a:spcBef>
              <a:buNone/>
            </a:pPr>
            <a:endParaRPr lang="en-US" altLang="en-US" dirty="0"/>
          </a:p>
        </p:txBody>
      </p:sp>
      <p:grpSp>
        <p:nvGrpSpPr>
          <p:cNvPr id="11" name="Group 10"/>
          <p:cNvGrpSpPr/>
          <p:nvPr/>
        </p:nvGrpSpPr>
        <p:grpSpPr>
          <a:xfrm>
            <a:off x="5753131" y="3308296"/>
            <a:ext cx="2270522" cy="1571772"/>
            <a:chOff x="7298266" y="2154384"/>
            <a:chExt cx="1845734" cy="1079883"/>
          </a:xfrm>
        </p:grpSpPr>
        <p:sp>
          <p:nvSpPr>
            <p:cNvPr id="4" name="Oval 3"/>
            <p:cNvSpPr/>
            <p:nvPr/>
          </p:nvSpPr>
          <p:spPr>
            <a:xfrm>
              <a:off x="7298266" y="2154384"/>
              <a:ext cx="1845734" cy="1079883"/>
            </a:xfrm>
            <a:prstGeom prst="ellipse">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882466" y="2387586"/>
              <a:ext cx="287866" cy="237067"/>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950201" y="2827847"/>
              <a:ext cx="287866" cy="237067"/>
            </a:xfrm>
            <a:prstGeom prst="ellipse">
              <a:avLst/>
            </a:prstGeom>
            <a:solidFill>
              <a:schemeClr val="accent3">
                <a:lumMod val="50000"/>
              </a:schemeClr>
            </a:solid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517465" y="2319852"/>
              <a:ext cx="287866" cy="237067"/>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8170332" y="2438386"/>
              <a:ext cx="347133" cy="67734"/>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8026399" y="2624653"/>
              <a:ext cx="67735" cy="203194"/>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8195910" y="2522201"/>
              <a:ext cx="363712" cy="340364"/>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532796" y="4634142"/>
            <a:ext cx="2015067" cy="923330"/>
          </a:xfrm>
          <a:prstGeom prst="rect">
            <a:avLst/>
          </a:prstGeom>
          <a:noFill/>
        </p:spPr>
        <p:txBody>
          <a:bodyPr wrap="square" rtlCol="0">
            <a:spAutoFit/>
          </a:bodyPr>
          <a:lstStyle/>
          <a:p>
            <a:pPr algn="ctr"/>
            <a:r>
              <a:rPr lang="en-US" dirty="0">
                <a:solidFill>
                  <a:schemeClr val="accent3">
                    <a:lumMod val="50000"/>
                  </a:schemeClr>
                </a:solidFill>
                <a:latin typeface="Avenir Black"/>
                <a:cs typeface="Avenir Black"/>
              </a:rPr>
              <a:t>Teacher’s School Professional Network </a:t>
            </a:r>
          </a:p>
        </p:txBody>
      </p:sp>
      <p:grpSp>
        <p:nvGrpSpPr>
          <p:cNvPr id="24" name="Group 23"/>
          <p:cNvGrpSpPr/>
          <p:nvPr/>
        </p:nvGrpSpPr>
        <p:grpSpPr>
          <a:xfrm>
            <a:off x="1355028" y="3012621"/>
            <a:ext cx="3256519" cy="2364208"/>
            <a:chOff x="5960180" y="4195609"/>
            <a:chExt cx="2599442" cy="1934258"/>
          </a:xfrm>
        </p:grpSpPr>
        <p:sp>
          <p:nvSpPr>
            <p:cNvPr id="13" name="Oval 12"/>
            <p:cNvSpPr/>
            <p:nvPr/>
          </p:nvSpPr>
          <p:spPr>
            <a:xfrm>
              <a:off x="5960180" y="4195609"/>
              <a:ext cx="2599442" cy="1934258"/>
            </a:xfrm>
            <a:prstGeom prst="ellipse">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162981" y="4605863"/>
              <a:ext cx="287866" cy="237067"/>
            </a:xfrm>
            <a:prstGeom prst="ellipse">
              <a:avLst/>
            </a:prstGeom>
            <a:solidFill>
              <a:schemeClr val="accent3">
                <a:lumMod val="50000"/>
              </a:schemeClr>
            </a:solid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670626" y="4927593"/>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518048" y="5215457"/>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934204" y="5486379"/>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7403" y="5215457"/>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53203" y="5333975"/>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858003" y="4978390"/>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306735" y="4893691"/>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916335" y="5333981"/>
              <a:ext cx="287866" cy="237067"/>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CTInstructionalMod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3" y="4229472"/>
              <a:ext cx="829554" cy="310047"/>
            </a:xfrm>
            <a:prstGeom prst="rect">
              <a:avLst/>
            </a:prstGeom>
            <a:ln w="38100" cmpd="sng">
              <a:solidFill>
                <a:srgbClr val="FF0000"/>
              </a:solidFill>
            </a:ln>
          </p:spPr>
        </p:pic>
      </p:grpSp>
      <p:sp>
        <p:nvSpPr>
          <p:cNvPr id="25" name="TextBox 24"/>
          <p:cNvSpPr txBox="1"/>
          <p:nvPr/>
        </p:nvSpPr>
        <p:spPr>
          <a:xfrm>
            <a:off x="1175390" y="5084699"/>
            <a:ext cx="2015067" cy="369332"/>
          </a:xfrm>
          <a:prstGeom prst="rect">
            <a:avLst/>
          </a:prstGeom>
          <a:noFill/>
        </p:spPr>
        <p:txBody>
          <a:bodyPr wrap="square" rtlCol="0">
            <a:spAutoFit/>
          </a:bodyPr>
          <a:lstStyle/>
          <a:p>
            <a:pPr algn="ctr"/>
            <a:r>
              <a:rPr lang="en-US" dirty="0">
                <a:solidFill>
                  <a:schemeClr val="accent6">
                    <a:lumMod val="75000"/>
                  </a:schemeClr>
                </a:solidFill>
                <a:latin typeface="Avenir Black"/>
                <a:cs typeface="Avenir Black"/>
              </a:rPr>
              <a:t>Classroom</a:t>
            </a:r>
          </a:p>
        </p:txBody>
      </p:sp>
      <p:pic>
        <p:nvPicPr>
          <p:cNvPr id="26" name="Picture 25" descr="CTInstructionalMod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239" y="3163629"/>
            <a:ext cx="829554" cy="310047"/>
          </a:xfrm>
          <a:prstGeom prst="rect">
            <a:avLst/>
          </a:prstGeom>
          <a:ln w="38100" cmpd="sng">
            <a:solidFill>
              <a:srgbClr val="008000"/>
            </a:solidFill>
          </a:ln>
        </p:spPr>
      </p:pic>
    </p:spTree>
    <p:extLst>
      <p:ext uri="{BB962C8B-B14F-4D97-AF65-F5344CB8AC3E}">
        <p14:creationId xmlns:p14="http://schemas.microsoft.com/office/powerpoint/2010/main" val="691451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 6: Teachers’ </a:t>
            </a:r>
            <a:r>
              <a:rPr lang="en-US" dirty="0" err="1"/>
              <a:t>Sensemaking</a:t>
            </a:r>
            <a:r>
              <a:rPr lang="en-US" dirty="0"/>
              <a:t> in Networks and Classrooms: Elizabeth de </a:t>
            </a:r>
            <a:r>
              <a:rPr lang="en-US" dirty="0" err="1"/>
              <a:t>los</a:t>
            </a:r>
            <a:r>
              <a:rPr lang="en-US" dirty="0"/>
              <a:t> Santos</a:t>
            </a:r>
          </a:p>
        </p:txBody>
      </p:sp>
      <p:pic>
        <p:nvPicPr>
          <p:cNvPr id="4" name="Content Placeholder 3" descr="MrRossPuzzling.tiff"/>
          <p:cNvPicPr>
            <a:picLocks noGrp="1" noChangeAspect="1"/>
          </p:cNvPicPr>
          <p:nvPr>
            <p:ph idx="1"/>
          </p:nvPr>
        </p:nvPicPr>
        <p:blipFill>
          <a:blip r:embed="rId3">
            <a:extLst>
              <a:ext uri="{28A0092B-C50C-407E-A947-70E740481C1C}">
                <a14:useLocalDpi xmlns:a14="http://schemas.microsoft.com/office/drawing/2010/main" val="0"/>
              </a:ext>
            </a:extLst>
          </a:blip>
          <a:srcRect l="-17891" r="-17891"/>
          <a:stretch>
            <a:fillRect/>
          </a:stretch>
        </p:blipFill>
        <p:spPr>
          <a:xfrm>
            <a:off x="1291821" y="1655096"/>
            <a:ext cx="6432467" cy="3537609"/>
          </a:xfrm>
        </p:spPr>
      </p:pic>
      <p:sp>
        <p:nvSpPr>
          <p:cNvPr id="5" name="TextBox 4"/>
          <p:cNvSpPr txBox="1"/>
          <p:nvPr/>
        </p:nvSpPr>
        <p:spPr>
          <a:xfrm>
            <a:off x="1291821" y="5419612"/>
            <a:ext cx="6546676" cy="646331"/>
          </a:xfrm>
          <a:prstGeom prst="rect">
            <a:avLst/>
          </a:prstGeom>
          <a:noFill/>
        </p:spPr>
        <p:txBody>
          <a:bodyPr wrap="square" rtlCol="0">
            <a:spAutoFit/>
          </a:bodyPr>
          <a:lstStyle/>
          <a:p>
            <a:pPr algn="ctr"/>
            <a:r>
              <a:rPr lang="en-US" dirty="0"/>
              <a:t>The influence of his school community on Mr. Ross’s occasion of sensemaking about the </a:t>
            </a:r>
            <a:r>
              <a:rPr lang="en-US" i="1" dirty="0"/>
              <a:t>Carbon TIME</a:t>
            </a:r>
            <a:r>
              <a:rPr lang="en-US" dirty="0"/>
              <a:t>  Pre- and Post-Tests</a:t>
            </a:r>
          </a:p>
        </p:txBody>
      </p:sp>
    </p:spTree>
    <p:extLst>
      <p:ext uri="{BB962C8B-B14F-4D97-AF65-F5344CB8AC3E}">
        <p14:creationId xmlns:p14="http://schemas.microsoft.com/office/powerpoint/2010/main" val="885889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Poster 7: Using Survey Data to Measure Teaching Practices and Network Effects: </a:t>
            </a:r>
            <a:r>
              <a:rPr lang="en-US" dirty="0" err="1"/>
              <a:t>Qinyun</a:t>
            </a:r>
            <a:r>
              <a:rPr lang="en-US" dirty="0"/>
              <a:t> Lin</a:t>
            </a:r>
          </a:p>
        </p:txBody>
      </p:sp>
      <p:pic>
        <p:nvPicPr>
          <p:cNvPr id="4" name="Content Placeholder 3"/>
          <p:cNvPicPr>
            <a:picLocks noGrp="1" noChangeAspect="1"/>
          </p:cNvPicPr>
          <p:nvPr>
            <p:ph idx="1"/>
          </p:nvPr>
        </p:nvPicPr>
        <p:blipFill>
          <a:blip r:embed="rId3"/>
          <a:stretch>
            <a:fillRect/>
          </a:stretch>
        </p:blipFill>
        <p:spPr>
          <a:xfrm>
            <a:off x="457200" y="2105025"/>
            <a:ext cx="4294137" cy="3127272"/>
          </a:xfrm>
        </p:spPr>
      </p:pic>
      <p:pic>
        <p:nvPicPr>
          <p:cNvPr id="5" name="Picture 4"/>
          <p:cNvPicPr>
            <a:picLocks noChangeAspect="1"/>
          </p:cNvPicPr>
          <p:nvPr/>
        </p:nvPicPr>
        <p:blipFill>
          <a:blip r:embed="rId4"/>
          <a:stretch>
            <a:fillRect/>
          </a:stretch>
        </p:blipFill>
        <p:spPr>
          <a:xfrm>
            <a:off x="5431746" y="1543050"/>
            <a:ext cx="2743200" cy="2383867"/>
          </a:xfrm>
          <a:prstGeom prst="rect">
            <a:avLst/>
          </a:prstGeom>
        </p:spPr>
      </p:pic>
      <p:pic>
        <p:nvPicPr>
          <p:cNvPr id="6" name="Picture 5"/>
          <p:cNvPicPr>
            <a:picLocks noChangeAspect="1"/>
          </p:cNvPicPr>
          <p:nvPr/>
        </p:nvPicPr>
        <p:blipFill>
          <a:blip r:embed="rId5"/>
          <a:stretch>
            <a:fillRect/>
          </a:stretch>
        </p:blipFill>
        <p:spPr>
          <a:xfrm>
            <a:off x="5431746" y="4076700"/>
            <a:ext cx="2743200" cy="2250245"/>
          </a:xfrm>
          <a:prstGeom prst="rect">
            <a:avLst/>
          </a:prstGeom>
        </p:spPr>
      </p:pic>
    </p:spTree>
    <p:extLst>
      <p:ext uri="{BB962C8B-B14F-4D97-AF65-F5344CB8AC3E}">
        <p14:creationId xmlns:p14="http://schemas.microsoft.com/office/powerpoint/2010/main" val="8754439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HEADINGS)"/>
                <a:cs typeface="Calibri (HEADINGS)"/>
              </a:rPr>
              <a:t>Thanks to our funders</a:t>
            </a:r>
          </a:p>
        </p:txBody>
      </p:sp>
      <p:sp>
        <p:nvSpPr>
          <p:cNvPr id="3" name="Content Placeholder 2"/>
          <p:cNvSpPr>
            <a:spLocks noGrp="1"/>
          </p:cNvSpPr>
          <p:nvPr>
            <p:ph idx="1"/>
          </p:nvPr>
        </p:nvSpPr>
        <p:spPr>
          <a:xfrm>
            <a:off x="1485900" y="2084109"/>
            <a:ext cx="6172200" cy="2663593"/>
          </a:xfrm>
        </p:spPr>
        <p:txBody>
          <a:bodyPr>
            <a:normAutofit fontScale="70000" lnSpcReduction="20000"/>
          </a:bodyPr>
          <a:lstStyle/>
          <a:p>
            <a:pPr marL="0" indent="0">
              <a:buNone/>
            </a:pPr>
            <a:r>
              <a:rPr lang="en-US" dirty="0">
                <a:latin typeface="Calibri"/>
                <a:ea typeface="ＭＳ Ｐゴシック" charset="0"/>
                <a:cs typeface="Calibri"/>
              </a:rPr>
              <a:t>This research is supported by grants from the National Science Foundation: </a:t>
            </a:r>
            <a:r>
              <a:rPr lang="en-US" dirty="0">
                <a:latin typeface="Calibri"/>
                <a:cs typeface="Calibri"/>
              </a:rPr>
              <a:t>Sustaining Responsive and Rigorous Teaching Based on</a:t>
            </a:r>
            <a:r>
              <a:rPr lang="en-US" i="1" dirty="0">
                <a:latin typeface="Calibri"/>
                <a:cs typeface="Calibri"/>
              </a:rPr>
              <a:t> Carbon TIME</a:t>
            </a:r>
            <a:r>
              <a:rPr lang="en-US" dirty="0">
                <a:latin typeface="Calibri"/>
                <a:cs typeface="Calibri"/>
              </a:rPr>
              <a:t> (NSF 1440988 )</a:t>
            </a:r>
            <a:r>
              <a:rPr lang="en-US" dirty="0">
                <a:latin typeface="Calibri"/>
                <a:ea typeface="ＭＳ Ｐゴシック" charset="0"/>
                <a:cs typeface="Calibri"/>
              </a:rPr>
              <a:t>.  Additional support comes from the Great Lakes Bioenergy Research Center (DOE Office of Science BER DE-FCO2-07ER64494), funded by the United States Department of Energy, and from </a:t>
            </a:r>
            <a:r>
              <a:rPr lang="en-US" dirty="0">
                <a:latin typeface="Calibri"/>
                <a:cs typeface="Calibri"/>
              </a:rPr>
              <a:t>Place-based Opportunities for Sustainable Outcomes and High-hopes, funded by the United States Department of Agriculture</a:t>
            </a:r>
            <a:r>
              <a:rPr lang="en-US" dirty="0">
                <a:latin typeface="Calibri"/>
                <a:ea typeface="ＭＳ Ｐゴシック" charset="0"/>
                <a:cs typeface="Calibri"/>
              </a:rPr>
              <a:t>.  Any opinions, findings, and conclusions or recommendations expressed in this material are those of the author(s) and do not necessarily reflect the views of the National Science Foundation, the United States Department of Energy, or the United States Department of Agriculture.</a:t>
            </a:r>
          </a:p>
        </p:txBody>
      </p:sp>
      <p:pic>
        <p:nvPicPr>
          <p:cNvPr id="4" name="Picture 3"/>
          <p:cNvPicPr>
            <a:picLocks noChangeAspect="1"/>
          </p:cNvPicPr>
          <p:nvPr/>
        </p:nvPicPr>
        <p:blipFill>
          <a:blip r:embed="rId3"/>
          <a:stretch>
            <a:fillRect/>
          </a:stretch>
        </p:blipFill>
        <p:spPr>
          <a:xfrm>
            <a:off x="6852442" y="1063228"/>
            <a:ext cx="805658" cy="805658"/>
          </a:xfrm>
          <a:prstGeom prst="rect">
            <a:avLst/>
          </a:prstGeom>
        </p:spPr>
      </p:pic>
      <p:pic>
        <p:nvPicPr>
          <p:cNvPr id="5" name="Picture 4"/>
          <p:cNvPicPr>
            <a:picLocks noChangeAspect="1"/>
          </p:cNvPicPr>
          <p:nvPr/>
        </p:nvPicPr>
        <p:blipFill>
          <a:blip r:embed="rId4"/>
          <a:stretch>
            <a:fillRect/>
          </a:stretch>
        </p:blipFill>
        <p:spPr>
          <a:xfrm>
            <a:off x="1677139" y="1063228"/>
            <a:ext cx="812108" cy="812108"/>
          </a:xfrm>
          <a:prstGeom prst="rect">
            <a:avLst/>
          </a:prstGeom>
        </p:spPr>
      </p:pic>
      <p:pic>
        <p:nvPicPr>
          <p:cNvPr id="6" name="Picture 5"/>
          <p:cNvPicPr>
            <a:picLocks noChangeAspect="1"/>
          </p:cNvPicPr>
          <p:nvPr/>
        </p:nvPicPr>
        <p:blipFill>
          <a:blip r:embed="rId5"/>
          <a:stretch>
            <a:fillRect/>
          </a:stretch>
        </p:blipFill>
        <p:spPr>
          <a:xfrm>
            <a:off x="4627689" y="5051056"/>
            <a:ext cx="456931" cy="801633"/>
          </a:xfrm>
          <a:prstGeom prst="rect">
            <a:avLst/>
          </a:prstGeom>
        </p:spPr>
      </p:pic>
      <p:pic>
        <p:nvPicPr>
          <p:cNvPr id="7" name="Picture 6"/>
          <p:cNvPicPr>
            <a:picLocks noChangeAspect="1"/>
          </p:cNvPicPr>
          <p:nvPr/>
        </p:nvPicPr>
        <p:blipFill>
          <a:blip r:embed="rId6"/>
          <a:stretch>
            <a:fillRect/>
          </a:stretch>
        </p:blipFill>
        <p:spPr>
          <a:xfrm>
            <a:off x="3185639" y="5073836"/>
            <a:ext cx="1110789" cy="503178"/>
          </a:xfrm>
          <a:prstGeom prst="rect">
            <a:avLst/>
          </a:prstGeom>
        </p:spPr>
      </p:pic>
      <p:pic>
        <p:nvPicPr>
          <p:cNvPr id="9" name="Picture 8" descr="Screen Shot 2015-04-06 at 3.29.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0160" y="4915725"/>
            <a:ext cx="2464976" cy="536149"/>
          </a:xfrm>
          <a:prstGeom prst="rect">
            <a:avLst/>
          </a:prstGeom>
        </p:spPr>
      </p:pic>
      <p:pic>
        <p:nvPicPr>
          <p:cNvPr id="11" name="Picture 10" descr="Mines_EEE_swirl_4CP_R.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901" y="6076950"/>
            <a:ext cx="2498140" cy="285625"/>
          </a:xfrm>
          <a:prstGeom prst="rect">
            <a:avLst/>
          </a:prstGeom>
        </p:spPr>
      </p:pic>
      <p:pic>
        <p:nvPicPr>
          <p:cNvPr id="8" name="Picture 7" descr="Carbon TIME 4b.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627" y="4947150"/>
            <a:ext cx="1090594" cy="824807"/>
          </a:xfrm>
          <a:prstGeom prst="rect">
            <a:avLst/>
          </a:prstGeom>
        </p:spPr>
      </p:pic>
      <p:pic>
        <p:nvPicPr>
          <p:cNvPr id="10" name="Picture 9" descr="Screen Shot 2015-04-07 at 8.58.1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5901" y="5758854"/>
            <a:ext cx="2143303" cy="166148"/>
          </a:xfrm>
          <a:prstGeom prst="rect">
            <a:avLst/>
          </a:prstGeom>
        </p:spPr>
      </p:pic>
      <p:pic>
        <p:nvPicPr>
          <p:cNvPr id="12" name="Picture 11"/>
          <p:cNvPicPr>
            <a:picLocks noChangeAspect="1"/>
          </p:cNvPicPr>
          <p:nvPr/>
        </p:nvPicPr>
        <p:blipFill>
          <a:blip r:embed="rId11"/>
          <a:stretch>
            <a:fillRect/>
          </a:stretch>
        </p:blipFill>
        <p:spPr>
          <a:xfrm>
            <a:off x="5558478" y="5399421"/>
            <a:ext cx="2095500" cy="542925"/>
          </a:xfrm>
          <a:prstGeom prst="rect">
            <a:avLst/>
          </a:prstGeom>
        </p:spPr>
      </p:pic>
    </p:spTree>
    <p:extLst>
      <p:ext uri="{BB962C8B-B14F-4D97-AF65-F5344CB8AC3E}">
        <p14:creationId xmlns:p14="http://schemas.microsoft.com/office/powerpoint/2010/main" val="1227590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734" y="1043269"/>
            <a:ext cx="4937442" cy="785720"/>
          </a:xfrm>
        </p:spPr>
        <p:txBody>
          <a:bodyPr>
            <a:noAutofit/>
          </a:bodyPr>
          <a:lstStyle/>
          <a:p>
            <a:r>
              <a:rPr lang="en-US" sz="2700" dirty="0">
                <a:latin typeface="Calibri"/>
                <a:ea typeface="ＭＳ Ｐゴシック" charset="0"/>
                <a:cs typeface="Calibri"/>
              </a:rPr>
              <a:t>Thanks to Contributors to this Research (not including authors)</a:t>
            </a:r>
            <a:endParaRPr lang="en-US" sz="2700" dirty="0">
              <a:latin typeface="Calibri"/>
              <a:cs typeface="Calibri"/>
            </a:endParaRPr>
          </a:p>
        </p:txBody>
      </p:sp>
      <p:sp>
        <p:nvSpPr>
          <p:cNvPr id="3" name="Content Placeholder 2"/>
          <p:cNvSpPr>
            <a:spLocks noGrp="1"/>
          </p:cNvSpPr>
          <p:nvPr>
            <p:ph idx="1"/>
          </p:nvPr>
        </p:nvSpPr>
        <p:spPr>
          <a:xfrm>
            <a:off x="1485900" y="1952252"/>
            <a:ext cx="6172200" cy="2857770"/>
          </a:xfrm>
        </p:spPr>
        <p:txBody>
          <a:bodyPr>
            <a:normAutofit/>
          </a:bodyPr>
          <a:lstStyle/>
          <a:p>
            <a:pPr>
              <a:defRPr/>
            </a:pPr>
            <a:r>
              <a:rPr lang="en-US" dirty="0"/>
              <a:t>Christie Morrison Thomas, Brian Hancock, Nick </a:t>
            </a:r>
            <a:r>
              <a:rPr lang="en-US" dirty="0" err="1"/>
              <a:t>Verbanic</a:t>
            </a:r>
            <a:r>
              <a:rPr lang="en-US" dirty="0"/>
              <a:t>, Ellen </a:t>
            </a:r>
            <a:r>
              <a:rPr lang="en-US" dirty="0" err="1"/>
              <a:t>Holste</a:t>
            </a:r>
            <a:r>
              <a:rPr lang="en-US" dirty="0"/>
              <a:t>, Alex </a:t>
            </a:r>
            <a:r>
              <a:rPr lang="en-US" dirty="0" err="1"/>
              <a:t>Walus</a:t>
            </a:r>
            <a:r>
              <a:rPr lang="en-US" dirty="0"/>
              <a:t>, Liz Tompkins, Michigan State University</a:t>
            </a:r>
          </a:p>
          <a:p>
            <a:pPr>
              <a:defRPr/>
            </a:pPr>
            <a:r>
              <a:rPr lang="en-US" dirty="0"/>
              <a:t>Jennifer Doherty, University of Washington</a:t>
            </a:r>
          </a:p>
          <a:p>
            <a:pPr>
              <a:defRPr/>
            </a:pPr>
            <a:r>
              <a:rPr lang="en-US" dirty="0"/>
              <a:t>Karen Draney, </a:t>
            </a:r>
            <a:r>
              <a:rPr lang="en-US" dirty="0" err="1"/>
              <a:t>JinHo</a:t>
            </a:r>
            <a:r>
              <a:rPr lang="en-US" dirty="0"/>
              <a:t> Kim, Berkeley Evaluation and Assessment Research Center</a:t>
            </a:r>
          </a:p>
          <a:p>
            <a:pPr marL="0" indent="0">
              <a:buNone/>
            </a:pPr>
            <a:endParaRPr lang="en-US" dirty="0"/>
          </a:p>
        </p:txBody>
      </p:sp>
      <p:pic>
        <p:nvPicPr>
          <p:cNvPr id="4" name="Picture 3"/>
          <p:cNvPicPr>
            <a:picLocks noChangeAspect="1"/>
          </p:cNvPicPr>
          <p:nvPr/>
        </p:nvPicPr>
        <p:blipFill>
          <a:blip r:embed="rId3"/>
          <a:stretch>
            <a:fillRect/>
          </a:stretch>
        </p:blipFill>
        <p:spPr>
          <a:xfrm>
            <a:off x="7094175" y="1069678"/>
            <a:ext cx="805658" cy="805658"/>
          </a:xfrm>
          <a:prstGeom prst="rect">
            <a:avLst/>
          </a:prstGeom>
        </p:spPr>
      </p:pic>
      <p:pic>
        <p:nvPicPr>
          <p:cNvPr id="5" name="Picture 4"/>
          <p:cNvPicPr>
            <a:picLocks noChangeAspect="1"/>
          </p:cNvPicPr>
          <p:nvPr/>
        </p:nvPicPr>
        <p:blipFill>
          <a:blip r:embed="rId4"/>
          <a:stretch>
            <a:fillRect/>
          </a:stretch>
        </p:blipFill>
        <p:spPr>
          <a:xfrm>
            <a:off x="1344626" y="1063228"/>
            <a:ext cx="812108" cy="812108"/>
          </a:xfrm>
          <a:prstGeom prst="rect">
            <a:avLst/>
          </a:prstGeom>
        </p:spPr>
      </p:pic>
      <p:pic>
        <p:nvPicPr>
          <p:cNvPr id="6" name="Picture 5"/>
          <p:cNvPicPr>
            <a:picLocks noChangeAspect="1"/>
          </p:cNvPicPr>
          <p:nvPr/>
        </p:nvPicPr>
        <p:blipFill>
          <a:blip r:embed="rId5"/>
          <a:stretch>
            <a:fillRect/>
          </a:stretch>
        </p:blipFill>
        <p:spPr>
          <a:xfrm>
            <a:off x="4627689" y="5051056"/>
            <a:ext cx="456931" cy="801633"/>
          </a:xfrm>
          <a:prstGeom prst="rect">
            <a:avLst/>
          </a:prstGeom>
        </p:spPr>
      </p:pic>
      <p:pic>
        <p:nvPicPr>
          <p:cNvPr id="7" name="Picture 6"/>
          <p:cNvPicPr>
            <a:picLocks noChangeAspect="1"/>
          </p:cNvPicPr>
          <p:nvPr/>
        </p:nvPicPr>
        <p:blipFill>
          <a:blip r:embed="rId6"/>
          <a:stretch>
            <a:fillRect/>
          </a:stretch>
        </p:blipFill>
        <p:spPr>
          <a:xfrm>
            <a:off x="3185639" y="5073836"/>
            <a:ext cx="1110789" cy="503178"/>
          </a:xfrm>
          <a:prstGeom prst="rect">
            <a:avLst/>
          </a:prstGeom>
        </p:spPr>
      </p:pic>
      <p:pic>
        <p:nvPicPr>
          <p:cNvPr id="9" name="Picture 8" descr="Screen Shot 2015-04-06 at 3.29.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0160" y="4915725"/>
            <a:ext cx="2464976" cy="536149"/>
          </a:xfrm>
          <a:prstGeom prst="rect">
            <a:avLst/>
          </a:prstGeom>
        </p:spPr>
      </p:pic>
      <p:pic>
        <p:nvPicPr>
          <p:cNvPr id="11" name="Picture 10" descr="Mines_EEE_swirl_4CP_R.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184" y="6010275"/>
            <a:ext cx="2498140" cy="285625"/>
          </a:xfrm>
          <a:prstGeom prst="rect">
            <a:avLst/>
          </a:prstGeom>
        </p:spPr>
      </p:pic>
      <p:pic>
        <p:nvPicPr>
          <p:cNvPr id="8" name="Picture 7" descr="Carbon TIME 4b.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627" y="4947150"/>
            <a:ext cx="1090594" cy="824807"/>
          </a:xfrm>
          <a:prstGeom prst="rect">
            <a:avLst/>
          </a:prstGeom>
        </p:spPr>
      </p:pic>
      <p:pic>
        <p:nvPicPr>
          <p:cNvPr id="10" name="Picture 9" descr="Screen Shot 2015-04-07 at 8.58.1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5901" y="5758854"/>
            <a:ext cx="2143303" cy="166148"/>
          </a:xfrm>
          <a:prstGeom prst="rect">
            <a:avLst/>
          </a:prstGeom>
        </p:spPr>
      </p:pic>
      <p:pic>
        <p:nvPicPr>
          <p:cNvPr id="12" name="Picture 11"/>
          <p:cNvPicPr>
            <a:picLocks noChangeAspect="1"/>
          </p:cNvPicPr>
          <p:nvPr/>
        </p:nvPicPr>
        <p:blipFill>
          <a:blip r:embed="rId11"/>
          <a:stretch>
            <a:fillRect/>
          </a:stretch>
        </p:blipFill>
        <p:spPr>
          <a:xfrm>
            <a:off x="5476875" y="5485685"/>
            <a:ext cx="2095500" cy="542925"/>
          </a:xfrm>
          <a:prstGeom prst="rect">
            <a:avLst/>
          </a:prstGeom>
        </p:spPr>
      </p:pic>
    </p:spTree>
    <p:extLst>
      <p:ext uri="{BB962C8B-B14F-4D97-AF65-F5344CB8AC3E}">
        <p14:creationId xmlns:p14="http://schemas.microsoft.com/office/powerpoint/2010/main" val="442681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694" y="402500"/>
            <a:ext cx="7475621" cy="857250"/>
          </a:xfrm>
        </p:spPr>
        <p:txBody>
          <a:bodyPr>
            <a:noAutofit/>
          </a:bodyPr>
          <a:lstStyle/>
          <a:p>
            <a:pPr>
              <a:defRPr/>
            </a:pPr>
            <a:r>
              <a:rPr lang="en-US" sz="4000" dirty="0">
                <a:latin typeface="Arial" charset="0"/>
                <a:ea typeface="Arial" charset="0"/>
                <a:cs typeface="Arial" charset="0"/>
              </a:rPr>
              <a:t>Environmental Science Literacy</a:t>
            </a:r>
          </a:p>
        </p:txBody>
      </p:sp>
      <p:sp>
        <p:nvSpPr>
          <p:cNvPr id="21506" name="Content Placeholder 2"/>
          <p:cNvSpPr>
            <a:spLocks noGrp="1"/>
          </p:cNvSpPr>
          <p:nvPr>
            <p:ph idx="1"/>
          </p:nvPr>
        </p:nvSpPr>
        <p:spPr>
          <a:xfrm>
            <a:off x="914399" y="1364679"/>
            <a:ext cx="7238373" cy="4871227"/>
          </a:xfrm>
        </p:spPr>
        <p:txBody>
          <a:bodyPr>
            <a:noAutofit/>
          </a:bodyPr>
          <a:lstStyle/>
          <a:p>
            <a:pPr>
              <a:lnSpc>
                <a:spcPct val="90000"/>
              </a:lnSpc>
            </a:pPr>
            <a:r>
              <a:rPr lang="en-US" dirty="0">
                <a:latin typeface="Arial" charset="0"/>
                <a:ea typeface="Arial" charset="0"/>
                <a:cs typeface="Arial" charset="0"/>
              </a:rPr>
              <a:t>We define environmental Science Literacy </a:t>
            </a:r>
            <a:r>
              <a:rPr lang="en-US" dirty="0">
                <a:latin typeface="Arial" charset="0"/>
                <a:ea typeface="ＭＳ Ｐゴシック" charset="0"/>
                <a:cs typeface="ＭＳ Ｐゴシック" charset="0"/>
              </a:rPr>
              <a:t>as the capacity to participate in evidence-based discussions about socio-ecological issues and to make decisions that are informed by science.</a:t>
            </a:r>
          </a:p>
          <a:p>
            <a:pPr>
              <a:lnSpc>
                <a:spcPct val="90000"/>
              </a:lnSpc>
            </a:pPr>
            <a:r>
              <a:rPr lang="en-US" dirty="0">
                <a:latin typeface="Arial" charset="0"/>
                <a:ea typeface="Arial" charset="0"/>
                <a:cs typeface="Arial" charset="0"/>
              </a:rPr>
              <a:t>Environmental Science Literacy </a:t>
            </a:r>
            <a:r>
              <a:rPr lang="en-US" dirty="0">
                <a:latin typeface="Arial" charset="0"/>
                <a:ea typeface="ＭＳ Ｐゴシック" charset="0"/>
                <a:cs typeface="ＭＳ Ｐゴシック" charset="0"/>
              </a:rPr>
              <a:t>requires 3D science learning, </a:t>
            </a:r>
            <a:r>
              <a:rPr lang="en-US" b="1" dirty="0">
                <a:latin typeface="Arial" charset="0"/>
                <a:ea typeface="ＭＳ Ｐゴシック" charset="0"/>
                <a:cs typeface="ＭＳ Ｐゴシック" charset="0"/>
              </a:rPr>
              <a:t>and</a:t>
            </a:r>
          </a:p>
          <a:p>
            <a:pPr>
              <a:lnSpc>
                <a:spcPct val="90000"/>
              </a:lnSpc>
            </a:pPr>
            <a:r>
              <a:rPr lang="en-US" dirty="0">
                <a:latin typeface="Arial" charset="0"/>
                <a:ea typeface="Arial" charset="0"/>
                <a:cs typeface="Arial" charset="0"/>
              </a:rPr>
              <a:t>Environmental Science Literacy also </a:t>
            </a:r>
            <a:r>
              <a:rPr lang="en-US" dirty="0">
                <a:latin typeface="Arial" charset="0"/>
                <a:ea typeface="ＭＳ Ｐゴシック" charset="0"/>
                <a:cs typeface="ＭＳ Ｐゴシック" charset="0"/>
              </a:rPr>
              <a:t>requires preparation for future learning (</a:t>
            </a:r>
            <a:r>
              <a:rPr lang="en-US" dirty="0" err="1">
                <a:latin typeface="Arial" charset="0"/>
                <a:ea typeface="ＭＳ Ｐゴシック" charset="0"/>
                <a:cs typeface="ＭＳ Ｐゴシック" charset="0"/>
              </a:rPr>
              <a:t>Bransford</a:t>
            </a:r>
            <a:r>
              <a:rPr lang="en-US" dirty="0">
                <a:latin typeface="Arial" charset="0"/>
                <a:ea typeface="ＭＳ Ｐゴシック" charset="0"/>
                <a:cs typeface="ＭＳ Ｐゴシック" charset="0"/>
              </a:rPr>
              <a:t> &amp; Schwartz, 2001) because</a:t>
            </a:r>
            <a:r>
              <a:rPr lang="is-IS"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lvl="1">
              <a:lnSpc>
                <a:spcPct val="90000"/>
              </a:lnSpc>
            </a:pPr>
            <a:r>
              <a:rPr lang="en-US" sz="2400" dirty="0">
                <a:latin typeface="Arial" charset="0"/>
                <a:ea typeface="ＭＳ Ｐゴシック" charset="0"/>
                <a:cs typeface="ＭＳ Ｐゴシック" charset="0"/>
              </a:rPr>
              <a:t>Students cannot learn all science they will need while in school</a:t>
            </a:r>
          </a:p>
          <a:p>
            <a:pPr lvl="1">
              <a:lnSpc>
                <a:spcPct val="90000"/>
              </a:lnSpc>
            </a:pPr>
            <a:r>
              <a:rPr lang="en-US" sz="2400" dirty="0">
                <a:latin typeface="Arial" charset="0"/>
                <a:ea typeface="ＭＳ Ｐゴシック" charset="0"/>
                <a:cs typeface="ＭＳ Ｐゴシック" charset="0"/>
              </a:rPr>
              <a:t>Knowledge in science continues to grow and change</a:t>
            </a:r>
          </a:p>
        </p:txBody>
      </p:sp>
    </p:spTree>
    <p:extLst>
      <p:ext uri="{BB962C8B-B14F-4D97-AF65-F5344CB8AC3E}">
        <p14:creationId xmlns:p14="http://schemas.microsoft.com/office/powerpoint/2010/main" val="4268712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28"/>
            <a:ext cx="8229600" cy="1143000"/>
          </a:xfrm>
        </p:spPr>
        <p:txBody>
          <a:bodyPr/>
          <a:lstStyle/>
          <a:p>
            <a:r>
              <a:rPr lang="en-US" i="1" dirty="0"/>
              <a:t>Carbon TIME </a:t>
            </a:r>
            <a:r>
              <a:rPr lang="en-US" dirty="0"/>
              <a:t>Curriculum</a:t>
            </a:r>
          </a:p>
        </p:txBody>
      </p:sp>
      <p:pic>
        <p:nvPicPr>
          <p:cNvPr id="4" name="Content Placeholder 6" descr="Macintosh HD:Users:hannahmiller:Dropbox:Fablevision Stills:ETHANOL_FINALCOMP (0;00;30;07).tif"/>
          <p:cNvPicPr>
            <a:picLocks noGrp="1"/>
          </p:cNvPicPr>
          <p:nvPr/>
        </p:nvPicPr>
        <p:blipFill rotWithShape="1">
          <a:blip r:embed="rId3" cstate="hqprint">
            <a:extLst>
              <a:ext uri="{28A0092B-C50C-407E-A947-70E740481C1C}">
                <a14:useLocalDpi xmlns:a14="http://schemas.microsoft.com/office/drawing/2010/main"/>
              </a:ext>
            </a:extLst>
          </a:blip>
          <a:srcRect l="-1125" r="-1125"/>
          <a:stretch/>
        </p:blipFill>
        <p:spPr bwMode="auto">
          <a:xfrm>
            <a:off x="541934" y="168148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Content Placeholder 8" descr="Macintosh HD:Users:hannahmiller:Dropbox:Fablevision Stills:MEALWORMS_FINALCOMP (0;04;21;05).tif"/>
          <p:cNvPicPr>
            <a:picLocks noGrp="1"/>
          </p:cNvPicPr>
          <p:nvPr/>
        </p:nvPicPr>
        <p:blipFill rotWithShape="1">
          <a:blip r:embed="rId4" cstate="hqprint">
            <a:extLst>
              <a:ext uri="{28A0092B-C50C-407E-A947-70E740481C1C}">
                <a14:useLocalDpi xmlns:a14="http://schemas.microsoft.com/office/drawing/2010/main"/>
              </a:ext>
            </a:extLst>
          </a:blip>
          <a:srcRect l="-287" r="-287"/>
          <a:stretch/>
        </p:blipFill>
        <p:spPr bwMode="auto">
          <a:xfrm>
            <a:off x="2693571" y="168148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laceholder"/>
          <p:cNvPicPr>
            <a:picLocks noGrp="1"/>
          </p:cNvPicPr>
          <p:nvPr/>
        </p:nvPicPr>
        <p:blipFill rotWithShape="1">
          <a:blip r:embed="rId5" cstate="hqprint">
            <a:extLst>
              <a:ext uri="{28A0092B-C50C-407E-A947-70E740481C1C}">
                <a14:useLocalDpi xmlns:a14="http://schemas.microsoft.com/office/drawing/2010/main"/>
              </a:ext>
            </a:extLst>
          </a:blip>
          <a:srcRect l="-749" r="-749"/>
          <a:stretch/>
        </p:blipFill>
        <p:spPr bwMode="auto">
          <a:xfrm>
            <a:off x="4877235" y="169591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laceholder"/>
          <p:cNvPicPr>
            <a:picLocks noGrp="1" noChangeAspect="1"/>
          </p:cNvPicPr>
          <p:nvPr/>
        </p:nvPicPr>
        <p:blipFill rotWithShape="1">
          <a:blip r:embed="rId6" cstate="hqprint">
            <a:extLst>
              <a:ext uri="{28A0092B-C50C-407E-A947-70E740481C1C}">
                <a14:useLocalDpi xmlns:a14="http://schemas.microsoft.com/office/drawing/2010/main"/>
              </a:ext>
            </a:extLst>
          </a:blip>
          <a:srcRect l="-362" r="-362"/>
          <a:stretch/>
        </p:blipFill>
        <p:spPr bwMode="auto">
          <a:xfrm>
            <a:off x="7097346" y="1695918"/>
            <a:ext cx="1589454"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a:blip r:embed="rId7"/>
          <a:stretch>
            <a:fillRect/>
          </a:stretch>
        </p:blipFill>
        <p:spPr>
          <a:xfrm>
            <a:off x="4826073" y="4707100"/>
            <a:ext cx="2374182" cy="1554480"/>
          </a:xfrm>
          <a:prstGeom prst="rect">
            <a:avLst/>
          </a:prstGeom>
          <a:ln w="38100" cmpd="sng">
            <a:solidFill>
              <a:schemeClr val="tx1"/>
            </a:solidFill>
          </a:ln>
        </p:spPr>
      </p:pic>
      <p:sp>
        <p:nvSpPr>
          <p:cNvPr id="9" name="TextBox 8"/>
          <p:cNvSpPr txBox="1"/>
          <p:nvPr/>
        </p:nvSpPr>
        <p:spPr>
          <a:xfrm>
            <a:off x="181290" y="1071319"/>
            <a:ext cx="8934206" cy="461665"/>
          </a:xfrm>
          <a:prstGeom prst="rect">
            <a:avLst/>
          </a:prstGeom>
          <a:noFill/>
        </p:spPr>
        <p:txBody>
          <a:bodyPr wrap="none" rtlCol="0">
            <a:spAutoFit/>
          </a:bodyPr>
          <a:lstStyle/>
          <a:p>
            <a:r>
              <a:rPr lang="en-US" sz="2400" dirty="0">
                <a:solidFill>
                  <a:srgbClr val="0000FF"/>
                </a:solidFill>
              </a:rPr>
              <a:t>Four units on carbon-transforming processes at the macroscopic scale</a:t>
            </a:r>
          </a:p>
        </p:txBody>
      </p:sp>
      <p:sp>
        <p:nvSpPr>
          <p:cNvPr id="10" name="TextBox 9"/>
          <p:cNvSpPr txBox="1"/>
          <p:nvPr/>
        </p:nvSpPr>
        <p:spPr>
          <a:xfrm>
            <a:off x="273646" y="4083840"/>
            <a:ext cx="7948810" cy="461665"/>
          </a:xfrm>
          <a:prstGeom prst="rect">
            <a:avLst/>
          </a:prstGeom>
          <a:noFill/>
        </p:spPr>
        <p:txBody>
          <a:bodyPr wrap="none" rtlCol="0">
            <a:spAutoFit/>
          </a:bodyPr>
          <a:lstStyle/>
          <a:p>
            <a:r>
              <a:rPr lang="en-US" sz="2400" dirty="0">
                <a:solidFill>
                  <a:srgbClr val="0000FF"/>
                </a:solidFill>
              </a:rPr>
              <a:t>Two units on carbon-transforming processes at the large scale</a:t>
            </a:r>
          </a:p>
        </p:txBody>
      </p:sp>
      <p:sp>
        <p:nvSpPr>
          <p:cNvPr id="11" name="TextBox 10"/>
          <p:cNvSpPr txBox="1"/>
          <p:nvPr/>
        </p:nvSpPr>
        <p:spPr>
          <a:xfrm>
            <a:off x="267876" y="3409024"/>
            <a:ext cx="8724564" cy="461665"/>
          </a:xfrm>
          <a:prstGeom prst="rect">
            <a:avLst/>
          </a:prstGeom>
          <a:noFill/>
        </p:spPr>
        <p:txBody>
          <a:bodyPr wrap="none" rtlCol="0">
            <a:spAutoFit/>
          </a:bodyPr>
          <a:lstStyle/>
          <a:p>
            <a:r>
              <a:rPr lang="en-US" sz="2400" dirty="0"/>
              <a:t>Systems &amp; Scale         Animals                   Plants               Decomposers</a:t>
            </a:r>
          </a:p>
        </p:txBody>
      </p:sp>
      <p:pic>
        <p:nvPicPr>
          <p:cNvPr id="12" name="Picture 11" descr="circles entire 2.png"/>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46133" y="4707100"/>
            <a:ext cx="1991714" cy="1554480"/>
          </a:xfrm>
          <a:prstGeom prst="rect">
            <a:avLst/>
          </a:prstGeom>
          <a:ln w="38100" cmpd="sng">
            <a:solidFill>
              <a:srgbClr val="000000"/>
            </a:solidFill>
          </a:ln>
        </p:spPr>
      </p:pic>
      <p:sp>
        <p:nvSpPr>
          <p:cNvPr id="13" name="TextBox 12"/>
          <p:cNvSpPr txBox="1"/>
          <p:nvPr/>
        </p:nvSpPr>
        <p:spPr>
          <a:xfrm>
            <a:off x="1964615" y="6330866"/>
            <a:ext cx="5670994" cy="461665"/>
          </a:xfrm>
          <a:prstGeom prst="rect">
            <a:avLst/>
          </a:prstGeom>
          <a:noFill/>
        </p:spPr>
        <p:txBody>
          <a:bodyPr wrap="none" rtlCol="0">
            <a:spAutoFit/>
          </a:bodyPr>
          <a:lstStyle/>
          <a:p>
            <a:r>
              <a:rPr lang="en-US" sz="2400" dirty="0"/>
              <a:t>Ecosystems                Human Energy Systems</a:t>
            </a:r>
          </a:p>
        </p:txBody>
      </p:sp>
    </p:spTree>
    <p:extLst>
      <p:ext uri="{BB962C8B-B14F-4D97-AF65-F5344CB8AC3E}">
        <p14:creationId xmlns:p14="http://schemas.microsoft.com/office/powerpoint/2010/main" val="107571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11"/>
            <a:ext cx="8229600" cy="1143000"/>
          </a:xfrm>
        </p:spPr>
        <p:txBody>
          <a:bodyPr>
            <a:normAutofit/>
          </a:bodyPr>
          <a:lstStyle/>
          <a:p>
            <a:r>
              <a:rPr lang="en-US" i="1" dirty="0"/>
              <a:t>Carbon TIME </a:t>
            </a:r>
            <a:r>
              <a:rPr lang="en-US" dirty="0"/>
              <a:t>and </a:t>
            </a:r>
            <a:br>
              <a:rPr lang="en-US" dirty="0"/>
            </a:br>
            <a:r>
              <a:rPr lang="en-US" dirty="0"/>
              <a:t>the “three legs of the stool”</a:t>
            </a:r>
          </a:p>
        </p:txBody>
      </p:sp>
      <p:pic>
        <p:nvPicPr>
          <p:cNvPr id="3" name="Picture 2" descr="three legged sto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6690" y="2128192"/>
            <a:ext cx="3434550" cy="3434550"/>
          </a:xfrm>
          <a:prstGeom prst="rect">
            <a:avLst/>
          </a:prstGeom>
        </p:spPr>
      </p:pic>
      <p:sp>
        <p:nvSpPr>
          <p:cNvPr id="4" name="TextBox 3"/>
          <p:cNvSpPr txBox="1"/>
          <p:nvPr/>
        </p:nvSpPr>
        <p:spPr>
          <a:xfrm>
            <a:off x="514095" y="3492306"/>
            <a:ext cx="2464608" cy="1077218"/>
          </a:xfrm>
          <a:prstGeom prst="rect">
            <a:avLst/>
          </a:prstGeom>
          <a:noFill/>
        </p:spPr>
        <p:txBody>
          <a:bodyPr wrap="square" rtlCol="0">
            <a:spAutoFit/>
          </a:bodyPr>
          <a:lstStyle/>
          <a:p>
            <a:pPr algn="ctr"/>
            <a:r>
              <a:rPr lang="en-US" sz="3200" b="1" dirty="0">
                <a:solidFill>
                  <a:srgbClr val="0080FF"/>
                </a:solidFill>
              </a:rPr>
              <a:t>Curriculum &amp; Assessments</a:t>
            </a:r>
          </a:p>
        </p:txBody>
      </p:sp>
      <p:sp>
        <p:nvSpPr>
          <p:cNvPr id="5" name="TextBox 4"/>
          <p:cNvSpPr txBox="1"/>
          <p:nvPr/>
        </p:nvSpPr>
        <p:spPr>
          <a:xfrm>
            <a:off x="3297427" y="5360545"/>
            <a:ext cx="2705336" cy="1077218"/>
          </a:xfrm>
          <a:prstGeom prst="rect">
            <a:avLst/>
          </a:prstGeom>
          <a:noFill/>
        </p:spPr>
        <p:txBody>
          <a:bodyPr wrap="square" rtlCol="0">
            <a:spAutoFit/>
          </a:bodyPr>
          <a:lstStyle/>
          <a:p>
            <a:pPr algn="ctr"/>
            <a:r>
              <a:rPr lang="en-US" sz="3200" b="1" dirty="0">
                <a:solidFill>
                  <a:srgbClr val="008000"/>
                </a:solidFill>
              </a:rPr>
              <a:t>Professional Development</a:t>
            </a:r>
          </a:p>
        </p:txBody>
      </p:sp>
      <p:sp>
        <p:nvSpPr>
          <p:cNvPr id="6" name="TextBox 5"/>
          <p:cNvSpPr txBox="1"/>
          <p:nvPr/>
        </p:nvSpPr>
        <p:spPr>
          <a:xfrm>
            <a:off x="6229563" y="3285528"/>
            <a:ext cx="2464608" cy="1569660"/>
          </a:xfrm>
          <a:prstGeom prst="rect">
            <a:avLst/>
          </a:prstGeom>
          <a:noFill/>
        </p:spPr>
        <p:txBody>
          <a:bodyPr wrap="square" rtlCol="0">
            <a:spAutoFit/>
          </a:bodyPr>
          <a:lstStyle/>
          <a:p>
            <a:pPr algn="ctr"/>
            <a:r>
              <a:rPr lang="en-US" sz="3200" b="1" dirty="0">
                <a:solidFill>
                  <a:srgbClr val="FF0000"/>
                </a:solidFill>
              </a:rPr>
              <a:t>Teacher Support Networks</a:t>
            </a:r>
          </a:p>
        </p:txBody>
      </p:sp>
    </p:spTree>
    <p:extLst>
      <p:ext uri="{BB962C8B-B14F-4D97-AF65-F5344CB8AC3E}">
        <p14:creationId xmlns:p14="http://schemas.microsoft.com/office/powerpoint/2010/main" val="1632236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752"/>
          </a:xfrm>
        </p:spPr>
        <p:txBody>
          <a:bodyPr/>
          <a:lstStyle/>
          <a:p>
            <a:r>
              <a:rPr lang="en-US" dirty="0"/>
              <a:t>Data Sources for Posters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169742"/>
              </p:ext>
            </p:extLst>
          </p:nvPr>
        </p:nvGraphicFramePr>
        <p:xfrm>
          <a:off x="569628" y="1214201"/>
          <a:ext cx="8117173" cy="5141628"/>
        </p:xfrm>
        <a:graphic>
          <a:graphicData uri="http://schemas.openxmlformats.org/drawingml/2006/table">
            <a:tbl>
              <a:tblPr firstRow="1" firstCol="1" bandRow="1">
                <a:tableStyleId>{5C22544A-7EE6-4342-B048-85BDC9FD1C3A}</a:tableStyleId>
              </a:tblPr>
              <a:tblGrid>
                <a:gridCol w="3829719">
                  <a:extLst>
                    <a:ext uri="{9D8B030D-6E8A-4147-A177-3AD203B41FA5}">
                      <a16:colId xmlns:a16="http://schemas.microsoft.com/office/drawing/2014/main" xmlns="" val="20000"/>
                    </a:ext>
                  </a:extLst>
                </a:gridCol>
                <a:gridCol w="917166">
                  <a:extLst>
                    <a:ext uri="{9D8B030D-6E8A-4147-A177-3AD203B41FA5}">
                      <a16:colId xmlns:a16="http://schemas.microsoft.com/office/drawing/2014/main" xmlns="" val="20001"/>
                    </a:ext>
                  </a:extLst>
                </a:gridCol>
                <a:gridCol w="913776">
                  <a:extLst>
                    <a:ext uri="{9D8B030D-6E8A-4147-A177-3AD203B41FA5}">
                      <a16:colId xmlns:a16="http://schemas.microsoft.com/office/drawing/2014/main" xmlns="" val="20002"/>
                    </a:ext>
                  </a:extLst>
                </a:gridCol>
                <a:gridCol w="1068049">
                  <a:extLst>
                    <a:ext uri="{9D8B030D-6E8A-4147-A177-3AD203B41FA5}">
                      <a16:colId xmlns:a16="http://schemas.microsoft.com/office/drawing/2014/main" xmlns="" val="20003"/>
                    </a:ext>
                  </a:extLst>
                </a:gridCol>
                <a:gridCol w="1388463">
                  <a:extLst>
                    <a:ext uri="{9D8B030D-6E8A-4147-A177-3AD203B41FA5}">
                      <a16:colId xmlns:a16="http://schemas.microsoft.com/office/drawing/2014/main" xmlns="" val="20004"/>
                    </a:ext>
                  </a:extLst>
                </a:gridCol>
              </a:tblGrid>
              <a:tr h="604897">
                <a:tc>
                  <a:txBody>
                    <a:bodyPr/>
                    <a:lstStyle/>
                    <a:p>
                      <a:pPr marL="0" marR="0" algn="ctr">
                        <a:spcBef>
                          <a:spcPts val="0"/>
                        </a:spcBef>
                        <a:spcAft>
                          <a:spcPts val="0"/>
                        </a:spcAft>
                      </a:pPr>
                      <a:r>
                        <a:rPr lang="en-US" sz="1600" dirty="0">
                          <a:effectLst/>
                        </a:rPr>
                        <a:t>Data Source</a:t>
                      </a:r>
                      <a:endParaRPr lang="en-US" sz="1600" dirty="0">
                        <a:effectLst/>
                        <a:latin typeface="Times New Roman" charset="0"/>
                        <a:ea typeface="Times New Roman" charset="0"/>
                      </a:endParaRPr>
                    </a:p>
                  </a:txBody>
                  <a:tcPr marL="68580" marR="68580" marT="0" marB="0"/>
                </a:tc>
                <a:tc>
                  <a:txBody>
                    <a:bodyPr/>
                    <a:lstStyle/>
                    <a:p>
                      <a:pPr marL="0" marR="0" algn="ctr">
                        <a:spcBef>
                          <a:spcPts val="0"/>
                        </a:spcBef>
                        <a:spcAft>
                          <a:spcPts val="0"/>
                        </a:spcAft>
                      </a:pPr>
                      <a:r>
                        <a:rPr lang="en-US" sz="1600">
                          <a:effectLst/>
                        </a:rPr>
                        <a:t>Baseline Year</a:t>
                      </a:r>
                      <a:endParaRPr lang="en-US" sz="1600">
                        <a:effectLst/>
                        <a:latin typeface="Times New Roman" charset="0"/>
                        <a:ea typeface="Times New Roman" charset="0"/>
                      </a:endParaRPr>
                    </a:p>
                  </a:txBody>
                  <a:tcPr marL="68580" marR="68580" marT="0" marB="0"/>
                </a:tc>
                <a:tc>
                  <a:txBody>
                    <a:bodyPr/>
                    <a:lstStyle/>
                    <a:p>
                      <a:pPr marL="0" marR="0" algn="ctr">
                        <a:spcBef>
                          <a:spcPts val="0"/>
                        </a:spcBef>
                        <a:spcAft>
                          <a:spcPts val="0"/>
                        </a:spcAft>
                      </a:pPr>
                      <a:r>
                        <a:rPr lang="en-US" sz="1600">
                          <a:effectLst/>
                        </a:rPr>
                        <a:t>First Year</a:t>
                      </a:r>
                      <a:endParaRPr lang="en-US" sz="1600">
                        <a:effectLst/>
                        <a:latin typeface="Times New Roman" charset="0"/>
                        <a:ea typeface="Times New Roman"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Times New Roman" charset="0"/>
                        <a:ea typeface="Times New Roman" charset="0"/>
                      </a:endParaRPr>
                    </a:p>
                  </a:txBody>
                  <a:tcPr marL="68580" marR="68580" marT="0" marB="0"/>
                </a:tc>
                <a:tc>
                  <a:txBody>
                    <a:bodyPr/>
                    <a:lstStyle/>
                    <a:p>
                      <a:pPr marL="0" marR="0" algn="ctr">
                        <a:spcBef>
                          <a:spcPts val="0"/>
                        </a:spcBef>
                        <a:spcAft>
                          <a:spcPts val="0"/>
                        </a:spcAft>
                      </a:pPr>
                      <a:r>
                        <a:rPr lang="en-US" sz="1600">
                          <a:effectLst/>
                        </a:rPr>
                        <a:t>Posters Using These Data</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0"/>
                  </a:ext>
                </a:extLst>
              </a:tr>
              <a:tr h="302449">
                <a:tc gridSpan="5">
                  <a:txBody>
                    <a:bodyPr/>
                    <a:lstStyle/>
                    <a:p>
                      <a:pPr marL="0" marR="0" algn="ctr">
                        <a:spcBef>
                          <a:spcPts val="0"/>
                        </a:spcBef>
                        <a:spcAft>
                          <a:spcPts val="0"/>
                        </a:spcAft>
                      </a:pPr>
                      <a:r>
                        <a:rPr lang="en-US" sz="1600" dirty="0">
                          <a:effectLst/>
                        </a:rPr>
                        <a:t>Full Data Set (34 participating teachers: 7 middle school,27 high school)</a:t>
                      </a:r>
                      <a:endParaRPr lang="en-US" sz="1600" dirty="0">
                        <a:effectLst/>
                        <a:latin typeface="Times New Roman" charset="0"/>
                        <a:ea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02449">
                <a:tc>
                  <a:txBody>
                    <a:bodyPr/>
                    <a:lstStyle/>
                    <a:p>
                      <a:pPr marL="0" marR="0">
                        <a:spcBef>
                          <a:spcPts val="0"/>
                        </a:spcBef>
                        <a:spcAft>
                          <a:spcPts val="0"/>
                        </a:spcAft>
                      </a:pPr>
                      <a:r>
                        <a:rPr lang="en-US" sz="1600" dirty="0">
                          <a:effectLst/>
                        </a:rPr>
                        <a:t>Student tests (~8/student during first year)</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2920</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21,058</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1, 2, 4</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2"/>
                  </a:ext>
                </a:extLst>
              </a:tr>
              <a:tr h="302449">
                <a:tc>
                  <a:txBody>
                    <a:bodyPr/>
                    <a:lstStyle/>
                    <a:p>
                      <a:pPr marL="0" marR="0">
                        <a:spcBef>
                          <a:spcPts val="0"/>
                        </a:spcBef>
                        <a:spcAft>
                          <a:spcPts val="0"/>
                        </a:spcAft>
                      </a:pPr>
                      <a:r>
                        <a:rPr lang="en-US" sz="1600" dirty="0">
                          <a:effectLst/>
                        </a:rPr>
                        <a:t>Teacher surveys (~3/teacher each year)</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104</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169</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5, 6, 7</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3"/>
                  </a:ext>
                </a:extLst>
              </a:tr>
              <a:tr h="302449">
                <a:tc>
                  <a:txBody>
                    <a:bodyPr/>
                    <a:lstStyle/>
                    <a:p>
                      <a:pPr marL="0" marR="0">
                        <a:spcBef>
                          <a:spcPts val="0"/>
                        </a:spcBef>
                        <a:spcAft>
                          <a:spcPts val="0"/>
                        </a:spcAft>
                      </a:pPr>
                      <a:r>
                        <a:rPr lang="en-US" sz="1600" dirty="0">
                          <a:effectLst/>
                        </a:rPr>
                        <a:t>PD videos &amp; field notes (3 days/teacher)</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48 hours</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5</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4"/>
                  </a:ext>
                </a:extLst>
              </a:tr>
              <a:tr h="302449">
                <a:tc>
                  <a:txBody>
                    <a:bodyPr/>
                    <a:lstStyle/>
                    <a:p>
                      <a:pPr marL="0" marR="0">
                        <a:spcBef>
                          <a:spcPts val="0"/>
                        </a:spcBef>
                        <a:spcAft>
                          <a:spcPts val="0"/>
                        </a:spcAft>
                      </a:pPr>
                      <a:r>
                        <a:rPr lang="en-US" sz="1600">
                          <a:effectLst/>
                        </a:rPr>
                        <a:t>Online PD (~10 hours/teacher)**</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300 hrs</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5"/>
                  </a:ext>
                </a:extLst>
              </a:tr>
              <a:tr h="302449">
                <a:tc gridSpan="5">
                  <a:txBody>
                    <a:bodyPr/>
                    <a:lstStyle/>
                    <a:p>
                      <a:pPr marL="0" marR="0" algn="ctr">
                        <a:spcBef>
                          <a:spcPts val="0"/>
                        </a:spcBef>
                        <a:spcAft>
                          <a:spcPts val="0"/>
                        </a:spcAft>
                      </a:pPr>
                      <a:r>
                        <a:rPr lang="en-US" sz="1600" dirty="0">
                          <a:effectLst/>
                        </a:rPr>
                        <a:t>Case Study Data Set (8 participating teachers: 3 middle school, 5 high school)</a:t>
                      </a:r>
                      <a:endParaRPr lang="en-US" sz="1600" dirty="0">
                        <a:effectLst/>
                        <a:latin typeface="Times New Roman" charset="0"/>
                        <a:ea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604897">
                <a:tc>
                  <a:txBody>
                    <a:bodyPr/>
                    <a:lstStyle/>
                    <a:p>
                      <a:pPr marL="0" marR="0">
                        <a:spcBef>
                          <a:spcPts val="0"/>
                        </a:spcBef>
                        <a:spcAft>
                          <a:spcPts val="0"/>
                        </a:spcAft>
                      </a:pPr>
                      <a:r>
                        <a:rPr lang="en-US" sz="1600">
                          <a:effectLst/>
                        </a:rPr>
                        <a:t>Student interviews (~4 focus students/class)</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23</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37</a:t>
                      </a:r>
                      <a:endParaRPr lang="en-US" sz="160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7"/>
                  </a:ext>
                </a:extLst>
              </a:tr>
              <a:tr h="302449">
                <a:tc>
                  <a:txBody>
                    <a:bodyPr/>
                    <a:lstStyle/>
                    <a:p>
                      <a:pPr marL="0" marR="0">
                        <a:spcBef>
                          <a:spcPts val="0"/>
                        </a:spcBef>
                        <a:spcAft>
                          <a:spcPts val="0"/>
                        </a:spcAft>
                      </a:pPr>
                      <a:r>
                        <a:rPr lang="en-US" sz="1600">
                          <a:effectLst/>
                        </a:rPr>
                        <a:t>Teacher interviews (~4/teacher)</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4</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5, 6</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8"/>
                  </a:ext>
                </a:extLst>
              </a:tr>
              <a:tr h="604897">
                <a:tc>
                  <a:txBody>
                    <a:bodyPr/>
                    <a:lstStyle/>
                    <a:p>
                      <a:pPr marL="0" marR="0">
                        <a:spcBef>
                          <a:spcPts val="0"/>
                        </a:spcBef>
                        <a:spcAft>
                          <a:spcPts val="0"/>
                        </a:spcAft>
                      </a:pPr>
                      <a:r>
                        <a:rPr lang="en-US" sz="1600">
                          <a:effectLst/>
                        </a:rPr>
                        <a:t>Classroom videos (~10 lessons/teacher, 2 videos/lesson)</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56</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195</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3, 4</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09"/>
                  </a:ext>
                </a:extLst>
              </a:tr>
              <a:tr h="302449">
                <a:tc>
                  <a:txBody>
                    <a:bodyPr/>
                    <a:lstStyle/>
                    <a:p>
                      <a:pPr marL="0" marR="0">
                        <a:spcBef>
                          <a:spcPts val="0"/>
                        </a:spcBef>
                        <a:spcAft>
                          <a:spcPts val="0"/>
                        </a:spcAft>
                      </a:pPr>
                      <a:r>
                        <a:rPr lang="en-US" sz="1600">
                          <a:effectLst/>
                        </a:rPr>
                        <a:t>Student work (~10/focus student)</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a:effectLst/>
                        </a:rPr>
                        <a:t>472</a:t>
                      </a:r>
                      <a:endParaRPr lang="en-US" sz="1600">
                        <a:effectLst/>
                        <a:latin typeface="Times New Roman" charset="0"/>
                        <a:ea typeface="Times New Roman"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Times New Roman" charset="0"/>
                        <a:ea typeface="Times New Roman"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Times New Roman" charset="0"/>
                        <a:ea typeface="Times New Roman" charset="0"/>
                      </a:endParaRPr>
                    </a:p>
                  </a:txBody>
                  <a:tcPr marL="68580" marR="68580" marT="0" marB="0"/>
                </a:tc>
                <a:extLst>
                  <a:ext uri="{0D108BD9-81ED-4DB2-BD59-A6C34878D82A}">
                    <a16:rowId xmlns:a16="http://schemas.microsoft.com/office/drawing/2014/main" xmlns="" val="10010"/>
                  </a:ext>
                </a:extLst>
              </a:tr>
              <a:tr h="907345">
                <a:tc gridSpan="5">
                  <a:txBody>
                    <a:bodyPr/>
                    <a:lstStyle/>
                    <a:p>
                      <a:pPr marL="0" marR="0">
                        <a:spcBef>
                          <a:spcPts val="0"/>
                        </a:spcBef>
                        <a:spcAft>
                          <a:spcPts val="0"/>
                        </a:spcAft>
                      </a:pPr>
                      <a:r>
                        <a:rPr lang="en-US" sz="1600" dirty="0">
                          <a:effectLst/>
                        </a:rPr>
                        <a:t>* Papers 1 and 2 use additional data from tests and interviews of college students</a:t>
                      </a:r>
                    </a:p>
                    <a:p>
                      <a:pPr marL="0" marR="0">
                        <a:spcBef>
                          <a:spcPts val="0"/>
                        </a:spcBef>
                        <a:spcAft>
                          <a:spcPts val="0"/>
                        </a:spcAft>
                      </a:pPr>
                      <a:r>
                        <a:rPr lang="en-US" sz="1600" dirty="0">
                          <a:effectLst/>
                        </a:rPr>
                        <a:t>** We collected video, field notes, assignments, and discussion threads from 3 days of face-to-face and ~10 hours of online PD for the first year.</a:t>
                      </a:r>
                      <a:endParaRPr lang="en-US" sz="1600" dirty="0">
                        <a:effectLst/>
                        <a:latin typeface="Times New Roman" charset="0"/>
                        <a:ea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423198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789664"/>
          </a:xfrm>
        </p:spPr>
        <p:txBody>
          <a:bodyPr/>
          <a:lstStyle/>
          <a:p>
            <a:r>
              <a:rPr lang="en-US" dirty="0"/>
              <a:t>Posters in this Session</a:t>
            </a:r>
          </a:p>
        </p:txBody>
      </p:sp>
      <p:sp>
        <p:nvSpPr>
          <p:cNvPr id="4" name="Rectangle 1"/>
          <p:cNvSpPr>
            <a:spLocks noGrp="1" noChangeArrowheads="1"/>
          </p:cNvSpPr>
          <p:nvPr>
            <p:ph idx="1"/>
          </p:nvPr>
        </p:nvSpPr>
        <p:spPr bwMode="auto">
          <a:xfrm>
            <a:off x="457200" y="959372"/>
            <a:ext cx="8229600" cy="530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x-none" sz="2000" b="1" i="0" u="none" strike="noStrike" cap="none" normalizeH="0" baseline="0" dirty="0">
                <a:ln>
                  <a:noFill/>
                </a:ln>
                <a:solidFill>
                  <a:srgbClr val="FF0000"/>
                </a:solidFill>
                <a:effectLst/>
                <a:latin typeface="Arial" charset="0"/>
              </a:rPr>
              <a:t>A. Learning progressions that define three-dimensional</a:t>
            </a:r>
            <a:r>
              <a:rPr kumimoji="0" lang="en-US" altLang="x-none" sz="2000" b="1" i="0" u="none" strike="noStrike" cap="none" normalizeH="0" dirty="0">
                <a:ln>
                  <a:noFill/>
                </a:ln>
                <a:solidFill>
                  <a:srgbClr val="FF0000"/>
                </a:solidFill>
                <a:effectLst/>
                <a:latin typeface="Arial" charset="0"/>
              </a:rPr>
              <a:t> learning</a:t>
            </a:r>
            <a:endParaRPr kumimoji="0" lang="en-US" altLang="x-none" sz="2000" b="1" i="0" u="none" strike="noStrike" cap="none" normalizeH="0" baseline="0" dirty="0">
              <a:ln>
                <a:noFill/>
              </a:ln>
              <a:solidFill>
                <a:srgbClr val="FF0000"/>
              </a:solidFill>
              <a:effectLst/>
              <a:latin typeface="Arial" charset="0"/>
            </a:endParaRP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1: The Relationship between Students’ Explanations and their Interpretation of Inquiry Investigations, by Emily Scott</a:t>
            </a:r>
            <a:r>
              <a:rPr kumimoji="0" lang="en-US" altLang="x-none" sz="2000" b="0" i="0" u="none" strike="noStrike" cap="none" normalizeH="0" baseline="0" dirty="0">
                <a:ln>
                  <a:noFill/>
                </a:ln>
                <a:solidFill>
                  <a:srgbClr val="FF0000"/>
                </a:solidFill>
                <a:effectLst/>
                <a:latin typeface="Arial" charset="0"/>
              </a:rPr>
              <a:t>, Kirsten D. Edwards,</a:t>
            </a:r>
            <a:r>
              <a:rPr kumimoji="0" lang="x-none" altLang="x-none" sz="2000" b="0" i="0" u="none" strike="noStrike" cap="none" normalizeH="0" baseline="0" dirty="0">
                <a:ln>
                  <a:noFill/>
                </a:ln>
                <a:solidFill>
                  <a:srgbClr val="FF0000"/>
                </a:solidFill>
                <a:effectLst/>
                <a:latin typeface="Arial" charset="0"/>
              </a:rPr>
              <a:t> and Charles W. Anders</a:t>
            </a:r>
            <a:r>
              <a:rPr kumimoji="0" lang="en-US" altLang="x-none" sz="2000" b="0" i="0" u="none" strike="noStrike" cap="none" normalizeH="0" baseline="0" dirty="0">
                <a:ln>
                  <a:noFill/>
                </a:ln>
                <a:solidFill>
                  <a:srgbClr val="FF0000"/>
                </a:solidFill>
                <a:effectLst/>
                <a:latin typeface="Arial" charset="0"/>
              </a:rPr>
              <a:t>on</a:t>
            </a:r>
            <a:endParaRPr kumimoji="0" lang="x-none" altLang="x-none" sz="2000" b="0" i="0" u="none" strike="noStrike" cap="none" normalizeH="0" baseline="0" dirty="0">
              <a:ln>
                <a:noFill/>
              </a:ln>
              <a:solidFill>
                <a:srgbClr val="FF0000"/>
              </a:solidFill>
              <a:effectLst/>
              <a:latin typeface="Arial" charset="0"/>
            </a:endParaRPr>
          </a:p>
          <a:p>
            <a:pPr marL="300038" lvl="1" indent="0" defTabSz="914400" eaLnBrk="0" fontAlgn="base" hangingPunct="0">
              <a:spcBef>
                <a:spcPct val="0"/>
              </a:spcBef>
              <a:spcAft>
                <a:spcPct val="0"/>
              </a:spcAft>
              <a:buFontTx/>
              <a:buNone/>
            </a:pPr>
            <a:r>
              <a:rPr kumimoji="0" lang="x-none" altLang="x-none" sz="2000" b="0" i="0" u="none" strike="noStrike" cap="none" normalizeH="0" baseline="0" dirty="0">
                <a:ln>
                  <a:noFill/>
                </a:ln>
                <a:solidFill>
                  <a:srgbClr val="FF0000"/>
                </a:solidFill>
                <a:effectLst/>
                <a:latin typeface="Arial" charset="0"/>
              </a:rPr>
              <a:t>Poster 2: An Initial Learning Progression Describing Students’ Understanding of a Model of the Global Carbon Cycle by Joyce M. Parker, Beth A. Craig Kohn, Covitt, May Lee, and Charles W. Anderson</a:t>
            </a:r>
            <a:endParaRPr kumimoji="0" lang="en-US" altLang="x-none" sz="2000" b="0" i="0" u="none" strike="noStrike" cap="none" normalizeH="0" baseline="0" dirty="0">
              <a:ln>
                <a:noFill/>
              </a:ln>
              <a:solidFill>
                <a:srgbClr val="FF0000"/>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1800" b="1" dirty="0">
                <a:latin typeface="Arial" charset="0"/>
              </a:rPr>
              <a:t>B. Classroom discourse the scaffolds three-dimensional learning</a:t>
            </a:r>
            <a:endParaRPr kumimoji="0" lang="x-none"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3: An Examination of Discourse in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Classrooms, by Wendy Johnson, Hannah Miller, and Charles W. Anderson</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4: Routines of Interaction around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Tools that Enhance Student Learning, by</a:t>
            </a:r>
            <a:r>
              <a:rPr kumimoji="0" lang="en-US" altLang="x-none" sz="1600" b="0" i="0" u="none" strike="noStrike" cap="none" normalizeH="0" baseline="0" dirty="0">
                <a:ln>
                  <a:noFill/>
                </a:ln>
                <a:solidFill>
                  <a:schemeClr val="tx1"/>
                </a:solidFill>
                <a:effectLst/>
                <a:latin typeface="Arial" charset="0"/>
              </a:rPr>
              <a:t> </a:t>
            </a:r>
            <a:r>
              <a:rPr lang="x-none" altLang="x-none" sz="1600" dirty="0">
                <a:latin typeface="Arial" charset="0"/>
              </a:rPr>
              <a:t>Christa Haverly, Marcos Gonzalez</a:t>
            </a:r>
            <a:r>
              <a:rPr lang="en-US" altLang="x-none" sz="1600" dirty="0">
                <a:latin typeface="Arial" charset="0"/>
              </a:rPr>
              <a:t>,</a:t>
            </a:r>
            <a:r>
              <a:rPr lang="x-none" altLang="x-none" sz="1600" dirty="0">
                <a:latin typeface="Arial" charset="0"/>
              </a:rPr>
              <a:t> </a:t>
            </a:r>
            <a:r>
              <a:rPr kumimoji="0" lang="x-none" altLang="x-none" sz="1600" b="0" i="0" u="none" strike="noStrike" cap="none" normalizeH="0" baseline="0" dirty="0">
                <a:ln>
                  <a:noFill/>
                </a:ln>
                <a:solidFill>
                  <a:schemeClr val="tx1"/>
                </a:solidFill>
                <a:effectLst/>
                <a:latin typeface="Arial" charset="0"/>
              </a:rPr>
              <a:t>MaryMargaret Welch</a:t>
            </a:r>
            <a:r>
              <a:rPr kumimoji="0" lang="en-US" altLang="x-none" sz="1600" b="0" i="0" u="none" strike="noStrike" cap="none" normalizeH="0" baseline="0" dirty="0">
                <a:ln>
                  <a:noFill/>
                </a:ln>
                <a:solidFill>
                  <a:schemeClr val="tx1"/>
                </a:solidFill>
                <a:effectLst/>
                <a:latin typeface="Arial" charset="0"/>
              </a:rPr>
              <a:t>,</a:t>
            </a:r>
            <a:r>
              <a:rPr kumimoji="0" lang="x-none" altLang="x-none" sz="1600" b="0" i="0" u="none" strike="noStrike" cap="none" normalizeH="0" baseline="0" dirty="0">
                <a:ln>
                  <a:noFill/>
                </a:ln>
                <a:solidFill>
                  <a:schemeClr val="tx1"/>
                </a:solidFill>
                <a:effectLst/>
                <a:latin typeface="Arial" charset="0"/>
              </a:rPr>
              <a:t> and Jennifer Newell</a:t>
            </a:r>
            <a:endParaRPr kumimoji="0" lang="en-US" altLang="x-none"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1800" b="1" dirty="0">
                <a:latin typeface="Arial" charset="0"/>
              </a:rPr>
              <a:t>C. Scaffolding teacher learning</a:t>
            </a:r>
            <a:endParaRPr kumimoji="0" lang="x-none" altLang="x-none" sz="1800" b="1" i="0" u="none" strike="noStrike" cap="none" normalizeH="0" baseline="0" dirty="0">
              <a:ln>
                <a:noFill/>
              </a:ln>
              <a:solidFill>
                <a:schemeClr val="tx1"/>
              </a:solidFill>
              <a:effectLst/>
              <a:latin typeface="Arial" charset="0"/>
            </a:endParaRP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5: The Influence of Social Networks and Context on Teacher Agency, by Stefanie Marshall</a:t>
            </a:r>
            <a:r>
              <a:rPr kumimoji="0" lang="en-US" altLang="x-none" sz="1600" b="0" i="0" u="none" strike="noStrike" cap="none" normalizeH="0" dirty="0">
                <a:ln>
                  <a:noFill/>
                </a:ln>
                <a:solidFill>
                  <a:schemeClr val="tx1"/>
                </a:solidFill>
                <a:effectLst/>
                <a:latin typeface="Arial" charset="0"/>
              </a:rPr>
              <a:t> and</a:t>
            </a:r>
            <a:r>
              <a:rPr kumimoji="0" lang="x-none" altLang="x-none" sz="1600" b="0" i="0" u="none" strike="noStrike" cap="none" normalizeH="0" baseline="0" dirty="0">
                <a:ln>
                  <a:noFill/>
                </a:ln>
                <a:solidFill>
                  <a:schemeClr val="tx1"/>
                </a:solidFill>
                <a:effectLst/>
                <a:latin typeface="Arial" charset="0"/>
              </a:rPr>
              <a:t> William R. Penuel</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6: Teachers’ Sensemaking About Innovative Curriculum Materials, by Elizabeth Xeng de los Santos and Charles W. Anderson</a:t>
            </a:r>
          </a:p>
          <a:p>
            <a:pPr marL="300038" lvl="1" indent="0" defTabSz="914400" eaLnBrk="0" fontAlgn="base" hangingPunct="0">
              <a:spcBef>
                <a:spcPct val="0"/>
              </a:spcBef>
              <a:spcAft>
                <a:spcPct val="0"/>
              </a:spcAft>
              <a:buFontTx/>
              <a:buNone/>
            </a:pPr>
            <a:r>
              <a:rPr kumimoji="0" lang="x-none" altLang="x-none" sz="1600" b="0" i="0" u="none" strike="noStrike" cap="none" normalizeH="0" baseline="0" dirty="0">
                <a:ln>
                  <a:noFill/>
                </a:ln>
                <a:solidFill>
                  <a:schemeClr val="tx1"/>
                </a:solidFill>
                <a:effectLst/>
                <a:latin typeface="Arial" charset="0"/>
              </a:rPr>
              <a:t>Poster 7: Using Survey Data to Measure Teaching Practices and Network Effects in </a:t>
            </a:r>
            <a:r>
              <a:rPr kumimoji="0" lang="x-none" altLang="x-none" sz="1600" b="0" i="1" u="none" strike="noStrike" cap="none" normalizeH="0" baseline="0" dirty="0">
                <a:ln>
                  <a:noFill/>
                </a:ln>
                <a:solidFill>
                  <a:schemeClr val="tx1"/>
                </a:solidFill>
                <a:effectLst/>
                <a:latin typeface="Arial" charset="0"/>
              </a:rPr>
              <a:t>Carbon TIME</a:t>
            </a:r>
            <a:r>
              <a:rPr kumimoji="0" lang="x-none" altLang="x-none" sz="1600" b="0" i="0" u="none" strike="noStrike" cap="none" normalizeH="0" baseline="0" dirty="0">
                <a:ln>
                  <a:noFill/>
                </a:ln>
                <a:solidFill>
                  <a:schemeClr val="tx1"/>
                </a:solidFill>
                <a:effectLst/>
                <a:latin typeface="Arial" charset="0"/>
              </a:rPr>
              <a:t>, by Qinyun Lin, William R. Penuel, and Kenneth A. Frank.</a:t>
            </a:r>
          </a:p>
        </p:txBody>
      </p:sp>
    </p:spTree>
    <p:extLst>
      <p:ext uri="{BB962C8B-B14F-4D97-AF65-F5344CB8AC3E}">
        <p14:creationId xmlns:p14="http://schemas.microsoft.com/office/powerpoint/2010/main" val="95898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263581" y="1915500"/>
            <a:ext cx="4382698" cy="4811740"/>
            <a:chOff x="1193297" y="2645388"/>
            <a:chExt cx="6268931" cy="7050535"/>
          </a:xfrm>
        </p:grpSpPr>
        <p:grpSp>
          <p:nvGrpSpPr>
            <p:cNvPr id="3" name="Group 2"/>
            <p:cNvGrpSpPr/>
            <p:nvPr/>
          </p:nvGrpSpPr>
          <p:grpSpPr>
            <a:xfrm>
              <a:off x="1422756" y="2962095"/>
              <a:ext cx="5632799" cy="4910879"/>
              <a:chOff x="7749620" y="4065572"/>
              <a:chExt cx="5632799" cy="4910879"/>
            </a:xfrm>
          </p:grpSpPr>
          <p:sp>
            <p:nvSpPr>
              <p:cNvPr id="4" name="Isosceles Triangle 3"/>
              <p:cNvSpPr/>
              <p:nvPr/>
            </p:nvSpPr>
            <p:spPr>
              <a:xfrm>
                <a:off x="7749620" y="4065572"/>
                <a:ext cx="5632799" cy="4910879"/>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endParaRPr lang="en-US" dirty="0"/>
              </a:p>
            </p:txBody>
          </p:sp>
          <p:cxnSp>
            <p:nvCxnSpPr>
              <p:cNvPr id="5" name="Straight Connector 4"/>
              <p:cNvCxnSpPr/>
              <p:nvPr/>
            </p:nvCxnSpPr>
            <p:spPr>
              <a:xfrm>
                <a:off x="9383616" y="6140723"/>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414506" y="7513480"/>
                <a:ext cx="2080124" cy="541174"/>
              </a:xfrm>
              <a:prstGeom prst="rect">
                <a:avLst/>
              </a:prstGeom>
              <a:noFill/>
            </p:spPr>
            <p:txBody>
              <a:bodyPr wrap="none" rtlCol="0">
                <a:spAutoFit/>
              </a:bodyPr>
              <a:lstStyle/>
              <a:p>
                <a:r>
                  <a:rPr lang="en-US" b="1" dirty="0">
                    <a:solidFill>
                      <a:srgbClr val="FFFFFF"/>
                    </a:solidFill>
                  </a:rPr>
                  <a:t>Observations</a:t>
                </a:r>
              </a:p>
            </p:txBody>
          </p:sp>
          <p:sp>
            <p:nvSpPr>
              <p:cNvPr id="8" name="TextBox 7"/>
              <p:cNvSpPr txBox="1"/>
              <p:nvPr/>
            </p:nvSpPr>
            <p:spPr>
              <a:xfrm>
                <a:off x="9816137" y="6153595"/>
                <a:ext cx="1412029" cy="541174"/>
              </a:xfrm>
              <a:prstGeom prst="rect">
                <a:avLst/>
              </a:prstGeom>
              <a:noFill/>
            </p:spPr>
            <p:txBody>
              <a:bodyPr wrap="none" rtlCol="0">
                <a:spAutoFit/>
              </a:bodyPr>
              <a:lstStyle/>
              <a:p>
                <a:r>
                  <a:rPr lang="en-US" b="1" dirty="0">
                    <a:solidFill>
                      <a:srgbClr val="FFFFFF"/>
                    </a:solidFill>
                  </a:rPr>
                  <a:t>Patterns</a:t>
                </a:r>
              </a:p>
            </p:txBody>
          </p:sp>
          <p:sp>
            <p:nvSpPr>
              <p:cNvPr id="9" name="TextBox 8"/>
              <p:cNvSpPr txBox="1"/>
              <p:nvPr/>
            </p:nvSpPr>
            <p:spPr>
              <a:xfrm>
                <a:off x="9989827" y="4822238"/>
                <a:ext cx="1187327" cy="473526"/>
              </a:xfrm>
              <a:prstGeom prst="rect">
                <a:avLst/>
              </a:prstGeom>
              <a:noFill/>
            </p:spPr>
            <p:txBody>
              <a:bodyPr wrap="square" rtlCol="0">
                <a:spAutoFit/>
              </a:bodyPr>
              <a:lstStyle/>
              <a:p>
                <a:pPr algn="ctr"/>
                <a:r>
                  <a:rPr lang="en-US" sz="1500" b="1" dirty="0">
                    <a:solidFill>
                      <a:srgbClr val="FFFFFF"/>
                    </a:solidFill>
                  </a:rPr>
                  <a:t>Models</a:t>
                </a:r>
              </a:p>
            </p:txBody>
          </p:sp>
        </p:grpSp>
        <p:sp>
          <p:nvSpPr>
            <p:cNvPr id="10" name="Right Arrow 9"/>
            <p:cNvSpPr/>
            <p:nvPr/>
          </p:nvSpPr>
          <p:spPr>
            <a:xfrm rot="17939236">
              <a:off x="-139151" y="3977836"/>
              <a:ext cx="4302133" cy="1637237"/>
            </a:xfrm>
            <a:prstGeom prst="righ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 Inquiry </a:t>
              </a:r>
            </a:p>
            <a:p>
              <a:pPr algn="ctr"/>
              <a:r>
                <a:rPr lang="en-US" sz="1500" dirty="0"/>
                <a:t>(up the triangle)</a:t>
              </a:r>
            </a:p>
          </p:txBody>
        </p:sp>
        <p:sp>
          <p:nvSpPr>
            <p:cNvPr id="11" name="Right Arrow 10"/>
            <p:cNvSpPr/>
            <p:nvPr/>
          </p:nvSpPr>
          <p:spPr>
            <a:xfrm rot="3629775">
              <a:off x="4484831" y="4372267"/>
              <a:ext cx="4317557" cy="1637237"/>
            </a:xfrm>
            <a:prstGeom prst="righ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Application</a:t>
              </a:r>
            </a:p>
            <a:p>
              <a:pPr algn="ctr"/>
              <a:r>
                <a:rPr lang="en-US" sz="1500" dirty="0"/>
                <a:t>(down the triangle)</a:t>
              </a:r>
            </a:p>
          </p:txBody>
        </p:sp>
        <p:sp>
          <p:nvSpPr>
            <p:cNvPr id="13" name="Left Arrow 12"/>
            <p:cNvSpPr/>
            <p:nvPr/>
          </p:nvSpPr>
          <p:spPr>
            <a:xfrm>
              <a:off x="2067047" y="8055527"/>
              <a:ext cx="4298183" cy="1640396"/>
            </a:xfrm>
            <a:prstGeom prst="lef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New questions, new data</a:t>
              </a:r>
            </a:p>
          </p:txBody>
        </p:sp>
        <p:sp>
          <p:nvSpPr>
            <p:cNvPr id="17" name="TextBox 16"/>
            <p:cNvSpPr txBox="1"/>
            <p:nvPr/>
          </p:nvSpPr>
          <p:spPr>
            <a:xfrm>
              <a:off x="1927487" y="6948612"/>
              <a:ext cx="4655038" cy="676467"/>
            </a:xfrm>
            <a:prstGeom prst="rect">
              <a:avLst/>
            </a:prstGeom>
            <a:noFill/>
          </p:spPr>
          <p:txBody>
            <a:bodyPr wrap="square" rtlCol="0">
              <a:spAutoFit/>
            </a:bodyPr>
            <a:lstStyle/>
            <a:p>
              <a:pPr algn="ctr"/>
              <a:r>
                <a:rPr lang="en-US" sz="1200" dirty="0">
                  <a:solidFill>
                    <a:schemeClr val="bg1"/>
                  </a:solidFill>
                </a:rPr>
                <a:t>We make </a:t>
              </a:r>
              <a:r>
                <a:rPr lang="en-US" sz="1200" b="1" dirty="0">
                  <a:solidFill>
                    <a:schemeClr val="bg1"/>
                  </a:solidFill>
                </a:rPr>
                <a:t>observations</a:t>
              </a:r>
              <a:r>
                <a:rPr lang="en-US" sz="1200" dirty="0">
                  <a:solidFill>
                    <a:schemeClr val="bg1"/>
                  </a:solidFill>
                </a:rPr>
                <a:t> and collect data using numbers or words or pictures.</a:t>
              </a:r>
            </a:p>
          </p:txBody>
        </p:sp>
        <p:sp>
          <p:nvSpPr>
            <p:cNvPr id="18" name="TextBox 17"/>
            <p:cNvSpPr txBox="1"/>
            <p:nvPr/>
          </p:nvSpPr>
          <p:spPr>
            <a:xfrm>
              <a:off x="2809325" y="5555863"/>
              <a:ext cx="2929539" cy="676467"/>
            </a:xfrm>
            <a:prstGeom prst="rect">
              <a:avLst/>
            </a:prstGeom>
            <a:noFill/>
          </p:spPr>
          <p:txBody>
            <a:bodyPr wrap="none" rtlCol="0">
              <a:spAutoFit/>
            </a:bodyPr>
            <a:lstStyle/>
            <a:p>
              <a:pPr algn="ctr"/>
              <a:r>
                <a:rPr lang="en-US" sz="1200" dirty="0">
                  <a:solidFill>
                    <a:srgbClr val="FFFFFF"/>
                  </a:solidFill>
                </a:rPr>
                <a:t>We identify </a:t>
              </a:r>
              <a:r>
                <a:rPr lang="en-US" sz="1200" b="1" dirty="0">
                  <a:solidFill>
                    <a:srgbClr val="FFFFFF"/>
                  </a:solidFill>
                </a:rPr>
                <a:t>patterns</a:t>
              </a:r>
            </a:p>
            <a:p>
              <a:pPr algn="ctr"/>
              <a:r>
                <a:rPr lang="en-US" sz="1200" dirty="0">
                  <a:solidFill>
                    <a:srgbClr val="FFFFFF"/>
                  </a:solidFill>
                </a:rPr>
                <a:t> in our data and observations</a:t>
              </a:r>
              <a:r>
                <a:rPr lang="en-US" sz="1200" dirty="0"/>
                <a:t>.</a:t>
              </a:r>
            </a:p>
          </p:txBody>
        </p:sp>
        <p:sp>
          <p:nvSpPr>
            <p:cNvPr id="19" name="TextBox 18"/>
            <p:cNvSpPr txBox="1"/>
            <p:nvPr/>
          </p:nvSpPr>
          <p:spPr>
            <a:xfrm>
              <a:off x="3339234" y="4128365"/>
              <a:ext cx="1793950" cy="811761"/>
            </a:xfrm>
            <a:prstGeom prst="rect">
              <a:avLst/>
            </a:prstGeom>
            <a:noFill/>
          </p:spPr>
          <p:txBody>
            <a:bodyPr wrap="square" rtlCol="0">
              <a:spAutoFit/>
            </a:bodyPr>
            <a:lstStyle/>
            <a:p>
              <a:pPr algn="ctr"/>
              <a:r>
                <a:rPr lang="en-US" sz="1000" dirty="0">
                  <a:solidFill>
                    <a:srgbClr val="FFFFFF"/>
                  </a:solidFill>
                </a:rPr>
                <a:t>A few key </a:t>
              </a:r>
              <a:r>
                <a:rPr lang="en-US" sz="1000" b="1" dirty="0">
                  <a:solidFill>
                    <a:srgbClr val="FFFFFF"/>
                  </a:solidFill>
                </a:rPr>
                <a:t>models</a:t>
              </a:r>
              <a:endParaRPr lang="en-US" sz="1000" dirty="0">
                <a:solidFill>
                  <a:srgbClr val="FFFFFF"/>
                </a:solidFill>
              </a:endParaRPr>
            </a:p>
            <a:p>
              <a:pPr algn="ctr"/>
              <a:r>
                <a:rPr lang="en-US" sz="1000" dirty="0">
                  <a:solidFill>
                    <a:srgbClr val="FFFFFF"/>
                  </a:solidFill>
                </a:rPr>
                <a:t>explain why the patterns happen</a:t>
              </a:r>
              <a:r>
                <a:rPr lang="en-US" sz="1000" dirty="0"/>
                <a:t>. </a:t>
              </a:r>
            </a:p>
          </p:txBody>
        </p:sp>
      </p:grpSp>
      <p:sp>
        <p:nvSpPr>
          <p:cNvPr id="2" name="TextBox 1"/>
          <p:cNvSpPr txBox="1"/>
          <p:nvPr/>
        </p:nvSpPr>
        <p:spPr>
          <a:xfrm>
            <a:off x="0" y="222719"/>
            <a:ext cx="9055100" cy="1015663"/>
          </a:xfrm>
          <a:prstGeom prst="rect">
            <a:avLst/>
          </a:prstGeom>
          <a:noFill/>
        </p:spPr>
        <p:txBody>
          <a:bodyPr wrap="square" rtlCol="0">
            <a:spAutoFit/>
          </a:bodyPr>
          <a:lstStyle/>
          <a:p>
            <a:pPr algn="ctr"/>
            <a:r>
              <a:rPr lang="en-US" sz="3000" dirty="0"/>
              <a:t>Representing relationships among the three dimensions</a:t>
            </a:r>
            <a:br>
              <a:rPr lang="en-US" sz="3000" dirty="0"/>
            </a:br>
            <a:r>
              <a:rPr lang="en-US" sz="3000" dirty="0"/>
              <a:t>of student performance</a:t>
            </a:r>
          </a:p>
        </p:txBody>
      </p:sp>
      <p:sp>
        <p:nvSpPr>
          <p:cNvPr id="20" name="Isosceles Triangle 19"/>
          <p:cNvSpPr/>
          <p:nvPr/>
        </p:nvSpPr>
        <p:spPr>
          <a:xfrm>
            <a:off x="4435630" y="2120841"/>
            <a:ext cx="3937969" cy="3351501"/>
          </a:xfrm>
          <a:prstGeom prst="triangle">
            <a:avLst/>
          </a:prstGeom>
          <a:noFill/>
          <a:ln w="76200" cmpd="sng">
            <a:solidFill>
              <a:srgbClr val="59A021"/>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endParaRPr lang="en-US" dirty="0"/>
          </a:p>
        </p:txBody>
      </p:sp>
      <p:pic>
        <p:nvPicPr>
          <p:cNvPr id="21" name="Picture 20" descr="NGSS logo large.pdf"/>
          <p:cNvPicPr>
            <a:picLocks noChangeAspect="1"/>
          </p:cNvPicPr>
          <p:nvPr/>
        </p:nvPicPr>
        <p:blipFill rotWithShape="1">
          <a:blip r:embed="rId3">
            <a:extLst>
              <a:ext uri="{28A0092B-C50C-407E-A947-70E740481C1C}">
                <a14:useLocalDpi xmlns:a14="http://schemas.microsoft.com/office/drawing/2010/main" val="0"/>
              </a:ext>
            </a:extLst>
          </a:blip>
          <a:srcRect l="13648" t="7995" r="10920" b="30984"/>
          <a:stretch/>
        </p:blipFill>
        <p:spPr>
          <a:xfrm>
            <a:off x="292100" y="2240467"/>
            <a:ext cx="2959099" cy="3097772"/>
          </a:xfrm>
          <a:prstGeom prst="rect">
            <a:avLst/>
          </a:prstGeom>
        </p:spPr>
      </p:pic>
      <p:sp>
        <p:nvSpPr>
          <p:cNvPr id="14" name="TextBox 13"/>
          <p:cNvSpPr txBox="1"/>
          <p:nvPr/>
        </p:nvSpPr>
        <p:spPr>
          <a:xfrm>
            <a:off x="1295400" y="1193800"/>
            <a:ext cx="1118227" cy="553998"/>
          </a:xfrm>
          <a:prstGeom prst="rect">
            <a:avLst/>
          </a:prstGeom>
          <a:noFill/>
        </p:spPr>
        <p:txBody>
          <a:bodyPr wrap="none" rtlCol="0">
            <a:spAutoFit/>
          </a:bodyPr>
          <a:lstStyle/>
          <a:p>
            <a:r>
              <a:rPr lang="en-US" sz="3000" i="1" dirty="0"/>
              <a:t>NGSS</a:t>
            </a:r>
          </a:p>
        </p:txBody>
      </p:sp>
      <p:sp>
        <p:nvSpPr>
          <p:cNvPr id="23" name="TextBox 22"/>
          <p:cNvSpPr txBox="1"/>
          <p:nvPr/>
        </p:nvSpPr>
        <p:spPr>
          <a:xfrm>
            <a:off x="5292758" y="1193800"/>
            <a:ext cx="2291550" cy="553998"/>
          </a:xfrm>
          <a:prstGeom prst="rect">
            <a:avLst/>
          </a:prstGeom>
          <a:noFill/>
        </p:spPr>
        <p:txBody>
          <a:bodyPr wrap="none" rtlCol="0">
            <a:spAutoFit/>
          </a:bodyPr>
          <a:lstStyle/>
          <a:p>
            <a:r>
              <a:rPr lang="en-US" sz="3000" i="1" dirty="0"/>
              <a:t>Carbon TIME</a:t>
            </a:r>
          </a:p>
        </p:txBody>
      </p:sp>
    </p:spTree>
    <p:extLst>
      <p:ext uri="{BB962C8B-B14F-4D97-AF65-F5344CB8AC3E}">
        <p14:creationId xmlns:p14="http://schemas.microsoft.com/office/powerpoint/2010/main" val="822233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11929</TotalTime>
  <Words>4157</Words>
  <Application>Microsoft Macintosh PowerPoint</Application>
  <PresentationFormat>On-screen Show (4:3)</PresentationFormat>
  <Paragraphs>442</Paragraphs>
  <Slides>38</Slides>
  <Notes>37</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Avenir Black</vt:lpstr>
      <vt:lpstr>Calibri</vt:lpstr>
      <vt:lpstr>Calibri (HEADINGS)</vt:lpstr>
      <vt:lpstr>ＭＳ Ｐゴシック</vt:lpstr>
      <vt:lpstr>Times New Roman</vt:lpstr>
      <vt:lpstr>Arial</vt:lpstr>
      <vt:lpstr>Office Theme</vt:lpstr>
      <vt:lpstr>Supporting Three-dimensional Science Teaching and Learning with a Comprehensive, Learning Progression-based System</vt:lpstr>
      <vt:lpstr>Session Overview</vt:lpstr>
      <vt:lpstr>Three-dimensional science learning</vt:lpstr>
      <vt:lpstr>Environmental Science Literacy</vt:lpstr>
      <vt:lpstr>Carbon TIME Curriculum</vt:lpstr>
      <vt:lpstr>Carbon TIME and  the “three legs of the stool”</vt:lpstr>
      <vt:lpstr>Data Sources for Posters</vt:lpstr>
      <vt:lpstr>Posters in this Session</vt:lpstr>
      <vt:lpstr>PowerPoint Presentation</vt:lpstr>
      <vt:lpstr>Learning progression research </vt:lpstr>
      <vt:lpstr>Iterative Learning Progression  Development</vt:lpstr>
      <vt:lpstr>Learning Progression Frameworks</vt:lpstr>
      <vt:lpstr>Learning Progression Levels of Achievement for Macroscopic Explanations</vt:lpstr>
      <vt:lpstr>PowerPoint Presentation</vt:lpstr>
      <vt:lpstr>Special thanks to:</vt:lpstr>
      <vt:lpstr>Inquiry and large-scale frameworks: “Building the bridge” between quantitative data and scientific models</vt:lpstr>
      <vt:lpstr>PowerPoint Presentation</vt:lpstr>
      <vt:lpstr>Poster 2:  Large-scale Learning Progression</vt:lpstr>
      <vt:lpstr>An important prediction question…</vt:lpstr>
      <vt:lpstr>Posters in this Session</vt:lpstr>
      <vt:lpstr>Posters 3 and 4:  Focus on Classroom Discourse Using Learning Progression Curriculum and Assessments</vt:lpstr>
      <vt:lpstr>PowerPoint Presentation</vt:lpstr>
      <vt:lpstr>Carbon TIME Annotated Instructional Model</vt:lpstr>
      <vt:lpstr>PowerPoint Presentation</vt:lpstr>
      <vt:lpstr>Student Roles in the Instructional Model</vt:lpstr>
      <vt:lpstr>Comparing Average Learning Gains for Individual Teachers</vt:lpstr>
      <vt:lpstr>Focus Teachers for Posters 3, 4, 5, 6</vt:lpstr>
      <vt:lpstr>PowerPoint Presentation</vt:lpstr>
      <vt:lpstr>Poster 3: Teachers Scaffolding Classroom Discourse Wendy Johnson &amp; Hannah Miller</vt:lpstr>
      <vt:lpstr>Poster 4: Students Participating in Classroom Discourse</vt:lpstr>
      <vt:lpstr>Posters in this Session</vt:lpstr>
      <vt:lpstr>Posters 5, 6, and 7:  Focus on PD and Networks Scaffolding Rigorous and Responsive Teaching</vt:lpstr>
      <vt:lpstr>PowerPoint Presentation</vt:lpstr>
      <vt:lpstr>Poster 5: Teachers’ Agency in Networks and Classrooms: Stefanie Marshall and Bill Penuel</vt:lpstr>
      <vt:lpstr>Poster 6: Teachers’ Sensemaking in Networks and Classrooms: Elizabeth de los Santos</vt:lpstr>
      <vt:lpstr>Poster 7: Using Survey Data to Measure Teaching Practices and Network Effects: Qinyun Lin</vt:lpstr>
      <vt:lpstr>Thanks to our funders</vt:lpstr>
      <vt:lpstr>Thanks to Contributors to this Research (not including authors)</vt:lpstr>
    </vt:vector>
  </TitlesOfParts>
  <Company>University of Montana</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Progressions for Global Carbon Cycling and Climate Change</dc:title>
  <dc:creator>Beth Covitt</dc:creator>
  <cp:lastModifiedBy>Anderson, Charles</cp:lastModifiedBy>
  <cp:revision>237</cp:revision>
  <dcterms:created xsi:type="dcterms:W3CDTF">2016-04-15T01:53:44Z</dcterms:created>
  <dcterms:modified xsi:type="dcterms:W3CDTF">2017-04-23T12:39:16Z</dcterms:modified>
</cp:coreProperties>
</file>