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3" r:id="rId2"/>
  </p:sldMasterIdLst>
  <p:notesMasterIdLst>
    <p:notesMasterId r:id="rId4"/>
  </p:notesMasterIdLst>
  <p:sldIdLst>
    <p:sldId id="259" r:id="rId3"/>
  </p:sldIdLst>
  <p:sldSz cx="32918400" cy="21945600"/>
  <p:notesSz cx="6858000" cy="9144000"/>
  <p:defaultTextStyle>
    <a:defPPr>
      <a:defRPr lang="en-US"/>
    </a:defPPr>
    <a:lvl1pPr marL="0" algn="l" defTabSz="3134176" rtl="0" eaLnBrk="1" latinLnBrk="0" hangingPunct="1">
      <a:defRPr sz="6099" kern="1200">
        <a:solidFill>
          <a:schemeClr val="tx1"/>
        </a:solidFill>
        <a:latin typeface="+mn-lt"/>
        <a:ea typeface="+mn-ea"/>
        <a:cs typeface="+mn-cs"/>
      </a:defRPr>
    </a:lvl1pPr>
    <a:lvl2pPr marL="1567089" algn="l" defTabSz="3134176" rtl="0" eaLnBrk="1" latinLnBrk="0" hangingPunct="1">
      <a:defRPr sz="6099" kern="1200">
        <a:solidFill>
          <a:schemeClr val="tx1"/>
        </a:solidFill>
        <a:latin typeface="+mn-lt"/>
        <a:ea typeface="+mn-ea"/>
        <a:cs typeface="+mn-cs"/>
      </a:defRPr>
    </a:lvl2pPr>
    <a:lvl3pPr marL="3134176" algn="l" defTabSz="3134176" rtl="0" eaLnBrk="1" latinLnBrk="0" hangingPunct="1">
      <a:defRPr sz="6099" kern="1200">
        <a:solidFill>
          <a:schemeClr val="tx1"/>
        </a:solidFill>
        <a:latin typeface="+mn-lt"/>
        <a:ea typeface="+mn-ea"/>
        <a:cs typeface="+mn-cs"/>
      </a:defRPr>
    </a:lvl3pPr>
    <a:lvl4pPr marL="4701265" algn="l" defTabSz="3134176" rtl="0" eaLnBrk="1" latinLnBrk="0" hangingPunct="1">
      <a:defRPr sz="6099" kern="1200">
        <a:solidFill>
          <a:schemeClr val="tx1"/>
        </a:solidFill>
        <a:latin typeface="+mn-lt"/>
        <a:ea typeface="+mn-ea"/>
        <a:cs typeface="+mn-cs"/>
      </a:defRPr>
    </a:lvl4pPr>
    <a:lvl5pPr marL="6268353" algn="l" defTabSz="3134176" rtl="0" eaLnBrk="1" latinLnBrk="0" hangingPunct="1">
      <a:defRPr sz="6099" kern="1200">
        <a:solidFill>
          <a:schemeClr val="tx1"/>
        </a:solidFill>
        <a:latin typeface="+mn-lt"/>
        <a:ea typeface="+mn-ea"/>
        <a:cs typeface="+mn-cs"/>
      </a:defRPr>
    </a:lvl5pPr>
    <a:lvl6pPr marL="7835442" algn="l" defTabSz="3134176" rtl="0" eaLnBrk="1" latinLnBrk="0" hangingPunct="1">
      <a:defRPr sz="6099" kern="1200">
        <a:solidFill>
          <a:schemeClr val="tx1"/>
        </a:solidFill>
        <a:latin typeface="+mn-lt"/>
        <a:ea typeface="+mn-ea"/>
        <a:cs typeface="+mn-cs"/>
      </a:defRPr>
    </a:lvl6pPr>
    <a:lvl7pPr marL="9402531" algn="l" defTabSz="3134176" rtl="0" eaLnBrk="1" latinLnBrk="0" hangingPunct="1">
      <a:defRPr sz="6099" kern="1200">
        <a:solidFill>
          <a:schemeClr val="tx1"/>
        </a:solidFill>
        <a:latin typeface="+mn-lt"/>
        <a:ea typeface="+mn-ea"/>
        <a:cs typeface="+mn-cs"/>
      </a:defRPr>
    </a:lvl7pPr>
    <a:lvl8pPr marL="10969618" algn="l" defTabSz="3134176" rtl="0" eaLnBrk="1" latinLnBrk="0" hangingPunct="1">
      <a:defRPr sz="6099" kern="1200">
        <a:solidFill>
          <a:schemeClr val="tx1"/>
        </a:solidFill>
        <a:latin typeface="+mn-lt"/>
        <a:ea typeface="+mn-ea"/>
        <a:cs typeface="+mn-cs"/>
      </a:defRPr>
    </a:lvl8pPr>
    <a:lvl9pPr marL="12536708" algn="l" defTabSz="3134176" rtl="0" eaLnBrk="1" latinLnBrk="0" hangingPunct="1">
      <a:defRPr sz="60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436" userDrawn="1">
          <p15:clr>
            <a:srgbClr val="A4A3A4"/>
          </p15:clr>
        </p15:guide>
        <p15:guide id="6" pos="203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Rosen Yigal" initials="" lastIdx="11" clrIdx="4"/>
  <p:cmAuthor id="5" name="Kristin Stoeffler" initials="KS" lastIdx="11" clrIdx="5">
    <p:extLst>
      <p:ext uri="{19B8F6BF-5375-455C-9EA6-DF929625EA0E}">
        <p15:presenceInfo xmlns:p15="http://schemas.microsoft.com/office/powerpoint/2012/main" userId="S-1-5-21-1757981266-1343024091-725345543-40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425166"/>
    <a:srgbClr val="3B485B"/>
    <a:srgbClr val="008A00"/>
    <a:srgbClr val="00C302"/>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2" autoAdjust="0"/>
    <p:restoredTop sz="94934" autoAdjust="0"/>
  </p:normalViewPr>
  <p:slideViewPr>
    <p:cSldViewPr snapToGrid="0" snapToObjects="1" showGuides="1">
      <p:cViewPr>
        <p:scale>
          <a:sx n="106" d="100"/>
          <a:sy n="106" d="100"/>
        </p:scale>
        <p:origin x="-9936" y="-1488"/>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3/5/2018</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176" rtl="0" eaLnBrk="1" latinLnBrk="0" hangingPunct="1">
      <a:defRPr sz="4100" kern="1200">
        <a:solidFill>
          <a:schemeClr val="tx1"/>
        </a:solidFill>
        <a:latin typeface="+mn-lt"/>
        <a:ea typeface="+mn-ea"/>
        <a:cs typeface="+mn-cs"/>
      </a:defRPr>
    </a:lvl1pPr>
    <a:lvl2pPr marL="1567089" algn="l" defTabSz="3134176" rtl="0" eaLnBrk="1" latinLnBrk="0" hangingPunct="1">
      <a:defRPr sz="4100" kern="1200">
        <a:solidFill>
          <a:schemeClr val="tx1"/>
        </a:solidFill>
        <a:latin typeface="+mn-lt"/>
        <a:ea typeface="+mn-ea"/>
        <a:cs typeface="+mn-cs"/>
      </a:defRPr>
    </a:lvl2pPr>
    <a:lvl3pPr marL="3134176" algn="l" defTabSz="3134176" rtl="0" eaLnBrk="1" latinLnBrk="0" hangingPunct="1">
      <a:defRPr sz="4100" kern="1200">
        <a:solidFill>
          <a:schemeClr val="tx1"/>
        </a:solidFill>
        <a:latin typeface="+mn-lt"/>
        <a:ea typeface="+mn-ea"/>
        <a:cs typeface="+mn-cs"/>
      </a:defRPr>
    </a:lvl3pPr>
    <a:lvl4pPr marL="4701265" algn="l" defTabSz="3134176" rtl="0" eaLnBrk="1" latinLnBrk="0" hangingPunct="1">
      <a:defRPr sz="4100" kern="1200">
        <a:solidFill>
          <a:schemeClr val="tx1"/>
        </a:solidFill>
        <a:latin typeface="+mn-lt"/>
        <a:ea typeface="+mn-ea"/>
        <a:cs typeface="+mn-cs"/>
      </a:defRPr>
    </a:lvl4pPr>
    <a:lvl5pPr marL="6268353" algn="l" defTabSz="3134176" rtl="0" eaLnBrk="1" latinLnBrk="0" hangingPunct="1">
      <a:defRPr sz="4100" kern="1200">
        <a:solidFill>
          <a:schemeClr val="tx1"/>
        </a:solidFill>
        <a:latin typeface="+mn-lt"/>
        <a:ea typeface="+mn-ea"/>
        <a:cs typeface="+mn-cs"/>
      </a:defRPr>
    </a:lvl5pPr>
    <a:lvl6pPr marL="7835442" algn="l" defTabSz="3134176" rtl="0" eaLnBrk="1" latinLnBrk="0" hangingPunct="1">
      <a:defRPr sz="4100" kern="1200">
        <a:solidFill>
          <a:schemeClr val="tx1"/>
        </a:solidFill>
        <a:latin typeface="+mn-lt"/>
        <a:ea typeface="+mn-ea"/>
        <a:cs typeface="+mn-cs"/>
      </a:defRPr>
    </a:lvl6pPr>
    <a:lvl7pPr marL="9402531" algn="l" defTabSz="3134176" rtl="0" eaLnBrk="1" latinLnBrk="0" hangingPunct="1">
      <a:defRPr sz="4100" kern="1200">
        <a:solidFill>
          <a:schemeClr val="tx1"/>
        </a:solidFill>
        <a:latin typeface="+mn-lt"/>
        <a:ea typeface="+mn-ea"/>
        <a:cs typeface="+mn-cs"/>
      </a:defRPr>
    </a:lvl7pPr>
    <a:lvl8pPr marL="10969618" algn="l" defTabSz="3134176" rtl="0" eaLnBrk="1" latinLnBrk="0" hangingPunct="1">
      <a:defRPr sz="4100" kern="1200">
        <a:solidFill>
          <a:schemeClr val="tx1"/>
        </a:solidFill>
        <a:latin typeface="+mn-lt"/>
        <a:ea typeface="+mn-ea"/>
        <a:cs typeface="+mn-cs"/>
      </a:defRPr>
    </a:lvl8pPr>
    <a:lvl9pPr marL="12536708" algn="l" defTabSz="3134176"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72304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8"/>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4" y="3510494"/>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0" y="11495317"/>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8" y="14259908"/>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8" y="13715606"/>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2" y="4002938"/>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6899" y="3510494"/>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7" y="3510494"/>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7" y="4002938"/>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7" y="1147391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4"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7" y="17062452"/>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8" y="17612046"/>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50" hasCustomPrompt="1"/>
          </p:nvPr>
        </p:nvSpPr>
        <p:spPr>
          <a:xfrm>
            <a:off x="4378037"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7" y="2305476"/>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7"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8"/>
            <a:ext cx="7542610"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4"/>
            <a:ext cx="7536656" cy="531993"/>
          </a:xfrm>
          <a:prstGeom prst="rect">
            <a:avLst/>
          </a:prstGeom>
          <a:noFill/>
        </p:spPr>
        <p:txBody>
          <a:bodyPr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76949" y="10003198"/>
            <a:ext cx="7543800"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5" y="9475010"/>
            <a:ext cx="7537847"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87069" y="4026220"/>
            <a:ext cx="1554003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87068" y="3510494"/>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87068" y="14542274"/>
            <a:ext cx="15540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87068" y="14049832"/>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79153" y="3510494"/>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79153" y="4002938"/>
            <a:ext cx="7535264"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79153" y="9515160"/>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79153" y="10007602"/>
            <a:ext cx="7539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79153" y="17119602"/>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3" y="17687564"/>
            <a:ext cx="7539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3" name="Text Placeholder 76"/>
          <p:cNvSpPr>
            <a:spLocks noGrp="1"/>
          </p:cNvSpPr>
          <p:nvPr>
            <p:ph type="body" sz="quarter" idx="150" hasCustomPrompt="1"/>
          </p:nvPr>
        </p:nvSpPr>
        <p:spPr>
          <a:xfrm>
            <a:off x="4378037"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7" y="2305476"/>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7"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31" name="TextBox 30"/>
          <p:cNvSpPr txBox="1"/>
          <p:nvPr userDrawn="1"/>
        </p:nvSpPr>
        <p:spPr>
          <a:xfrm>
            <a:off x="13685520" y="7620000"/>
            <a:ext cx="4937760" cy="369332"/>
          </a:xfrm>
          <a:prstGeom prst="rect">
            <a:avLst/>
          </a:prstGeom>
          <a:noFill/>
        </p:spPr>
        <p:txBody>
          <a:bodyPr wrap="square" rtlCol="0">
            <a:spAutoFit/>
          </a:bodyPr>
          <a:lstStyle/>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ectangle 37"/>
          <p:cNvSpPr/>
          <p:nvPr userDrawn="1"/>
        </p:nvSpPr>
        <p:spPr>
          <a:xfrm>
            <a:off x="-1" y="2115"/>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39" name="Rectangle 38"/>
          <p:cNvSpPr/>
          <p:nvPr userDrawn="1"/>
        </p:nvSpPr>
        <p:spPr>
          <a:xfrm>
            <a:off x="1" y="3000528"/>
            <a:ext cx="32918399"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40" name="Rectangle 39"/>
          <p:cNvSpPr/>
          <p:nvPr userDrawn="1"/>
        </p:nvSpPr>
        <p:spPr>
          <a:xfrm rot="10800000">
            <a:off x="1" y="21401082"/>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grpSp>
        <p:nvGrpSpPr>
          <p:cNvPr id="131" name="Group 130"/>
          <p:cNvGrpSpPr>
            <a:grpSpLocks noChangeAspect="1"/>
          </p:cNvGrpSpPr>
          <p:nvPr userDrawn="1"/>
        </p:nvGrpSpPr>
        <p:grpSpPr>
          <a:xfrm>
            <a:off x="-6886463" y="2"/>
            <a:ext cx="6608534" cy="21945598"/>
            <a:chOff x="-11220550" y="-1"/>
            <a:chExt cx="11014226" cy="27432000"/>
          </a:xfrm>
        </p:grpSpPr>
        <p:sp>
          <p:nvSpPr>
            <p:cNvPr id="132" name="Rectangle 131"/>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48”x72”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133" name="Straight Connector 132"/>
            <p:cNvCxnSpPr/>
            <p:nvPr userDrawn="1"/>
          </p:nvCxnSpPr>
          <p:spPr>
            <a:xfrm>
              <a:off x="-11220550" y="6558957"/>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34" name="Picture 133"/>
            <p:cNvPicPr>
              <a:picLocks noChangeAspect="1"/>
            </p:cNvPicPr>
            <p:nvPr userDrawn="1"/>
          </p:nvPicPr>
          <p:blipFill>
            <a:blip r:embed="rId3"/>
            <a:stretch>
              <a:fillRect/>
            </a:stretch>
          </p:blipFill>
          <p:spPr>
            <a:xfrm>
              <a:off x="-10921163" y="8258380"/>
              <a:ext cx="1597665" cy="1001614"/>
            </a:xfrm>
            <a:prstGeom prst="rect">
              <a:avLst/>
            </a:prstGeom>
          </p:spPr>
        </p:pic>
        <p:pic>
          <p:nvPicPr>
            <p:cNvPr id="135" name="Picture 134"/>
            <p:cNvPicPr>
              <a:picLocks noChangeAspect="1"/>
            </p:cNvPicPr>
            <p:nvPr userDrawn="1"/>
          </p:nvPicPr>
          <p:blipFill>
            <a:blip r:embed="rId4"/>
            <a:stretch>
              <a:fillRect/>
            </a:stretch>
          </p:blipFill>
          <p:spPr>
            <a:xfrm>
              <a:off x="-10736023" y="12656056"/>
              <a:ext cx="9986807" cy="877998"/>
            </a:xfrm>
            <a:prstGeom prst="rect">
              <a:avLst/>
            </a:prstGeom>
          </p:spPr>
        </p:pic>
        <p:grpSp>
          <p:nvGrpSpPr>
            <p:cNvPr id="136" name="Group 135"/>
            <p:cNvGrpSpPr/>
            <p:nvPr userDrawn="1"/>
          </p:nvGrpSpPr>
          <p:grpSpPr>
            <a:xfrm>
              <a:off x="-9844889" y="20003968"/>
              <a:ext cx="7631078" cy="1897606"/>
              <a:chOff x="-4516464" y="11400895"/>
              <a:chExt cx="3516822" cy="1046208"/>
            </a:xfrm>
          </p:grpSpPr>
          <p:grpSp>
            <p:nvGrpSpPr>
              <p:cNvPr id="142" name="Group 141"/>
              <p:cNvGrpSpPr/>
              <p:nvPr userDrawn="1"/>
            </p:nvGrpSpPr>
            <p:grpSpPr>
              <a:xfrm>
                <a:off x="-2783494" y="11400930"/>
                <a:ext cx="624373" cy="852316"/>
                <a:chOff x="-3958698" y="11604666"/>
                <a:chExt cx="779266" cy="1221358"/>
              </a:xfrm>
            </p:grpSpPr>
            <p:pic>
              <p:nvPicPr>
                <p:cNvPr id="148" name="Picture 147"/>
                <p:cNvPicPr>
                  <a:picLocks noChangeAspect="1"/>
                </p:cNvPicPr>
                <p:nvPr userDrawn="1"/>
              </p:nvPicPr>
              <p:blipFill>
                <a:blip r:embed="rId5"/>
                <a:stretch>
                  <a:fillRect/>
                </a:stretch>
              </p:blipFill>
              <p:spPr>
                <a:xfrm>
                  <a:off x="-3948160" y="11604666"/>
                  <a:ext cx="768728" cy="1090753"/>
                </a:xfrm>
                <a:prstGeom prst="rect">
                  <a:avLst/>
                </a:prstGeom>
              </p:spPr>
            </p:pic>
            <p:sp>
              <p:nvSpPr>
                <p:cNvPr id="149" name="TextBox 56"/>
                <p:cNvSpPr txBox="1"/>
                <p:nvPr userDrawn="1"/>
              </p:nvSpPr>
              <p:spPr>
                <a:xfrm>
                  <a:off x="-3958698" y="12643655"/>
                  <a:ext cx="779263" cy="18236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143" name="Group 142"/>
              <p:cNvGrpSpPr/>
              <p:nvPr userDrawn="1"/>
            </p:nvGrpSpPr>
            <p:grpSpPr>
              <a:xfrm>
                <a:off x="-2033159" y="11400897"/>
                <a:ext cx="1033517" cy="858179"/>
                <a:chOff x="-2921738" y="11667366"/>
                <a:chExt cx="1420279" cy="1179326"/>
              </a:xfrm>
            </p:grpSpPr>
            <p:pic>
              <p:nvPicPr>
                <p:cNvPr id="146" name="Picture 145"/>
                <p:cNvPicPr>
                  <a:picLocks noChangeAspect="1"/>
                </p:cNvPicPr>
                <p:nvPr userDrawn="1"/>
              </p:nvPicPr>
              <p:blipFill>
                <a:blip r:embed="rId5"/>
                <a:stretch>
                  <a:fillRect/>
                </a:stretch>
              </p:blipFill>
              <p:spPr>
                <a:xfrm>
                  <a:off x="-2921738" y="11667366"/>
                  <a:ext cx="1420279" cy="1029695"/>
                </a:xfrm>
                <a:prstGeom prst="rect">
                  <a:avLst/>
                </a:prstGeom>
              </p:spPr>
            </p:pic>
            <p:sp>
              <p:nvSpPr>
                <p:cNvPr id="147" name="TextBox 54"/>
                <p:cNvSpPr txBox="1"/>
                <p:nvPr userDrawn="1"/>
              </p:nvSpPr>
              <p:spPr>
                <a:xfrm>
                  <a:off x="-2918992" y="12642653"/>
                  <a:ext cx="1417533" cy="204039"/>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144" name="Picture 143"/>
              <p:cNvPicPr>
                <a:picLocks noChangeAspect="1"/>
              </p:cNvPicPr>
              <p:nvPr userDrawn="1"/>
            </p:nvPicPr>
            <p:blipFill>
              <a:blip r:embed="rId6"/>
              <a:stretch>
                <a:fillRect/>
              </a:stretch>
            </p:blipFill>
            <p:spPr>
              <a:xfrm>
                <a:off x="-4516464" y="11400895"/>
                <a:ext cx="1098742" cy="847761"/>
              </a:xfrm>
              <a:prstGeom prst="rect">
                <a:avLst/>
              </a:prstGeom>
            </p:spPr>
          </p:pic>
          <p:sp>
            <p:nvSpPr>
              <p:cNvPr id="145" name="TextBox 52"/>
              <p:cNvSpPr txBox="1"/>
              <p:nvPr userDrawn="1"/>
            </p:nvSpPr>
            <p:spPr>
              <a:xfrm>
                <a:off x="-4471893" y="12298627"/>
                <a:ext cx="1035685" cy="148476"/>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137" name="Group 136"/>
            <p:cNvGrpSpPr/>
            <p:nvPr userDrawn="1"/>
          </p:nvGrpSpPr>
          <p:grpSpPr>
            <a:xfrm>
              <a:off x="-9469558" y="23877378"/>
              <a:ext cx="7832477" cy="2027101"/>
              <a:chOff x="-4365215" y="13511541"/>
              <a:chExt cx="3609638" cy="1117603"/>
            </a:xfrm>
          </p:grpSpPr>
          <p:pic>
            <p:nvPicPr>
              <p:cNvPr id="138" name="Picture 137"/>
              <p:cNvPicPr/>
              <p:nvPr userDrawn="1"/>
            </p:nvPicPr>
            <p:blipFill>
              <a:blip r:embed="rId7"/>
              <a:stretch>
                <a:fillRect/>
              </a:stretch>
            </p:blipFill>
            <p:spPr>
              <a:xfrm>
                <a:off x="-4116855" y="13661577"/>
                <a:ext cx="1512652" cy="772700"/>
              </a:xfrm>
              <a:prstGeom prst="rect">
                <a:avLst/>
              </a:prstGeom>
            </p:spPr>
          </p:pic>
          <p:pic>
            <p:nvPicPr>
              <p:cNvPr id="139" name="Picture 138"/>
              <p:cNvPicPr/>
              <p:nvPr userDrawn="1"/>
            </p:nvPicPr>
            <p:blipFill>
              <a:blip r:embed="rId8"/>
              <a:stretch>
                <a:fillRect/>
              </a:stretch>
            </p:blipFill>
            <p:spPr>
              <a:xfrm>
                <a:off x="-2534018" y="13661577"/>
                <a:ext cx="1512652" cy="772700"/>
              </a:xfrm>
              <a:prstGeom prst="rect">
                <a:avLst/>
              </a:prstGeom>
            </p:spPr>
          </p:pic>
          <p:sp>
            <p:nvSpPr>
              <p:cNvPr id="140" name="TextBox 47"/>
              <p:cNvSpPr txBox="1"/>
              <p:nvPr userDrawn="1"/>
            </p:nvSpPr>
            <p:spPr>
              <a:xfrm rot="16200000">
                <a:off x="-4859006" y="14005332"/>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141" name="TextBox 48"/>
              <p:cNvSpPr txBox="1"/>
              <p:nvPr userDrawn="1"/>
            </p:nvSpPr>
            <p:spPr>
              <a:xfrm rot="16200000">
                <a:off x="-1385298" y="13999423"/>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150" name="Group 149"/>
          <p:cNvGrpSpPr>
            <a:grpSpLocks noChangeAspect="1"/>
          </p:cNvGrpSpPr>
          <p:nvPr userDrawn="1"/>
        </p:nvGrpSpPr>
        <p:grpSpPr>
          <a:xfrm>
            <a:off x="33172104" y="11217"/>
            <a:ext cx="6632760" cy="21934383"/>
            <a:chOff x="36782324" y="0"/>
            <a:chExt cx="11062139" cy="27432000"/>
          </a:xfrm>
        </p:grpSpPr>
        <p:sp>
          <p:nvSpPr>
            <p:cNvPr id="151" name="Rectangle 15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152" name="Picture 151"/>
            <p:cNvPicPr/>
            <p:nvPr userDrawn="1"/>
          </p:nvPicPr>
          <p:blipFill>
            <a:blip r:embed="rId9"/>
            <a:stretch>
              <a:fillRect/>
            </a:stretch>
          </p:blipFill>
          <p:spPr>
            <a:xfrm>
              <a:off x="39540164" y="3688889"/>
              <a:ext cx="5586150" cy="1716939"/>
            </a:xfrm>
            <a:prstGeom prst="rect">
              <a:avLst/>
            </a:prstGeom>
          </p:spPr>
        </p:pic>
        <p:pic>
          <p:nvPicPr>
            <p:cNvPr id="153" name="Picture 152"/>
            <p:cNvPicPr>
              <a:picLocks noChangeAspect="1"/>
            </p:cNvPicPr>
            <p:nvPr userDrawn="1"/>
          </p:nvPicPr>
          <p:blipFill>
            <a:blip r:embed="rId10"/>
            <a:stretch>
              <a:fillRect/>
            </a:stretch>
          </p:blipFill>
          <p:spPr>
            <a:xfrm>
              <a:off x="37163425" y="8002947"/>
              <a:ext cx="2969584" cy="1140240"/>
            </a:xfrm>
            <a:prstGeom prst="rect">
              <a:avLst/>
            </a:prstGeom>
            <a:ln>
              <a:noFill/>
            </a:ln>
          </p:spPr>
        </p:pic>
        <p:pic>
          <p:nvPicPr>
            <p:cNvPr id="154" name="Picture 153"/>
            <p:cNvPicPr/>
            <p:nvPr userDrawn="1"/>
          </p:nvPicPr>
          <p:blipFill>
            <a:blip r:embed="rId11"/>
            <a:stretch>
              <a:fillRect/>
            </a:stretch>
          </p:blipFill>
          <p:spPr>
            <a:xfrm>
              <a:off x="37593435" y="11823083"/>
              <a:ext cx="1482265" cy="825421"/>
            </a:xfrm>
            <a:prstGeom prst="rect">
              <a:avLst/>
            </a:prstGeom>
          </p:spPr>
        </p:pic>
        <p:grpSp>
          <p:nvGrpSpPr>
            <p:cNvPr id="155" name="Group 154"/>
            <p:cNvGrpSpPr/>
            <p:nvPr userDrawn="1"/>
          </p:nvGrpSpPr>
          <p:grpSpPr>
            <a:xfrm>
              <a:off x="37163426" y="23152352"/>
              <a:ext cx="10354213" cy="1052915"/>
              <a:chOff x="31687960" y="29635357"/>
              <a:chExt cx="9771399" cy="1090622"/>
            </a:xfrm>
          </p:grpSpPr>
          <p:sp>
            <p:nvSpPr>
              <p:cNvPr id="157" name="Rounded Rectangle 15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sz="5600"/>
              </a:p>
            </p:txBody>
          </p:sp>
          <p:pic>
            <p:nvPicPr>
              <p:cNvPr id="158" name="Picture 15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159" name="TextBox 66"/>
              <p:cNvSpPr txBox="1"/>
              <p:nvPr userDrawn="1"/>
            </p:nvSpPr>
            <p:spPr>
              <a:xfrm>
                <a:off x="32788169" y="29887288"/>
                <a:ext cx="8671190" cy="677794"/>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156" name="TextBox 63"/>
            <p:cNvSpPr txBox="1"/>
            <p:nvPr userDrawn="1"/>
          </p:nvSpPr>
          <p:spPr>
            <a:xfrm>
              <a:off x="37163425" y="24832205"/>
              <a:ext cx="4030238" cy="1077768"/>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smtClean="0">
                  <a:solidFill>
                    <a:schemeClr val="bg1"/>
                  </a:solidFill>
                  <a:latin typeface="Calibri" panose="020F0502020204030204" pitchFamily="34" charset="0"/>
                </a:rPr>
                <a:t>©</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2015</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marL="174625" indent="0">
                <a:lnSpc>
                  <a:spcPct val="100000"/>
                </a:lnSpc>
              </a:pPr>
              <a:r>
                <a:rPr lang="en-US" sz="1400" dirty="0" smtClean="0">
                  <a:solidFill>
                    <a:schemeClr val="bg1"/>
                  </a:solidFill>
                  <a:latin typeface="Calibri" panose="020F0502020204030204" pitchFamily="34" charset="0"/>
                </a:rPr>
                <a:t>2117 Fourth Street ,</a:t>
              </a:r>
              <a:r>
                <a:rPr lang="en-US" sz="1400" baseline="0" dirty="0" smtClean="0">
                  <a:solidFill>
                    <a:schemeClr val="bg1"/>
                  </a:solidFill>
                  <a:latin typeface="Calibri" panose="020F0502020204030204" pitchFamily="34" charset="0"/>
                </a:rPr>
                <a:t> Unit C</a:t>
              </a:r>
            </a:p>
            <a:p>
              <a:pPr marL="174625" indent="0">
                <a:lnSpc>
                  <a:spcPct val="100000"/>
                </a:lnSpc>
              </a:pPr>
              <a:r>
                <a:rPr lang="en-US" sz="1400" baseline="0" dirty="0" smtClean="0">
                  <a:solidFill>
                    <a:schemeClr val="bg1"/>
                  </a:solidFill>
                  <a:latin typeface="Calibri" panose="020F0502020204030204" pitchFamily="34" charset="0"/>
                </a:rPr>
                <a:t>Berkeley CA 94710</a:t>
              </a:r>
            </a:p>
            <a:p>
              <a:pPr marL="174625" indent="0">
                <a:lnSpc>
                  <a:spcPct val="100000"/>
                </a:lnSpc>
              </a:pP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
        <p:nvSpPr>
          <p:cNvPr id="41" name="Rounded Rectangle 40"/>
          <p:cNvSpPr/>
          <p:nvPr userDrawn="1"/>
        </p:nvSpPr>
        <p:spPr>
          <a:xfrm>
            <a:off x="729989" y="3515654"/>
            <a:ext cx="10158459" cy="178119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42" name="Rounded Rectangle 41"/>
          <p:cNvSpPr/>
          <p:nvPr userDrawn="1"/>
        </p:nvSpPr>
        <p:spPr>
          <a:xfrm>
            <a:off x="11400478" y="3515654"/>
            <a:ext cx="10158459" cy="178119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43" name="Rounded Rectangle 42"/>
          <p:cNvSpPr/>
          <p:nvPr userDrawn="1"/>
        </p:nvSpPr>
        <p:spPr>
          <a:xfrm>
            <a:off x="22070966" y="3515654"/>
            <a:ext cx="10158459" cy="178119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44" name="Text Box 14"/>
          <p:cNvSpPr txBox="1">
            <a:spLocks noChangeArrowheads="1"/>
          </p:cNvSpPr>
          <p:nvPr userDrawn="1"/>
        </p:nvSpPr>
        <p:spPr bwMode="auto">
          <a:xfrm>
            <a:off x="1333503" y="21528804"/>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2015</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Rectangle 47"/>
          <p:cNvSpPr/>
          <p:nvPr userDrawn="1"/>
        </p:nvSpPr>
        <p:spPr>
          <a:xfrm rot="10800000">
            <a:off x="1" y="21401082"/>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10" name="Text Box 14"/>
          <p:cNvSpPr txBox="1">
            <a:spLocks noChangeArrowheads="1"/>
          </p:cNvSpPr>
          <p:nvPr/>
        </p:nvSpPr>
        <p:spPr bwMode="auto">
          <a:xfrm>
            <a:off x="1333503" y="21528804"/>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2015</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pSp>
        <p:nvGrpSpPr>
          <p:cNvPr id="37" name="Group 36"/>
          <p:cNvGrpSpPr>
            <a:grpSpLocks noChangeAspect="1"/>
          </p:cNvGrpSpPr>
          <p:nvPr userDrawn="1"/>
        </p:nvGrpSpPr>
        <p:grpSpPr>
          <a:xfrm>
            <a:off x="-6886463" y="2"/>
            <a:ext cx="6608534" cy="21945598"/>
            <a:chOff x="-11220550" y="-1"/>
            <a:chExt cx="11014226" cy="27432000"/>
          </a:xfrm>
        </p:grpSpPr>
        <p:sp>
          <p:nvSpPr>
            <p:cNvPr id="38" name="Rectangle 37"/>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48”x72”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39" name="Straight Connector 38"/>
            <p:cNvCxnSpPr/>
            <p:nvPr userDrawn="1"/>
          </p:nvCxnSpPr>
          <p:spPr>
            <a:xfrm>
              <a:off x="-11220550" y="6558957"/>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userDrawn="1"/>
          </p:nvPicPr>
          <p:blipFill>
            <a:blip r:embed="rId3"/>
            <a:stretch>
              <a:fillRect/>
            </a:stretch>
          </p:blipFill>
          <p:spPr>
            <a:xfrm>
              <a:off x="-10921163" y="8258380"/>
              <a:ext cx="1597665" cy="1001614"/>
            </a:xfrm>
            <a:prstGeom prst="rect">
              <a:avLst/>
            </a:prstGeom>
          </p:spPr>
        </p:pic>
        <p:pic>
          <p:nvPicPr>
            <p:cNvPr id="41" name="Picture 40"/>
            <p:cNvPicPr>
              <a:picLocks noChangeAspect="1"/>
            </p:cNvPicPr>
            <p:nvPr userDrawn="1"/>
          </p:nvPicPr>
          <p:blipFill>
            <a:blip r:embed="rId4"/>
            <a:stretch>
              <a:fillRect/>
            </a:stretch>
          </p:blipFill>
          <p:spPr>
            <a:xfrm>
              <a:off x="-10736023" y="12656056"/>
              <a:ext cx="9986807" cy="877998"/>
            </a:xfrm>
            <a:prstGeom prst="rect">
              <a:avLst/>
            </a:prstGeom>
          </p:spPr>
        </p:pic>
        <p:grpSp>
          <p:nvGrpSpPr>
            <p:cNvPr id="42" name="Group 41"/>
            <p:cNvGrpSpPr/>
            <p:nvPr userDrawn="1"/>
          </p:nvGrpSpPr>
          <p:grpSpPr>
            <a:xfrm>
              <a:off x="-9844889" y="20003968"/>
              <a:ext cx="7631078" cy="1897606"/>
              <a:chOff x="-4516464" y="11400895"/>
              <a:chExt cx="3516822" cy="1046208"/>
            </a:xfrm>
          </p:grpSpPr>
          <p:grpSp>
            <p:nvGrpSpPr>
              <p:cNvPr id="71" name="Group 70"/>
              <p:cNvGrpSpPr/>
              <p:nvPr userDrawn="1"/>
            </p:nvGrpSpPr>
            <p:grpSpPr>
              <a:xfrm>
                <a:off x="-2783494" y="11400930"/>
                <a:ext cx="624373" cy="852316"/>
                <a:chOff x="-3958698" y="11604666"/>
                <a:chExt cx="779266" cy="1221358"/>
              </a:xfrm>
            </p:grpSpPr>
            <p:pic>
              <p:nvPicPr>
                <p:cNvPr id="77" name="Picture 76"/>
                <p:cNvPicPr>
                  <a:picLocks noChangeAspect="1"/>
                </p:cNvPicPr>
                <p:nvPr userDrawn="1"/>
              </p:nvPicPr>
              <p:blipFill>
                <a:blip r:embed="rId5"/>
                <a:stretch>
                  <a:fillRect/>
                </a:stretch>
              </p:blipFill>
              <p:spPr>
                <a:xfrm>
                  <a:off x="-3948160" y="11604666"/>
                  <a:ext cx="768728" cy="1090753"/>
                </a:xfrm>
                <a:prstGeom prst="rect">
                  <a:avLst/>
                </a:prstGeom>
              </p:spPr>
            </p:pic>
            <p:sp>
              <p:nvSpPr>
                <p:cNvPr id="78" name="TextBox 56"/>
                <p:cNvSpPr txBox="1"/>
                <p:nvPr userDrawn="1"/>
              </p:nvSpPr>
              <p:spPr>
                <a:xfrm>
                  <a:off x="-3958698" y="12643655"/>
                  <a:ext cx="779263" cy="18236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72" name="Group 71"/>
              <p:cNvGrpSpPr/>
              <p:nvPr userDrawn="1"/>
            </p:nvGrpSpPr>
            <p:grpSpPr>
              <a:xfrm>
                <a:off x="-2033159" y="11400897"/>
                <a:ext cx="1033517" cy="858179"/>
                <a:chOff x="-2921738" y="11667366"/>
                <a:chExt cx="1420279" cy="1179326"/>
              </a:xfrm>
            </p:grpSpPr>
            <p:pic>
              <p:nvPicPr>
                <p:cNvPr id="75" name="Picture 74"/>
                <p:cNvPicPr>
                  <a:picLocks noChangeAspect="1"/>
                </p:cNvPicPr>
                <p:nvPr userDrawn="1"/>
              </p:nvPicPr>
              <p:blipFill>
                <a:blip r:embed="rId5"/>
                <a:stretch>
                  <a:fillRect/>
                </a:stretch>
              </p:blipFill>
              <p:spPr>
                <a:xfrm>
                  <a:off x="-2921738" y="11667366"/>
                  <a:ext cx="1420279" cy="1029695"/>
                </a:xfrm>
                <a:prstGeom prst="rect">
                  <a:avLst/>
                </a:prstGeom>
              </p:spPr>
            </p:pic>
            <p:sp>
              <p:nvSpPr>
                <p:cNvPr id="76" name="TextBox 54"/>
                <p:cNvSpPr txBox="1"/>
                <p:nvPr userDrawn="1"/>
              </p:nvSpPr>
              <p:spPr>
                <a:xfrm>
                  <a:off x="-2918992" y="12642653"/>
                  <a:ext cx="1417533" cy="204039"/>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73" name="Picture 72"/>
              <p:cNvPicPr>
                <a:picLocks noChangeAspect="1"/>
              </p:cNvPicPr>
              <p:nvPr userDrawn="1"/>
            </p:nvPicPr>
            <p:blipFill>
              <a:blip r:embed="rId6"/>
              <a:stretch>
                <a:fillRect/>
              </a:stretch>
            </p:blipFill>
            <p:spPr>
              <a:xfrm>
                <a:off x="-4516464" y="11400895"/>
                <a:ext cx="1098742" cy="847761"/>
              </a:xfrm>
              <a:prstGeom prst="rect">
                <a:avLst/>
              </a:prstGeom>
            </p:spPr>
          </p:pic>
          <p:sp>
            <p:nvSpPr>
              <p:cNvPr id="74" name="TextBox 52"/>
              <p:cNvSpPr txBox="1"/>
              <p:nvPr userDrawn="1"/>
            </p:nvSpPr>
            <p:spPr>
              <a:xfrm>
                <a:off x="-4471893" y="12298627"/>
                <a:ext cx="1035685" cy="148476"/>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3" name="Group 42"/>
            <p:cNvGrpSpPr/>
            <p:nvPr userDrawn="1"/>
          </p:nvGrpSpPr>
          <p:grpSpPr>
            <a:xfrm>
              <a:off x="-9469558" y="23877378"/>
              <a:ext cx="7832477" cy="2027101"/>
              <a:chOff x="-4365215" y="13511541"/>
              <a:chExt cx="3609638" cy="1117603"/>
            </a:xfrm>
          </p:grpSpPr>
          <p:pic>
            <p:nvPicPr>
              <p:cNvPr id="44" name="Picture 43"/>
              <p:cNvPicPr/>
              <p:nvPr userDrawn="1"/>
            </p:nvPicPr>
            <p:blipFill>
              <a:blip r:embed="rId7"/>
              <a:stretch>
                <a:fillRect/>
              </a:stretch>
            </p:blipFill>
            <p:spPr>
              <a:xfrm>
                <a:off x="-4116855" y="13661577"/>
                <a:ext cx="1512652" cy="772700"/>
              </a:xfrm>
              <a:prstGeom prst="rect">
                <a:avLst/>
              </a:prstGeom>
            </p:spPr>
          </p:pic>
          <p:pic>
            <p:nvPicPr>
              <p:cNvPr id="45" name="Picture 44"/>
              <p:cNvPicPr/>
              <p:nvPr userDrawn="1"/>
            </p:nvPicPr>
            <p:blipFill>
              <a:blip r:embed="rId8"/>
              <a:stretch>
                <a:fillRect/>
              </a:stretch>
            </p:blipFill>
            <p:spPr>
              <a:xfrm>
                <a:off x="-2534018" y="13661577"/>
                <a:ext cx="1512652" cy="772700"/>
              </a:xfrm>
              <a:prstGeom prst="rect">
                <a:avLst/>
              </a:prstGeom>
            </p:spPr>
          </p:pic>
          <p:sp>
            <p:nvSpPr>
              <p:cNvPr id="69" name="TextBox 47"/>
              <p:cNvSpPr txBox="1"/>
              <p:nvPr userDrawn="1"/>
            </p:nvSpPr>
            <p:spPr>
              <a:xfrm rot="16200000">
                <a:off x="-4859006" y="14005332"/>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70" name="TextBox 48"/>
              <p:cNvSpPr txBox="1"/>
              <p:nvPr userDrawn="1"/>
            </p:nvSpPr>
            <p:spPr>
              <a:xfrm rot="16200000">
                <a:off x="-1385298" y="13999423"/>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79" name="Group 78"/>
          <p:cNvGrpSpPr>
            <a:grpSpLocks noChangeAspect="1"/>
          </p:cNvGrpSpPr>
          <p:nvPr userDrawn="1"/>
        </p:nvGrpSpPr>
        <p:grpSpPr>
          <a:xfrm>
            <a:off x="33172104" y="11217"/>
            <a:ext cx="6632760" cy="21934383"/>
            <a:chOff x="36782324" y="0"/>
            <a:chExt cx="11062139" cy="27432000"/>
          </a:xfrm>
        </p:grpSpPr>
        <p:sp>
          <p:nvSpPr>
            <p:cNvPr id="80" name="Rectangle 79"/>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81" name="Picture 80"/>
            <p:cNvPicPr/>
            <p:nvPr userDrawn="1"/>
          </p:nvPicPr>
          <p:blipFill>
            <a:blip r:embed="rId9"/>
            <a:stretch>
              <a:fillRect/>
            </a:stretch>
          </p:blipFill>
          <p:spPr>
            <a:xfrm>
              <a:off x="39540164" y="3688889"/>
              <a:ext cx="5586150" cy="1716939"/>
            </a:xfrm>
            <a:prstGeom prst="rect">
              <a:avLst/>
            </a:prstGeom>
          </p:spPr>
        </p:pic>
        <p:pic>
          <p:nvPicPr>
            <p:cNvPr id="82" name="Picture 81"/>
            <p:cNvPicPr>
              <a:picLocks noChangeAspect="1"/>
            </p:cNvPicPr>
            <p:nvPr userDrawn="1"/>
          </p:nvPicPr>
          <p:blipFill>
            <a:blip r:embed="rId10"/>
            <a:stretch>
              <a:fillRect/>
            </a:stretch>
          </p:blipFill>
          <p:spPr>
            <a:xfrm>
              <a:off x="37163425" y="8002947"/>
              <a:ext cx="2969584" cy="1140240"/>
            </a:xfrm>
            <a:prstGeom prst="rect">
              <a:avLst/>
            </a:prstGeom>
            <a:ln>
              <a:noFill/>
            </a:ln>
          </p:spPr>
        </p:pic>
        <p:pic>
          <p:nvPicPr>
            <p:cNvPr id="83" name="Picture 82"/>
            <p:cNvPicPr/>
            <p:nvPr userDrawn="1"/>
          </p:nvPicPr>
          <p:blipFill>
            <a:blip r:embed="rId11"/>
            <a:stretch>
              <a:fillRect/>
            </a:stretch>
          </p:blipFill>
          <p:spPr>
            <a:xfrm>
              <a:off x="37593435" y="11823083"/>
              <a:ext cx="1482265" cy="825421"/>
            </a:xfrm>
            <a:prstGeom prst="rect">
              <a:avLst/>
            </a:prstGeom>
          </p:spPr>
        </p:pic>
        <p:grpSp>
          <p:nvGrpSpPr>
            <p:cNvPr id="84" name="Group 83"/>
            <p:cNvGrpSpPr/>
            <p:nvPr userDrawn="1"/>
          </p:nvGrpSpPr>
          <p:grpSpPr>
            <a:xfrm>
              <a:off x="37163426" y="23152352"/>
              <a:ext cx="10354213" cy="1052915"/>
              <a:chOff x="31687960" y="29635357"/>
              <a:chExt cx="9771399" cy="1090622"/>
            </a:xfrm>
          </p:grpSpPr>
          <p:sp>
            <p:nvSpPr>
              <p:cNvPr id="86" name="Rounded Rectangle 85"/>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sz="5600"/>
              </a:p>
            </p:txBody>
          </p:sp>
          <p:pic>
            <p:nvPicPr>
              <p:cNvPr id="87" name="Picture 86"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88" name="TextBox 66"/>
              <p:cNvSpPr txBox="1"/>
              <p:nvPr userDrawn="1"/>
            </p:nvSpPr>
            <p:spPr>
              <a:xfrm>
                <a:off x="32788169" y="29887288"/>
                <a:ext cx="8671190" cy="677794"/>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46" name="Rectangle 45"/>
          <p:cNvSpPr/>
          <p:nvPr userDrawn="1"/>
        </p:nvSpPr>
        <p:spPr>
          <a:xfrm>
            <a:off x="-1" y="2115"/>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47" name="Rectangle 46"/>
          <p:cNvSpPr/>
          <p:nvPr userDrawn="1"/>
        </p:nvSpPr>
        <p:spPr>
          <a:xfrm>
            <a:off x="1" y="3000528"/>
            <a:ext cx="32918399"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49" name="Rounded Rectangle 48"/>
          <p:cNvSpPr/>
          <p:nvPr userDrawn="1"/>
        </p:nvSpPr>
        <p:spPr>
          <a:xfrm>
            <a:off x="705926" y="3484282"/>
            <a:ext cx="7523673" cy="1785171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50" name="Rounded Rectangle 49"/>
          <p:cNvSpPr/>
          <p:nvPr userDrawn="1"/>
        </p:nvSpPr>
        <p:spPr>
          <a:xfrm>
            <a:off x="24679153" y="3484282"/>
            <a:ext cx="7523673" cy="1785171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51" name="Rounded Rectangle 50"/>
          <p:cNvSpPr/>
          <p:nvPr userDrawn="1"/>
        </p:nvSpPr>
        <p:spPr>
          <a:xfrm>
            <a:off x="8667047" y="3484282"/>
            <a:ext cx="15574659" cy="17851718"/>
          </a:xfrm>
          <a:prstGeom prst="roundRect">
            <a:avLst>
              <a:gd name="adj" fmla="val 91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40"/>
          </a:p>
        </p:txBody>
      </p:sp>
      <p:sp>
        <p:nvSpPr>
          <p:cNvPr id="52" name="TextBox 63"/>
          <p:cNvSpPr txBox="1"/>
          <p:nvPr userDrawn="1"/>
        </p:nvSpPr>
        <p:spPr>
          <a:xfrm>
            <a:off x="33400610" y="19866826"/>
            <a:ext cx="2416495"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smtClean="0">
                <a:solidFill>
                  <a:schemeClr val="bg1"/>
                </a:solidFill>
                <a:latin typeface="Calibri" panose="020F0502020204030204" pitchFamily="34" charset="0"/>
              </a:rPr>
              <a:t>©</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2015</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marL="174625" indent="0">
              <a:lnSpc>
                <a:spcPct val="100000"/>
              </a:lnSpc>
            </a:pPr>
            <a:r>
              <a:rPr lang="en-US" sz="1400" dirty="0" smtClean="0">
                <a:solidFill>
                  <a:schemeClr val="bg1"/>
                </a:solidFill>
                <a:latin typeface="Calibri" panose="020F0502020204030204" pitchFamily="34" charset="0"/>
              </a:rPr>
              <a:t>2117 Fourth Street ,</a:t>
            </a:r>
            <a:r>
              <a:rPr lang="en-US" sz="1400" baseline="0" dirty="0" smtClean="0">
                <a:solidFill>
                  <a:schemeClr val="bg1"/>
                </a:solidFill>
                <a:latin typeface="Calibri" panose="020F0502020204030204" pitchFamily="34" charset="0"/>
              </a:rPr>
              <a:t> Unit C</a:t>
            </a:r>
          </a:p>
          <a:p>
            <a:pPr marL="174625" indent="0">
              <a:lnSpc>
                <a:spcPct val="100000"/>
              </a:lnSpc>
            </a:pPr>
            <a:r>
              <a:rPr lang="en-US" sz="1400" baseline="0" dirty="0" smtClean="0">
                <a:solidFill>
                  <a:schemeClr val="bg1"/>
                </a:solidFill>
                <a:latin typeface="Calibri" panose="020F0502020204030204" pitchFamily="34" charset="0"/>
              </a:rPr>
              <a:t>Berkeley CA 94710</a:t>
            </a:r>
          </a:p>
          <a:p>
            <a:pPr marL="174625" indent="0">
              <a:lnSpc>
                <a:spcPct val="100000"/>
              </a:lnSpc>
            </a:pP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5" name="Text Placeholder 294"/>
          <p:cNvSpPr>
            <a:spLocks noGrp="1"/>
          </p:cNvSpPr>
          <p:nvPr>
            <p:ph type="body" sz="quarter" idx="150"/>
          </p:nvPr>
        </p:nvSpPr>
        <p:spPr>
          <a:xfrm>
            <a:off x="1401034" y="1695385"/>
            <a:ext cx="29955266" cy="753231"/>
          </a:xfrm>
        </p:spPr>
        <p:txBody>
          <a:bodyPr>
            <a:normAutofit/>
          </a:bodyPr>
          <a:lstStyle/>
          <a:p>
            <a:r>
              <a:rPr lang="en-US" sz="2800" dirty="0" smtClean="0"/>
              <a:t>Jay Thomas, JinHo Kim, and Karen Draney</a:t>
            </a:r>
            <a:endParaRPr lang="en-US" sz="2800" dirty="0"/>
          </a:p>
        </p:txBody>
      </p:sp>
      <p:sp>
        <p:nvSpPr>
          <p:cNvPr id="297" name="Text Placeholder 296"/>
          <p:cNvSpPr>
            <a:spLocks noGrp="1"/>
          </p:cNvSpPr>
          <p:nvPr>
            <p:ph type="body" sz="quarter" idx="185"/>
          </p:nvPr>
        </p:nvSpPr>
        <p:spPr>
          <a:xfrm>
            <a:off x="425811" y="692137"/>
            <a:ext cx="32129691" cy="1252334"/>
          </a:xfrm>
        </p:spPr>
        <p:txBody>
          <a:bodyPr>
            <a:noAutofit/>
          </a:bodyPr>
          <a:lstStyle/>
          <a:p>
            <a:r>
              <a:rPr lang="en-US" sz="4400" dirty="0" smtClean="0"/>
              <a:t>Machine Scoring and IRT Analysis</a:t>
            </a:r>
            <a:endParaRPr lang="en-US"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253" y="504538"/>
            <a:ext cx="3972785" cy="1027512"/>
          </a:xfrm>
          <a:prstGeom prst="rect">
            <a:avLst/>
          </a:prstGeom>
        </p:spPr>
      </p:pic>
      <p:sp>
        <p:nvSpPr>
          <p:cNvPr id="8" name="TextBox 7"/>
          <p:cNvSpPr txBox="1"/>
          <p:nvPr/>
        </p:nvSpPr>
        <p:spPr>
          <a:xfrm>
            <a:off x="23187245" y="8937815"/>
            <a:ext cx="9151606" cy="584775"/>
          </a:xfrm>
          <a:prstGeom prst="rect">
            <a:avLst/>
          </a:prstGeom>
          <a:solidFill>
            <a:schemeClr val="bg1"/>
          </a:solidFill>
        </p:spPr>
        <p:txBody>
          <a:bodyPr wrap="square" rtlCol="0">
            <a:spAutoFit/>
          </a:bodyPr>
          <a:lstStyle/>
          <a:p>
            <a:pPr algn="ctr"/>
            <a:r>
              <a:rPr lang="en-US" sz="3200" b="1" dirty="0" smtClean="0">
                <a:solidFill>
                  <a:schemeClr val="accent1">
                    <a:lumMod val="50000"/>
                  </a:schemeClr>
                </a:solidFill>
                <a:cs typeface="Times New Roman" panose="02020603050405020304" pitchFamily="18" charset="0"/>
              </a:rPr>
              <a:t>Item Fit Plot for overall difficulty parameters</a:t>
            </a:r>
            <a:endParaRPr lang="en-US" sz="3200" b="1" dirty="0">
              <a:solidFill>
                <a:schemeClr val="accent1">
                  <a:lumMod val="50000"/>
                </a:schemeClr>
              </a:solidFill>
              <a:cs typeface="Times New Roman" panose="02020603050405020304" pitchFamily="18" charset="0"/>
            </a:endParaRPr>
          </a:p>
        </p:txBody>
      </p:sp>
      <p:sp>
        <p:nvSpPr>
          <p:cNvPr id="29" name="TextBox 28"/>
          <p:cNvSpPr txBox="1"/>
          <p:nvPr/>
        </p:nvSpPr>
        <p:spPr>
          <a:xfrm>
            <a:off x="12851179" y="6738111"/>
            <a:ext cx="9170399" cy="584775"/>
          </a:xfrm>
          <a:prstGeom prst="rect">
            <a:avLst/>
          </a:prstGeom>
          <a:noFill/>
        </p:spPr>
        <p:txBody>
          <a:bodyPr wrap="square" rtlCol="0">
            <a:spAutoFit/>
          </a:bodyPr>
          <a:lstStyle/>
          <a:p>
            <a:pPr algn="ctr"/>
            <a:r>
              <a:rPr lang="en-US" sz="3200" b="1" dirty="0" smtClean="0">
                <a:solidFill>
                  <a:schemeClr val="accent1">
                    <a:lumMod val="50000"/>
                  </a:schemeClr>
                </a:solidFill>
                <a:cs typeface="Times New Roman" panose="02020603050405020304" pitchFamily="18" charset="0"/>
              </a:rPr>
              <a:t>Results of ML Scoring</a:t>
            </a:r>
            <a:endParaRPr lang="en-US" sz="3200" b="1" dirty="0">
              <a:solidFill>
                <a:schemeClr val="accent1">
                  <a:lumMod val="50000"/>
                </a:schemeClr>
              </a:solidFill>
              <a:cs typeface="Times New Roman" panose="02020603050405020304" pitchFamily="18" charset="0"/>
            </a:endParaRPr>
          </a:p>
        </p:txBody>
      </p:sp>
      <p:sp>
        <p:nvSpPr>
          <p:cNvPr id="31" name="TextBox 30"/>
          <p:cNvSpPr txBox="1"/>
          <p:nvPr/>
        </p:nvSpPr>
        <p:spPr>
          <a:xfrm>
            <a:off x="22794367" y="9474196"/>
            <a:ext cx="9203446" cy="2862322"/>
          </a:xfrm>
          <a:prstGeom prst="rect">
            <a:avLst/>
          </a:prstGeom>
          <a:noFill/>
        </p:spPr>
        <p:txBody>
          <a:bodyPr wrap="square" rtlCol="0">
            <a:spAutoFit/>
          </a:bodyPr>
          <a:lstStyle/>
          <a:p>
            <a:r>
              <a:rPr lang="en-US" sz="2000" dirty="0" smtClean="0"/>
              <a:t>In </a:t>
            </a:r>
            <a:r>
              <a:rPr lang="en-US" sz="2000" dirty="0"/>
              <a:t>addition to item difficulty and person proficiency, IRT models can provide indicators of individual item and person fit to a particular model.  This is done by comparing observed to expected responses for each response in the database, and then summing across individual items or persons.  This is then compared to a standard range of variability expected in a probabilistic model (such as the M-PCM); items with overly high fit indices show more randomness in responses than would be expected; items with overly low fit indices show very regular response patterns.  </a:t>
            </a:r>
            <a:r>
              <a:rPr lang="en-US" sz="2000" dirty="0" smtClean="0"/>
              <a:t>In Figure 5, </a:t>
            </a:r>
            <a:r>
              <a:rPr lang="en-US" sz="2000" dirty="0"/>
              <a:t>we show the </a:t>
            </a:r>
            <a:r>
              <a:rPr lang="en-US" sz="2000" dirty="0" smtClean="0"/>
              <a:t>overall </a:t>
            </a:r>
            <a:r>
              <a:rPr lang="en-US" sz="2000" dirty="0"/>
              <a:t>item fit for each of the items used in these analyses.</a:t>
            </a:r>
          </a:p>
          <a:p>
            <a:endParaRPr lang="en-US" sz="2000" dirty="0">
              <a:solidFill>
                <a:schemeClr val="accent1">
                  <a:lumMod val="50000"/>
                </a:schemeClr>
              </a:solidFill>
              <a:cs typeface="Times New Roman" panose="02020603050405020304" pitchFamily="18" charset="0"/>
            </a:endParaRPr>
          </a:p>
        </p:txBody>
      </p:sp>
      <p:sp>
        <p:nvSpPr>
          <p:cNvPr id="33" name="TextBox 32"/>
          <p:cNvSpPr txBox="1"/>
          <p:nvPr/>
        </p:nvSpPr>
        <p:spPr>
          <a:xfrm>
            <a:off x="199705" y="2711568"/>
            <a:ext cx="11790734" cy="584775"/>
          </a:xfrm>
          <a:prstGeom prst="rect">
            <a:avLst/>
          </a:prstGeom>
          <a:noFill/>
        </p:spPr>
        <p:txBody>
          <a:bodyPr wrap="square" rtlCol="0">
            <a:spAutoFit/>
          </a:bodyPr>
          <a:lstStyle/>
          <a:p>
            <a:pPr algn="ctr"/>
            <a:r>
              <a:rPr lang="en-US" sz="3200" b="1" dirty="0" smtClean="0">
                <a:solidFill>
                  <a:schemeClr val="accent1">
                    <a:lumMod val="50000"/>
                  </a:schemeClr>
                </a:solidFill>
                <a:cs typeface="Times New Roman" panose="02020603050405020304" pitchFamily="18" charset="0"/>
              </a:rPr>
              <a:t>Problems with scoring 3-D Composite Science items based on NGSS</a:t>
            </a:r>
            <a:endParaRPr lang="en-US" sz="3200" b="1" dirty="0">
              <a:solidFill>
                <a:schemeClr val="accent1">
                  <a:lumMod val="50000"/>
                </a:schemeClr>
              </a:solidFill>
              <a:cs typeface="Times New Roman" panose="02020603050405020304" pitchFamily="18" charset="0"/>
            </a:endParaRPr>
          </a:p>
        </p:txBody>
      </p:sp>
      <p:sp>
        <p:nvSpPr>
          <p:cNvPr id="34" name="TextBox 33"/>
          <p:cNvSpPr txBox="1"/>
          <p:nvPr/>
        </p:nvSpPr>
        <p:spPr>
          <a:xfrm>
            <a:off x="405253" y="3407303"/>
            <a:ext cx="12348404" cy="3170099"/>
          </a:xfrm>
          <a:prstGeom prst="rect">
            <a:avLst/>
          </a:prstGeom>
          <a:noFill/>
        </p:spPr>
        <p:txBody>
          <a:bodyPr wrap="square" rtlCol="0">
            <a:spAutoFit/>
          </a:bodyPr>
          <a:lstStyle/>
          <a:p>
            <a:r>
              <a:rPr lang="en-US" sz="2000" dirty="0"/>
              <a:t>Composite test questions have traditionally been scored as a string of 0/1 data. This does not permit the scoring of 3-dimensional science learning as traditional methods assume that each item measures only one construct. Furthermore, scoring composite items that include both forced choice (FC) and constructed response (CR) components is extremely expensive and time consuming requiring human coders to read each CR component and make judgements as to which level and sublevel of the Carbon </a:t>
            </a:r>
            <a:r>
              <a:rPr lang="en-US" sz="2000" i="1" dirty="0"/>
              <a:t>TIME </a:t>
            </a:r>
            <a:r>
              <a:rPr lang="en-US" sz="2000" dirty="0"/>
              <a:t>Learning Progression (LP) that the student response corresponds to. This limitation allowed for only a small subset of student responses to be scored during the initial states of the </a:t>
            </a:r>
            <a:r>
              <a:rPr lang="en-US" sz="2000" dirty="0" err="1"/>
              <a:t>Carbon</a:t>
            </a:r>
            <a:r>
              <a:rPr lang="en-US" sz="2000" i="1" dirty="0" err="1"/>
              <a:t>TIME</a:t>
            </a:r>
            <a:r>
              <a:rPr lang="en-US" sz="2000" dirty="0"/>
              <a:t> program.  This also limited the ability to apply large scale psychometrics such as MIRT to the data sets because the number of available of responses was too small, which generally require at least 1,000 </a:t>
            </a:r>
            <a:r>
              <a:rPr lang="en-US" sz="2000" dirty="0" smtClean="0"/>
              <a:t>participants  in </a:t>
            </a:r>
            <a:r>
              <a:rPr lang="en-US" sz="2000" dirty="0"/>
              <a:t>the sample </a:t>
            </a:r>
            <a:r>
              <a:rPr lang="en-US" sz="2000" dirty="0" smtClean="0"/>
              <a:t>and </a:t>
            </a:r>
            <a:r>
              <a:rPr lang="en-US" sz="2000" dirty="0"/>
              <a:t>fairly long tests. (</a:t>
            </a:r>
            <a:r>
              <a:rPr lang="en-US" sz="2000" dirty="0" err="1"/>
              <a:t>Reckase</a:t>
            </a:r>
            <a:r>
              <a:rPr lang="en-US" sz="2000" dirty="0"/>
              <a:t>, 1997)</a:t>
            </a:r>
          </a:p>
          <a:p>
            <a:endParaRPr lang="en-US" sz="2000" dirty="0">
              <a:solidFill>
                <a:schemeClr val="accent1">
                  <a:lumMod val="50000"/>
                </a:schemeClr>
              </a:solidFill>
              <a:cs typeface="Times New Roman" panose="02020603050405020304" pitchFamily="18" charset="0"/>
            </a:endParaRPr>
          </a:p>
        </p:txBody>
      </p:sp>
      <p:sp>
        <p:nvSpPr>
          <p:cNvPr id="48" name="TextBox 47"/>
          <p:cNvSpPr txBox="1"/>
          <p:nvPr/>
        </p:nvSpPr>
        <p:spPr>
          <a:xfrm>
            <a:off x="22603164" y="15699148"/>
            <a:ext cx="9042624" cy="584775"/>
          </a:xfrm>
          <a:prstGeom prst="rect">
            <a:avLst/>
          </a:prstGeom>
          <a:noFill/>
        </p:spPr>
        <p:txBody>
          <a:bodyPr wrap="square" rtlCol="0">
            <a:spAutoFit/>
          </a:bodyPr>
          <a:lstStyle/>
          <a:p>
            <a:pPr algn="ctr"/>
            <a:r>
              <a:rPr lang="en-US" sz="3200" b="1" dirty="0">
                <a:solidFill>
                  <a:schemeClr val="accent1">
                    <a:lumMod val="50000"/>
                  </a:schemeClr>
                </a:solidFill>
                <a:cs typeface="Times New Roman" panose="02020603050405020304" pitchFamily="18" charset="0"/>
              </a:rPr>
              <a:t>Future Research</a:t>
            </a:r>
          </a:p>
        </p:txBody>
      </p:sp>
      <p:sp>
        <p:nvSpPr>
          <p:cNvPr id="49" name="TextBox 48"/>
          <p:cNvSpPr txBox="1"/>
          <p:nvPr/>
        </p:nvSpPr>
        <p:spPr>
          <a:xfrm>
            <a:off x="22542545" y="16358381"/>
            <a:ext cx="9163858"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accent1">
                    <a:lumMod val="50000"/>
                  </a:schemeClr>
                </a:solidFill>
              </a:rPr>
              <a:t>Examining probabilities of sub-code scoring beyond  currently assigned plurality code to potentially classify students </a:t>
            </a:r>
          </a:p>
          <a:p>
            <a:pPr marL="342900" indent="-342900">
              <a:buFont typeface="Arial" panose="020B0604020202020204" pitchFamily="34" charset="0"/>
              <a:buChar char="•"/>
            </a:pPr>
            <a:r>
              <a:rPr lang="en-US" sz="2000" dirty="0" smtClean="0">
                <a:solidFill>
                  <a:schemeClr val="accent1">
                    <a:lumMod val="50000"/>
                  </a:schemeClr>
                </a:solidFill>
              </a:rPr>
              <a:t>Updating marginal computer models by integrating training and </a:t>
            </a:r>
            <a:r>
              <a:rPr lang="en-US" sz="2000" dirty="0" err="1" smtClean="0">
                <a:solidFill>
                  <a:schemeClr val="accent1">
                    <a:lumMod val="50000"/>
                  </a:schemeClr>
                </a:solidFill>
              </a:rPr>
              <a:t>backcode</a:t>
            </a:r>
            <a:r>
              <a:rPr lang="en-US" sz="2000" dirty="0" smtClean="0">
                <a:solidFill>
                  <a:schemeClr val="accent1">
                    <a:lumMod val="50000"/>
                  </a:schemeClr>
                </a:solidFill>
              </a:rPr>
              <a:t> sets for more robust model. Verify reliability of new model with 17-18 data.</a:t>
            </a:r>
          </a:p>
          <a:p>
            <a:pPr marL="342900" indent="-342900">
              <a:buFont typeface="Arial" panose="020B0604020202020204" pitchFamily="34" charset="0"/>
              <a:buChar char="•"/>
            </a:pPr>
            <a:r>
              <a:rPr lang="en-US" sz="2000" dirty="0" smtClean="0">
                <a:solidFill>
                  <a:schemeClr val="accent1">
                    <a:lumMod val="50000"/>
                  </a:schemeClr>
                </a:solidFill>
              </a:rPr>
              <a:t>IRT and HLM analysis of 2016-17 and 2017-18 data.</a:t>
            </a:r>
          </a:p>
          <a:p>
            <a:pPr marL="342900" indent="-342900">
              <a:buFont typeface="Arial" panose="020B0604020202020204" pitchFamily="34" charset="0"/>
              <a:buChar char="•"/>
            </a:pPr>
            <a:r>
              <a:rPr lang="en-US" sz="2000" dirty="0" smtClean="0">
                <a:solidFill>
                  <a:schemeClr val="accent1">
                    <a:lumMod val="50000"/>
                  </a:schemeClr>
                </a:solidFill>
              </a:rPr>
              <a:t>Analysis of differences in growth in Carbon dimension relative to both Inquiry and Large scale dimensions</a:t>
            </a:r>
          </a:p>
          <a:p>
            <a:pPr marL="342900" indent="-342900">
              <a:buFont typeface="Arial" panose="020B0604020202020204" pitchFamily="34" charset="0"/>
              <a:buChar char="•"/>
            </a:pPr>
            <a:r>
              <a:rPr lang="en-US" sz="2000" dirty="0" smtClean="0">
                <a:solidFill>
                  <a:schemeClr val="accent1">
                    <a:lumMod val="50000"/>
                  </a:schemeClr>
                </a:solidFill>
              </a:rPr>
              <a:t>Use of other IRT models to examine sub-code classification system.</a:t>
            </a:r>
          </a:p>
          <a:p>
            <a:pPr marL="342900" indent="-342900">
              <a:buFont typeface="Arial" panose="020B0604020202020204" pitchFamily="34" charset="0"/>
              <a:buChar char="•"/>
            </a:pPr>
            <a:endParaRPr lang="en-US" sz="2000" b="1" dirty="0">
              <a:solidFill>
                <a:schemeClr val="accent1">
                  <a:lumMod val="50000"/>
                </a:schemeClr>
              </a:solidFill>
              <a:cs typeface="Times New Roman" panose="02020603050405020304" pitchFamily="18" charset="0"/>
            </a:endParaRPr>
          </a:p>
        </p:txBody>
      </p:sp>
      <p:sp>
        <p:nvSpPr>
          <p:cNvPr id="51" name="TextBox 50"/>
          <p:cNvSpPr txBox="1"/>
          <p:nvPr/>
        </p:nvSpPr>
        <p:spPr>
          <a:xfrm>
            <a:off x="22440456" y="18863038"/>
            <a:ext cx="9042626" cy="584775"/>
          </a:xfrm>
          <a:prstGeom prst="rect">
            <a:avLst/>
          </a:prstGeom>
          <a:noFill/>
        </p:spPr>
        <p:txBody>
          <a:bodyPr wrap="square" rtlCol="0">
            <a:spAutoFit/>
          </a:bodyPr>
          <a:lstStyle/>
          <a:p>
            <a:pPr algn="ctr"/>
            <a:r>
              <a:rPr lang="en-US" sz="3200" b="1" dirty="0">
                <a:solidFill>
                  <a:schemeClr val="accent1">
                    <a:lumMod val="50000"/>
                  </a:schemeClr>
                </a:solidFill>
                <a:cs typeface="Times New Roman" panose="02020603050405020304" pitchFamily="18" charset="0"/>
              </a:rPr>
              <a:t>References</a:t>
            </a:r>
          </a:p>
        </p:txBody>
      </p:sp>
      <p:sp>
        <p:nvSpPr>
          <p:cNvPr id="52" name="TextBox 51"/>
          <p:cNvSpPr txBox="1"/>
          <p:nvPr/>
        </p:nvSpPr>
        <p:spPr>
          <a:xfrm>
            <a:off x="22542545" y="19601702"/>
            <a:ext cx="9042626" cy="1754326"/>
          </a:xfrm>
          <a:prstGeom prst="rect">
            <a:avLst/>
          </a:prstGeom>
          <a:noFill/>
        </p:spPr>
        <p:txBody>
          <a:bodyPr wrap="square" rtlCol="0">
            <a:spAutoFit/>
          </a:bodyPr>
          <a:lstStyle/>
          <a:p>
            <a:pPr>
              <a:spcAft>
                <a:spcPts val="300"/>
              </a:spcAft>
            </a:pPr>
            <a:r>
              <a:rPr lang="en-US" sz="1400" dirty="0"/>
              <a:t>Fleiss, J. L., &amp; Cohen, J. (1973). The equivalence of weighted kappa and the </a:t>
            </a:r>
            <a:r>
              <a:rPr lang="en-US" sz="1400" dirty="0" err="1"/>
              <a:t>intraclass</a:t>
            </a:r>
            <a:r>
              <a:rPr lang="en-US" sz="1400" dirty="0"/>
              <a:t> correlation coefficient as measures of reliability. </a:t>
            </a:r>
            <a:r>
              <a:rPr lang="en-US" sz="1400" i="1" dirty="0"/>
              <a:t>Educational and psychological measurement</a:t>
            </a:r>
            <a:r>
              <a:rPr lang="en-US" sz="1400" dirty="0"/>
              <a:t>, </a:t>
            </a:r>
            <a:r>
              <a:rPr lang="en-US" sz="1400" i="1" dirty="0"/>
              <a:t>33</a:t>
            </a:r>
            <a:r>
              <a:rPr lang="en-US" sz="1400" dirty="0"/>
              <a:t>(3), 613-619</a:t>
            </a:r>
            <a:r>
              <a:rPr lang="en-US" sz="1400" dirty="0" smtClean="0"/>
              <a:t>.</a:t>
            </a:r>
          </a:p>
          <a:p>
            <a:pPr>
              <a:spcAft>
                <a:spcPts val="300"/>
              </a:spcAft>
            </a:pPr>
            <a:r>
              <a:rPr lang="en-US" sz="1400" dirty="0" smtClean="0"/>
              <a:t>Masters, G.N. (1982). A </a:t>
            </a:r>
            <a:r>
              <a:rPr lang="en-US" sz="1400" dirty="0" err="1" smtClean="0"/>
              <a:t>Rasch</a:t>
            </a:r>
            <a:r>
              <a:rPr lang="en-US" sz="1400" dirty="0" smtClean="0"/>
              <a:t> model for partial credit scoring. </a:t>
            </a:r>
            <a:r>
              <a:rPr lang="en-US" sz="1400" dirty="0" err="1" smtClean="0"/>
              <a:t>Psychometrika</a:t>
            </a:r>
            <a:r>
              <a:rPr lang="en-US" sz="1400" dirty="0" smtClean="0"/>
              <a:t>, 47(2), 149-174.</a:t>
            </a:r>
          </a:p>
          <a:p>
            <a:pPr>
              <a:spcAft>
                <a:spcPts val="300"/>
              </a:spcAft>
            </a:pPr>
            <a:r>
              <a:rPr lang="en-US" sz="1400" dirty="0" err="1" smtClean="0"/>
              <a:t>Reckase</a:t>
            </a:r>
            <a:r>
              <a:rPr lang="en-US" sz="1400" dirty="0"/>
              <a:t>, M. D. (1997). The past and future of multidimensional item response theory. </a:t>
            </a:r>
            <a:r>
              <a:rPr lang="en-US" sz="1400" i="1" dirty="0"/>
              <a:t>Applied Psychological Measurement</a:t>
            </a:r>
            <a:r>
              <a:rPr lang="en-US" sz="1400" dirty="0"/>
              <a:t>, </a:t>
            </a:r>
            <a:r>
              <a:rPr lang="en-US" sz="1400" i="1" dirty="0"/>
              <a:t>21</a:t>
            </a:r>
            <a:r>
              <a:rPr lang="en-US" sz="1400" dirty="0"/>
              <a:t>(1), 25-36</a:t>
            </a:r>
            <a:r>
              <a:rPr lang="en-US" sz="1400" dirty="0" smtClean="0"/>
              <a:t>.</a:t>
            </a:r>
          </a:p>
          <a:p>
            <a:pPr>
              <a:spcAft>
                <a:spcPts val="300"/>
              </a:spcAft>
            </a:pPr>
            <a:r>
              <a:rPr lang="en-US" sz="1400" dirty="0" smtClean="0"/>
              <a:t>Wilson, M. (2005). Constructing measures: An item response modeling approach. New York, NY: Taylor and Francis Group.</a:t>
            </a:r>
          </a:p>
          <a:p>
            <a:pPr>
              <a:spcAft>
                <a:spcPts val="300"/>
              </a:spcAft>
            </a:pPr>
            <a:r>
              <a:rPr lang="en-US" sz="1400" dirty="0" smtClean="0"/>
              <a:t>Wu, M.L., R.J. Wilson, Haldane, S.A. (2007). </a:t>
            </a:r>
            <a:r>
              <a:rPr lang="en-US" sz="1400" dirty="0" err="1" smtClean="0"/>
              <a:t>ACERConQuest</a:t>
            </a:r>
            <a:r>
              <a:rPr lang="en-US" sz="1400" dirty="0" smtClean="0"/>
              <a:t> 2.0 Manual [computer program]. Hawthorn, </a:t>
            </a:r>
            <a:r>
              <a:rPr lang="en-US" sz="1400" dirty="0" err="1" smtClean="0"/>
              <a:t>Austalia</a:t>
            </a:r>
            <a:r>
              <a:rPr lang="en-US" sz="1400" dirty="0" smtClean="0"/>
              <a:t>: ACER.</a:t>
            </a:r>
            <a:endParaRPr lang="en-US" sz="1400" dirty="0"/>
          </a:p>
        </p:txBody>
      </p:sp>
      <mc:AlternateContent xmlns:mc="http://schemas.openxmlformats.org/markup-compatibility/2006" xmlns:a14="http://schemas.microsoft.com/office/drawing/2010/main">
        <mc:Choice Requires="a14">
          <p:sp>
            <p:nvSpPr>
              <p:cNvPr id="55" name="TextBox 54"/>
              <p:cNvSpPr txBox="1"/>
              <p:nvPr/>
            </p:nvSpPr>
            <p:spPr>
              <a:xfrm>
                <a:off x="13122544" y="9556748"/>
                <a:ext cx="8803457" cy="5724837"/>
              </a:xfrm>
              <a:prstGeom prst="rect">
                <a:avLst/>
              </a:prstGeom>
              <a:noFill/>
            </p:spPr>
            <p:txBody>
              <a:bodyPr wrap="square" rtlCol="0">
                <a:spAutoFit/>
              </a:bodyPr>
              <a:lstStyle/>
              <a:p>
                <a:r>
                  <a:rPr lang="en-US" sz="2000" dirty="0"/>
                  <a:t>The multidimensional Partial Credit Model was used to calibrate the 15-16 data for 3-dimensional science learning.  This model is an extension of the original unidimensional Partial Credit Model (PCM; Masters, 1982). In the multidimensional PCM, the probability of a person </a:t>
                </a:r>
                <a14:m>
                  <m:oMath xmlns:m="http://schemas.openxmlformats.org/officeDocument/2006/math">
                    <m:r>
                      <a:rPr lang="en-US" sz="2000" i="1">
                        <a:latin typeface="Cambria Math" panose="02040503050406030204" pitchFamily="18" charset="0"/>
                      </a:rPr>
                      <m:t>𝑝</m:t>
                    </m:r>
                  </m:oMath>
                </a14:m>
                <a:r>
                  <a:rPr lang="en-US" sz="2000" dirty="0"/>
                  <a:t> responding in category score </a:t>
                </a:r>
                <a14:m>
                  <m:oMath xmlns:m="http://schemas.openxmlformats.org/officeDocument/2006/math">
                    <m:r>
                      <a:rPr lang="en-US" sz="2000" i="1">
                        <a:latin typeface="Cambria Math" panose="02040503050406030204" pitchFamily="18" charset="0"/>
                      </a:rPr>
                      <m:t>𝑚</m:t>
                    </m:r>
                  </m:oMath>
                </a14:m>
                <a:r>
                  <a:rPr lang="en-US" sz="2000" dirty="0"/>
                  <a:t> to item </a:t>
                </a:r>
                <a14:m>
                  <m:oMath xmlns:m="http://schemas.openxmlformats.org/officeDocument/2006/math">
                    <m:r>
                      <a:rPr lang="en-US" sz="2000" i="1">
                        <a:latin typeface="Cambria Math" panose="02040503050406030204" pitchFamily="18" charset="0"/>
                      </a:rPr>
                      <m:t>𝑖</m:t>
                    </m:r>
                  </m:oMath>
                </a14:m>
                <a:r>
                  <a:rPr lang="en-US" sz="2000" dirty="0"/>
                  <a:t> is a function of the person ability parameter for dimension </a:t>
                </a:r>
                <a14:m>
                  <m:oMath xmlns:m="http://schemas.openxmlformats.org/officeDocument/2006/math">
                    <m:r>
                      <a:rPr lang="en-US" sz="2000" i="1">
                        <a:latin typeface="Cambria Math" panose="02040503050406030204" pitchFamily="18" charset="0"/>
                      </a:rPr>
                      <m:t>𝑑</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𝑝𝑑</m:t>
                        </m:r>
                      </m:sub>
                    </m:sSub>
                  </m:oMath>
                </a14:m>
                <a:r>
                  <a:rPr lang="en-US" sz="2000" dirty="0"/>
                  <a:t>) and item parameters associated with overall difficulty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𝑖</m:t>
                        </m:r>
                      </m:sub>
                    </m:sSub>
                  </m:oMath>
                </a14:m>
                <a:r>
                  <a:rPr lang="en-US" sz="2000" dirty="0"/>
                  <a:t>) and category deviation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𝜏</m:t>
                        </m:r>
                      </m:e>
                      <m:sub>
                        <m:r>
                          <a:rPr lang="en-US" sz="2000" i="1">
                            <a:latin typeface="Cambria Math" panose="02040503050406030204" pitchFamily="18" charset="0"/>
                          </a:rPr>
                          <m:t>𝑖𝑚</m:t>
                        </m:r>
                      </m:sub>
                    </m:sSub>
                  </m:oMath>
                </a14:m>
                <a:r>
                  <a:rPr lang="en-US" sz="2000" dirty="0"/>
                  <a:t>), as formulated below.</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𝑃𝑟</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𝑝𝑖</m:t>
                              </m:r>
                            </m:sub>
                          </m:sSub>
                          <m:r>
                            <a:rPr lang="en-US" sz="2000" i="1">
                              <a:latin typeface="Cambria Math" panose="02040503050406030204" pitchFamily="18" charset="0"/>
                            </a:rPr>
                            <m:t>=</m:t>
                          </m:r>
                          <m:r>
                            <a:rPr lang="en-US" sz="2000" i="1">
                              <a:latin typeface="Cambria Math" panose="02040503050406030204" pitchFamily="18" charset="0"/>
                            </a:rPr>
                            <m:t>𝑚</m:t>
                          </m:r>
                        </m:e>
                        <m:e>
                          <m:sSub>
                            <m:sSubPr>
                              <m:ctrlPr>
                                <a:rPr lang="en-US" sz="2000" b="1" i="1">
                                  <a:latin typeface="Cambria Math" panose="02040503050406030204" pitchFamily="18" charset="0"/>
                                </a:rPr>
                              </m:ctrlPr>
                            </m:sSubPr>
                            <m:e>
                              <m:r>
                                <a:rPr lang="en-US" sz="2000" b="1" i="1">
                                  <a:latin typeface="Cambria Math" panose="02040503050406030204" pitchFamily="18" charset="0"/>
                                </a:rPr>
                                <m:t>𝛉</m:t>
                              </m:r>
                            </m:e>
                            <m:sub>
                              <m:r>
                                <a:rPr lang="en-US" sz="2000" b="1" i="1">
                                  <a:latin typeface="Cambria Math" panose="02040503050406030204" pitchFamily="18" charset="0"/>
                                </a:rPr>
                                <m:t>𝐩</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exp</m:t>
                              </m:r>
                            </m:fName>
                            <m:e>
                              <m:d>
                                <m:dPr>
                                  <m:begChr m:val="["/>
                                  <m:endChr m:val="]"/>
                                  <m:ctrlPr>
                                    <a:rPr lang="en-US" sz="2000" i="1">
                                      <a:latin typeface="Cambria Math" panose="02040503050406030204" pitchFamily="18" charset="0"/>
                                    </a:rPr>
                                  </m:ctrlPr>
                                </m:dPr>
                                <m:e>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𝑙</m:t>
                                      </m:r>
                                      <m:r>
                                        <a:rPr lang="en-US" sz="2000" i="1">
                                          <a:latin typeface="Cambria Math" panose="02040503050406030204" pitchFamily="18" charset="0"/>
                                        </a:rPr>
                                        <m:t>=0</m:t>
                                      </m:r>
                                    </m:sub>
                                    <m:sup>
                                      <m:r>
                                        <a:rPr lang="en-US" sz="2000" i="1">
                                          <a:latin typeface="Cambria Math" panose="02040503050406030204" pitchFamily="18" charset="0"/>
                                        </a:rPr>
                                        <m:t>𝑚</m:t>
                                      </m:r>
                                    </m:sup>
                                    <m:e>
                                      <m:r>
                                        <a:rPr lang="en-US" sz="2000" i="1">
                                          <a:latin typeface="Cambria Math" panose="02040503050406030204" pitchFamily="18" charset="0"/>
                                        </a:rPr>
                                        <m:t>(</m:t>
                                      </m:r>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𝑑</m:t>
                                          </m:r>
                                          <m:r>
                                            <a:rPr lang="en-US" sz="2000" i="1">
                                              <a:latin typeface="Cambria Math" panose="02040503050406030204" pitchFamily="18" charset="0"/>
                                            </a:rPr>
                                            <m:t>=1</m:t>
                                          </m:r>
                                        </m:sub>
                                        <m:sup>
                                          <m:r>
                                            <a:rPr lang="en-US" sz="2000" i="1">
                                              <a:latin typeface="Cambria Math" panose="02040503050406030204" pitchFamily="18" charset="0"/>
                                            </a:rPr>
                                            <m:t>𝐷</m:t>
                                          </m:r>
                                        </m:sup>
                                        <m:e>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𝑑𝑖</m:t>
                                                  </m:r>
                                                </m:sub>
                                              </m:sSub>
                                              <m:r>
                                                <a:rPr lang="en-US" sz="2000" i="1">
                                                  <a:latin typeface="Cambria Math" panose="02040503050406030204" pitchFamily="18" charset="0"/>
                                                </a:rPr>
                                                <m:t>𝜃</m:t>
                                              </m:r>
                                            </m:e>
                                            <m:sub>
                                              <m:r>
                                                <a:rPr lang="en-US" sz="2000" i="1">
                                                  <a:latin typeface="Cambria Math" panose="02040503050406030204" pitchFamily="18" charset="0"/>
                                                </a:rPr>
                                                <m:t>𝑝𝑑</m:t>
                                              </m:r>
                                            </m:sub>
                                          </m:sSub>
                                        </m:e>
                                      </m:nary>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𝜏</m:t>
                                          </m:r>
                                        </m:e>
                                        <m:sub>
                                          <m:r>
                                            <a:rPr lang="en-US" sz="2000" i="1">
                                              <a:latin typeface="Cambria Math" panose="02040503050406030204" pitchFamily="18" charset="0"/>
                                            </a:rPr>
                                            <m:t>𝑖𝑙</m:t>
                                          </m:r>
                                        </m:sub>
                                      </m:sSub>
                                      <m:r>
                                        <a:rPr lang="en-US" sz="2000" i="1">
                                          <a:latin typeface="Cambria Math" panose="02040503050406030204" pitchFamily="18" charset="0"/>
                                        </a:rPr>
                                        <m:t>)</m:t>
                                      </m:r>
                                    </m:e>
                                  </m:nary>
                                </m:e>
                              </m:d>
                            </m:e>
                          </m:func>
                        </m:num>
                        <m:den>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h</m:t>
                              </m:r>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sup>
                            <m:e>
                              <m:r>
                                <m:rPr>
                                  <m:sty m:val="p"/>
                                </m:rPr>
                                <a:rPr lang="en-US" sz="2000">
                                  <a:latin typeface="Cambria Math" panose="02040503050406030204" pitchFamily="18" charset="0"/>
                                </a:rPr>
                                <m:t>exp</m:t>
                              </m:r>
                              <m:d>
                                <m:dPr>
                                  <m:begChr m:val="["/>
                                  <m:endChr m:val="]"/>
                                  <m:ctrlPr>
                                    <a:rPr lang="en-US" sz="2000" i="1">
                                      <a:latin typeface="Cambria Math" panose="02040503050406030204" pitchFamily="18" charset="0"/>
                                    </a:rPr>
                                  </m:ctrlPr>
                                </m:dPr>
                                <m:e>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𝑙</m:t>
                                      </m:r>
                                      <m:r>
                                        <a:rPr lang="en-US" sz="2000" i="1">
                                          <a:latin typeface="Cambria Math" panose="02040503050406030204" pitchFamily="18" charset="0"/>
                                        </a:rPr>
                                        <m:t>=0</m:t>
                                      </m:r>
                                    </m:sub>
                                    <m:sup>
                                      <m:r>
                                        <a:rPr lang="en-US" sz="2000" i="1">
                                          <a:latin typeface="Cambria Math" panose="02040503050406030204" pitchFamily="18" charset="0"/>
                                        </a:rPr>
                                        <m:t>h</m:t>
                                      </m:r>
                                    </m:sup>
                                    <m:e>
                                      <m:r>
                                        <a:rPr lang="en-US" sz="2000" i="1">
                                          <a:latin typeface="Cambria Math" panose="02040503050406030204" pitchFamily="18" charset="0"/>
                                        </a:rPr>
                                        <m:t>(</m:t>
                                      </m:r>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𝑑</m:t>
                                          </m:r>
                                          <m:r>
                                            <a:rPr lang="en-US" sz="2000" i="1">
                                              <a:latin typeface="Cambria Math" panose="02040503050406030204" pitchFamily="18" charset="0"/>
                                            </a:rPr>
                                            <m:t>=1</m:t>
                                          </m:r>
                                        </m:sub>
                                        <m:sup>
                                          <m:r>
                                            <a:rPr lang="en-US" sz="2000" i="1">
                                              <a:latin typeface="Cambria Math" panose="02040503050406030204" pitchFamily="18" charset="0"/>
                                            </a:rPr>
                                            <m:t>𝐷</m:t>
                                          </m:r>
                                        </m:sup>
                                        <m:e>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𝑑𝑖</m:t>
                                                  </m:r>
                                                </m:sub>
                                              </m:sSub>
                                              <m:r>
                                                <a:rPr lang="en-US" sz="2000" i="1">
                                                  <a:latin typeface="Cambria Math" panose="02040503050406030204" pitchFamily="18" charset="0"/>
                                                </a:rPr>
                                                <m:t>𝜃</m:t>
                                              </m:r>
                                            </m:e>
                                            <m:sub>
                                              <m:r>
                                                <a:rPr lang="en-US" sz="2000" i="1">
                                                  <a:latin typeface="Cambria Math" panose="02040503050406030204" pitchFamily="18" charset="0"/>
                                                </a:rPr>
                                                <m:t>𝑝𝑑</m:t>
                                              </m:r>
                                            </m:sub>
                                          </m:sSub>
                                        </m:e>
                                      </m:nary>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𝜏</m:t>
                                          </m:r>
                                        </m:e>
                                        <m:sub>
                                          <m:r>
                                            <a:rPr lang="en-US" sz="2000" i="1">
                                              <a:latin typeface="Cambria Math" panose="02040503050406030204" pitchFamily="18" charset="0"/>
                                            </a:rPr>
                                            <m:t>𝑖𝑙</m:t>
                                          </m:r>
                                        </m:sub>
                                      </m:sSub>
                                      <m:r>
                                        <a:rPr lang="en-US" sz="2000" i="1">
                                          <a:latin typeface="Cambria Math" panose="02040503050406030204" pitchFamily="18" charset="0"/>
                                        </a:rPr>
                                        <m:t>)</m:t>
                                      </m:r>
                                    </m:e>
                                  </m:nary>
                                </m:e>
                              </m:d>
                            </m:e>
                          </m:nary>
                        </m:den>
                      </m:f>
                      <m:r>
                        <a:rPr lang="en-US" sz="2000" i="1">
                          <a:latin typeface="Cambria Math" panose="02040503050406030204" pitchFamily="18" charset="0"/>
                        </a:rPr>
                        <m:t> ,</m:t>
                      </m:r>
                    </m:oMath>
                  </m:oMathPara>
                </a14:m>
                <a:endParaRPr lang="en-US" sz="2000" dirty="0"/>
              </a:p>
              <a:p>
                <a14:m>
                  <m:oMath xmlns:m="http://schemas.openxmlformats.org/officeDocument/2006/math">
                    <m:r>
                      <m:rPr>
                        <m:sty m:val="p"/>
                      </m:rPr>
                      <a:rPr lang="en-US" sz="2000">
                        <a:latin typeface="Cambria Math" panose="02040503050406030204" pitchFamily="18" charset="0"/>
                      </a:rPr>
                      <m:t>where</m:t>
                    </m:r>
                    <m:r>
                      <a:rPr lang="en-US" sz="2000" i="1">
                        <a:latin typeface="Cambria Math" panose="02040503050406030204" pitchFamily="18" charset="0"/>
                      </a:rPr>
                      <m:t>  </m:t>
                    </m:r>
                    <m:r>
                      <m:rPr>
                        <m:sty m:val="p"/>
                      </m:rPr>
                      <a:rPr lang="en-US" sz="2000">
                        <a:latin typeface="Cambria Math" panose="02040503050406030204" pitchFamily="18" charset="0"/>
                      </a:rPr>
                      <m:t>m</m:t>
                    </m:r>
                    <m:r>
                      <a:rPr lang="en-US" sz="2000">
                        <a:latin typeface="Cambria Math" panose="02040503050406030204" pitchFamily="18" charset="0"/>
                      </a:rPr>
                      <m:t>=0, 1,…,</m:t>
                    </m:r>
                    <m:r>
                      <a:rPr lang="en-US" sz="2000" i="1">
                        <a:latin typeface="Cambria Math" panose="02040503050406030204" pitchFamily="18" charset="0"/>
                      </a:rPr>
                      <m:t> </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M</m:t>
                        </m:r>
                      </m:e>
                      <m:sub>
                        <m:r>
                          <m:rPr>
                            <m:sty m:val="p"/>
                          </m:rPr>
                          <a:rPr lang="en-US" sz="2000">
                            <a:latin typeface="Cambria Math" panose="02040503050406030204" pitchFamily="18" charset="0"/>
                          </a:rPr>
                          <m:t>i</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𝜏</m:t>
                        </m:r>
                      </m:e>
                      <m:sub>
                        <m:r>
                          <a:rPr lang="en-US" sz="2000" i="1">
                            <a:latin typeface="Cambria Math" panose="02040503050406030204" pitchFamily="18" charset="0"/>
                          </a:rPr>
                          <m:t>𝑖</m:t>
                        </m:r>
                        <m:r>
                          <a:rPr lang="en-US" sz="2000">
                            <a:latin typeface="Cambria Math" panose="02040503050406030204" pitchFamily="18" charset="0"/>
                          </a:rPr>
                          <m:t>0</m:t>
                        </m:r>
                      </m:sub>
                    </m:sSub>
                    <m:r>
                      <a:rPr lang="en-US" sz="2000">
                        <a:latin typeface="Cambria Math" panose="02040503050406030204" pitchFamily="18" charset="0"/>
                      </a:rPr>
                      <m:t>=0,</m:t>
                    </m:r>
                  </m:oMath>
                </a14:m>
                <a:r>
                  <a:rPr lang="en-US" sz="2000" dirty="0"/>
                  <a:t> </a:t>
                </a:r>
                <a14:m>
                  <m:oMath xmlns:m="http://schemas.openxmlformats.org/officeDocument/2006/math">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𝑙</m:t>
                        </m:r>
                        <m:r>
                          <a:rPr lang="en-US" sz="2000">
                            <a:latin typeface="Cambria Math" panose="02040503050406030204" pitchFamily="18" charset="0"/>
                          </a:rPr>
                          <m:t>=0</m:t>
                        </m:r>
                      </m:sub>
                      <m:sup>
                        <m:r>
                          <a:rPr lang="en-US" sz="2000">
                            <a:latin typeface="Cambria Math" panose="02040503050406030204" pitchFamily="18" charset="0"/>
                          </a:rPr>
                          <m:t>0</m:t>
                        </m:r>
                      </m:sup>
                      <m:e>
                        <m:r>
                          <a:rPr lang="en-US" sz="2000" i="1">
                            <a:latin typeface="Cambria Math" panose="02040503050406030204" pitchFamily="18" charset="0"/>
                          </a:rPr>
                          <m:t>(∙</m:t>
                        </m:r>
                        <m:r>
                          <a:rPr lang="en-US" sz="2000">
                            <a:latin typeface="Cambria Math" panose="02040503050406030204" pitchFamily="18" charset="0"/>
                          </a:rPr>
                          <m:t>)=0</m:t>
                        </m:r>
                      </m:e>
                    </m:nary>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𝑑𝑖</m:t>
                        </m:r>
                      </m:sub>
                    </m:sSub>
                  </m:oMath>
                </a14:m>
                <a:r>
                  <a:rPr lang="en-US" sz="2000" dirty="0"/>
                  <a:t> is an indicator for the person ability dimension associated with item </a:t>
                </a:r>
                <a:r>
                  <a:rPr lang="en-US" sz="2000" i="1" dirty="0" err="1"/>
                  <a:t>i</a:t>
                </a:r>
                <a:r>
                  <a:rPr lang="en-US" sz="2000" dirty="0"/>
                  <a:t>, equal to 1 if item </a:t>
                </a:r>
                <a:r>
                  <a:rPr lang="en-US" sz="2000" dirty="0" err="1"/>
                  <a:t>i</a:t>
                </a:r>
                <a:r>
                  <a:rPr lang="en-US" sz="2000" dirty="0"/>
                  <a:t> is associated with dimension d, and 0 otherwise.  As the model we have used is a between-item multidimensional model, only one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𝑑𝑖</m:t>
                        </m:r>
                      </m:sub>
                    </m:sSub>
                  </m:oMath>
                </a14:m>
                <a:r>
                  <a:rPr lang="en-US" sz="2000" dirty="0"/>
                  <a:t> is nonzero for each item.</a:t>
                </a:r>
              </a:p>
              <a:p>
                <a:r>
                  <a:rPr lang="en-US" sz="2000" dirty="0"/>
                  <a:t>Since this model is a special case of the multidimensional random coefficients multinomial logit model (MRCML model; Adams et al., 1997), the analysis was done using the </a:t>
                </a:r>
                <a:r>
                  <a:rPr lang="en-US" sz="2000" dirty="0" err="1"/>
                  <a:t>ConQuest</a:t>
                </a:r>
                <a:r>
                  <a:rPr lang="en-US" sz="2000" dirty="0"/>
                  <a:t> software program (Wu et al., 2007). </a:t>
                </a:r>
              </a:p>
              <a:p>
                <a:endParaRPr lang="en-US" sz="2000" dirty="0">
                  <a:solidFill>
                    <a:schemeClr val="accent1">
                      <a:lumMod val="50000"/>
                    </a:schemeClr>
                  </a:solidFill>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3122544" y="9556748"/>
                <a:ext cx="8803457" cy="5724837"/>
              </a:xfrm>
              <a:prstGeom prst="rect">
                <a:avLst/>
              </a:prstGeom>
              <a:blipFill rotWithShape="0">
                <a:blip r:embed="rId4"/>
                <a:stretch>
                  <a:fillRect l="-762" t="-639" r="-970"/>
                </a:stretch>
              </a:blipFill>
            </p:spPr>
            <p:txBody>
              <a:bodyPr/>
              <a:lstStyle/>
              <a:p>
                <a:r>
                  <a:rPr lang="en-US">
                    <a:noFill/>
                  </a:rPr>
                  <a:t> </a:t>
                </a:r>
              </a:p>
            </p:txBody>
          </p:sp>
        </mc:Fallback>
      </mc:AlternateContent>
      <p:sp>
        <p:nvSpPr>
          <p:cNvPr id="57" name="TextBox 56"/>
          <p:cNvSpPr txBox="1"/>
          <p:nvPr/>
        </p:nvSpPr>
        <p:spPr>
          <a:xfrm>
            <a:off x="13759273" y="9068953"/>
            <a:ext cx="9136286" cy="584775"/>
          </a:xfrm>
          <a:prstGeom prst="rect">
            <a:avLst/>
          </a:prstGeom>
          <a:noFill/>
        </p:spPr>
        <p:txBody>
          <a:bodyPr wrap="square" rtlCol="0">
            <a:spAutoFit/>
          </a:bodyPr>
          <a:lstStyle/>
          <a:p>
            <a:pPr algn="ctr"/>
            <a:r>
              <a:rPr lang="en-US" sz="3200" b="1" dirty="0" smtClean="0">
                <a:solidFill>
                  <a:schemeClr val="accent1">
                    <a:lumMod val="50000"/>
                  </a:schemeClr>
                </a:solidFill>
                <a:cs typeface="Times New Roman" panose="02020603050405020304" pitchFamily="18" charset="0"/>
              </a:rPr>
              <a:t>IRT Analysis</a:t>
            </a:r>
            <a:endParaRPr lang="en-US" sz="3200" b="1" dirty="0">
              <a:solidFill>
                <a:schemeClr val="accent1">
                  <a:lumMod val="50000"/>
                </a:schemeClr>
              </a:solidFill>
              <a:cs typeface="Times New Roman" panose="02020603050405020304" pitchFamily="18" charset="0"/>
            </a:endParaRPr>
          </a:p>
        </p:txBody>
      </p:sp>
      <p:sp>
        <p:nvSpPr>
          <p:cNvPr id="53" name="TextBox 52"/>
          <p:cNvSpPr txBox="1"/>
          <p:nvPr/>
        </p:nvSpPr>
        <p:spPr>
          <a:xfrm>
            <a:off x="12965727" y="14945096"/>
            <a:ext cx="8757653" cy="1077218"/>
          </a:xfrm>
          <a:prstGeom prst="rect">
            <a:avLst/>
          </a:prstGeom>
          <a:noFill/>
        </p:spPr>
        <p:txBody>
          <a:bodyPr wrap="square" rtlCol="0">
            <a:spAutoFit/>
          </a:bodyPr>
          <a:lstStyle/>
          <a:p>
            <a:pPr algn="ctr"/>
            <a:r>
              <a:rPr lang="en-US" sz="3200" b="1" dirty="0" smtClean="0">
                <a:solidFill>
                  <a:schemeClr val="accent1">
                    <a:lumMod val="50000"/>
                  </a:schemeClr>
                </a:solidFill>
                <a:cs typeface="Times New Roman" panose="02020603050405020304" pitchFamily="18" charset="0"/>
              </a:rPr>
              <a:t>Wright Maps for 3-Dimensional Model across Pre and Post tests</a:t>
            </a:r>
          </a:p>
        </p:txBody>
      </p:sp>
      <p:sp>
        <p:nvSpPr>
          <p:cNvPr id="68" name="TextBox 67"/>
          <p:cNvSpPr txBox="1"/>
          <p:nvPr/>
        </p:nvSpPr>
        <p:spPr>
          <a:xfrm>
            <a:off x="12965727" y="16022314"/>
            <a:ext cx="9203446" cy="5324535"/>
          </a:xfrm>
          <a:prstGeom prst="rect">
            <a:avLst/>
          </a:prstGeom>
          <a:noFill/>
        </p:spPr>
        <p:txBody>
          <a:bodyPr wrap="square" rtlCol="0">
            <a:spAutoFit/>
          </a:bodyPr>
          <a:lstStyle/>
          <a:p>
            <a:r>
              <a:rPr lang="en-US" sz="2000" dirty="0" smtClean="0"/>
              <a:t>The </a:t>
            </a:r>
            <a:r>
              <a:rPr lang="en-US" sz="2000" dirty="0"/>
              <a:t>results of our IRT analyses are displayed using a graphical representation known as a Wright map (Wilson, 2005).  This map shows both item step transitions and person proficiency distributions on the same scale (known as a logit scale, displayed on the far right) – in this scale, higher proficiency persons, and more difficult item transitions, are higher on the scale.   The top display shows the pretest results, the bottom display the posttest.  In these displays, the three panels on the far left represent the three distributions of person proficiency (one for each dimension).  </a:t>
            </a:r>
          </a:p>
          <a:p>
            <a:r>
              <a:rPr lang="en-US" sz="2000" dirty="0"/>
              <a:t>Although the three dimensions are displayed side by </a:t>
            </a:r>
            <a:r>
              <a:rPr lang="en-US" sz="2000" dirty="0" smtClean="0"/>
              <a:t>side </a:t>
            </a:r>
            <a:r>
              <a:rPr lang="en-US" sz="2000" smtClean="0"/>
              <a:t>(Figure 3), </a:t>
            </a:r>
            <a:r>
              <a:rPr lang="en-US" sz="2000" dirty="0"/>
              <a:t>they cannot be directly compared, as each was centered separately on zero for identification purposes; however, the corresponding panels between the </a:t>
            </a:r>
            <a:r>
              <a:rPr lang="en-US" sz="2000" dirty="0" smtClean="0"/>
              <a:t>pre-test </a:t>
            </a:r>
            <a:r>
              <a:rPr lang="en-US" sz="2000" dirty="0" smtClean="0"/>
              <a:t>(</a:t>
            </a:r>
            <a:r>
              <a:rPr lang="en-US" sz="2000" dirty="0" smtClean="0"/>
              <a:t>left</a:t>
            </a:r>
            <a:r>
              <a:rPr lang="en-US" sz="2000" dirty="0" smtClean="0"/>
              <a:t>) </a:t>
            </a:r>
            <a:r>
              <a:rPr lang="en-US" sz="2000" dirty="0"/>
              <a:t>and </a:t>
            </a:r>
            <a:r>
              <a:rPr lang="en-US" sz="2000" smtClean="0"/>
              <a:t>post-test </a:t>
            </a:r>
            <a:r>
              <a:rPr lang="en-US" sz="2000" smtClean="0"/>
              <a:t>(right) </a:t>
            </a:r>
            <a:r>
              <a:rPr lang="en-US" sz="2000" dirty="0"/>
              <a:t>results may be compared (i.e. it can be seen that students in the Carbon dimension made significant progress toward higher LP levels between pre and post).  </a:t>
            </a:r>
          </a:p>
          <a:p>
            <a:r>
              <a:rPr lang="en-US" sz="2000" dirty="0"/>
              <a:t>The panels on the right side show the transition points (known as </a:t>
            </a:r>
            <a:r>
              <a:rPr lang="en-US" sz="2000" dirty="0" err="1"/>
              <a:t>Thurstonian</a:t>
            </a:r>
            <a:r>
              <a:rPr lang="en-US" sz="2000" dirty="0"/>
              <a:t> thresholds) between the various LP levels:  the blue triangles show the transition from LP3 to LP4, the red circles the transition from LP2 to LP3, and the orange square the transitions from LP1 to LP2 (LP1 for the Carbon dimension was not assessed in this data collection</a:t>
            </a:r>
            <a:r>
              <a:rPr lang="en-US" sz="2000" dirty="0" smtClean="0"/>
              <a:t>).  </a:t>
            </a:r>
            <a:endParaRPr lang="en-US" sz="2000" dirty="0">
              <a:cs typeface="Times New Roman" panose="02020603050405020304" pitchFamily="18" charset="0"/>
            </a:endParaRPr>
          </a:p>
        </p:txBody>
      </p:sp>
      <p:sp>
        <p:nvSpPr>
          <p:cNvPr id="64" name="TextBox 63"/>
          <p:cNvSpPr txBox="1"/>
          <p:nvPr/>
        </p:nvSpPr>
        <p:spPr>
          <a:xfrm>
            <a:off x="485106" y="7649072"/>
            <a:ext cx="12425368" cy="8094524"/>
          </a:xfrm>
          <a:prstGeom prst="rect">
            <a:avLst/>
          </a:prstGeom>
          <a:noFill/>
        </p:spPr>
        <p:txBody>
          <a:bodyPr wrap="square" rtlCol="0">
            <a:spAutoFit/>
          </a:bodyPr>
          <a:lstStyle/>
          <a:p>
            <a:r>
              <a:rPr lang="en-US" sz="2000" dirty="0"/>
              <a:t>In </a:t>
            </a:r>
            <a:r>
              <a:rPr lang="en-US" sz="2000" dirty="0" smtClean="0"/>
              <a:t>an attempt to </a:t>
            </a:r>
            <a:r>
              <a:rPr lang="en-US" sz="2000" dirty="0"/>
              <a:t>show scalability of using composite items to measure 3D science learning, machine learning was explored as a way to increase the usefulness of the collected data for teachers and researchers. Initially, we used traditional techniques of scoring the composite items at the LP Level. This was based on the idea that ML generally requires that the scoring categories have large, usually hundreds or thousands, of examples that are alike in some overall capacity. This approach did not work.</a:t>
            </a:r>
          </a:p>
          <a:p>
            <a:r>
              <a:rPr lang="en-US" sz="2000" dirty="0"/>
              <a:t> </a:t>
            </a:r>
          </a:p>
          <a:p>
            <a:r>
              <a:rPr lang="en-US" sz="2000" dirty="0"/>
              <a:t>In an attempt to improve scoring, we had the ML engine (LightSide Researcher’s Workbench) extract information at the SUBLEVEL category as it was theorized that composite response patterns at the sublevel would have more in common with each other than would responses at the same LEVEL in different sublevels. This approach allowed for the use of both FC and CR components to be used by the ML engine as potential features in the best model. The ML engine was able to notice patterns in FC responses that were not part of the human scoring rubric (WEW). The engine was using far more data to discover patterns in the responses than a human coder could possibly process. </a:t>
            </a:r>
          </a:p>
          <a:p>
            <a:r>
              <a:rPr lang="en-US" sz="2000" dirty="0"/>
              <a:t> </a:t>
            </a:r>
          </a:p>
          <a:p>
            <a:r>
              <a:rPr lang="en-US" sz="2000" dirty="0"/>
              <a:t>This methodology was first piloted on the small number of items that had substantial human codes available. A model was considered acceptable if it produced a quadratic weighted </a:t>
            </a:r>
            <a:r>
              <a:rPr lang="en-US" sz="2000" dirty="0" smtClean="0"/>
              <a:t>kappa(Fleiss &amp; Cohen, 1973) </a:t>
            </a:r>
            <a:r>
              <a:rPr lang="en-US" sz="2000" dirty="0"/>
              <a:t>(QWK) greater than .7 with the training set. If an acceptable model could not be built, then problematic answers were back checked by an expert coder (C2) to determine if the error was of human or computer origin. Once the C2 codes replaced the problematic codes, the model was rebuilt and tested. If the corrected training set still did not produce an acceptable model, it generally indicated that there was a problem either in the wording or the item or the application of the rubric that led to the confusion. This allowed an iterative loop for question evaluation to be added to the overall </a:t>
            </a:r>
            <a:r>
              <a:rPr lang="en-US" sz="2000" dirty="0" smtClean="0"/>
              <a:t>process. An </a:t>
            </a:r>
            <a:r>
              <a:rPr lang="en-US" sz="2000" dirty="0"/>
              <a:t>overview of the process is shown in Figures 1 and 2</a:t>
            </a:r>
            <a:r>
              <a:rPr lang="en-US" sz="2000" dirty="0" smtClean="0"/>
              <a:t>.</a:t>
            </a:r>
          </a:p>
          <a:p>
            <a:endParaRPr lang="en-US" sz="2000" dirty="0"/>
          </a:p>
          <a:p>
            <a:r>
              <a:rPr lang="en-US" sz="2000" dirty="0" smtClean="0"/>
              <a:t>For the 15-16 data, 30 of 31 models had at least marginal QWK of 0.6 or greater when </a:t>
            </a:r>
            <a:r>
              <a:rPr lang="en-US" sz="2000" dirty="0" err="1" smtClean="0"/>
              <a:t>backcoded</a:t>
            </a:r>
            <a:r>
              <a:rPr lang="en-US" sz="2000" dirty="0" smtClean="0"/>
              <a:t> by human scorers with a stratified random sample. The remaining model, was rebuilt using the original data and the </a:t>
            </a:r>
            <a:r>
              <a:rPr lang="en-US" sz="2000" dirty="0" err="1" smtClean="0"/>
              <a:t>backcoded</a:t>
            </a:r>
            <a:r>
              <a:rPr lang="en-US" sz="2000" dirty="0" smtClean="0"/>
              <a:t> set as a new training set. The best updated model included 730 features compared to 400 features of the smaller original training set. (See Table 1)</a:t>
            </a:r>
            <a:endParaRPr lang="en-US" sz="2000" dirty="0"/>
          </a:p>
        </p:txBody>
      </p:sp>
      <p:sp>
        <p:nvSpPr>
          <p:cNvPr id="54" name="TextBox 53"/>
          <p:cNvSpPr txBox="1"/>
          <p:nvPr/>
        </p:nvSpPr>
        <p:spPr>
          <a:xfrm>
            <a:off x="1230570" y="6448588"/>
            <a:ext cx="10206804" cy="1200329"/>
          </a:xfrm>
          <a:prstGeom prst="rect">
            <a:avLst/>
          </a:prstGeom>
          <a:noFill/>
        </p:spPr>
        <p:txBody>
          <a:bodyPr wrap="square" rtlCol="0">
            <a:spAutoFit/>
          </a:bodyPr>
          <a:lstStyle/>
          <a:p>
            <a:pPr algn="ctr"/>
            <a:r>
              <a:rPr lang="en-US" sz="3600" b="1" dirty="0" smtClean="0">
                <a:solidFill>
                  <a:schemeClr val="accent1">
                    <a:lumMod val="50000"/>
                  </a:schemeClr>
                </a:solidFill>
                <a:cs typeface="Times New Roman" panose="02020603050405020304" pitchFamily="18" charset="0"/>
              </a:rPr>
              <a:t>Proposed Solution Using Machine Learning (ML) to Score 3-D Composite Science Items Holistically</a:t>
            </a:r>
            <a:endParaRPr lang="en-US" sz="3600" b="1" dirty="0">
              <a:solidFill>
                <a:schemeClr val="accent1">
                  <a:lumMod val="50000"/>
                </a:schemeClr>
              </a:solidFill>
              <a:cs typeface="Times New Roman" panose="02020603050405020304" pitchFamily="18" charset="0"/>
            </a:endParaRPr>
          </a:p>
        </p:txBody>
      </p:sp>
      <p:sp>
        <p:nvSpPr>
          <p:cNvPr id="3" name="Text Placeholder 2"/>
          <p:cNvSpPr>
            <a:spLocks noGrp="1"/>
          </p:cNvSpPr>
          <p:nvPr>
            <p:ph type="body" sz="quarter" idx="184"/>
          </p:nvPr>
        </p:nvSpPr>
        <p:spPr/>
        <p:txBody>
          <a:bodyPr>
            <a:normAutofit/>
          </a:bodyPr>
          <a:lstStyle/>
          <a:p>
            <a:r>
              <a:rPr lang="en-US" sz="2000" dirty="0" smtClean="0"/>
              <a:t>ACT, BEAR Center, and BEAR Center</a:t>
            </a:r>
            <a:endParaRPr lang="en-US" sz="2000" dirty="0"/>
          </a:p>
        </p:txBody>
      </p:sp>
      <p:pic>
        <p:nvPicPr>
          <p:cNvPr id="25" name="Picture 24"/>
          <p:cNvPicPr/>
          <p:nvPr/>
        </p:nvPicPr>
        <p:blipFill>
          <a:blip r:embed="rId5">
            <a:extLst>
              <a:ext uri="{28A0092B-C50C-407E-A947-70E740481C1C}">
                <a14:useLocalDpi xmlns:a14="http://schemas.microsoft.com/office/drawing/2010/main" val="0"/>
              </a:ext>
            </a:extLst>
          </a:blip>
          <a:stretch>
            <a:fillRect/>
          </a:stretch>
        </p:blipFill>
        <p:spPr>
          <a:xfrm>
            <a:off x="6616339" y="558266"/>
            <a:ext cx="4327886" cy="18903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4150" y="573269"/>
            <a:ext cx="4926984" cy="787302"/>
          </a:xfrm>
          <a:prstGeom prst="rect">
            <a:avLst/>
          </a:prstGeom>
        </p:spPr>
      </p:pic>
      <p:pic>
        <p:nvPicPr>
          <p:cNvPr id="6" name="Picture 5"/>
          <p:cNvPicPr>
            <a:picLocks noChangeAspect="1"/>
          </p:cNvPicPr>
          <p:nvPr/>
        </p:nvPicPr>
        <p:blipFill>
          <a:blip r:embed="rId7"/>
          <a:stretch>
            <a:fillRect/>
          </a:stretch>
        </p:blipFill>
        <p:spPr>
          <a:xfrm rot="5400000">
            <a:off x="1581526" y="14810025"/>
            <a:ext cx="5838264" cy="7443136"/>
          </a:xfrm>
          <a:prstGeom prst="rect">
            <a:avLst/>
          </a:prstGeom>
        </p:spPr>
      </p:pic>
      <p:sp>
        <p:nvSpPr>
          <p:cNvPr id="7" name="TextBox 6"/>
          <p:cNvSpPr txBox="1"/>
          <p:nvPr/>
        </p:nvSpPr>
        <p:spPr>
          <a:xfrm>
            <a:off x="7805057" y="21390429"/>
            <a:ext cx="1730829" cy="369332"/>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Figure 1</a:t>
            </a:r>
            <a:endParaRPr lang="en-US" sz="1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8"/>
          <a:stretch>
            <a:fillRect/>
          </a:stretch>
        </p:blipFill>
        <p:spPr>
          <a:xfrm>
            <a:off x="12951259" y="2868511"/>
            <a:ext cx="8974742" cy="3721390"/>
          </a:xfrm>
          <a:prstGeom prst="rect">
            <a:avLst/>
          </a:prstGeom>
        </p:spPr>
      </p:pic>
      <p:sp>
        <p:nvSpPr>
          <p:cNvPr id="10" name="TextBox 9"/>
          <p:cNvSpPr txBox="1"/>
          <p:nvPr/>
        </p:nvSpPr>
        <p:spPr>
          <a:xfrm>
            <a:off x="13948477" y="6373764"/>
            <a:ext cx="3391909" cy="369332"/>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Figure 2</a:t>
            </a:r>
            <a:endParaRPr lang="en-US" sz="1800" dirty="0">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95578057"/>
              </p:ext>
            </p:extLst>
          </p:nvPr>
        </p:nvGraphicFramePr>
        <p:xfrm>
          <a:off x="13759273" y="7266747"/>
          <a:ext cx="5937250" cy="838200"/>
        </p:xfrm>
        <a:graphic>
          <a:graphicData uri="http://schemas.openxmlformats.org/drawingml/2006/table">
            <a:tbl>
              <a:tblPr firstRow="1" firstCol="1" bandRow="1">
                <a:tableStyleId>{5C22544A-7EE6-4342-B048-85BDC9FD1C3A}</a:tableStyleId>
              </a:tblPr>
              <a:tblGrid>
                <a:gridCol w="1192530"/>
                <a:gridCol w="1247775"/>
                <a:gridCol w="1174750"/>
                <a:gridCol w="1245235"/>
                <a:gridCol w="1076960"/>
              </a:tblGrid>
              <a:tr h="0">
                <a:tc>
                  <a:txBody>
                    <a:bodyPr/>
                    <a:lstStyle/>
                    <a:p>
                      <a:pPr marL="0" marR="0">
                        <a:spcBef>
                          <a:spcPts val="0"/>
                        </a:spcBef>
                        <a:spcAft>
                          <a:spcPts val="0"/>
                        </a:spcAft>
                      </a:pPr>
                      <a:r>
                        <a:rPr lang="en-US" sz="1100" dirty="0">
                          <a:effectLst/>
                        </a:rPr>
                        <a:t>School Year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ML </a:t>
                      </a:r>
                      <a:r>
                        <a:rPr lang="en-US" sz="1100" dirty="0" err="1">
                          <a:effectLst/>
                        </a:rPr>
                        <a:t>Scoreable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Total Items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Percent Items Machine </a:t>
                      </a:r>
                      <a:r>
                        <a:rPr lang="en-US" sz="1100" dirty="0" err="1">
                          <a:effectLst/>
                        </a:rPr>
                        <a:t>scoreable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Responses scored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15-16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84.2%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rPr>
                        <a:t>175,265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16-17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smtClean="0">
                          <a:effectLst/>
                          <a:latin typeface="+mn-lt"/>
                          <a:ea typeface="+mn-ea"/>
                          <a:cs typeface="+mn-cs"/>
                        </a:rPr>
                        <a:t>514,191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17-18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rPr>
                        <a:t>128,253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5647407"/>
              </p:ext>
            </p:extLst>
          </p:nvPr>
        </p:nvGraphicFramePr>
        <p:xfrm>
          <a:off x="13759273" y="8153744"/>
          <a:ext cx="5937250" cy="838200"/>
        </p:xfrm>
        <a:graphic>
          <a:graphicData uri="http://schemas.openxmlformats.org/drawingml/2006/table">
            <a:tbl>
              <a:tblPr firstRow="1" firstCol="1" bandRow="1">
                <a:tableStyleId>{5C22544A-7EE6-4342-B048-85BDC9FD1C3A}</a:tableStyleId>
              </a:tblPr>
              <a:tblGrid>
                <a:gridCol w="1506220"/>
                <a:gridCol w="1543685"/>
                <a:gridCol w="1535430"/>
                <a:gridCol w="1351915"/>
              </a:tblGrid>
              <a:tr h="0">
                <a:tc>
                  <a:txBody>
                    <a:bodyPr/>
                    <a:lstStyle/>
                    <a:p>
                      <a:pPr marL="0" marR="0">
                        <a:spcBef>
                          <a:spcPts val="0"/>
                        </a:spcBef>
                        <a:spcAft>
                          <a:spcPts val="0"/>
                        </a:spcAft>
                      </a:pPr>
                      <a:r>
                        <a:rPr lang="en-US" sz="1100" dirty="0">
                          <a:effectLst/>
                        </a:rPr>
                        <a:t>Models Created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Models validated with QWK&gt;.7 by computer scoring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Models validated after C2 coding of human scores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Models that needed to be rebuilt and rescored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rPr>
                        <a:t>ARCTICEICEFIVE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dirty="0" smtClean="0">
                          <a:effectLst/>
                        </a:rPr>
                        <a:t>1 </a:t>
                      </a:r>
                      <a:r>
                        <a:rPr lang="en-US" sz="1100" dirty="0">
                          <a:effectLst/>
                        </a:rPr>
                        <a:t>Rebuilt </a:t>
                      </a:r>
                      <a:r>
                        <a:rPr lang="en-US" sz="1100" dirty="0" smtClean="0">
                          <a:effectLst/>
                        </a:rPr>
                        <a:t>model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1</a:t>
                      </a:r>
                      <a:r>
                        <a:rPr lang="en-US" sz="1100" baseline="0" dirty="0" smtClean="0">
                          <a:effectLst/>
                          <a:latin typeface="+mn-lt"/>
                          <a:ea typeface="+mn-ea"/>
                          <a:cs typeface="+mn-cs"/>
                        </a:rPr>
                        <a:t> (QWK revised 0.738)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smtClean="0">
                          <a:effectLst/>
                        </a:rPr>
                        <a:t>None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2" name="TextBox 11"/>
          <p:cNvSpPr txBox="1"/>
          <p:nvPr/>
        </p:nvSpPr>
        <p:spPr>
          <a:xfrm>
            <a:off x="30304490" y="12226154"/>
            <a:ext cx="1037183" cy="369332"/>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Figure 5</a:t>
            </a:r>
            <a:endParaRPr lang="en-US" sz="1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0097750" y="7409270"/>
            <a:ext cx="2062755" cy="369332"/>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Table 1</a:t>
            </a:r>
            <a:endParaRPr lang="en-US" sz="1800" dirty="0">
              <a:latin typeface="Times New Roman" panose="02020603050405020304" pitchFamily="18" charset="0"/>
              <a:cs typeface="Times New Roman" panose="02020603050405020304" pitchFamily="18" charset="0"/>
            </a:endParaRPr>
          </a:p>
        </p:txBody>
      </p:sp>
      <p:pic>
        <p:nvPicPr>
          <p:cNvPr id="36" name="그림 55"/>
          <p:cNvPicPr/>
          <p:nvPr/>
        </p:nvPicPr>
        <p:blipFill rotWithShape="1">
          <a:blip r:embed="rId9"/>
          <a:srcRect b="7204"/>
          <a:stretch/>
        </p:blipFill>
        <p:spPr>
          <a:xfrm>
            <a:off x="22900904" y="12117433"/>
            <a:ext cx="6747445" cy="3581715"/>
          </a:xfrm>
          <a:prstGeom prst="rect">
            <a:avLst/>
          </a:prstGeom>
        </p:spPr>
      </p:pic>
      <p:sp>
        <p:nvSpPr>
          <p:cNvPr id="42" name="TextBox 41"/>
          <p:cNvSpPr txBox="1"/>
          <p:nvPr/>
        </p:nvSpPr>
        <p:spPr>
          <a:xfrm>
            <a:off x="27763048" y="8600583"/>
            <a:ext cx="3391909" cy="369332"/>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Figure 3</a:t>
            </a:r>
            <a:endParaRPr lang="en-US" sz="1800" dirty="0">
              <a:latin typeface="Times New Roman" panose="02020603050405020304" pitchFamily="18" charset="0"/>
              <a:cs typeface="Times New Roman" panose="02020603050405020304" pitchFamily="18" charset="0"/>
            </a:endParaRPr>
          </a:p>
        </p:txBody>
      </p:sp>
      <p:pic>
        <p:nvPicPr>
          <p:cNvPr id="37" name="그림 3"/>
          <p:cNvPicPr>
            <a:picLocks noChangeAspect="1"/>
          </p:cNvPicPr>
          <p:nvPr/>
        </p:nvPicPr>
        <p:blipFill>
          <a:blip r:embed="rId10"/>
          <a:stretch>
            <a:fillRect/>
          </a:stretch>
        </p:blipFill>
        <p:spPr>
          <a:xfrm>
            <a:off x="22274150" y="1683024"/>
            <a:ext cx="10456659" cy="6332783"/>
          </a:xfrm>
          <a:prstGeom prst="rect">
            <a:avLst/>
          </a:prstGeom>
        </p:spPr>
      </p:pic>
    </p:spTree>
    <p:extLst>
      <p:ext uri="{BB962C8B-B14F-4D97-AF65-F5344CB8AC3E}">
        <p14:creationId xmlns:p14="http://schemas.microsoft.com/office/powerpoint/2010/main" val="3305730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5009</TotalTime>
  <Words>954</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Cambria Math</vt:lpstr>
      <vt:lpstr>Times New Roman</vt:lpstr>
      <vt:lpstr>Trebuchet MS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Jay Thomas</cp:lastModifiedBy>
  <cp:revision>174</cp:revision>
  <cp:lastPrinted>2017-09-07T19:32:37Z</cp:lastPrinted>
  <dcterms:created xsi:type="dcterms:W3CDTF">2012-02-09T21:09:21Z</dcterms:created>
  <dcterms:modified xsi:type="dcterms:W3CDTF">2018-03-05T13:59:04Z</dcterms:modified>
</cp:coreProperties>
</file>