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7" r:id="rId2"/>
    <p:sldId id="258" r:id="rId3"/>
    <p:sldId id="383" r:id="rId4"/>
    <p:sldId id="382" r:id="rId5"/>
    <p:sldId id="260" r:id="rId6"/>
    <p:sldId id="892" r:id="rId7"/>
    <p:sldId id="259" r:id="rId8"/>
    <p:sldId id="889" r:id="rId9"/>
    <p:sldId id="467" r:id="rId10"/>
    <p:sldId id="466" r:id="rId11"/>
    <p:sldId id="485" r:id="rId12"/>
    <p:sldId id="486" r:id="rId13"/>
    <p:sldId id="474" r:id="rId14"/>
    <p:sldId id="487" r:id="rId15"/>
    <p:sldId id="888" r:id="rId16"/>
    <p:sldId id="264" r:id="rId17"/>
    <p:sldId id="893" r:id="rId18"/>
    <p:sldId id="265" r:id="rId19"/>
    <p:sldId id="894" r:id="rId20"/>
    <p:sldId id="478" r:id="rId21"/>
    <p:sldId id="488" r:id="rId22"/>
    <p:sldId id="261" r:id="rId23"/>
    <p:sldId id="263" r:id="rId24"/>
    <p:sldId id="891" r:id="rId25"/>
    <p:sldId id="37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4"/>
    <p:restoredTop sz="74686"/>
  </p:normalViewPr>
  <p:slideViewPr>
    <p:cSldViewPr snapToGrid="0" snapToObjects="1">
      <p:cViewPr varScale="1">
        <p:scale>
          <a:sx n="69" d="100"/>
          <a:sy n="69" d="100"/>
        </p:scale>
        <p:origin x="1480" y="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045F0-FF00-E249-AA6A-2E78B507BFC6}" type="datetimeFigureOut">
              <a:rPr lang="en-US" smtClean="0"/>
              <a:t>3/18/20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B1671-75E3-564B-A602-C48BDE4928B9}" type="slidenum">
              <a:rPr lang="en-US" smtClean="0"/>
              <a:t>‹#›</a:t>
            </a:fld>
            <a:endParaRPr lang="en-US"/>
          </a:p>
        </p:txBody>
      </p:sp>
    </p:spTree>
    <p:extLst>
      <p:ext uri="{BB962C8B-B14F-4D97-AF65-F5344CB8AC3E}">
        <p14:creationId xmlns:p14="http://schemas.microsoft.com/office/powerpoint/2010/main" val="1397112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493A8B-7EE8-ED4F-8F1B-960B0101C99E}" type="slidenum">
              <a:rPr lang="en-US" smtClean="0"/>
              <a:t>1</a:t>
            </a:fld>
            <a:endParaRPr lang="en-US"/>
          </a:p>
        </p:txBody>
      </p:sp>
    </p:spTree>
    <p:extLst>
      <p:ext uri="{BB962C8B-B14F-4D97-AF65-F5344CB8AC3E}">
        <p14:creationId xmlns:p14="http://schemas.microsoft.com/office/powerpoint/2010/main" val="2705886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B1671-75E3-564B-A602-C48BDE4928B9}" type="slidenum">
              <a:rPr lang="en-US" smtClean="0"/>
              <a:t>20</a:t>
            </a:fld>
            <a:endParaRPr lang="en-US"/>
          </a:p>
        </p:txBody>
      </p:sp>
    </p:spTree>
    <p:extLst>
      <p:ext uri="{BB962C8B-B14F-4D97-AF65-F5344CB8AC3E}">
        <p14:creationId xmlns:p14="http://schemas.microsoft.com/office/powerpoint/2010/main" val="1586242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B1671-75E3-564B-A602-C48BDE4928B9}" type="slidenum">
              <a:rPr lang="en-US" smtClean="0"/>
              <a:t>21</a:t>
            </a:fld>
            <a:endParaRPr lang="en-US"/>
          </a:p>
        </p:txBody>
      </p:sp>
    </p:spTree>
    <p:extLst>
      <p:ext uri="{BB962C8B-B14F-4D97-AF65-F5344CB8AC3E}">
        <p14:creationId xmlns:p14="http://schemas.microsoft.com/office/powerpoint/2010/main" val="2241708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B1671-75E3-564B-A602-C48BDE4928B9}" type="slidenum">
              <a:rPr lang="en-US" smtClean="0"/>
              <a:t>23</a:t>
            </a:fld>
            <a:endParaRPr lang="en-US"/>
          </a:p>
        </p:txBody>
      </p:sp>
    </p:spTree>
    <p:extLst>
      <p:ext uri="{BB962C8B-B14F-4D97-AF65-F5344CB8AC3E}">
        <p14:creationId xmlns:p14="http://schemas.microsoft.com/office/powerpoint/2010/main" val="953080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B1671-75E3-564B-A602-C48BDE4928B9}" type="slidenum">
              <a:rPr lang="en-US" smtClean="0"/>
              <a:t>24</a:t>
            </a:fld>
            <a:endParaRPr lang="en-US"/>
          </a:p>
        </p:txBody>
      </p:sp>
    </p:spTree>
    <p:extLst>
      <p:ext uri="{BB962C8B-B14F-4D97-AF65-F5344CB8AC3E}">
        <p14:creationId xmlns:p14="http://schemas.microsoft.com/office/powerpoint/2010/main" val="3023366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And thanks to the National Science Foundation for funding this research.</a:t>
            </a:r>
          </a:p>
        </p:txBody>
      </p:sp>
      <p:sp>
        <p:nvSpPr>
          <p:cNvPr id="4" name="Slide Number Placeholder 3"/>
          <p:cNvSpPr>
            <a:spLocks noGrp="1"/>
          </p:cNvSpPr>
          <p:nvPr>
            <p:ph type="sldNum" sz="quarter" idx="10"/>
          </p:nvPr>
        </p:nvSpPr>
        <p:spPr/>
        <p:txBody>
          <a:bodyPr/>
          <a:lstStyle/>
          <a:p>
            <a:fld id="{53493A8B-7EE8-ED4F-8F1B-960B0101C99E}" type="slidenum">
              <a:rPr lang="en-US" smtClean="0"/>
              <a:t>25</a:t>
            </a:fld>
            <a:endParaRPr lang="en-US"/>
          </a:p>
        </p:txBody>
      </p:sp>
    </p:spTree>
    <p:extLst>
      <p:ext uri="{BB962C8B-B14F-4D97-AF65-F5344CB8AC3E}">
        <p14:creationId xmlns:p14="http://schemas.microsoft.com/office/powerpoint/2010/main" val="77377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B1671-75E3-564B-A602-C48BDE4928B9}" type="slidenum">
              <a:rPr lang="en-US" smtClean="0"/>
              <a:t>8</a:t>
            </a:fld>
            <a:endParaRPr lang="en-US"/>
          </a:p>
        </p:txBody>
      </p:sp>
    </p:spTree>
    <p:extLst>
      <p:ext uri="{BB962C8B-B14F-4D97-AF65-F5344CB8AC3E}">
        <p14:creationId xmlns:p14="http://schemas.microsoft.com/office/powerpoint/2010/main" val="2584061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7C1958-FDDF-934D-8668-6B170AC326FA}" type="slidenum">
              <a:rPr lang="en-US" smtClean="0"/>
              <a:t>10</a:t>
            </a:fld>
            <a:endParaRPr lang="en-US"/>
          </a:p>
        </p:txBody>
      </p:sp>
    </p:spTree>
    <p:extLst>
      <p:ext uri="{BB962C8B-B14F-4D97-AF65-F5344CB8AC3E}">
        <p14:creationId xmlns:p14="http://schemas.microsoft.com/office/powerpoint/2010/main" val="3540318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7C1958-FDDF-934D-8668-6B170AC326FA}" type="slidenum">
              <a:rPr lang="en-US" smtClean="0"/>
              <a:t>11</a:t>
            </a:fld>
            <a:endParaRPr lang="en-US"/>
          </a:p>
        </p:txBody>
      </p:sp>
    </p:spTree>
    <p:extLst>
      <p:ext uri="{BB962C8B-B14F-4D97-AF65-F5344CB8AC3E}">
        <p14:creationId xmlns:p14="http://schemas.microsoft.com/office/powerpoint/2010/main" val="170196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7C1958-FDDF-934D-8668-6B170AC326FA}" type="slidenum">
              <a:rPr lang="en-US" smtClean="0"/>
              <a:t>12</a:t>
            </a:fld>
            <a:endParaRPr lang="en-US"/>
          </a:p>
        </p:txBody>
      </p:sp>
    </p:spTree>
    <p:extLst>
      <p:ext uri="{BB962C8B-B14F-4D97-AF65-F5344CB8AC3E}">
        <p14:creationId xmlns:p14="http://schemas.microsoft.com/office/powerpoint/2010/main" val="631119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7C1958-FDDF-934D-8668-6B170AC326FA}" type="slidenum">
              <a:rPr lang="en-US" smtClean="0"/>
              <a:t>13</a:t>
            </a:fld>
            <a:endParaRPr lang="en-US"/>
          </a:p>
        </p:txBody>
      </p:sp>
    </p:spTree>
    <p:extLst>
      <p:ext uri="{BB962C8B-B14F-4D97-AF65-F5344CB8AC3E}">
        <p14:creationId xmlns:p14="http://schemas.microsoft.com/office/powerpoint/2010/main" val="2051228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0238AB-413B-544C-9BE4-56F661BE55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947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B1671-75E3-564B-A602-C48BDE4928B9}" type="slidenum">
              <a:rPr lang="en-US" smtClean="0"/>
              <a:t>16</a:t>
            </a:fld>
            <a:endParaRPr lang="en-US"/>
          </a:p>
        </p:txBody>
      </p:sp>
    </p:spTree>
    <p:extLst>
      <p:ext uri="{BB962C8B-B14F-4D97-AF65-F5344CB8AC3E}">
        <p14:creationId xmlns:p14="http://schemas.microsoft.com/office/powerpoint/2010/main" val="1205474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Megan is a 9</a:t>
            </a:r>
            <a:r>
              <a:rPr lang="en-US" baseline="30000" dirty="0"/>
              <a:t>th</a:t>
            </a:r>
            <a:r>
              <a:rPr lang="en-US" dirty="0"/>
              <a:t> grade student in Ms. Bird’s class</a:t>
            </a:r>
          </a:p>
        </p:txBody>
      </p:sp>
      <p:sp>
        <p:nvSpPr>
          <p:cNvPr id="4" name="Slide Number Placeholder 3"/>
          <p:cNvSpPr>
            <a:spLocks noGrp="1"/>
          </p:cNvSpPr>
          <p:nvPr>
            <p:ph type="sldNum" sz="quarter" idx="5"/>
          </p:nvPr>
        </p:nvSpPr>
        <p:spPr/>
        <p:txBody>
          <a:bodyPr/>
          <a:lstStyle/>
          <a:p>
            <a:fld id="{D96B1671-75E3-564B-A602-C48BDE4928B9}" type="slidenum">
              <a:rPr lang="en-US" smtClean="0"/>
              <a:t>17</a:t>
            </a:fld>
            <a:endParaRPr lang="en-US"/>
          </a:p>
        </p:txBody>
      </p:sp>
    </p:spTree>
    <p:extLst>
      <p:ext uri="{BB962C8B-B14F-4D97-AF65-F5344CB8AC3E}">
        <p14:creationId xmlns:p14="http://schemas.microsoft.com/office/powerpoint/2010/main" val="739044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934FB8B-25C0-744E-9FC3-91D908DF57A6}"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BD493-E1D5-C44A-9E5C-741F45883F7B}" type="slidenum">
              <a:rPr lang="en-US" smtClean="0"/>
              <a:t>‹#›</a:t>
            </a:fld>
            <a:endParaRPr lang="en-US"/>
          </a:p>
        </p:txBody>
      </p:sp>
    </p:spTree>
    <p:extLst>
      <p:ext uri="{BB962C8B-B14F-4D97-AF65-F5344CB8AC3E}">
        <p14:creationId xmlns:p14="http://schemas.microsoft.com/office/powerpoint/2010/main" val="2048392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4FB8B-25C0-744E-9FC3-91D908DF57A6}"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BD493-E1D5-C44A-9E5C-741F45883F7B}" type="slidenum">
              <a:rPr lang="en-US" smtClean="0"/>
              <a:t>‹#›</a:t>
            </a:fld>
            <a:endParaRPr lang="en-US"/>
          </a:p>
        </p:txBody>
      </p:sp>
    </p:spTree>
    <p:extLst>
      <p:ext uri="{BB962C8B-B14F-4D97-AF65-F5344CB8AC3E}">
        <p14:creationId xmlns:p14="http://schemas.microsoft.com/office/powerpoint/2010/main" val="1598208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934FB8B-25C0-744E-9FC3-91D908DF57A6}"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BD493-E1D5-C44A-9E5C-741F45883F7B}" type="slidenum">
              <a:rPr lang="en-US" smtClean="0"/>
              <a:t>‹#›</a:t>
            </a:fld>
            <a:endParaRPr lang="en-US"/>
          </a:p>
        </p:txBody>
      </p:sp>
    </p:spTree>
    <p:extLst>
      <p:ext uri="{BB962C8B-B14F-4D97-AF65-F5344CB8AC3E}">
        <p14:creationId xmlns:p14="http://schemas.microsoft.com/office/powerpoint/2010/main" val="4073731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934FB8B-25C0-744E-9FC3-91D908DF57A6}"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BD493-E1D5-C44A-9E5C-741F45883F7B}" type="slidenum">
              <a:rPr lang="en-US" smtClean="0"/>
              <a:t>‹#›</a:t>
            </a:fld>
            <a:endParaRPr lang="en-US"/>
          </a:p>
        </p:txBody>
      </p:sp>
    </p:spTree>
    <p:extLst>
      <p:ext uri="{BB962C8B-B14F-4D97-AF65-F5344CB8AC3E}">
        <p14:creationId xmlns:p14="http://schemas.microsoft.com/office/powerpoint/2010/main" val="49397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34FB8B-25C0-744E-9FC3-91D908DF57A6}" type="datetimeFigureOut">
              <a:rPr lang="en-US" smtClean="0"/>
              <a:t>3/18/20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CBD493-E1D5-C44A-9E5C-741F45883F7B}" type="slidenum">
              <a:rPr lang="en-US" smtClean="0"/>
              <a:t>‹#›</a:t>
            </a:fld>
            <a:endParaRPr lang="en-US"/>
          </a:p>
        </p:txBody>
      </p:sp>
    </p:spTree>
    <p:extLst>
      <p:ext uri="{BB962C8B-B14F-4D97-AF65-F5344CB8AC3E}">
        <p14:creationId xmlns:p14="http://schemas.microsoft.com/office/powerpoint/2010/main" val="1623100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34FB8B-25C0-744E-9FC3-91D908DF57A6}" type="datetimeFigureOut">
              <a:rPr lang="en-US" smtClean="0"/>
              <a:t>3/18/20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BD493-E1D5-C44A-9E5C-741F45883F7B}" type="slidenum">
              <a:rPr lang="en-US" smtClean="0"/>
              <a:t>‹#›</a:t>
            </a:fld>
            <a:endParaRPr lang="en-US"/>
          </a:p>
        </p:txBody>
      </p:sp>
    </p:spTree>
    <p:extLst>
      <p:ext uri="{BB962C8B-B14F-4D97-AF65-F5344CB8AC3E}">
        <p14:creationId xmlns:p14="http://schemas.microsoft.com/office/powerpoint/2010/main" val="436918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34FB8B-25C0-744E-9FC3-91D908DF57A6}" type="datetimeFigureOut">
              <a:rPr lang="en-US" smtClean="0"/>
              <a:t>3/18/20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CBD493-E1D5-C44A-9E5C-741F45883F7B}" type="slidenum">
              <a:rPr lang="en-US" smtClean="0"/>
              <a:t>‹#›</a:t>
            </a:fld>
            <a:endParaRPr lang="en-US"/>
          </a:p>
        </p:txBody>
      </p:sp>
    </p:spTree>
    <p:extLst>
      <p:ext uri="{BB962C8B-B14F-4D97-AF65-F5344CB8AC3E}">
        <p14:creationId xmlns:p14="http://schemas.microsoft.com/office/powerpoint/2010/main" val="46964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34FB8B-25C0-744E-9FC3-91D908DF57A6}" type="datetimeFigureOut">
              <a:rPr lang="en-US" smtClean="0"/>
              <a:t>3/18/20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CBD493-E1D5-C44A-9E5C-741F45883F7B}" type="slidenum">
              <a:rPr lang="en-US" smtClean="0"/>
              <a:t>‹#›</a:t>
            </a:fld>
            <a:endParaRPr lang="en-US"/>
          </a:p>
        </p:txBody>
      </p:sp>
    </p:spTree>
    <p:extLst>
      <p:ext uri="{BB962C8B-B14F-4D97-AF65-F5344CB8AC3E}">
        <p14:creationId xmlns:p14="http://schemas.microsoft.com/office/powerpoint/2010/main" val="2036480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34FB8B-25C0-744E-9FC3-91D908DF57A6}" type="datetimeFigureOut">
              <a:rPr lang="en-US" smtClean="0"/>
              <a:t>3/18/20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CBD493-E1D5-C44A-9E5C-741F45883F7B}" type="slidenum">
              <a:rPr lang="en-US" smtClean="0"/>
              <a:t>‹#›</a:t>
            </a:fld>
            <a:endParaRPr lang="en-US"/>
          </a:p>
        </p:txBody>
      </p:sp>
    </p:spTree>
    <p:extLst>
      <p:ext uri="{BB962C8B-B14F-4D97-AF65-F5344CB8AC3E}">
        <p14:creationId xmlns:p14="http://schemas.microsoft.com/office/powerpoint/2010/main" val="384171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34FB8B-25C0-744E-9FC3-91D908DF57A6}" type="datetimeFigureOut">
              <a:rPr lang="en-US" smtClean="0"/>
              <a:t>3/18/20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BD493-E1D5-C44A-9E5C-741F45883F7B}" type="slidenum">
              <a:rPr lang="en-US" smtClean="0"/>
              <a:t>‹#›</a:t>
            </a:fld>
            <a:endParaRPr lang="en-US"/>
          </a:p>
        </p:txBody>
      </p:sp>
    </p:spTree>
    <p:extLst>
      <p:ext uri="{BB962C8B-B14F-4D97-AF65-F5344CB8AC3E}">
        <p14:creationId xmlns:p14="http://schemas.microsoft.com/office/powerpoint/2010/main" val="2748458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34FB8B-25C0-744E-9FC3-91D908DF57A6}" type="datetimeFigureOut">
              <a:rPr lang="en-US" smtClean="0"/>
              <a:t>3/18/20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CBD493-E1D5-C44A-9E5C-741F45883F7B}" type="slidenum">
              <a:rPr lang="en-US" smtClean="0"/>
              <a:t>‹#›</a:t>
            </a:fld>
            <a:endParaRPr lang="en-US"/>
          </a:p>
        </p:txBody>
      </p:sp>
    </p:spTree>
    <p:extLst>
      <p:ext uri="{BB962C8B-B14F-4D97-AF65-F5344CB8AC3E}">
        <p14:creationId xmlns:p14="http://schemas.microsoft.com/office/powerpoint/2010/main" val="421078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34FB8B-25C0-744E-9FC3-91D908DF57A6}" type="datetimeFigureOut">
              <a:rPr lang="en-US" smtClean="0"/>
              <a:t>3/18/20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CBD493-E1D5-C44A-9E5C-741F45883F7B}" type="slidenum">
              <a:rPr lang="en-US" smtClean="0"/>
              <a:t>‹#›</a:t>
            </a:fld>
            <a:endParaRPr lang="en-US"/>
          </a:p>
        </p:txBody>
      </p:sp>
    </p:spTree>
    <p:extLst>
      <p:ext uri="{BB962C8B-B14F-4D97-AF65-F5344CB8AC3E}">
        <p14:creationId xmlns:p14="http://schemas.microsoft.com/office/powerpoint/2010/main" val="1188838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gif"/><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26958"/>
            <a:ext cx="7772400" cy="1470025"/>
          </a:xfrm>
        </p:spPr>
        <p:txBody>
          <a:bodyPr>
            <a:noAutofit/>
          </a:bodyPr>
          <a:lstStyle/>
          <a:p>
            <a:r>
              <a:rPr lang="en-US" sz="4400" b="1" dirty="0"/>
              <a:t>Paper 1: Designing Curriculum to Support the Literacy Aspects of Science Literacy</a:t>
            </a:r>
            <a:endParaRPr lang="en-US" sz="4400" dirty="0">
              <a:latin typeface="Calibri (HEADINGS)"/>
              <a:cs typeface="Calibri (HEADINGS)"/>
            </a:endParaRPr>
          </a:p>
        </p:txBody>
      </p:sp>
      <p:sp>
        <p:nvSpPr>
          <p:cNvPr id="3" name="Content Placeholder 2"/>
          <p:cNvSpPr>
            <a:spLocks noGrp="1"/>
          </p:cNvSpPr>
          <p:nvPr>
            <p:ph type="subTitle" idx="1"/>
          </p:nvPr>
        </p:nvSpPr>
        <p:spPr>
          <a:xfrm>
            <a:off x="1371600" y="3496203"/>
            <a:ext cx="6400800" cy="1752600"/>
          </a:xfrm>
        </p:spPr>
        <p:txBody>
          <a:bodyPr>
            <a:normAutofit/>
          </a:bodyPr>
          <a:lstStyle/>
          <a:p>
            <a:r>
              <a:rPr lang="en-US" dirty="0"/>
              <a:t>Kirsten D. Edwards &amp; Charles W. Anderson</a:t>
            </a:r>
            <a:br>
              <a:rPr lang="en-US" dirty="0"/>
            </a:br>
            <a:r>
              <a:rPr lang="en-US" dirty="0"/>
              <a:t>(With acknowledgement to Carly </a:t>
            </a:r>
            <a:r>
              <a:rPr lang="en-US" dirty="0" err="1"/>
              <a:t>Seeterlin</a:t>
            </a:r>
            <a:r>
              <a:rPr lang="en-US" dirty="0"/>
              <a:t>)</a:t>
            </a:r>
          </a:p>
          <a:p>
            <a:r>
              <a:rPr lang="en-US" dirty="0"/>
              <a:t>Michigan State University </a:t>
            </a:r>
          </a:p>
          <a:p>
            <a:r>
              <a:rPr lang="en-US" dirty="0">
                <a:latin typeface="Calibri"/>
                <a:ea typeface="ＭＳ Ｐゴシック" charset="0"/>
                <a:cs typeface="Calibri"/>
              </a:rPr>
              <a:t>Prepared for NARST Annual Meeting, 2020</a:t>
            </a:r>
          </a:p>
        </p:txBody>
      </p:sp>
      <p:pic>
        <p:nvPicPr>
          <p:cNvPr id="4" name="Picture 3"/>
          <p:cNvPicPr>
            <a:picLocks noChangeAspect="1"/>
          </p:cNvPicPr>
          <p:nvPr/>
        </p:nvPicPr>
        <p:blipFill>
          <a:blip r:embed="rId3"/>
          <a:stretch>
            <a:fillRect/>
          </a:stretch>
        </p:blipFill>
        <p:spPr>
          <a:xfrm>
            <a:off x="6852442" y="448633"/>
            <a:ext cx="805658" cy="805658"/>
          </a:xfrm>
          <a:prstGeom prst="rect">
            <a:avLst/>
          </a:prstGeom>
        </p:spPr>
      </p:pic>
      <p:pic>
        <p:nvPicPr>
          <p:cNvPr id="5" name="Picture 4"/>
          <p:cNvPicPr>
            <a:picLocks noChangeAspect="1"/>
          </p:cNvPicPr>
          <p:nvPr/>
        </p:nvPicPr>
        <p:blipFill>
          <a:blip r:embed="rId4"/>
          <a:stretch>
            <a:fillRect/>
          </a:stretch>
        </p:blipFill>
        <p:spPr>
          <a:xfrm>
            <a:off x="1677139" y="448633"/>
            <a:ext cx="812108" cy="812108"/>
          </a:xfrm>
          <a:prstGeom prst="rect">
            <a:avLst/>
          </a:prstGeom>
        </p:spPr>
      </p:pic>
      <p:pic>
        <p:nvPicPr>
          <p:cNvPr id="6" name="Picture 5"/>
          <p:cNvPicPr>
            <a:picLocks noChangeAspect="1"/>
          </p:cNvPicPr>
          <p:nvPr/>
        </p:nvPicPr>
        <p:blipFill>
          <a:blip r:embed="rId5"/>
          <a:stretch>
            <a:fillRect/>
          </a:stretch>
        </p:blipFill>
        <p:spPr>
          <a:xfrm>
            <a:off x="2690810" y="5565051"/>
            <a:ext cx="665908" cy="1168259"/>
          </a:xfrm>
          <a:prstGeom prst="rect">
            <a:avLst/>
          </a:prstGeom>
        </p:spPr>
      </p:pic>
      <p:pic>
        <p:nvPicPr>
          <p:cNvPr id="11" name="Picture 10" descr="Mines_EEE_swirl_4CP_R.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9684" y="6291608"/>
            <a:ext cx="3230759" cy="369389"/>
          </a:xfrm>
          <a:prstGeom prst="rect">
            <a:avLst/>
          </a:prstGeom>
        </p:spPr>
      </p:pic>
      <p:pic>
        <p:nvPicPr>
          <p:cNvPr id="8" name="Picture 7" descr="Carbon TIME 4b.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80" y="5755458"/>
            <a:ext cx="1090594" cy="824807"/>
          </a:xfrm>
          <a:prstGeom prst="rect">
            <a:avLst/>
          </a:prstGeom>
        </p:spPr>
      </p:pic>
      <p:pic>
        <p:nvPicPr>
          <p:cNvPr id="10" name="Picture 9" descr="Screen Shot 2015-04-07 at 8.58.12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754" y="6567162"/>
            <a:ext cx="2143303" cy="166148"/>
          </a:xfrm>
          <a:prstGeom prst="rect">
            <a:avLst/>
          </a:prstGeom>
        </p:spPr>
      </p:pic>
      <p:pic>
        <p:nvPicPr>
          <p:cNvPr id="12" name="Picture 11">
            <a:extLst>
              <a:ext uri="{FF2B5EF4-FFF2-40B4-BE49-F238E27FC236}">
                <a16:creationId xmlns:a16="http://schemas.microsoft.com/office/drawing/2014/main" id="{676B1299-BB58-D44C-8E16-0B987812A907}"/>
              </a:ext>
            </a:extLst>
          </p:cNvPr>
          <p:cNvPicPr>
            <a:picLocks noChangeAspect="1"/>
          </p:cNvPicPr>
          <p:nvPr/>
        </p:nvPicPr>
        <p:blipFill>
          <a:blip r:embed="rId9"/>
          <a:stretch>
            <a:fillRect/>
          </a:stretch>
        </p:blipFill>
        <p:spPr>
          <a:xfrm>
            <a:off x="4082719" y="5686787"/>
            <a:ext cx="2496312" cy="470708"/>
          </a:xfrm>
          <a:prstGeom prst="rect">
            <a:avLst/>
          </a:prstGeom>
        </p:spPr>
      </p:pic>
      <p:pic>
        <p:nvPicPr>
          <p:cNvPr id="7" name="Picture 6" descr="berkele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3812" y="5911601"/>
            <a:ext cx="772097" cy="772097"/>
          </a:xfrm>
          <a:prstGeom prst="rect">
            <a:avLst/>
          </a:prstGeom>
        </p:spPr>
      </p:pic>
      <p:pic>
        <p:nvPicPr>
          <p:cNvPr id="9" name="Picture 8" descr="act logo.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253" y="5911601"/>
            <a:ext cx="919958" cy="821709"/>
          </a:xfrm>
          <a:prstGeom prst="rect">
            <a:avLst/>
          </a:prstGeom>
        </p:spPr>
      </p:pic>
    </p:spTree>
    <p:extLst>
      <p:ext uri="{BB962C8B-B14F-4D97-AF65-F5344CB8AC3E}">
        <p14:creationId xmlns:p14="http://schemas.microsoft.com/office/powerpoint/2010/main" val="2170874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Partnership Design Work</a:t>
            </a:r>
          </a:p>
        </p:txBody>
      </p:sp>
      <p:sp>
        <p:nvSpPr>
          <p:cNvPr id="3" name="Content Placeholder 2"/>
          <p:cNvSpPr>
            <a:spLocks noGrp="1"/>
          </p:cNvSpPr>
          <p:nvPr>
            <p:ph idx="1"/>
          </p:nvPr>
        </p:nvSpPr>
        <p:spPr>
          <a:xfrm>
            <a:off x="457200" y="1607657"/>
            <a:ext cx="8229600" cy="4545401"/>
          </a:xfrm>
        </p:spPr>
        <p:txBody>
          <a:bodyPr>
            <a:normAutofit lnSpcReduction="10000"/>
          </a:bodyPr>
          <a:lstStyle/>
          <a:p>
            <a:r>
              <a:rPr lang="en-US" dirty="0"/>
              <a:t>Began with 2-day summer professional development workshop in 2018 and subsequent biweekly design meetings throughout the summer</a:t>
            </a:r>
          </a:p>
          <a:p>
            <a:pPr lvl="1"/>
            <a:r>
              <a:rPr lang="en-US" dirty="0"/>
              <a:t>Design work informed by</a:t>
            </a:r>
          </a:p>
          <a:p>
            <a:pPr lvl="2"/>
            <a:r>
              <a:rPr lang="en-US" dirty="0"/>
              <a:t>Reading scholarly work related to literacy in science instruction</a:t>
            </a:r>
          </a:p>
          <a:p>
            <a:pPr lvl="2"/>
            <a:r>
              <a:rPr lang="en-US" dirty="0"/>
              <a:t>Analyzing transcripts of think-aloud interviews with students while writing explanations</a:t>
            </a:r>
          </a:p>
          <a:p>
            <a:pPr lvl="2"/>
            <a:r>
              <a:rPr lang="en-US" dirty="0"/>
              <a:t>Writing an “ideal” explanation</a:t>
            </a:r>
          </a:p>
          <a:p>
            <a:pPr lvl="2"/>
            <a:r>
              <a:rPr lang="en-US" dirty="0"/>
              <a:t>Discussions about the teachers’ experiences with student reading and writing in the units</a:t>
            </a:r>
          </a:p>
          <a:p>
            <a:r>
              <a:rPr lang="en-US" dirty="0"/>
              <a:t>Work continued during school years through discussions and planning as the teachers taught the </a:t>
            </a:r>
            <a:r>
              <a:rPr lang="en-US" i="1" dirty="0"/>
              <a:t>Carbon TIME </a:t>
            </a:r>
            <a:r>
              <a:rPr lang="en-US" dirty="0"/>
              <a:t>units</a:t>
            </a:r>
          </a:p>
          <a:p>
            <a:pPr lvl="2"/>
            <a:endParaRPr lang="en-US" dirty="0"/>
          </a:p>
          <a:p>
            <a:pPr lvl="2"/>
            <a:endParaRPr lang="en-US" dirty="0"/>
          </a:p>
          <a:p>
            <a:pPr lvl="1"/>
            <a:endParaRPr lang="en-US" dirty="0"/>
          </a:p>
          <a:p>
            <a:endParaRPr lang="en-US" dirty="0"/>
          </a:p>
        </p:txBody>
      </p:sp>
    </p:spTree>
    <p:extLst>
      <p:ext uri="{BB962C8B-B14F-4D97-AF65-F5344CB8AC3E}">
        <p14:creationId xmlns:p14="http://schemas.microsoft.com/office/powerpoint/2010/main" val="1446666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9AF35-4C0E-BA4B-9486-AFDD58FDA6E9}"/>
              </a:ext>
            </a:extLst>
          </p:cNvPr>
          <p:cNvSpPr>
            <a:spLocks noGrp="1"/>
          </p:cNvSpPr>
          <p:nvPr>
            <p:ph type="title"/>
          </p:nvPr>
        </p:nvSpPr>
        <p:spPr>
          <a:xfrm>
            <a:off x="457200" y="500280"/>
            <a:ext cx="8229600" cy="1017614"/>
          </a:xfrm>
        </p:spPr>
        <p:txBody>
          <a:bodyPr/>
          <a:lstStyle/>
          <a:p>
            <a:r>
              <a:rPr lang="en-US" dirty="0"/>
              <a:t>Initial Ideas about Explanations</a:t>
            </a:r>
          </a:p>
        </p:txBody>
      </p:sp>
      <p:sp>
        <p:nvSpPr>
          <p:cNvPr id="5" name="Text Placeholder 4">
            <a:extLst>
              <a:ext uri="{FF2B5EF4-FFF2-40B4-BE49-F238E27FC236}">
                <a16:creationId xmlns:a16="http://schemas.microsoft.com/office/drawing/2014/main" id="{E7D15ECE-FACF-5742-9C5A-E141B6E29E45}"/>
              </a:ext>
            </a:extLst>
          </p:cNvPr>
          <p:cNvSpPr>
            <a:spLocks noGrp="1"/>
          </p:cNvSpPr>
          <p:nvPr>
            <p:ph type="body" idx="1"/>
          </p:nvPr>
        </p:nvSpPr>
        <p:spPr>
          <a:xfrm>
            <a:off x="457200" y="1317805"/>
            <a:ext cx="4040188" cy="639762"/>
          </a:xfrm>
        </p:spPr>
        <p:txBody>
          <a:bodyPr/>
          <a:lstStyle/>
          <a:p>
            <a:r>
              <a:rPr lang="en-US" dirty="0"/>
              <a:t>For Learning</a:t>
            </a:r>
          </a:p>
        </p:txBody>
      </p:sp>
      <p:sp>
        <p:nvSpPr>
          <p:cNvPr id="6" name="Content Placeholder 5">
            <a:extLst>
              <a:ext uri="{FF2B5EF4-FFF2-40B4-BE49-F238E27FC236}">
                <a16:creationId xmlns:a16="http://schemas.microsoft.com/office/drawing/2014/main" id="{40E8BA91-5257-DD4F-9B7D-328E8C9C9EBF}"/>
              </a:ext>
            </a:extLst>
          </p:cNvPr>
          <p:cNvSpPr>
            <a:spLocks noGrp="1"/>
          </p:cNvSpPr>
          <p:nvPr>
            <p:ph sz="half" idx="2"/>
          </p:nvPr>
        </p:nvSpPr>
        <p:spPr>
          <a:xfrm>
            <a:off x="457200" y="1988939"/>
            <a:ext cx="4040188" cy="2075407"/>
          </a:xfrm>
        </p:spPr>
        <p:txBody>
          <a:bodyPr/>
          <a:lstStyle/>
          <a:p>
            <a:r>
              <a:rPr lang="en-US" dirty="0"/>
              <a:t>The teachers did not share ideas in initial interviews about written explanations as tools for learning.</a:t>
            </a:r>
          </a:p>
        </p:txBody>
      </p:sp>
      <p:sp>
        <p:nvSpPr>
          <p:cNvPr id="7" name="Text Placeholder 6">
            <a:extLst>
              <a:ext uri="{FF2B5EF4-FFF2-40B4-BE49-F238E27FC236}">
                <a16:creationId xmlns:a16="http://schemas.microsoft.com/office/drawing/2014/main" id="{4CFF7BFE-D70E-3B4B-B3E7-B6BD62F62AFB}"/>
              </a:ext>
            </a:extLst>
          </p:cNvPr>
          <p:cNvSpPr>
            <a:spLocks noGrp="1"/>
          </p:cNvSpPr>
          <p:nvPr>
            <p:ph type="body" sz="quarter" idx="3"/>
          </p:nvPr>
        </p:nvSpPr>
        <p:spPr>
          <a:xfrm>
            <a:off x="4645025" y="1317805"/>
            <a:ext cx="4041775" cy="639762"/>
          </a:xfrm>
        </p:spPr>
        <p:txBody>
          <a:bodyPr/>
          <a:lstStyle/>
          <a:p>
            <a:r>
              <a:rPr lang="en-US" dirty="0"/>
              <a:t>For Assessment</a:t>
            </a:r>
          </a:p>
        </p:txBody>
      </p:sp>
      <p:sp>
        <p:nvSpPr>
          <p:cNvPr id="8" name="Content Placeholder 7">
            <a:extLst>
              <a:ext uri="{FF2B5EF4-FFF2-40B4-BE49-F238E27FC236}">
                <a16:creationId xmlns:a16="http://schemas.microsoft.com/office/drawing/2014/main" id="{234D3D98-9DA2-D342-932D-2106EFCFD1C2}"/>
              </a:ext>
            </a:extLst>
          </p:cNvPr>
          <p:cNvSpPr>
            <a:spLocks noGrp="1"/>
          </p:cNvSpPr>
          <p:nvPr>
            <p:ph sz="quarter" idx="4"/>
          </p:nvPr>
        </p:nvSpPr>
        <p:spPr>
          <a:xfrm>
            <a:off x="4645025" y="1988939"/>
            <a:ext cx="4041775" cy="2075407"/>
          </a:xfrm>
        </p:spPr>
        <p:txBody>
          <a:bodyPr/>
          <a:lstStyle/>
          <a:p>
            <a:r>
              <a:rPr lang="en-US" sz="2000" dirty="0"/>
              <a:t>Ms. Walker:</a:t>
            </a:r>
          </a:p>
          <a:p>
            <a:r>
              <a:rPr lang="en-US" sz="2000" dirty="0"/>
              <a:t>"When they actually have to explain, </a:t>
            </a:r>
            <a:r>
              <a:rPr lang="en-US" sz="2000" b="1" dirty="0"/>
              <a:t>you can figure out what level they’re at in their understanding"</a:t>
            </a:r>
            <a:endParaRPr lang="en-US" sz="2000" dirty="0"/>
          </a:p>
          <a:p>
            <a:endParaRPr lang="en-US" dirty="0"/>
          </a:p>
        </p:txBody>
      </p:sp>
      <p:sp>
        <p:nvSpPr>
          <p:cNvPr id="9" name="TextBox 8">
            <a:extLst>
              <a:ext uri="{FF2B5EF4-FFF2-40B4-BE49-F238E27FC236}">
                <a16:creationId xmlns:a16="http://schemas.microsoft.com/office/drawing/2014/main" id="{2120C18F-11EA-B94E-A1B0-4D8BE32968D1}"/>
              </a:ext>
            </a:extLst>
          </p:cNvPr>
          <p:cNvSpPr txBox="1"/>
          <p:nvPr/>
        </p:nvSpPr>
        <p:spPr>
          <a:xfrm>
            <a:off x="457200" y="4205402"/>
            <a:ext cx="8229600" cy="2123658"/>
          </a:xfrm>
          <a:prstGeom prst="rect">
            <a:avLst/>
          </a:prstGeom>
          <a:noFill/>
        </p:spPr>
        <p:txBody>
          <a:bodyPr wrap="square" rtlCol="0">
            <a:spAutoFit/>
          </a:bodyPr>
          <a:lstStyle/>
          <a:p>
            <a:r>
              <a:rPr lang="en-US" sz="2400" b="1" dirty="0">
                <a:solidFill>
                  <a:srgbClr val="17453A"/>
                </a:solidFill>
                <a:latin typeface="Helvetica" pitchFamily="2" charset="0"/>
              </a:rPr>
              <a:t>For Meeting an Objective</a:t>
            </a:r>
          </a:p>
          <a:p>
            <a:endParaRPr lang="en-US" sz="1000" b="1" dirty="0">
              <a:solidFill>
                <a:srgbClr val="17453A"/>
              </a:solidFill>
              <a:latin typeface="Helvetica" pitchFamily="2" charset="0"/>
            </a:endParaRPr>
          </a:p>
          <a:p>
            <a:r>
              <a:rPr lang="en-US" sz="2000" dirty="0">
                <a:solidFill>
                  <a:srgbClr val="17453A"/>
                </a:solidFill>
                <a:latin typeface="Helvetica" pitchFamily="2" charset="0"/>
              </a:rPr>
              <a:t>Dr. James:</a:t>
            </a:r>
          </a:p>
          <a:p>
            <a:r>
              <a:rPr lang="en-US" sz="2000" dirty="0">
                <a:solidFill>
                  <a:srgbClr val="17453A"/>
                </a:solidFill>
                <a:latin typeface="Helvetica" pitchFamily="2" charset="0"/>
              </a:rPr>
              <a:t>"I say, ‘Our learning target…written on the wall says, </a:t>
            </a:r>
            <a:r>
              <a:rPr lang="en-US" sz="2000" i="1" dirty="0">
                <a:solidFill>
                  <a:srgbClr val="17453A"/>
                </a:solidFill>
                <a:latin typeface="Helvetica" pitchFamily="2" charset="0"/>
              </a:rPr>
              <a:t>Explain how the reactants of photosynthesis are changed into the products</a:t>
            </a:r>
            <a:r>
              <a:rPr lang="en-US" sz="2000" dirty="0">
                <a:solidFill>
                  <a:srgbClr val="17453A"/>
                </a:solidFill>
                <a:latin typeface="Helvetica" pitchFamily="2" charset="0"/>
              </a:rPr>
              <a:t>.’ That </a:t>
            </a:r>
            <a:r>
              <a:rPr lang="en-US" sz="2000" b="1" dirty="0">
                <a:solidFill>
                  <a:srgbClr val="17453A"/>
                </a:solidFill>
                <a:latin typeface="Helvetica" pitchFamily="2" charset="0"/>
              </a:rPr>
              <a:t>that’s the goal of science, to be able to explain.</a:t>
            </a:r>
            <a:r>
              <a:rPr lang="en-US" sz="2000" dirty="0">
                <a:solidFill>
                  <a:srgbClr val="17453A"/>
                </a:solidFill>
                <a:latin typeface="Helvetica" pitchFamily="2" charset="0"/>
              </a:rPr>
              <a:t>”</a:t>
            </a:r>
          </a:p>
          <a:p>
            <a:endParaRPr lang="en-US" dirty="0"/>
          </a:p>
        </p:txBody>
      </p:sp>
    </p:spTree>
    <p:extLst>
      <p:ext uri="{BB962C8B-B14F-4D97-AF65-F5344CB8AC3E}">
        <p14:creationId xmlns:p14="http://schemas.microsoft.com/office/powerpoint/2010/main" val="490780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F3733-564E-451B-8BB7-2D315780E2B2}"/>
              </a:ext>
            </a:extLst>
          </p:cNvPr>
          <p:cNvSpPr>
            <a:spLocks noGrp="1"/>
          </p:cNvSpPr>
          <p:nvPr>
            <p:ph type="title"/>
          </p:nvPr>
        </p:nvSpPr>
        <p:spPr>
          <a:xfrm>
            <a:off x="457200" y="294697"/>
            <a:ext cx="8229600" cy="1017614"/>
          </a:xfrm>
        </p:spPr>
        <p:txBody>
          <a:bodyPr>
            <a:normAutofit/>
          </a:bodyPr>
          <a:lstStyle/>
          <a:p>
            <a:r>
              <a:rPr lang="en-US" dirty="0"/>
              <a:t>Think-Aloud Example </a:t>
            </a:r>
            <a:br>
              <a:rPr lang="en-US" dirty="0"/>
            </a:br>
            <a:r>
              <a:rPr lang="en-US" sz="2000" dirty="0"/>
              <a:t>Explaining How a Cell in a Potato Plants Uses Food to Move and Function</a:t>
            </a:r>
          </a:p>
        </p:txBody>
      </p:sp>
      <p:sp>
        <p:nvSpPr>
          <p:cNvPr id="4" name="Content Placeholder 3">
            <a:extLst>
              <a:ext uri="{FF2B5EF4-FFF2-40B4-BE49-F238E27FC236}">
                <a16:creationId xmlns:a16="http://schemas.microsoft.com/office/drawing/2014/main" id="{615C888B-1C87-EA48-9B5F-4089AB29C065}"/>
              </a:ext>
            </a:extLst>
          </p:cNvPr>
          <p:cNvSpPr>
            <a:spLocks noGrp="1"/>
          </p:cNvSpPr>
          <p:nvPr>
            <p:ph sz="half" idx="1"/>
          </p:nvPr>
        </p:nvSpPr>
        <p:spPr>
          <a:xfrm>
            <a:off x="185530" y="1312311"/>
            <a:ext cx="4462670" cy="5143353"/>
          </a:xfrm>
        </p:spPr>
        <p:txBody>
          <a:bodyPr>
            <a:normAutofit fontScale="62500" lnSpcReduction="20000"/>
          </a:bodyPr>
          <a:lstStyle/>
          <a:p>
            <a:pPr>
              <a:buFont typeface="Wingdings" pitchFamily="2" charset="2"/>
              <a:buChar char="Ø"/>
            </a:pPr>
            <a:r>
              <a:rPr lang="en-US" sz="3600" b="1" dirty="0">
                <a:solidFill>
                  <a:srgbClr val="164536"/>
                </a:solidFill>
                <a:latin typeface="Helvetica" pitchFamily="2" charset="0"/>
              </a:rPr>
              <a:t>Kahlil:</a:t>
            </a:r>
            <a:r>
              <a:rPr lang="en-US" sz="3600" dirty="0">
                <a:solidFill>
                  <a:srgbClr val="164536"/>
                </a:solidFill>
                <a:latin typeface="Helvetica" pitchFamily="2" charset="0"/>
              </a:rPr>
              <a:t> [thinking aloud] The carbon dioxide should go out and the oxygen goes in, and glucose also goes in. Then the chemical equation, so the chemical equation is C₆H₁₂O₆, and carbon dioxide, it changes to oxygen and water….What forms of energy do - what forms of energy go into this chemical change? Chemical energy, it changes to, I think motion and light.</a:t>
            </a:r>
          </a:p>
          <a:p>
            <a:pPr marL="0" indent="0">
              <a:buNone/>
            </a:pPr>
            <a:endParaRPr lang="en-US" dirty="0"/>
          </a:p>
        </p:txBody>
      </p:sp>
      <p:sp>
        <p:nvSpPr>
          <p:cNvPr id="5" name="Content Placeholder 4">
            <a:extLst>
              <a:ext uri="{FF2B5EF4-FFF2-40B4-BE49-F238E27FC236}">
                <a16:creationId xmlns:a16="http://schemas.microsoft.com/office/drawing/2014/main" id="{B7097BA8-DE6C-5646-B006-C2B506E46C23}"/>
              </a:ext>
            </a:extLst>
          </p:cNvPr>
          <p:cNvSpPr>
            <a:spLocks noGrp="1"/>
          </p:cNvSpPr>
          <p:nvPr>
            <p:ph sz="half" idx="2"/>
          </p:nvPr>
        </p:nvSpPr>
        <p:spPr>
          <a:xfrm>
            <a:off x="4572000" y="1312311"/>
            <a:ext cx="4267200" cy="5015337"/>
          </a:xfrm>
        </p:spPr>
        <p:txBody>
          <a:bodyPr>
            <a:normAutofit fontScale="62500" lnSpcReduction="20000"/>
          </a:bodyPr>
          <a:lstStyle/>
          <a:p>
            <a:pPr>
              <a:buFont typeface="Wingdings" pitchFamily="2" charset="2"/>
              <a:buChar char="Ø"/>
            </a:pPr>
            <a:r>
              <a:rPr lang="en-US" sz="4000" b="1" dirty="0">
                <a:solidFill>
                  <a:srgbClr val="164536"/>
                </a:solidFill>
                <a:latin typeface="Helvetica" pitchFamily="2" charset="0"/>
              </a:rPr>
              <a:t>Kahlil’s Written Explanation: </a:t>
            </a:r>
            <a:r>
              <a:rPr lang="en-US" sz="4000" dirty="0">
                <a:solidFill>
                  <a:srgbClr val="164536"/>
                </a:solidFill>
                <a:latin typeface="Helvetica" pitchFamily="2" charset="0"/>
              </a:rPr>
              <a:t>The chemical equation of cellular respiration is C</a:t>
            </a:r>
            <a:r>
              <a:rPr lang="en-US" sz="4000" baseline="-25000" dirty="0">
                <a:solidFill>
                  <a:srgbClr val="164536"/>
                </a:solidFill>
                <a:latin typeface="Helvetica" pitchFamily="2" charset="0"/>
              </a:rPr>
              <a:t>6</a:t>
            </a:r>
            <a:r>
              <a:rPr lang="en-US" sz="4000" dirty="0">
                <a:solidFill>
                  <a:srgbClr val="164536"/>
                </a:solidFill>
                <a:latin typeface="Helvetica" pitchFamily="2" charset="0"/>
              </a:rPr>
              <a:t>H</a:t>
            </a:r>
            <a:r>
              <a:rPr lang="en-US" sz="4000" baseline="-25000" dirty="0">
                <a:solidFill>
                  <a:srgbClr val="164536"/>
                </a:solidFill>
                <a:latin typeface="Helvetica" pitchFamily="2" charset="0"/>
              </a:rPr>
              <a:t>12</a:t>
            </a:r>
            <a:r>
              <a:rPr lang="en-US" sz="4000" dirty="0">
                <a:solidFill>
                  <a:srgbClr val="164536"/>
                </a:solidFill>
                <a:latin typeface="Helvetica" pitchFamily="2" charset="0"/>
              </a:rPr>
              <a:t>O</a:t>
            </a:r>
            <a:r>
              <a:rPr lang="en-US" sz="4000" baseline="-25000" dirty="0">
                <a:solidFill>
                  <a:srgbClr val="164536"/>
                </a:solidFill>
                <a:latin typeface="Helvetica" pitchFamily="2" charset="0"/>
              </a:rPr>
              <a:t>6</a:t>
            </a:r>
            <a:r>
              <a:rPr lang="en-US" sz="4000" dirty="0">
                <a:solidFill>
                  <a:srgbClr val="164536"/>
                </a:solidFill>
                <a:latin typeface="Helvetica" pitchFamily="2" charset="0"/>
              </a:rPr>
              <a:t> + 6O</a:t>
            </a:r>
            <a:r>
              <a:rPr lang="en-US" sz="4000" baseline="-25000" dirty="0">
                <a:solidFill>
                  <a:srgbClr val="164536"/>
                </a:solidFill>
                <a:latin typeface="Helvetica" pitchFamily="2" charset="0"/>
              </a:rPr>
              <a:t>2</a:t>
            </a:r>
            <a:r>
              <a:rPr lang="en-US" sz="4000" dirty="0">
                <a:solidFill>
                  <a:srgbClr val="164536"/>
                </a:solidFill>
                <a:latin typeface="Helvetica" pitchFamily="2" charset="0"/>
                <a:sym typeface="Wingdings" pitchFamily="2" charset="2"/>
              </a:rPr>
              <a:t> CO</a:t>
            </a:r>
            <a:r>
              <a:rPr lang="en-US" sz="4000" baseline="-25000" dirty="0">
                <a:solidFill>
                  <a:srgbClr val="164536"/>
                </a:solidFill>
                <a:latin typeface="Helvetica" pitchFamily="2" charset="0"/>
                <a:sym typeface="Wingdings" pitchFamily="2" charset="2"/>
              </a:rPr>
              <a:t>2</a:t>
            </a:r>
            <a:r>
              <a:rPr lang="en-US" sz="4000" dirty="0">
                <a:solidFill>
                  <a:srgbClr val="164536"/>
                </a:solidFill>
                <a:latin typeface="Helvetica" pitchFamily="2" charset="0"/>
                <a:sym typeface="Wingdings" pitchFamily="2" charset="2"/>
              </a:rPr>
              <a:t> + H</a:t>
            </a:r>
            <a:r>
              <a:rPr lang="en-US" sz="4000" baseline="-25000" dirty="0">
                <a:solidFill>
                  <a:srgbClr val="164536"/>
                </a:solidFill>
                <a:latin typeface="Helvetica" pitchFamily="2" charset="0"/>
                <a:sym typeface="Wingdings" pitchFamily="2" charset="2"/>
              </a:rPr>
              <a:t>2</a:t>
            </a:r>
            <a:r>
              <a:rPr lang="en-US" sz="4000" dirty="0">
                <a:solidFill>
                  <a:srgbClr val="164536"/>
                </a:solidFill>
                <a:latin typeface="Helvetica" pitchFamily="2" charset="0"/>
                <a:sym typeface="Wingdings" pitchFamily="2" charset="2"/>
              </a:rPr>
              <a:t>O. The glucose and oxygen goes is while the CO</a:t>
            </a:r>
            <a:r>
              <a:rPr lang="en-US" sz="4000" baseline="-25000" dirty="0">
                <a:solidFill>
                  <a:srgbClr val="164536"/>
                </a:solidFill>
                <a:latin typeface="Helvetica" pitchFamily="2" charset="0"/>
                <a:sym typeface="Wingdings" pitchFamily="2" charset="2"/>
              </a:rPr>
              <a:t>2</a:t>
            </a:r>
            <a:r>
              <a:rPr lang="en-US" sz="4000" dirty="0">
                <a:solidFill>
                  <a:srgbClr val="164536"/>
                </a:solidFill>
                <a:latin typeface="Helvetica" pitchFamily="2" charset="0"/>
                <a:sym typeface="Wingdings" pitchFamily="2" charset="2"/>
              </a:rPr>
              <a:t> and water goes out. The chemical energy goes in and motion and heat goes out. The molecules that are needed is hydrogen and water is produce. Before the chemical change is CO</a:t>
            </a:r>
            <a:r>
              <a:rPr lang="en-US" sz="4000" baseline="-25000" dirty="0">
                <a:solidFill>
                  <a:srgbClr val="164536"/>
                </a:solidFill>
                <a:latin typeface="Helvetica" pitchFamily="2" charset="0"/>
                <a:sym typeface="Wingdings" pitchFamily="2" charset="2"/>
              </a:rPr>
              <a:t>2</a:t>
            </a:r>
            <a:r>
              <a:rPr lang="en-US" sz="4000" dirty="0">
                <a:solidFill>
                  <a:srgbClr val="164536"/>
                </a:solidFill>
                <a:latin typeface="Helvetica" pitchFamily="2" charset="0"/>
                <a:sym typeface="Wingdings" pitchFamily="2" charset="2"/>
              </a:rPr>
              <a:t> and after also CO</a:t>
            </a:r>
            <a:r>
              <a:rPr lang="en-US" sz="4000" baseline="-25000" dirty="0">
                <a:solidFill>
                  <a:srgbClr val="164536"/>
                </a:solidFill>
                <a:latin typeface="Helvetica" pitchFamily="2" charset="0"/>
                <a:sym typeface="Wingdings" pitchFamily="2" charset="2"/>
              </a:rPr>
              <a:t>2</a:t>
            </a:r>
            <a:r>
              <a:rPr lang="en-US" sz="4000" dirty="0">
                <a:solidFill>
                  <a:srgbClr val="164536"/>
                </a:solidFill>
                <a:latin typeface="Helvetica" pitchFamily="2" charset="0"/>
                <a:sym typeface="Wingdings" pitchFamily="2" charset="2"/>
              </a:rPr>
              <a:t>.</a:t>
            </a:r>
            <a:endParaRPr lang="en-US" sz="4000" dirty="0">
              <a:solidFill>
                <a:srgbClr val="164536"/>
              </a:solidFill>
              <a:latin typeface="Helvetica" pitchFamily="2" charset="0"/>
            </a:endParaRPr>
          </a:p>
          <a:p>
            <a:pPr marL="0" indent="0">
              <a:buNone/>
            </a:pPr>
            <a:endParaRPr lang="en-US" dirty="0"/>
          </a:p>
        </p:txBody>
      </p:sp>
      <p:sp>
        <p:nvSpPr>
          <p:cNvPr id="8" name="TextBox 7">
            <a:extLst>
              <a:ext uri="{FF2B5EF4-FFF2-40B4-BE49-F238E27FC236}">
                <a16:creationId xmlns:a16="http://schemas.microsoft.com/office/drawing/2014/main" id="{E7253F96-079A-8242-8B45-19E8D75CBF90}"/>
              </a:ext>
            </a:extLst>
          </p:cNvPr>
          <p:cNvSpPr txBox="1"/>
          <p:nvPr/>
        </p:nvSpPr>
        <p:spPr>
          <a:xfrm>
            <a:off x="1639956" y="2313566"/>
            <a:ext cx="6016487" cy="1323439"/>
          </a:xfrm>
          <a:prstGeom prst="rect">
            <a:avLst/>
          </a:prstGeom>
          <a:solidFill>
            <a:schemeClr val="bg1"/>
          </a:solidFill>
          <a:ln w="38100">
            <a:solidFill>
              <a:srgbClr val="17453A"/>
            </a:solidFill>
          </a:ln>
        </p:spPr>
        <p:txBody>
          <a:bodyPr wrap="square" rtlCol="0">
            <a:spAutoFit/>
          </a:bodyPr>
          <a:lstStyle/>
          <a:p>
            <a:pPr algn="ctr"/>
            <a:r>
              <a:rPr lang="en-US" sz="2000" dirty="0">
                <a:solidFill>
                  <a:srgbClr val="17453A"/>
                </a:solidFill>
                <a:latin typeface="Helvetica" pitchFamily="2" charset="0"/>
              </a:rPr>
              <a:t>This example demonstrates how different information about a students’ understanding is revealed through their speech compared to their writing. </a:t>
            </a:r>
          </a:p>
        </p:txBody>
      </p:sp>
    </p:spTree>
    <p:extLst>
      <p:ext uri="{BB962C8B-B14F-4D97-AF65-F5344CB8AC3E}">
        <p14:creationId xmlns:p14="http://schemas.microsoft.com/office/powerpoint/2010/main" val="24416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4">
                                            <p:txEl>
                                              <p:pRg st="0" end="0"/>
                                            </p:txEl>
                                          </p:spTgt>
                                        </p:tgtEl>
                                        <p:attrNameLst>
                                          <p:attrName>style.opacity</p:attrName>
                                        </p:attrNameLst>
                                      </p:cBhvr>
                                      <p:to>
                                        <p:strVal val="0.5"/>
                                      </p:to>
                                    </p:set>
                                    <p:animEffect filter="image" prLst="opacity: 0.5">
                                      <p:cBhvr rctx="IE">
                                        <p:cTn id="9" dur="indefinite"/>
                                        <p:tgtEl>
                                          <p:spTgt spid="4">
                                            <p:txEl>
                                              <p:pRg st="0" end="0"/>
                                            </p:txEl>
                                          </p:spTgt>
                                        </p:tgtEl>
                                      </p:cBhvr>
                                    </p:animEffect>
                                  </p:childTnLst>
                                </p:cTn>
                              </p:par>
                              <p:par>
                                <p:cTn id="10" presetID="9" presetClass="emph" presetSubtype="0" grpId="0" nodeType="withEffect">
                                  <p:stCondLst>
                                    <p:cond delay="0"/>
                                  </p:stCondLst>
                                  <p:childTnLst>
                                    <p:set>
                                      <p:cBhvr>
                                        <p:cTn id="11" dur="indefinite"/>
                                        <p:tgtEl>
                                          <p:spTgt spid="5">
                                            <p:txEl>
                                              <p:pRg st="0" end="0"/>
                                            </p:txEl>
                                          </p:spTgt>
                                        </p:tgtEl>
                                        <p:attrNameLst>
                                          <p:attrName>style.opacity</p:attrName>
                                        </p:attrNameLst>
                                      </p:cBhvr>
                                      <p:to>
                                        <p:strVal val="0.5"/>
                                      </p:to>
                                    </p:set>
                                    <p:animEffect filter="image" prLst="opacity: 0.5">
                                      <p:cBhvr rctx="IE">
                                        <p:cTn id="12" dur="indefinite"/>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EC00-DFBE-2B46-B1A0-8C572F305907}"/>
              </a:ext>
            </a:extLst>
          </p:cNvPr>
          <p:cNvSpPr>
            <a:spLocks noGrp="1"/>
          </p:cNvSpPr>
          <p:nvPr>
            <p:ph type="title"/>
          </p:nvPr>
        </p:nvSpPr>
        <p:spPr>
          <a:xfrm>
            <a:off x="457200" y="404513"/>
            <a:ext cx="8229600" cy="1017614"/>
          </a:xfrm>
        </p:spPr>
        <p:txBody>
          <a:bodyPr/>
          <a:lstStyle/>
          <a:p>
            <a:r>
              <a:rPr lang="en-US" dirty="0"/>
              <a:t>Think-Aloud Analysis</a:t>
            </a:r>
          </a:p>
        </p:txBody>
      </p:sp>
      <p:sp>
        <p:nvSpPr>
          <p:cNvPr id="3" name="Content Placeholder 2">
            <a:extLst>
              <a:ext uri="{FF2B5EF4-FFF2-40B4-BE49-F238E27FC236}">
                <a16:creationId xmlns:a16="http://schemas.microsoft.com/office/drawing/2014/main" id="{64003054-F82E-9246-AAEE-ED7B52B0B015}"/>
              </a:ext>
            </a:extLst>
          </p:cNvPr>
          <p:cNvSpPr>
            <a:spLocks noGrp="1"/>
          </p:cNvSpPr>
          <p:nvPr>
            <p:ph idx="1"/>
          </p:nvPr>
        </p:nvSpPr>
        <p:spPr>
          <a:xfrm>
            <a:off x="457200" y="1263101"/>
            <a:ext cx="8037443" cy="2035541"/>
          </a:xfrm>
        </p:spPr>
        <p:txBody>
          <a:bodyPr>
            <a:normAutofit lnSpcReduction="10000"/>
          </a:bodyPr>
          <a:lstStyle/>
          <a:p>
            <a:r>
              <a:rPr lang="en-US" sz="2400" dirty="0"/>
              <a:t>In analyzing Kahlil’s think-aloud, Dr. James recognized:</a:t>
            </a:r>
          </a:p>
          <a:p>
            <a:pPr lvl="1"/>
            <a:r>
              <a:rPr lang="en-US" b="1" dirty="0">
                <a:solidFill>
                  <a:srgbClr val="639567"/>
                </a:solidFill>
              </a:rPr>
              <a:t>He put CO</a:t>
            </a:r>
            <a:r>
              <a:rPr lang="en-US" b="1" baseline="-25000" dirty="0">
                <a:solidFill>
                  <a:srgbClr val="639567"/>
                </a:solidFill>
              </a:rPr>
              <a:t>2</a:t>
            </a:r>
            <a:r>
              <a:rPr lang="en-US" b="1" dirty="0">
                <a:solidFill>
                  <a:srgbClr val="639567"/>
                </a:solidFill>
              </a:rPr>
              <a:t> going in and out…but he wrote the correct equation</a:t>
            </a:r>
            <a:r>
              <a:rPr lang="en-US" dirty="0">
                <a:solidFill>
                  <a:srgbClr val="639567"/>
                </a:solidFill>
              </a:rPr>
              <a:t>…He was confused……I don’t think this [equation] makes any sense [to him]...What the equation really really stands for I think is like missing. </a:t>
            </a:r>
            <a:r>
              <a:rPr lang="en-US" b="1" dirty="0">
                <a:solidFill>
                  <a:srgbClr val="639567"/>
                </a:solidFill>
              </a:rPr>
              <a:t>How could you have an equation and have CO</a:t>
            </a:r>
            <a:r>
              <a:rPr lang="en-US" b="1" baseline="-25000" dirty="0">
                <a:solidFill>
                  <a:srgbClr val="639567"/>
                </a:solidFill>
              </a:rPr>
              <a:t>2</a:t>
            </a:r>
            <a:r>
              <a:rPr lang="en-US" b="1" dirty="0">
                <a:solidFill>
                  <a:srgbClr val="639567"/>
                </a:solidFill>
              </a:rPr>
              <a:t> on both sides?</a:t>
            </a:r>
          </a:p>
          <a:p>
            <a:pPr marL="0" indent="0">
              <a:buNone/>
            </a:pPr>
            <a:endParaRPr lang="en-US" dirty="0"/>
          </a:p>
        </p:txBody>
      </p:sp>
      <p:sp>
        <p:nvSpPr>
          <p:cNvPr id="6" name="TextBox 5">
            <a:extLst>
              <a:ext uri="{FF2B5EF4-FFF2-40B4-BE49-F238E27FC236}">
                <a16:creationId xmlns:a16="http://schemas.microsoft.com/office/drawing/2014/main" id="{EC0801FB-E013-934A-BEB2-D8867D3F6138}"/>
              </a:ext>
            </a:extLst>
          </p:cNvPr>
          <p:cNvSpPr txBox="1"/>
          <p:nvPr/>
        </p:nvSpPr>
        <p:spPr>
          <a:xfrm>
            <a:off x="457200" y="3298642"/>
            <a:ext cx="7772400" cy="3046988"/>
          </a:xfrm>
          <a:prstGeom prst="rect">
            <a:avLst/>
          </a:prstGeom>
          <a:noFill/>
        </p:spPr>
        <p:txBody>
          <a:bodyPr wrap="square" rtlCol="0">
            <a:spAutoFit/>
          </a:bodyPr>
          <a:lstStyle/>
          <a:p>
            <a:pPr marL="457200" indent="-457200">
              <a:buSzPts val="1800"/>
              <a:buFont typeface="High Tower Text" panose="02040502050506030303"/>
              <a:buChar char="»"/>
            </a:pPr>
            <a:r>
              <a:rPr lang="en-US" sz="2400" dirty="0">
                <a:solidFill>
                  <a:srgbClr val="17453A"/>
                </a:solidFill>
              </a:rPr>
              <a:t>In looking for patterns, Ms. Walker and Dr. James discussed:</a:t>
            </a:r>
          </a:p>
          <a:p>
            <a:pPr marL="915988" lvl="1" indent="-458788">
              <a:buSzPts val="1800"/>
              <a:buFont typeface="Helvetica" pitchFamily="2" charset="0"/>
              <a:buChar char="»"/>
            </a:pPr>
            <a:r>
              <a:rPr lang="en-US" sz="2400" dirty="0">
                <a:solidFill>
                  <a:srgbClr val="639567"/>
                </a:solidFill>
              </a:rPr>
              <a:t>Dr. James: What do we want them to say?...</a:t>
            </a:r>
            <a:r>
              <a:rPr lang="en-US" sz="2400" b="1" dirty="0">
                <a:solidFill>
                  <a:srgbClr val="639567"/>
                </a:solidFill>
              </a:rPr>
              <a:t>What makes a good explanation in science?</a:t>
            </a:r>
          </a:p>
          <a:p>
            <a:pPr marL="915988" lvl="1" indent="-458788">
              <a:buSzPts val="1800"/>
              <a:buFont typeface="Helvetica" pitchFamily="2" charset="0"/>
              <a:buChar char="»"/>
            </a:pPr>
            <a:r>
              <a:rPr lang="en-US" sz="2400" dirty="0">
                <a:solidFill>
                  <a:srgbClr val="639567"/>
                </a:solidFill>
              </a:rPr>
              <a:t>Ms. Walker: Yeah.</a:t>
            </a:r>
          </a:p>
          <a:p>
            <a:pPr marL="287337" lvl="1">
              <a:buSzPts val="1800"/>
            </a:pPr>
            <a:r>
              <a:rPr lang="en-US" sz="2400" dirty="0">
                <a:solidFill>
                  <a:srgbClr val="639567"/>
                </a:solidFill>
              </a:rPr>
              <a:t>---</a:t>
            </a:r>
          </a:p>
          <a:p>
            <a:pPr marL="915988" indent="-511175">
              <a:buSzPts val="1800"/>
              <a:buFont typeface="Helvetica" pitchFamily="2" charset="0"/>
              <a:buChar char="»"/>
            </a:pPr>
            <a:r>
              <a:rPr lang="en-US" sz="2400" dirty="0">
                <a:solidFill>
                  <a:srgbClr val="639567"/>
                </a:solidFill>
              </a:rPr>
              <a:t>Dr. James: What’s most useful for them to actually know?...</a:t>
            </a:r>
            <a:r>
              <a:rPr lang="en-US" sz="2400" b="1" dirty="0">
                <a:solidFill>
                  <a:srgbClr val="639567"/>
                </a:solidFill>
              </a:rPr>
              <a:t>I don’t know what I want.</a:t>
            </a:r>
            <a:endParaRPr lang="en-US" sz="2400" dirty="0">
              <a:solidFill>
                <a:srgbClr val="7F7F7F"/>
              </a:solidFill>
            </a:endParaRPr>
          </a:p>
        </p:txBody>
      </p:sp>
    </p:spTree>
    <p:extLst>
      <p:ext uri="{BB962C8B-B14F-4D97-AF65-F5344CB8AC3E}">
        <p14:creationId xmlns:p14="http://schemas.microsoft.com/office/powerpoint/2010/main" val="639235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F1A63-61C3-904D-AB3F-A61C553A006F}"/>
              </a:ext>
            </a:extLst>
          </p:cNvPr>
          <p:cNvSpPr>
            <a:spLocks noGrp="1"/>
          </p:cNvSpPr>
          <p:nvPr>
            <p:ph type="title"/>
          </p:nvPr>
        </p:nvSpPr>
        <p:spPr>
          <a:xfrm>
            <a:off x="457200" y="457521"/>
            <a:ext cx="8229600" cy="1017614"/>
          </a:xfrm>
        </p:spPr>
        <p:txBody>
          <a:bodyPr/>
          <a:lstStyle/>
          <a:p>
            <a:r>
              <a:rPr lang="en-US" dirty="0"/>
              <a:t>Writing the “Ideal” Explanation</a:t>
            </a:r>
          </a:p>
        </p:txBody>
      </p:sp>
      <p:sp>
        <p:nvSpPr>
          <p:cNvPr id="3" name="Content Placeholder 2">
            <a:extLst>
              <a:ext uri="{FF2B5EF4-FFF2-40B4-BE49-F238E27FC236}">
                <a16:creationId xmlns:a16="http://schemas.microsoft.com/office/drawing/2014/main" id="{55ADD40B-842B-CB44-9B2F-E6B2BFFC5C1B}"/>
              </a:ext>
            </a:extLst>
          </p:cNvPr>
          <p:cNvSpPr>
            <a:spLocks noGrp="1"/>
          </p:cNvSpPr>
          <p:nvPr>
            <p:ph idx="1"/>
          </p:nvPr>
        </p:nvSpPr>
        <p:spPr>
          <a:xfrm>
            <a:off x="457200" y="1475135"/>
            <a:ext cx="8229600" cy="4907736"/>
          </a:xfrm>
        </p:spPr>
        <p:txBody>
          <a:bodyPr>
            <a:normAutofit/>
          </a:bodyPr>
          <a:lstStyle/>
          <a:p>
            <a:r>
              <a:rPr lang="en-US" dirty="0"/>
              <a:t>Ms. Walker and Dr. James engaged in writing their own “ideal” explanations of charcoal burning. </a:t>
            </a:r>
          </a:p>
          <a:p>
            <a:endParaRPr lang="en-US" dirty="0"/>
          </a:p>
          <a:p>
            <a:r>
              <a:rPr lang="en-US" dirty="0"/>
              <a:t>The teachers were able to write a list of what students should include in their written explanations.</a:t>
            </a:r>
          </a:p>
          <a:p>
            <a:pPr lvl="1"/>
            <a:endParaRPr lang="en-US" sz="2800" dirty="0"/>
          </a:p>
          <a:p>
            <a:r>
              <a:rPr lang="en-US" dirty="0"/>
              <a:t>This activity allowed Ms. Walker and Dr. James to formulate their goals for students’ written explanations and allowed them to see how constructing a written explanation promotes learning.</a:t>
            </a:r>
          </a:p>
        </p:txBody>
      </p:sp>
    </p:spTree>
    <p:extLst>
      <p:ext uri="{BB962C8B-B14F-4D97-AF65-F5344CB8AC3E}">
        <p14:creationId xmlns:p14="http://schemas.microsoft.com/office/powerpoint/2010/main" val="294645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457202" y="302885"/>
            <a:ext cx="2978158" cy="6078865"/>
          </a:xfrm>
        </p:spPr>
        <p:txBody>
          <a:bodyPr>
            <a:normAutofit/>
          </a:bodyPr>
          <a:lstStyle/>
          <a:p>
            <a:pPr lvl="0"/>
            <a:r>
              <a:rPr lang="en-US" sz="2800" dirty="0">
                <a:solidFill>
                  <a:prstClr val="black"/>
                </a:solidFill>
              </a:rPr>
              <a:t>Scaffolding with the </a:t>
            </a:r>
            <a:r>
              <a:rPr lang="en-US" sz="2800" i="1" dirty="0">
                <a:solidFill>
                  <a:prstClr val="black"/>
                </a:solidFill>
              </a:rPr>
              <a:t>Carbon TIME</a:t>
            </a:r>
            <a:r>
              <a:rPr lang="en-US" sz="2800" dirty="0">
                <a:solidFill>
                  <a:prstClr val="black"/>
                </a:solidFill>
              </a:rPr>
              <a:t> Three Questions</a:t>
            </a:r>
          </a:p>
          <a:p>
            <a:pPr marL="523875" lvl="4" indent="-457200">
              <a:buFont typeface="Arial" panose="020B0604020202020204" pitchFamily="34" charset="0"/>
              <a:buChar char="•"/>
            </a:pPr>
            <a:r>
              <a:rPr lang="en-US" sz="2800" dirty="0"/>
              <a:t>Heuristic questions in first column</a:t>
            </a:r>
          </a:p>
          <a:p>
            <a:pPr marL="523875" lvl="4" indent="-457200">
              <a:buFont typeface="Arial" panose="020B0604020202020204" pitchFamily="34" charset="0"/>
              <a:buChar char="•"/>
            </a:pPr>
            <a:r>
              <a:rPr lang="en-US" sz="2800" dirty="0"/>
              <a:t>Energy and matter conservation rules in second column</a:t>
            </a:r>
          </a:p>
          <a:p>
            <a:pPr marL="523875" indent="-457200">
              <a:spcBef>
                <a:spcPts val="600"/>
              </a:spcBef>
              <a:buFont typeface="Arial" panose="020B0604020202020204" pitchFamily="34" charset="0"/>
              <a:buChar char="•"/>
            </a:pPr>
            <a:r>
              <a:rPr lang="en-US" sz="2800" dirty="0"/>
              <a:t>Connecting scales rules in third column</a:t>
            </a:r>
            <a:endParaRPr lang="en-US" sz="2800" dirty="0">
              <a:solidFill>
                <a:prstClr val="black"/>
              </a:solidFill>
            </a:endParaRPr>
          </a:p>
        </p:txBody>
      </p:sp>
      <p:pic>
        <p:nvPicPr>
          <p:cNvPr id="2" name="Picture 1" descr="Screen Shot 2018-01-25 at 1.1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5736" y="131435"/>
            <a:ext cx="4995102" cy="6590615"/>
          </a:xfrm>
          <a:prstGeom prst="rect">
            <a:avLst/>
          </a:prstGeom>
          <a:ln>
            <a:solidFill>
              <a:schemeClr val="tx1"/>
            </a:solidFill>
          </a:ln>
        </p:spPr>
      </p:pic>
    </p:spTree>
    <p:extLst>
      <p:ext uri="{BB962C8B-B14F-4D97-AF65-F5344CB8AC3E}">
        <p14:creationId xmlns:p14="http://schemas.microsoft.com/office/powerpoint/2010/main" val="712096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D859B-5E8E-294B-A391-1CD69FB39A57}"/>
              </a:ext>
            </a:extLst>
          </p:cNvPr>
          <p:cNvSpPr>
            <a:spLocks noGrp="1"/>
          </p:cNvSpPr>
          <p:nvPr>
            <p:ph type="title"/>
          </p:nvPr>
        </p:nvSpPr>
        <p:spPr>
          <a:xfrm>
            <a:off x="628650" y="347484"/>
            <a:ext cx="7886700" cy="374462"/>
          </a:xfrm>
        </p:spPr>
        <p:txBody>
          <a:bodyPr>
            <a:normAutofit fontScale="90000"/>
          </a:bodyPr>
          <a:lstStyle/>
          <a:p>
            <a:r>
              <a:rPr lang="en-US" sz="3600" b="1" dirty="0">
                <a:latin typeface="Arial" charset="0"/>
                <a:ea typeface="Arial" charset="0"/>
                <a:cs typeface="Arial" charset="0"/>
              </a:rPr>
              <a:t>Revised Explanation Checklist</a:t>
            </a:r>
            <a:endParaRPr lang="en-US" sz="3600" dirty="0"/>
          </a:p>
        </p:txBody>
      </p:sp>
      <p:pic>
        <p:nvPicPr>
          <p:cNvPr id="6" name="Picture 5">
            <a:extLst>
              <a:ext uri="{FF2B5EF4-FFF2-40B4-BE49-F238E27FC236}">
                <a16:creationId xmlns:a16="http://schemas.microsoft.com/office/drawing/2014/main" id="{1A31B755-FD86-0D47-A905-7A097043BAAC}"/>
              </a:ext>
            </a:extLst>
          </p:cNvPr>
          <p:cNvPicPr>
            <a:picLocks noChangeAspect="1"/>
          </p:cNvPicPr>
          <p:nvPr/>
        </p:nvPicPr>
        <p:blipFill>
          <a:blip r:embed="rId3"/>
          <a:stretch>
            <a:fillRect/>
          </a:stretch>
        </p:blipFill>
        <p:spPr>
          <a:xfrm>
            <a:off x="428571" y="885828"/>
            <a:ext cx="5089657" cy="5529262"/>
          </a:xfrm>
          <a:prstGeom prst="rect">
            <a:avLst/>
          </a:prstGeom>
          <a:ln>
            <a:solidFill>
              <a:schemeClr val="tx1"/>
            </a:solidFill>
          </a:ln>
        </p:spPr>
      </p:pic>
      <p:sp>
        <p:nvSpPr>
          <p:cNvPr id="7" name="TextBox 6">
            <a:extLst>
              <a:ext uri="{FF2B5EF4-FFF2-40B4-BE49-F238E27FC236}">
                <a16:creationId xmlns:a16="http://schemas.microsoft.com/office/drawing/2014/main" id="{69CD00FF-DB0B-C744-8174-4F9006C6A701}"/>
              </a:ext>
            </a:extLst>
          </p:cNvPr>
          <p:cNvSpPr txBox="1"/>
          <p:nvPr/>
        </p:nvSpPr>
        <p:spPr>
          <a:xfrm>
            <a:off x="5604007" y="721946"/>
            <a:ext cx="3328987" cy="5940088"/>
          </a:xfrm>
          <a:prstGeom prst="rect">
            <a:avLst/>
          </a:prstGeom>
          <a:noFill/>
        </p:spPr>
        <p:txBody>
          <a:bodyPr wrap="square" rtlCol="0">
            <a:spAutoFit/>
          </a:bodyPr>
          <a:lstStyle/>
          <a:p>
            <a:pPr marL="457200" indent="-457200">
              <a:buFont typeface="Arial" panose="020B0604020202020204" pitchFamily="34" charset="0"/>
              <a:buChar char="•"/>
            </a:pPr>
            <a:r>
              <a:rPr lang="en-US" sz="2000" dirty="0">
                <a:cs typeface="Arial" panose="020B0604020202020204" pitchFamily="34" charset="0"/>
              </a:rPr>
              <a:t>The teachers wrote “ideal” explanations. The checklist was revised based on what the teachers determined to be components of “ideal” explanations.</a:t>
            </a:r>
          </a:p>
          <a:p>
            <a:pPr marL="457200" indent="-457200">
              <a:buFont typeface="Arial" panose="020B0604020202020204" pitchFamily="34" charset="0"/>
              <a:buChar char="•"/>
            </a:pPr>
            <a:r>
              <a:rPr lang="en-US" sz="2000" dirty="0">
                <a:cs typeface="Arial" panose="020B0604020202020204" pitchFamily="34" charset="0"/>
              </a:rPr>
              <a:t>The components include attention to both science and literacy aspects of the performance of writing explanations.</a:t>
            </a:r>
          </a:p>
          <a:p>
            <a:pPr marL="457200" indent="-457200">
              <a:buFont typeface="Arial" panose="020B0604020202020204" pitchFamily="34" charset="0"/>
              <a:buChar char="•"/>
            </a:pPr>
            <a:r>
              <a:rPr lang="en-US" sz="2000" dirty="0">
                <a:cs typeface="Arial" panose="020B0604020202020204" pitchFamily="34" charset="0"/>
              </a:rPr>
              <a:t>The checklist serves to provide structure for the practice of constructing an explanation by decomposing it into smaller parts (Quintana et al., 2004)</a:t>
            </a:r>
            <a:endParaRPr lang="en-US" sz="2000" dirty="0"/>
          </a:p>
        </p:txBody>
      </p:sp>
      <p:sp>
        <p:nvSpPr>
          <p:cNvPr id="8" name="Rounded Rectangle 7">
            <a:extLst>
              <a:ext uri="{FF2B5EF4-FFF2-40B4-BE49-F238E27FC236}">
                <a16:creationId xmlns:a16="http://schemas.microsoft.com/office/drawing/2014/main" id="{3BBF04EE-FDA8-C445-8C68-5A3392BF6FBD}"/>
              </a:ext>
            </a:extLst>
          </p:cNvPr>
          <p:cNvSpPr/>
          <p:nvPr/>
        </p:nvSpPr>
        <p:spPr>
          <a:xfrm>
            <a:off x="514350" y="1771656"/>
            <a:ext cx="4900613" cy="5857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A8F0212-81D8-774D-A1EC-622A7050B76C}"/>
              </a:ext>
            </a:extLst>
          </p:cNvPr>
          <p:cNvSpPr/>
          <p:nvPr/>
        </p:nvSpPr>
        <p:spPr>
          <a:xfrm>
            <a:off x="485777" y="5800731"/>
            <a:ext cx="4900613" cy="58578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575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4A4E2-2D2C-9841-AD86-DFB2D6C9F336}"/>
              </a:ext>
            </a:extLst>
          </p:cNvPr>
          <p:cNvSpPr>
            <a:spLocks noGrp="1"/>
          </p:cNvSpPr>
          <p:nvPr>
            <p:ph type="title"/>
          </p:nvPr>
        </p:nvSpPr>
        <p:spPr/>
        <p:txBody>
          <a:bodyPr>
            <a:normAutofit/>
          </a:bodyPr>
          <a:lstStyle/>
          <a:p>
            <a:r>
              <a:rPr lang="en-US" dirty="0"/>
              <a:t>Potential Value of Scaffolding Writing in the Science Classroom</a:t>
            </a:r>
          </a:p>
        </p:txBody>
      </p:sp>
      <p:sp>
        <p:nvSpPr>
          <p:cNvPr id="4" name="Content Placeholder 3">
            <a:extLst>
              <a:ext uri="{FF2B5EF4-FFF2-40B4-BE49-F238E27FC236}">
                <a16:creationId xmlns:a16="http://schemas.microsoft.com/office/drawing/2014/main" id="{2F8F6CB4-2FF0-104D-8EC8-968459CD6097}"/>
              </a:ext>
            </a:extLst>
          </p:cNvPr>
          <p:cNvSpPr>
            <a:spLocks noGrp="1"/>
          </p:cNvSpPr>
          <p:nvPr>
            <p:ph idx="1"/>
          </p:nvPr>
        </p:nvSpPr>
        <p:spPr>
          <a:xfrm>
            <a:off x="628650" y="1825624"/>
            <a:ext cx="7886700" cy="4803775"/>
          </a:xfrm>
        </p:spPr>
        <p:txBody>
          <a:bodyPr>
            <a:normAutofit fontScale="77500" lnSpcReduction="20000"/>
          </a:bodyPr>
          <a:lstStyle/>
          <a:p>
            <a:r>
              <a:rPr lang="en-US" dirty="0"/>
              <a:t>Researcher: So, you’ve talked about the checklist a lot of times. Did you find that particularly helpful? </a:t>
            </a:r>
          </a:p>
          <a:p>
            <a:r>
              <a:rPr lang="en-US" dirty="0"/>
              <a:t>Megan: Yes. </a:t>
            </a:r>
          </a:p>
          <a:p>
            <a:r>
              <a:rPr lang="en-US" dirty="0"/>
              <a:t>Researcher: Was that a new way of thinking about writing for you?</a:t>
            </a:r>
          </a:p>
          <a:p>
            <a:r>
              <a:rPr lang="en-US" dirty="0"/>
              <a:t>Megan: …now it’s like a picture in my brain and I’m like, “Okay, I got to do this, this, this, this, and keep it in line.” I mean, it’s just really helpful and I think it helps a lot of kids, not just me. </a:t>
            </a:r>
          </a:p>
          <a:p>
            <a:r>
              <a:rPr lang="en-US" dirty="0"/>
              <a:t>Researcher: How did you feel about writing before you had that tool to use? </a:t>
            </a:r>
          </a:p>
          <a:p>
            <a:r>
              <a:rPr lang="en-US" dirty="0"/>
              <a:t>Megan: I was scared because I have really bad anxiety. When I get randomly called on in class and I say something wrong, I feel like everyone’s going to make fun of me. So, in class when I would write, I would get all sweaty and nervous. But then I got the checklist and it honestly helped me. So, it made more sense and it just helped me figure out what I was doing.</a:t>
            </a:r>
          </a:p>
        </p:txBody>
      </p:sp>
    </p:spTree>
    <p:extLst>
      <p:ext uri="{BB962C8B-B14F-4D97-AF65-F5344CB8AC3E}">
        <p14:creationId xmlns:p14="http://schemas.microsoft.com/office/powerpoint/2010/main" val="3578735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4F343-18B2-F747-9C4A-F7CC071DBEC6}"/>
              </a:ext>
            </a:extLst>
          </p:cNvPr>
          <p:cNvSpPr>
            <a:spLocks noGrp="1"/>
          </p:cNvSpPr>
          <p:nvPr>
            <p:ph type="title"/>
          </p:nvPr>
        </p:nvSpPr>
        <p:spPr>
          <a:xfrm>
            <a:off x="628650" y="328551"/>
            <a:ext cx="7886700" cy="476122"/>
          </a:xfrm>
        </p:spPr>
        <p:txBody>
          <a:bodyPr>
            <a:normAutofit fontScale="90000"/>
          </a:bodyPr>
          <a:lstStyle/>
          <a:p>
            <a:pPr algn="ctr"/>
            <a:r>
              <a:rPr lang="en-US" sz="3600" b="1" dirty="0">
                <a:latin typeface="+mn-lt"/>
              </a:rPr>
              <a:t>Collaborative Writing Protocol</a:t>
            </a:r>
          </a:p>
        </p:txBody>
      </p:sp>
      <p:pic>
        <p:nvPicPr>
          <p:cNvPr id="3" name="Picture 2">
            <a:extLst>
              <a:ext uri="{FF2B5EF4-FFF2-40B4-BE49-F238E27FC236}">
                <a16:creationId xmlns:a16="http://schemas.microsoft.com/office/drawing/2014/main" id="{A5E558F5-172F-494F-B4ED-A1C6EEF3DDB3}"/>
              </a:ext>
            </a:extLst>
          </p:cNvPr>
          <p:cNvPicPr>
            <a:picLocks noChangeAspect="1"/>
          </p:cNvPicPr>
          <p:nvPr/>
        </p:nvPicPr>
        <p:blipFill>
          <a:blip r:embed="rId2"/>
          <a:stretch>
            <a:fillRect/>
          </a:stretch>
        </p:blipFill>
        <p:spPr>
          <a:xfrm>
            <a:off x="482346" y="1039004"/>
            <a:ext cx="5658450" cy="5142339"/>
          </a:xfrm>
          <a:prstGeom prst="rect">
            <a:avLst/>
          </a:prstGeom>
        </p:spPr>
      </p:pic>
      <p:sp>
        <p:nvSpPr>
          <p:cNvPr id="4" name="Rectangle 3">
            <a:extLst>
              <a:ext uri="{FF2B5EF4-FFF2-40B4-BE49-F238E27FC236}">
                <a16:creationId xmlns:a16="http://schemas.microsoft.com/office/drawing/2014/main" id="{26C813DB-BE75-F34A-933C-F0A73C983314}"/>
              </a:ext>
            </a:extLst>
          </p:cNvPr>
          <p:cNvSpPr/>
          <p:nvPr/>
        </p:nvSpPr>
        <p:spPr>
          <a:xfrm>
            <a:off x="6220533" y="1039005"/>
            <a:ext cx="2356539" cy="4739759"/>
          </a:xfrm>
          <a:prstGeom prst="rect">
            <a:avLst/>
          </a:prstGeom>
        </p:spPr>
        <p:txBody>
          <a:bodyPr wrap="square">
            <a:spAutoFit/>
          </a:bodyPr>
          <a:lstStyle/>
          <a:p>
            <a:pPr marL="457200" indent="-457200">
              <a:buFont typeface="Arial" panose="020B0604020202020204" pitchFamily="34" charset="0"/>
              <a:buChar char="•"/>
            </a:pPr>
            <a:r>
              <a:rPr lang="en-US" dirty="0">
                <a:cs typeface="Arial" panose="020B0604020202020204" pitchFamily="34" charset="0"/>
              </a:rPr>
              <a:t>We co-designed a protocol for collaborative explanation writing to support students in refining their ideas. </a:t>
            </a:r>
          </a:p>
          <a:p>
            <a:pPr marL="457200" indent="-457200">
              <a:buFont typeface="Arial" panose="020B0604020202020204" pitchFamily="34" charset="0"/>
              <a:buChar char="•"/>
            </a:pPr>
            <a:r>
              <a:rPr lang="en-US" dirty="0">
                <a:cs typeface="Arial" panose="020B0604020202020204" pitchFamily="34" charset="0"/>
              </a:rPr>
              <a:t>This aligns with the theoretical idea of situated leaning in which learning occurs through practice within community </a:t>
            </a:r>
            <a:r>
              <a:rPr lang="en-US" sz="1600" dirty="0">
                <a:cs typeface="Arial" panose="020B0604020202020204" pitchFamily="34" charset="0"/>
              </a:rPr>
              <a:t>(Lave &amp; Wenger, 1991).</a:t>
            </a:r>
          </a:p>
        </p:txBody>
      </p:sp>
    </p:spTree>
    <p:extLst>
      <p:ext uri="{BB962C8B-B14F-4D97-AF65-F5344CB8AC3E}">
        <p14:creationId xmlns:p14="http://schemas.microsoft.com/office/powerpoint/2010/main" val="1548844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98583-F214-F347-9234-7A046DF9AC79}"/>
              </a:ext>
            </a:extLst>
          </p:cNvPr>
          <p:cNvSpPr>
            <a:spLocks noGrp="1"/>
          </p:cNvSpPr>
          <p:nvPr>
            <p:ph type="title"/>
          </p:nvPr>
        </p:nvSpPr>
        <p:spPr/>
        <p:txBody>
          <a:bodyPr>
            <a:normAutofit fontScale="90000"/>
          </a:bodyPr>
          <a:lstStyle/>
          <a:p>
            <a:pPr algn="ctr"/>
            <a:r>
              <a:rPr lang="en-US" sz="4000" dirty="0">
                <a:latin typeface="+mn-lt"/>
              </a:rPr>
              <a:t>Collaborative Explanations from 6</a:t>
            </a:r>
            <a:r>
              <a:rPr lang="en-US" sz="4000" baseline="30000" dirty="0">
                <a:latin typeface="+mn-lt"/>
              </a:rPr>
              <a:t>th</a:t>
            </a:r>
            <a:r>
              <a:rPr lang="en-US" sz="4000" dirty="0">
                <a:latin typeface="+mn-lt"/>
              </a:rPr>
              <a:t> Grade Students in Ms. Walker’s Classroom</a:t>
            </a:r>
          </a:p>
        </p:txBody>
      </p:sp>
      <p:pic>
        <p:nvPicPr>
          <p:cNvPr id="11" name="Content Placeholder 10">
            <a:extLst>
              <a:ext uri="{FF2B5EF4-FFF2-40B4-BE49-F238E27FC236}">
                <a16:creationId xmlns:a16="http://schemas.microsoft.com/office/drawing/2014/main" id="{4A25E413-061E-4745-A381-1910C584C77D}"/>
              </a:ext>
            </a:extLst>
          </p:cNvPr>
          <p:cNvPicPr>
            <a:picLocks noGrp="1" noChangeAspect="1"/>
          </p:cNvPicPr>
          <p:nvPr>
            <p:ph sz="half" idx="1"/>
          </p:nvPr>
        </p:nvPicPr>
        <p:blipFill>
          <a:blip r:embed="rId2"/>
          <a:stretch>
            <a:fillRect/>
          </a:stretch>
        </p:blipFill>
        <p:spPr>
          <a:xfrm>
            <a:off x="628650" y="1825625"/>
            <a:ext cx="3573722" cy="4351338"/>
          </a:xfrm>
        </p:spPr>
      </p:pic>
      <p:pic>
        <p:nvPicPr>
          <p:cNvPr id="13" name="Content Placeholder 12">
            <a:extLst>
              <a:ext uri="{FF2B5EF4-FFF2-40B4-BE49-F238E27FC236}">
                <a16:creationId xmlns:a16="http://schemas.microsoft.com/office/drawing/2014/main" id="{5661097E-1A84-1E4B-BF2A-B6FAE5A7030C}"/>
              </a:ext>
            </a:extLst>
          </p:cNvPr>
          <p:cNvPicPr>
            <a:picLocks noGrp="1" noChangeAspect="1"/>
          </p:cNvPicPr>
          <p:nvPr>
            <p:ph sz="half" idx="2"/>
          </p:nvPr>
        </p:nvPicPr>
        <p:blipFill>
          <a:blip r:embed="rId3"/>
          <a:stretch>
            <a:fillRect/>
          </a:stretch>
        </p:blipFill>
        <p:spPr>
          <a:xfrm>
            <a:off x="4358611" y="1825625"/>
            <a:ext cx="4391451" cy="4249172"/>
          </a:xfrm>
        </p:spPr>
      </p:pic>
    </p:spTree>
    <p:extLst>
      <p:ext uri="{BB962C8B-B14F-4D97-AF65-F5344CB8AC3E}">
        <p14:creationId xmlns:p14="http://schemas.microsoft.com/office/powerpoint/2010/main" val="1405545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3917A-451E-FE4B-82F4-BA7FA8B0E7F9}"/>
              </a:ext>
            </a:extLst>
          </p:cNvPr>
          <p:cNvSpPr>
            <a:spLocks noGrp="1"/>
          </p:cNvSpPr>
          <p:nvPr>
            <p:ph type="title"/>
          </p:nvPr>
        </p:nvSpPr>
        <p:spPr/>
        <p:txBody>
          <a:bodyPr/>
          <a:lstStyle/>
          <a:p>
            <a:r>
              <a:rPr lang="en-US" dirty="0"/>
              <a:t>Key Points</a:t>
            </a:r>
          </a:p>
        </p:txBody>
      </p:sp>
      <p:sp>
        <p:nvSpPr>
          <p:cNvPr id="3" name="Content Placeholder 2">
            <a:extLst>
              <a:ext uri="{FF2B5EF4-FFF2-40B4-BE49-F238E27FC236}">
                <a16:creationId xmlns:a16="http://schemas.microsoft.com/office/drawing/2014/main" id="{E1EFCC55-66BA-244D-9E57-DB4E8F56D79C}"/>
              </a:ext>
            </a:extLst>
          </p:cNvPr>
          <p:cNvSpPr>
            <a:spLocks noGrp="1"/>
          </p:cNvSpPr>
          <p:nvPr>
            <p:ph idx="1"/>
          </p:nvPr>
        </p:nvSpPr>
        <p:spPr/>
        <p:txBody>
          <a:bodyPr/>
          <a:lstStyle/>
          <a:p>
            <a:r>
              <a:rPr lang="en-US" dirty="0"/>
              <a:t>Interpreting science literacy as a linguistic performance</a:t>
            </a:r>
          </a:p>
          <a:p>
            <a:r>
              <a:rPr lang="en-US" dirty="0"/>
              <a:t>Scaffolding linguistic aspects of students’ explanation performances</a:t>
            </a:r>
          </a:p>
          <a:p>
            <a:r>
              <a:rPr lang="en-US" dirty="0"/>
              <a:t>Assessing linguistic aspects of students’ explanation performances</a:t>
            </a:r>
          </a:p>
          <a:p>
            <a:r>
              <a:rPr lang="en-US" dirty="0"/>
              <a:t>Analyzing an example</a:t>
            </a:r>
          </a:p>
        </p:txBody>
      </p:sp>
    </p:spTree>
    <p:extLst>
      <p:ext uri="{BB962C8B-B14F-4D97-AF65-F5344CB8AC3E}">
        <p14:creationId xmlns:p14="http://schemas.microsoft.com/office/powerpoint/2010/main" val="1863964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EC29-A16B-7B4B-BCF6-085A5C2E57D8}"/>
              </a:ext>
            </a:extLst>
          </p:cNvPr>
          <p:cNvSpPr>
            <a:spLocks noGrp="1"/>
          </p:cNvSpPr>
          <p:nvPr>
            <p:ph type="title"/>
          </p:nvPr>
        </p:nvSpPr>
        <p:spPr/>
        <p:txBody>
          <a:bodyPr>
            <a:normAutofit/>
          </a:bodyPr>
          <a:lstStyle/>
          <a:p>
            <a:r>
              <a:rPr lang="en-US" dirty="0"/>
              <a:t>Teachers’ Ideas of Why Writing in Science Matters</a:t>
            </a:r>
          </a:p>
        </p:txBody>
      </p:sp>
      <p:sp>
        <p:nvSpPr>
          <p:cNvPr id="5" name="Content Placeholder 4">
            <a:extLst>
              <a:ext uri="{FF2B5EF4-FFF2-40B4-BE49-F238E27FC236}">
                <a16:creationId xmlns:a16="http://schemas.microsoft.com/office/drawing/2014/main" id="{10653138-A97F-4442-AEC4-9C6070D0AD79}"/>
              </a:ext>
            </a:extLst>
          </p:cNvPr>
          <p:cNvSpPr>
            <a:spLocks noGrp="1"/>
          </p:cNvSpPr>
          <p:nvPr>
            <p:ph idx="1"/>
          </p:nvPr>
        </p:nvSpPr>
        <p:spPr/>
        <p:txBody>
          <a:bodyPr>
            <a:normAutofit fontScale="92500" lnSpcReduction="10000"/>
          </a:bodyPr>
          <a:lstStyle/>
          <a:p>
            <a:r>
              <a:rPr lang="en-US" sz="3700" dirty="0"/>
              <a:t>Ms. Walker: </a:t>
            </a:r>
          </a:p>
          <a:p>
            <a:pPr lvl="1"/>
            <a:r>
              <a:rPr lang="en-US" sz="3700" dirty="0"/>
              <a:t>"I think </a:t>
            </a:r>
            <a:r>
              <a:rPr lang="en-US" sz="3700" b="1" dirty="0"/>
              <a:t>when you write things you understand it better</a:t>
            </a:r>
            <a:r>
              <a:rPr lang="en-US" sz="3700" dirty="0"/>
              <a:t>…When you actually have to think about what is it that I have to write, now where are those connections kind of trying to pull those pieces together?...So, </a:t>
            </a:r>
            <a:r>
              <a:rPr lang="en-US" sz="3700" b="1" dirty="0"/>
              <a:t>I think it’s just their reflecting more as they’re writing than if you do speak it out loud</a:t>
            </a:r>
            <a:r>
              <a:rPr lang="en-US" sz="3700" dirty="0"/>
              <a:t>…"</a:t>
            </a:r>
          </a:p>
        </p:txBody>
      </p:sp>
    </p:spTree>
    <p:extLst>
      <p:ext uri="{BB962C8B-B14F-4D97-AF65-F5344CB8AC3E}">
        <p14:creationId xmlns:p14="http://schemas.microsoft.com/office/powerpoint/2010/main" val="2510690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1537B6-42A0-D84D-B02F-274167AF0DC0}"/>
              </a:ext>
            </a:extLst>
          </p:cNvPr>
          <p:cNvSpPr>
            <a:spLocks noGrp="1"/>
          </p:cNvSpPr>
          <p:nvPr>
            <p:ph type="title"/>
          </p:nvPr>
        </p:nvSpPr>
        <p:spPr/>
        <p:txBody>
          <a:bodyPr>
            <a:normAutofit/>
          </a:bodyPr>
          <a:lstStyle/>
          <a:p>
            <a:r>
              <a:rPr lang="en-US" dirty="0"/>
              <a:t>Teachers’ Ideas of Why Writing in Science Matters</a:t>
            </a:r>
          </a:p>
        </p:txBody>
      </p:sp>
      <p:sp>
        <p:nvSpPr>
          <p:cNvPr id="8" name="Content Placeholder 7">
            <a:extLst>
              <a:ext uri="{FF2B5EF4-FFF2-40B4-BE49-F238E27FC236}">
                <a16:creationId xmlns:a16="http://schemas.microsoft.com/office/drawing/2014/main" id="{A34C1132-F620-E44A-BB98-EBAAFD3C5FF3}"/>
              </a:ext>
            </a:extLst>
          </p:cNvPr>
          <p:cNvSpPr>
            <a:spLocks noGrp="1"/>
          </p:cNvSpPr>
          <p:nvPr>
            <p:ph idx="1"/>
          </p:nvPr>
        </p:nvSpPr>
        <p:spPr/>
        <p:txBody>
          <a:bodyPr>
            <a:normAutofit fontScale="70000" lnSpcReduction="20000"/>
          </a:bodyPr>
          <a:lstStyle/>
          <a:p>
            <a:r>
              <a:rPr lang="en-US" sz="4200" dirty="0"/>
              <a:t>Dr. James:</a:t>
            </a:r>
          </a:p>
          <a:p>
            <a:pPr lvl="1"/>
            <a:r>
              <a:rPr lang="en-US" sz="4200" dirty="0"/>
              <a:t>"I’ve noticed that most teachers will say…‘they can say it, they just can’t write it’…</a:t>
            </a:r>
            <a:r>
              <a:rPr lang="en-US" sz="4200" b="1" dirty="0"/>
              <a:t>when somebody is saying something, you’re interpreting what you think they mean</a:t>
            </a:r>
            <a:r>
              <a:rPr lang="en-US" sz="4200" dirty="0"/>
              <a:t>. When they say one sentence and then the next, your mind is going…‘those two things are connected and here’s the connection they’re making.’ That’s not always what they’re doing. They might just be remembering different things…</a:t>
            </a:r>
            <a:r>
              <a:rPr lang="en-US" sz="4200" b="1" dirty="0"/>
              <a:t>We might be making all of these assumptions about this deep understanding that they don’t actually have</a:t>
            </a:r>
            <a:r>
              <a:rPr lang="en-US" sz="4200" dirty="0"/>
              <a:t>.”</a:t>
            </a:r>
          </a:p>
          <a:p>
            <a:endParaRPr lang="en-US" dirty="0"/>
          </a:p>
        </p:txBody>
      </p:sp>
    </p:spTree>
    <p:extLst>
      <p:ext uri="{BB962C8B-B14F-4D97-AF65-F5344CB8AC3E}">
        <p14:creationId xmlns:p14="http://schemas.microsoft.com/office/powerpoint/2010/main" val="3024946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C64E-4E04-E942-AAF2-6FB43F82D417}"/>
              </a:ext>
            </a:extLst>
          </p:cNvPr>
          <p:cNvSpPr>
            <a:spLocks noGrp="1"/>
          </p:cNvSpPr>
          <p:nvPr>
            <p:ph type="title"/>
          </p:nvPr>
        </p:nvSpPr>
        <p:spPr/>
        <p:txBody>
          <a:bodyPr>
            <a:normAutofit fontScale="90000"/>
          </a:bodyPr>
          <a:lstStyle/>
          <a:p>
            <a:r>
              <a:rPr lang="en-US" dirty="0"/>
              <a:t>Assessing linguistic aspects of students’ explanation performances</a:t>
            </a:r>
          </a:p>
        </p:txBody>
      </p:sp>
      <p:sp>
        <p:nvSpPr>
          <p:cNvPr id="3" name="Content Placeholder 2">
            <a:extLst>
              <a:ext uri="{FF2B5EF4-FFF2-40B4-BE49-F238E27FC236}">
                <a16:creationId xmlns:a16="http://schemas.microsoft.com/office/drawing/2014/main" id="{9CEEEBD4-A8EE-AF4E-B8B0-554F5F624535}"/>
              </a:ext>
            </a:extLst>
          </p:cNvPr>
          <p:cNvSpPr>
            <a:spLocks noGrp="1"/>
          </p:cNvSpPr>
          <p:nvPr>
            <p:ph idx="1"/>
          </p:nvPr>
        </p:nvSpPr>
        <p:spPr/>
        <p:txBody>
          <a:bodyPr/>
          <a:lstStyle/>
          <a:p>
            <a:r>
              <a:rPr lang="en-US" dirty="0"/>
              <a:t>Theoretical and empirical</a:t>
            </a:r>
          </a:p>
          <a:p>
            <a:pPr lvl="1"/>
            <a:r>
              <a:rPr lang="en-US" dirty="0"/>
              <a:t>Genre theory (Rose, 2020)</a:t>
            </a:r>
          </a:p>
          <a:p>
            <a:pPr lvl="1"/>
            <a:r>
              <a:rPr lang="en-US" i="1" dirty="0"/>
              <a:t>Carbon TIME</a:t>
            </a:r>
          </a:p>
          <a:p>
            <a:pPr lvl="2"/>
            <a:r>
              <a:rPr lang="en-US" dirty="0"/>
              <a:t>Miller et al. (2018) framework</a:t>
            </a:r>
          </a:p>
          <a:p>
            <a:pPr lvl="2"/>
            <a:r>
              <a:rPr lang="en-US" dirty="0"/>
              <a:t>Three Questions Checklist</a:t>
            </a:r>
          </a:p>
          <a:p>
            <a:r>
              <a:rPr lang="en-US" dirty="0"/>
              <a:t>Practical: Working with science teachers</a:t>
            </a:r>
          </a:p>
          <a:p>
            <a:pPr lvl="1"/>
            <a:r>
              <a:rPr lang="en-US" dirty="0"/>
              <a:t>Issue: attention to writing performance</a:t>
            </a:r>
          </a:p>
          <a:p>
            <a:pPr lvl="1"/>
            <a:r>
              <a:rPr lang="en-US" dirty="0"/>
              <a:t>Issue: combining or distinguishing between explanation and evidence-based arguments</a:t>
            </a:r>
          </a:p>
          <a:p>
            <a:pPr lvl="1"/>
            <a:endParaRPr lang="en-US" dirty="0"/>
          </a:p>
        </p:txBody>
      </p:sp>
    </p:spTree>
    <p:extLst>
      <p:ext uri="{BB962C8B-B14F-4D97-AF65-F5344CB8AC3E}">
        <p14:creationId xmlns:p14="http://schemas.microsoft.com/office/powerpoint/2010/main" val="4214001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7D6F-8CB0-ED4B-9CA5-6F14B88EF7CE}"/>
              </a:ext>
            </a:extLst>
          </p:cNvPr>
          <p:cNvSpPr>
            <a:spLocks noGrp="1"/>
          </p:cNvSpPr>
          <p:nvPr>
            <p:ph type="title"/>
          </p:nvPr>
        </p:nvSpPr>
        <p:spPr>
          <a:xfrm>
            <a:off x="628650" y="365127"/>
            <a:ext cx="7886700" cy="402970"/>
          </a:xfrm>
        </p:spPr>
        <p:txBody>
          <a:bodyPr>
            <a:normAutofit fontScale="90000"/>
          </a:bodyPr>
          <a:lstStyle/>
          <a:p>
            <a:r>
              <a:rPr lang="en-US" dirty="0"/>
              <a:t>Analyzing an Example</a:t>
            </a:r>
          </a:p>
        </p:txBody>
      </p:sp>
      <p:sp>
        <p:nvSpPr>
          <p:cNvPr id="3" name="Content Placeholder 2">
            <a:extLst>
              <a:ext uri="{FF2B5EF4-FFF2-40B4-BE49-F238E27FC236}">
                <a16:creationId xmlns:a16="http://schemas.microsoft.com/office/drawing/2014/main" id="{553BE7E8-B96B-2D4C-923B-C8BEB88F03CE}"/>
              </a:ext>
            </a:extLst>
          </p:cNvPr>
          <p:cNvSpPr>
            <a:spLocks noGrp="1"/>
          </p:cNvSpPr>
          <p:nvPr>
            <p:ph idx="1"/>
          </p:nvPr>
        </p:nvSpPr>
        <p:spPr>
          <a:xfrm>
            <a:off x="628649" y="950976"/>
            <a:ext cx="5147311" cy="5225987"/>
          </a:xfrm>
        </p:spPr>
        <p:txBody>
          <a:bodyPr>
            <a:normAutofit lnSpcReduction="10000"/>
          </a:bodyPr>
          <a:lstStyle/>
          <a:p>
            <a:pPr marL="0" indent="0">
              <a:buNone/>
            </a:pPr>
            <a:r>
              <a:rPr lang="en-US" dirty="0"/>
              <a:t>Adapted Reading to Learn Writing Assessment Criteria (Rose, 2020)</a:t>
            </a:r>
          </a:p>
          <a:p>
            <a:r>
              <a:rPr lang="en-US" dirty="0"/>
              <a:t>Purpose</a:t>
            </a:r>
          </a:p>
          <a:p>
            <a:r>
              <a:rPr lang="en-US" dirty="0"/>
              <a:t>Staging </a:t>
            </a:r>
          </a:p>
          <a:p>
            <a:r>
              <a:rPr lang="en-US" dirty="0"/>
              <a:t>Phases</a:t>
            </a:r>
          </a:p>
          <a:p>
            <a:r>
              <a:rPr lang="en-US" dirty="0"/>
              <a:t>Field</a:t>
            </a:r>
          </a:p>
          <a:p>
            <a:r>
              <a:rPr lang="en-US" dirty="0"/>
              <a:t>Mode</a:t>
            </a:r>
          </a:p>
          <a:p>
            <a:r>
              <a:rPr lang="en-US" dirty="0"/>
              <a:t>Lexis</a:t>
            </a:r>
          </a:p>
          <a:p>
            <a:r>
              <a:rPr lang="en-US" dirty="0"/>
              <a:t>Conjunction &amp; reference</a:t>
            </a:r>
          </a:p>
          <a:p>
            <a:r>
              <a:rPr lang="en-US" dirty="0"/>
              <a:t>Grammar &amp; punctuation</a:t>
            </a:r>
          </a:p>
          <a:p>
            <a:r>
              <a:rPr lang="en-US" dirty="0"/>
              <a:t>Spelling</a:t>
            </a:r>
          </a:p>
        </p:txBody>
      </p:sp>
      <p:sp>
        <p:nvSpPr>
          <p:cNvPr id="4" name="Rounded Rectangle 3">
            <a:extLst>
              <a:ext uri="{FF2B5EF4-FFF2-40B4-BE49-F238E27FC236}">
                <a16:creationId xmlns:a16="http://schemas.microsoft.com/office/drawing/2014/main" id="{CA76A193-9E51-0A41-9385-968CF6174C50}"/>
              </a:ext>
            </a:extLst>
          </p:cNvPr>
          <p:cNvSpPr/>
          <p:nvPr/>
        </p:nvSpPr>
        <p:spPr>
          <a:xfrm>
            <a:off x="514351" y="1695456"/>
            <a:ext cx="1917954" cy="28917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D18CE855-C932-8746-9136-2F8D51CB7E42}"/>
              </a:ext>
            </a:extLst>
          </p:cNvPr>
          <p:cNvSpPr/>
          <p:nvPr/>
        </p:nvSpPr>
        <p:spPr>
          <a:xfrm>
            <a:off x="514351" y="4602480"/>
            <a:ext cx="3966209" cy="1319783"/>
          </a:xfrm>
          <a:prstGeom prst="round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1A449D8-318C-F341-B288-A15631A7E020}"/>
              </a:ext>
            </a:extLst>
          </p:cNvPr>
          <p:cNvSpPr txBox="1"/>
          <p:nvPr/>
        </p:nvSpPr>
        <p:spPr>
          <a:xfrm>
            <a:off x="3986784" y="2103120"/>
            <a:ext cx="3785011" cy="1200329"/>
          </a:xfrm>
          <a:prstGeom prst="rect">
            <a:avLst/>
          </a:prstGeom>
          <a:noFill/>
        </p:spPr>
        <p:txBody>
          <a:bodyPr wrap="none" rtlCol="0">
            <a:spAutoFit/>
          </a:bodyPr>
          <a:lstStyle/>
          <a:p>
            <a:r>
              <a:rPr lang="en-US" sz="2400" dirty="0">
                <a:solidFill>
                  <a:srgbClr val="FF0000"/>
                </a:solidFill>
              </a:rPr>
              <a:t>Criteria for scientific quality:</a:t>
            </a:r>
          </a:p>
          <a:p>
            <a:r>
              <a:rPr lang="en-US" sz="2400" dirty="0">
                <a:solidFill>
                  <a:srgbClr val="FF0000"/>
                </a:solidFill>
              </a:rPr>
              <a:t>Included in </a:t>
            </a:r>
            <a:r>
              <a:rPr lang="en-US" sz="2400" i="1" dirty="0">
                <a:solidFill>
                  <a:srgbClr val="FF0000"/>
                </a:solidFill>
              </a:rPr>
              <a:t>Carbon TIME</a:t>
            </a:r>
            <a:r>
              <a:rPr lang="en-US" sz="2400" dirty="0">
                <a:solidFill>
                  <a:srgbClr val="FF0000"/>
                </a:solidFill>
              </a:rPr>
              <a:t> and</a:t>
            </a:r>
            <a:br>
              <a:rPr lang="en-US" sz="2400" dirty="0">
                <a:solidFill>
                  <a:srgbClr val="FF0000"/>
                </a:solidFill>
              </a:rPr>
            </a:br>
            <a:r>
              <a:rPr lang="en-US" sz="2400" dirty="0">
                <a:solidFill>
                  <a:srgbClr val="FF0000"/>
                </a:solidFill>
              </a:rPr>
              <a:t>teachers’ scaffolds</a:t>
            </a:r>
          </a:p>
        </p:txBody>
      </p:sp>
      <p:sp>
        <p:nvSpPr>
          <p:cNvPr id="7" name="TextBox 6">
            <a:extLst>
              <a:ext uri="{FF2B5EF4-FFF2-40B4-BE49-F238E27FC236}">
                <a16:creationId xmlns:a16="http://schemas.microsoft.com/office/drawing/2014/main" id="{75A7F266-6753-7042-B281-7716DB41141E}"/>
              </a:ext>
            </a:extLst>
          </p:cNvPr>
          <p:cNvSpPr txBox="1"/>
          <p:nvPr/>
        </p:nvSpPr>
        <p:spPr>
          <a:xfrm>
            <a:off x="4809744" y="4242816"/>
            <a:ext cx="4198072" cy="1569660"/>
          </a:xfrm>
          <a:prstGeom prst="rect">
            <a:avLst/>
          </a:prstGeom>
          <a:noFill/>
        </p:spPr>
        <p:txBody>
          <a:bodyPr wrap="none" rtlCol="0">
            <a:spAutoFit/>
          </a:bodyPr>
          <a:lstStyle/>
          <a:p>
            <a:r>
              <a:rPr lang="en-US" sz="2400" dirty="0">
                <a:solidFill>
                  <a:srgbClr val="0432FF"/>
                </a:solidFill>
              </a:rPr>
              <a:t>Criteria for quality of </a:t>
            </a:r>
            <a:br>
              <a:rPr lang="en-US" sz="2400" dirty="0">
                <a:solidFill>
                  <a:srgbClr val="0432FF"/>
                </a:solidFill>
              </a:rPr>
            </a:br>
            <a:r>
              <a:rPr lang="en-US" sz="2400" dirty="0">
                <a:solidFill>
                  <a:srgbClr val="0432FF"/>
                </a:solidFill>
              </a:rPr>
              <a:t>communication: Not</a:t>
            </a:r>
          </a:p>
          <a:p>
            <a:r>
              <a:rPr lang="en-US" sz="2400" dirty="0">
                <a:solidFill>
                  <a:srgbClr val="0432FF"/>
                </a:solidFill>
              </a:rPr>
              <a:t>emphasized in </a:t>
            </a:r>
            <a:r>
              <a:rPr lang="en-US" sz="2400" i="1" dirty="0">
                <a:solidFill>
                  <a:srgbClr val="0432FF"/>
                </a:solidFill>
              </a:rPr>
              <a:t>Carbon TIME</a:t>
            </a:r>
            <a:r>
              <a:rPr lang="en-US" sz="2400" dirty="0">
                <a:solidFill>
                  <a:srgbClr val="0432FF"/>
                </a:solidFill>
              </a:rPr>
              <a:t> and</a:t>
            </a:r>
            <a:br>
              <a:rPr lang="en-US" sz="2400" dirty="0">
                <a:solidFill>
                  <a:srgbClr val="0432FF"/>
                </a:solidFill>
              </a:rPr>
            </a:br>
            <a:r>
              <a:rPr lang="en-US" sz="2400" dirty="0">
                <a:solidFill>
                  <a:srgbClr val="0432FF"/>
                </a:solidFill>
              </a:rPr>
              <a:t>teachers’ scaffolds</a:t>
            </a:r>
          </a:p>
        </p:txBody>
      </p:sp>
    </p:spTree>
    <p:extLst>
      <p:ext uri="{BB962C8B-B14F-4D97-AF65-F5344CB8AC3E}">
        <p14:creationId xmlns:p14="http://schemas.microsoft.com/office/powerpoint/2010/main" val="51961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09F28-37EF-4446-A653-C488ADF12065}"/>
              </a:ext>
            </a:extLst>
          </p:cNvPr>
          <p:cNvSpPr>
            <a:spLocks noGrp="1"/>
          </p:cNvSpPr>
          <p:nvPr>
            <p:ph type="title"/>
          </p:nvPr>
        </p:nvSpPr>
        <p:spPr>
          <a:xfrm>
            <a:off x="628650" y="365127"/>
            <a:ext cx="7886700" cy="421258"/>
          </a:xfrm>
        </p:spPr>
        <p:txBody>
          <a:bodyPr>
            <a:normAutofit fontScale="90000"/>
          </a:bodyPr>
          <a:lstStyle/>
          <a:p>
            <a:r>
              <a:rPr lang="en-US" dirty="0"/>
              <a:t>Lila’s Explanation</a:t>
            </a:r>
          </a:p>
        </p:txBody>
      </p:sp>
      <p:sp>
        <p:nvSpPr>
          <p:cNvPr id="3" name="Content Placeholder 2">
            <a:extLst>
              <a:ext uri="{FF2B5EF4-FFF2-40B4-BE49-F238E27FC236}">
                <a16:creationId xmlns:a16="http://schemas.microsoft.com/office/drawing/2014/main" id="{DD5810B1-1191-1741-B82A-B99AB0E8C879}"/>
              </a:ext>
            </a:extLst>
          </p:cNvPr>
          <p:cNvSpPr>
            <a:spLocks noGrp="1"/>
          </p:cNvSpPr>
          <p:nvPr>
            <p:ph idx="1"/>
          </p:nvPr>
        </p:nvSpPr>
        <p:spPr>
          <a:xfrm>
            <a:off x="317754" y="984376"/>
            <a:ext cx="5314950" cy="5068951"/>
          </a:xfrm>
        </p:spPr>
        <p:txBody>
          <a:bodyPr>
            <a:normAutofit fontScale="92500" lnSpcReduction="10000"/>
          </a:bodyPr>
          <a:lstStyle/>
          <a:p>
            <a:pPr marL="0" indent="0">
              <a:buNone/>
            </a:pPr>
            <a:r>
              <a:rPr lang="en-US" dirty="0"/>
              <a:t>The process that is happening is Ethanol Burning or combustion. Ethanol and oxygen are entering the process. Ethanol was in the dish and the oxygen came from the air. the Ethanol and oxygen are both moving into the flam. The fire pulled in O2 for fuel. Once the molecules got into the flam the molecules then broke apart, forming 2 CO2 and 3 h2O. The forms of energy that are present </a:t>
            </a:r>
            <a:r>
              <a:rPr lang="en-US" dirty="0" err="1"/>
              <a:t>befor</a:t>
            </a:r>
            <a:r>
              <a:rPr lang="en-US" dirty="0"/>
              <a:t> the chemical change is Ethanol energy. After the energy change there is heat and light. After all the molecules are formed CO2 and h2O go into the air. </a:t>
            </a:r>
          </a:p>
        </p:txBody>
      </p:sp>
      <p:sp>
        <p:nvSpPr>
          <p:cNvPr id="4" name="TextBox 3">
            <a:extLst>
              <a:ext uri="{FF2B5EF4-FFF2-40B4-BE49-F238E27FC236}">
                <a16:creationId xmlns:a16="http://schemas.microsoft.com/office/drawing/2014/main" id="{DF28A4F7-08C1-CD46-AD86-C73124EB41CB}"/>
              </a:ext>
            </a:extLst>
          </p:cNvPr>
          <p:cNvSpPr txBox="1"/>
          <p:nvPr/>
        </p:nvSpPr>
        <p:spPr>
          <a:xfrm>
            <a:off x="5623256" y="984376"/>
            <a:ext cx="2661207" cy="1200329"/>
          </a:xfrm>
          <a:prstGeom prst="rect">
            <a:avLst/>
          </a:prstGeom>
          <a:noFill/>
        </p:spPr>
        <p:txBody>
          <a:bodyPr wrap="square" rtlCol="0">
            <a:spAutoFit/>
          </a:bodyPr>
          <a:lstStyle/>
          <a:p>
            <a:r>
              <a:rPr lang="en-US" sz="2400" dirty="0">
                <a:solidFill>
                  <a:srgbClr val="FF0000"/>
                </a:solidFill>
              </a:rPr>
              <a:t>Criteria for scientific quality:</a:t>
            </a:r>
          </a:p>
          <a:p>
            <a:r>
              <a:rPr lang="en-US" sz="2400" dirty="0">
                <a:solidFill>
                  <a:srgbClr val="FF0000"/>
                </a:solidFill>
              </a:rPr>
              <a:t>Pretty good</a:t>
            </a:r>
          </a:p>
        </p:txBody>
      </p:sp>
      <p:sp>
        <p:nvSpPr>
          <p:cNvPr id="5" name="TextBox 4">
            <a:extLst>
              <a:ext uri="{FF2B5EF4-FFF2-40B4-BE49-F238E27FC236}">
                <a16:creationId xmlns:a16="http://schemas.microsoft.com/office/drawing/2014/main" id="{16A5AC2E-B983-544C-9ECC-00FB9E150019}"/>
              </a:ext>
            </a:extLst>
          </p:cNvPr>
          <p:cNvSpPr txBox="1"/>
          <p:nvPr/>
        </p:nvSpPr>
        <p:spPr>
          <a:xfrm>
            <a:off x="5623257" y="2382696"/>
            <a:ext cx="3001821" cy="2308324"/>
          </a:xfrm>
          <a:prstGeom prst="rect">
            <a:avLst/>
          </a:prstGeom>
          <a:noFill/>
        </p:spPr>
        <p:txBody>
          <a:bodyPr wrap="square" rtlCol="0">
            <a:spAutoFit/>
          </a:bodyPr>
          <a:lstStyle/>
          <a:p>
            <a:r>
              <a:rPr lang="en-US" sz="2400" dirty="0">
                <a:solidFill>
                  <a:srgbClr val="0432FF"/>
                </a:solidFill>
              </a:rPr>
              <a:t>Criteria for quality of </a:t>
            </a:r>
            <a:br>
              <a:rPr lang="en-US" sz="2400" dirty="0">
                <a:solidFill>
                  <a:srgbClr val="0432FF"/>
                </a:solidFill>
              </a:rPr>
            </a:br>
            <a:r>
              <a:rPr lang="en-US" sz="2400" dirty="0">
                <a:solidFill>
                  <a:srgbClr val="0432FF"/>
                </a:solidFill>
              </a:rPr>
              <a:t>communication: Not so good</a:t>
            </a:r>
          </a:p>
          <a:p>
            <a:endParaRPr lang="en-US" sz="2400" dirty="0">
              <a:solidFill>
                <a:srgbClr val="0432FF"/>
              </a:solidFill>
            </a:endParaRPr>
          </a:p>
          <a:p>
            <a:r>
              <a:rPr lang="en-US" sz="2400" b="1" dirty="0"/>
              <a:t>Question: How much should we care?</a:t>
            </a:r>
          </a:p>
        </p:txBody>
      </p:sp>
    </p:spTree>
    <p:extLst>
      <p:ext uri="{BB962C8B-B14F-4D97-AF65-F5344CB8AC3E}">
        <p14:creationId xmlns:p14="http://schemas.microsoft.com/office/powerpoint/2010/main" val="243387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50943"/>
            <a:ext cx="7772400" cy="760007"/>
          </a:xfrm>
        </p:spPr>
        <p:txBody>
          <a:bodyPr>
            <a:noAutofit/>
          </a:bodyPr>
          <a:lstStyle/>
          <a:p>
            <a:r>
              <a:rPr lang="en-US" sz="3600" dirty="0">
                <a:latin typeface="Calibri (HEADINGS)"/>
                <a:cs typeface="Calibri (HEADINGS)"/>
              </a:rPr>
              <a:t>Thanks to our funders</a:t>
            </a:r>
            <a:r>
              <a:rPr lang="en-US" sz="3600" dirty="0"/>
              <a:t> </a:t>
            </a:r>
            <a:endParaRPr lang="en-US" sz="3600" dirty="0">
              <a:latin typeface="Calibri (HEADINGS)"/>
              <a:cs typeface="Calibri (HEADINGS)"/>
            </a:endParaRPr>
          </a:p>
        </p:txBody>
      </p:sp>
      <p:sp>
        <p:nvSpPr>
          <p:cNvPr id="3" name="Content Placeholder 2"/>
          <p:cNvSpPr>
            <a:spLocks noGrp="1"/>
          </p:cNvSpPr>
          <p:nvPr>
            <p:ph type="subTitle" idx="1"/>
          </p:nvPr>
        </p:nvSpPr>
        <p:spPr>
          <a:xfrm>
            <a:off x="1371600" y="2201151"/>
            <a:ext cx="6400800" cy="3030415"/>
          </a:xfrm>
        </p:spPr>
        <p:txBody>
          <a:bodyPr>
            <a:normAutofit/>
          </a:bodyPr>
          <a:lstStyle/>
          <a:p>
            <a:pPr algn="l"/>
            <a:r>
              <a:rPr lang="en-US" dirty="0">
                <a:latin typeface="Calibri"/>
                <a:ea typeface="ＭＳ Ｐゴシック" charset="0"/>
                <a:cs typeface="Calibri"/>
              </a:rPr>
              <a:t>This research is supported by a grant from the National Science Foundation: </a:t>
            </a:r>
            <a:r>
              <a:rPr lang="en-US" dirty="0">
                <a:latin typeface="Calibri"/>
                <a:cs typeface="Calibri"/>
              </a:rPr>
              <a:t>Sustaining Responsive and Rigorous Teaching Based on</a:t>
            </a:r>
            <a:r>
              <a:rPr lang="en-US" i="1" dirty="0">
                <a:latin typeface="Calibri"/>
                <a:cs typeface="Calibri"/>
              </a:rPr>
              <a:t> Carbon TIME</a:t>
            </a:r>
            <a:r>
              <a:rPr lang="en-US" dirty="0">
                <a:latin typeface="Calibri"/>
                <a:cs typeface="Calibri"/>
              </a:rPr>
              <a:t> (NSF 1440988 )</a:t>
            </a:r>
            <a:r>
              <a:rPr lang="en-US" dirty="0">
                <a:latin typeface="Calibri"/>
                <a:ea typeface="ＭＳ Ｐゴシック" charset="0"/>
                <a:cs typeface="Calibri"/>
              </a:rPr>
              <a:t>. Any opinions, findings, and conclusions or recommendations expressed in this material are those of the author(s) and do not necessarily reflect the views of the National Science Foundation.</a:t>
            </a:r>
          </a:p>
        </p:txBody>
      </p:sp>
      <p:pic>
        <p:nvPicPr>
          <p:cNvPr id="4" name="Picture 3"/>
          <p:cNvPicPr>
            <a:picLocks noChangeAspect="1"/>
          </p:cNvPicPr>
          <p:nvPr/>
        </p:nvPicPr>
        <p:blipFill>
          <a:blip r:embed="rId3"/>
          <a:stretch>
            <a:fillRect/>
          </a:stretch>
        </p:blipFill>
        <p:spPr>
          <a:xfrm>
            <a:off x="6852442" y="448633"/>
            <a:ext cx="805658" cy="805658"/>
          </a:xfrm>
          <a:prstGeom prst="rect">
            <a:avLst/>
          </a:prstGeom>
        </p:spPr>
      </p:pic>
      <p:pic>
        <p:nvPicPr>
          <p:cNvPr id="5" name="Picture 4"/>
          <p:cNvPicPr>
            <a:picLocks noChangeAspect="1"/>
          </p:cNvPicPr>
          <p:nvPr/>
        </p:nvPicPr>
        <p:blipFill>
          <a:blip r:embed="rId4"/>
          <a:stretch>
            <a:fillRect/>
          </a:stretch>
        </p:blipFill>
        <p:spPr>
          <a:xfrm>
            <a:off x="1677139" y="448633"/>
            <a:ext cx="812108" cy="812108"/>
          </a:xfrm>
          <a:prstGeom prst="rect">
            <a:avLst/>
          </a:prstGeom>
        </p:spPr>
      </p:pic>
      <p:pic>
        <p:nvPicPr>
          <p:cNvPr id="13" name="Picture 12"/>
          <p:cNvPicPr>
            <a:picLocks noChangeAspect="1"/>
          </p:cNvPicPr>
          <p:nvPr/>
        </p:nvPicPr>
        <p:blipFill>
          <a:blip r:embed="rId5"/>
          <a:stretch>
            <a:fillRect/>
          </a:stretch>
        </p:blipFill>
        <p:spPr>
          <a:xfrm>
            <a:off x="2690810" y="5565051"/>
            <a:ext cx="665908" cy="1168259"/>
          </a:xfrm>
          <a:prstGeom prst="rect">
            <a:avLst/>
          </a:prstGeom>
        </p:spPr>
      </p:pic>
      <p:pic>
        <p:nvPicPr>
          <p:cNvPr id="14" name="Picture 13" descr="Mines_EEE_swirl_4CP_R.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9684" y="6291608"/>
            <a:ext cx="3230759" cy="369389"/>
          </a:xfrm>
          <a:prstGeom prst="rect">
            <a:avLst/>
          </a:prstGeom>
        </p:spPr>
      </p:pic>
      <p:pic>
        <p:nvPicPr>
          <p:cNvPr id="15" name="Picture 14" descr="Carbon TIME 4b.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480" y="5755458"/>
            <a:ext cx="1090594" cy="824807"/>
          </a:xfrm>
          <a:prstGeom prst="rect">
            <a:avLst/>
          </a:prstGeom>
        </p:spPr>
      </p:pic>
      <p:pic>
        <p:nvPicPr>
          <p:cNvPr id="16" name="Picture 15" descr="Screen Shot 2015-04-07 at 8.58.12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754" y="6567162"/>
            <a:ext cx="2143303" cy="166148"/>
          </a:xfrm>
          <a:prstGeom prst="rect">
            <a:avLst/>
          </a:prstGeom>
        </p:spPr>
      </p:pic>
      <p:pic>
        <p:nvPicPr>
          <p:cNvPr id="17" name="Picture 16">
            <a:extLst>
              <a:ext uri="{FF2B5EF4-FFF2-40B4-BE49-F238E27FC236}">
                <a16:creationId xmlns:a16="http://schemas.microsoft.com/office/drawing/2014/main" id="{676B1299-BB58-D44C-8E16-0B987812A907}"/>
              </a:ext>
            </a:extLst>
          </p:cNvPr>
          <p:cNvPicPr>
            <a:picLocks noChangeAspect="1"/>
          </p:cNvPicPr>
          <p:nvPr/>
        </p:nvPicPr>
        <p:blipFill>
          <a:blip r:embed="rId9"/>
          <a:stretch>
            <a:fillRect/>
          </a:stretch>
        </p:blipFill>
        <p:spPr>
          <a:xfrm>
            <a:off x="4082719" y="5686787"/>
            <a:ext cx="2496312" cy="470708"/>
          </a:xfrm>
          <a:prstGeom prst="rect">
            <a:avLst/>
          </a:prstGeom>
        </p:spPr>
      </p:pic>
      <p:pic>
        <p:nvPicPr>
          <p:cNvPr id="18" name="Picture 17" descr="berkele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23812" y="5911601"/>
            <a:ext cx="772097" cy="772097"/>
          </a:xfrm>
          <a:prstGeom prst="rect">
            <a:avLst/>
          </a:prstGeom>
        </p:spPr>
      </p:pic>
      <p:pic>
        <p:nvPicPr>
          <p:cNvPr id="19" name="Picture 18" descr="act logo.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64253" y="5911601"/>
            <a:ext cx="919958" cy="821709"/>
          </a:xfrm>
          <a:prstGeom prst="rect">
            <a:avLst/>
          </a:prstGeom>
        </p:spPr>
      </p:pic>
    </p:spTree>
    <p:extLst>
      <p:ext uri="{BB962C8B-B14F-4D97-AF65-F5344CB8AC3E}">
        <p14:creationId xmlns:p14="http://schemas.microsoft.com/office/powerpoint/2010/main" val="605358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209DA-FCAE-7F45-AAE0-BD0EA80F2918}"/>
              </a:ext>
            </a:extLst>
          </p:cNvPr>
          <p:cNvSpPr>
            <a:spLocks noGrp="1"/>
          </p:cNvSpPr>
          <p:nvPr>
            <p:ph type="title"/>
          </p:nvPr>
        </p:nvSpPr>
        <p:spPr>
          <a:xfrm>
            <a:off x="628650" y="365127"/>
            <a:ext cx="7886700" cy="915034"/>
          </a:xfrm>
        </p:spPr>
        <p:txBody>
          <a:bodyPr/>
          <a:lstStyle/>
          <a:p>
            <a:r>
              <a:rPr lang="en-US" dirty="0"/>
              <a:t>Defining Science Literacy</a:t>
            </a:r>
          </a:p>
        </p:txBody>
      </p:sp>
      <p:sp>
        <p:nvSpPr>
          <p:cNvPr id="3" name="Content Placeholder 2">
            <a:extLst>
              <a:ext uri="{FF2B5EF4-FFF2-40B4-BE49-F238E27FC236}">
                <a16:creationId xmlns:a16="http://schemas.microsoft.com/office/drawing/2014/main" id="{E28B83B3-803D-AF48-8169-861BF0C451B8}"/>
              </a:ext>
            </a:extLst>
          </p:cNvPr>
          <p:cNvSpPr>
            <a:spLocks noGrp="1"/>
          </p:cNvSpPr>
          <p:nvPr>
            <p:ph idx="1"/>
          </p:nvPr>
        </p:nvSpPr>
        <p:spPr>
          <a:xfrm>
            <a:off x="628650" y="1280161"/>
            <a:ext cx="7886700" cy="4896802"/>
          </a:xfrm>
        </p:spPr>
        <p:txBody>
          <a:bodyPr>
            <a:normAutofit fontScale="92500" lnSpcReduction="10000"/>
          </a:bodyPr>
          <a:lstStyle/>
          <a:p>
            <a:r>
              <a:rPr lang="en-US" dirty="0"/>
              <a:t>Science literacy can include (NRC, 2016, p. 32):</a:t>
            </a:r>
          </a:p>
          <a:p>
            <a:pPr lvl="1"/>
            <a:r>
              <a:rPr lang="en-US" dirty="0"/>
              <a:t>Foundational literacies</a:t>
            </a:r>
          </a:p>
          <a:p>
            <a:pPr lvl="1"/>
            <a:r>
              <a:rPr lang="en-US" dirty="0"/>
              <a:t>Content knowledge</a:t>
            </a:r>
          </a:p>
          <a:p>
            <a:pPr lvl="1"/>
            <a:r>
              <a:rPr lang="en-US" dirty="0"/>
              <a:t>Understanding of scientific practices</a:t>
            </a:r>
          </a:p>
          <a:p>
            <a:pPr lvl="1"/>
            <a:r>
              <a:rPr lang="en-US" dirty="0"/>
              <a:t>Epistemic knowledge</a:t>
            </a:r>
          </a:p>
          <a:p>
            <a:pPr lvl="1"/>
            <a:r>
              <a:rPr lang="en-US" dirty="0"/>
              <a:t>Identifying and judging scientific expertise</a:t>
            </a:r>
          </a:p>
          <a:p>
            <a:pPr lvl="1"/>
            <a:r>
              <a:rPr lang="en-US" dirty="0"/>
              <a:t>Cultural understanding of science</a:t>
            </a:r>
          </a:p>
          <a:p>
            <a:pPr lvl="1"/>
            <a:r>
              <a:rPr lang="en-US" dirty="0"/>
              <a:t>Disposition and habits of mind</a:t>
            </a:r>
          </a:p>
          <a:p>
            <a:endParaRPr lang="en-US" dirty="0"/>
          </a:p>
          <a:p>
            <a:r>
              <a:rPr lang="en-US" dirty="0"/>
              <a:t>“For science literacy, the production or consumption of science knowledge depends on the ability to access text, construct meaning, and evaluate newly encountered information in the specific domain of science” (NRC, 2016, p. 16-17).</a:t>
            </a:r>
          </a:p>
          <a:p>
            <a:endParaRPr lang="en-US" dirty="0"/>
          </a:p>
          <a:p>
            <a:endParaRPr lang="en-US" dirty="0"/>
          </a:p>
        </p:txBody>
      </p:sp>
    </p:spTree>
    <p:extLst>
      <p:ext uri="{BB962C8B-B14F-4D97-AF65-F5344CB8AC3E}">
        <p14:creationId xmlns:p14="http://schemas.microsoft.com/office/powerpoint/2010/main" val="1362744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F22C5-AC45-904F-8308-5A0F38735462}"/>
              </a:ext>
            </a:extLst>
          </p:cNvPr>
          <p:cNvSpPr>
            <a:spLocks noGrp="1"/>
          </p:cNvSpPr>
          <p:nvPr>
            <p:ph type="title"/>
          </p:nvPr>
        </p:nvSpPr>
        <p:spPr/>
        <p:txBody>
          <a:bodyPr>
            <a:normAutofit/>
          </a:bodyPr>
          <a:lstStyle/>
          <a:p>
            <a:r>
              <a:rPr lang="en-US" dirty="0"/>
              <a:t>Defining Environmental Science Literacy</a:t>
            </a:r>
          </a:p>
        </p:txBody>
      </p:sp>
      <p:sp>
        <p:nvSpPr>
          <p:cNvPr id="3" name="Content Placeholder 2">
            <a:extLst>
              <a:ext uri="{FF2B5EF4-FFF2-40B4-BE49-F238E27FC236}">
                <a16:creationId xmlns:a16="http://schemas.microsoft.com/office/drawing/2014/main" id="{FD003BB0-6A47-A94C-BBCE-0600CC45DAEF}"/>
              </a:ext>
            </a:extLst>
          </p:cNvPr>
          <p:cNvSpPr>
            <a:spLocks noGrp="1"/>
          </p:cNvSpPr>
          <p:nvPr>
            <p:ph idx="1"/>
          </p:nvPr>
        </p:nvSpPr>
        <p:spPr/>
        <p:txBody>
          <a:bodyPr>
            <a:normAutofit fontScale="85000" lnSpcReduction="20000"/>
          </a:bodyPr>
          <a:lstStyle/>
          <a:p>
            <a:r>
              <a:rPr lang="en-US" sz="2600" dirty="0"/>
              <a:t>We define Environmental Science Literacy </a:t>
            </a:r>
            <a:r>
              <a:rPr lang="en-US" sz="2600" dirty="0">
                <a:ea typeface="ＭＳ Ｐゴシック" charset="0"/>
                <a:cs typeface="ＭＳ Ｐゴシック" charset="0"/>
              </a:rPr>
              <a:t>as the capacity</a:t>
            </a:r>
            <a:r>
              <a:rPr lang="en-US" sz="2600" b="1" i="1" dirty="0">
                <a:solidFill>
                  <a:srgbClr val="FF0000"/>
                </a:solidFill>
                <a:ea typeface="ＭＳ Ｐゴシック" charset="0"/>
                <a:cs typeface="ＭＳ Ｐゴシック" charset="0"/>
              </a:rPr>
              <a:t> </a:t>
            </a:r>
          </a:p>
          <a:p>
            <a:pPr lvl="1"/>
            <a:r>
              <a:rPr lang="en-US" sz="2600" b="1" i="1" dirty="0">
                <a:solidFill>
                  <a:srgbClr val="FF0000"/>
                </a:solidFill>
                <a:ea typeface="ＭＳ Ｐゴシック" charset="0"/>
                <a:cs typeface="ＭＳ Ｐゴシック" charset="0"/>
              </a:rPr>
              <a:t>to participate in evidence-based discussions</a:t>
            </a:r>
            <a:r>
              <a:rPr lang="en-US" sz="2600" dirty="0">
                <a:ea typeface="ＭＳ Ｐゴシック" charset="0"/>
                <a:cs typeface="ＭＳ Ｐゴシック" charset="0"/>
              </a:rPr>
              <a:t> about social and environmental issues.</a:t>
            </a:r>
          </a:p>
          <a:p>
            <a:pPr lvl="1"/>
            <a:r>
              <a:rPr lang="en-US" sz="2600" b="1" i="1" dirty="0">
                <a:solidFill>
                  <a:srgbClr val="FF0000"/>
                </a:solidFill>
                <a:ea typeface="ＭＳ Ｐゴシック" charset="0"/>
                <a:cs typeface="ＭＳ Ｐゴシック" charset="0"/>
              </a:rPr>
              <a:t>to</a:t>
            </a:r>
            <a:r>
              <a:rPr lang="en-US" sz="2600" dirty="0">
                <a:ea typeface="ＭＳ Ｐゴシック" charset="0"/>
                <a:cs typeface="ＭＳ Ｐゴシック" charset="0"/>
              </a:rPr>
              <a:t> </a:t>
            </a:r>
            <a:r>
              <a:rPr lang="en-US" sz="2600" b="1" i="1" dirty="0">
                <a:solidFill>
                  <a:srgbClr val="FF0000"/>
                </a:solidFill>
                <a:ea typeface="ＭＳ Ｐゴシック" charset="0"/>
                <a:cs typeface="ＭＳ Ｐゴシック" charset="0"/>
              </a:rPr>
              <a:t>make decisions that are informed by science.</a:t>
            </a:r>
            <a:endParaRPr lang="en-US" sz="2600" dirty="0">
              <a:ea typeface="ＭＳ Ｐゴシック" charset="0"/>
              <a:cs typeface="ＭＳ Ｐゴシック" charset="0"/>
            </a:endParaRPr>
          </a:p>
          <a:p>
            <a:pPr lvl="1"/>
            <a:r>
              <a:rPr lang="en-US" sz="2600" b="1" i="1" dirty="0">
                <a:solidFill>
                  <a:srgbClr val="FF0000"/>
                </a:solidFill>
              </a:rPr>
              <a:t>for engagement and sense-making with </a:t>
            </a:r>
            <a:r>
              <a:rPr lang="en-US" sz="2600" b="1" i="1" dirty="0" err="1">
                <a:solidFill>
                  <a:srgbClr val="FF0000"/>
                </a:solidFill>
              </a:rPr>
              <a:t>uncurated</a:t>
            </a:r>
            <a:r>
              <a:rPr lang="en-US" sz="2600" b="1" i="1" dirty="0">
                <a:solidFill>
                  <a:srgbClr val="FF0000"/>
                </a:solidFill>
              </a:rPr>
              <a:t> phenomena and </a:t>
            </a:r>
            <a:r>
              <a:rPr lang="en-US" sz="2600" b="1" i="1" dirty="0" err="1">
                <a:solidFill>
                  <a:srgbClr val="FF0000"/>
                </a:solidFill>
              </a:rPr>
              <a:t>uncurated</a:t>
            </a:r>
            <a:r>
              <a:rPr lang="en-US" sz="2600" b="1" i="1" dirty="0">
                <a:solidFill>
                  <a:srgbClr val="FF0000"/>
                </a:solidFill>
              </a:rPr>
              <a:t> media/texts</a:t>
            </a:r>
            <a:r>
              <a:rPr lang="en-US" sz="2600" dirty="0"/>
              <a:t> that people encounter in their lives.</a:t>
            </a:r>
          </a:p>
          <a:p>
            <a:pPr lvl="1"/>
            <a:endParaRPr lang="en-US" sz="2600" dirty="0">
              <a:ea typeface="ＭＳ Ｐゴシック" charset="0"/>
              <a:cs typeface="ＭＳ Ｐゴシック" charset="0"/>
            </a:endParaRPr>
          </a:p>
          <a:p>
            <a:pPr>
              <a:lnSpc>
                <a:spcPct val="90000"/>
              </a:lnSpc>
            </a:pPr>
            <a:r>
              <a:rPr lang="en-US" sz="2600" dirty="0"/>
              <a:t>Environmental Science Literacy </a:t>
            </a:r>
            <a:r>
              <a:rPr lang="en-US" sz="2600" dirty="0">
                <a:ea typeface="ＭＳ Ｐゴシック" charset="0"/>
                <a:cs typeface="ＭＳ Ｐゴシック" charset="0"/>
              </a:rPr>
              <a:t>requires:</a:t>
            </a:r>
          </a:p>
          <a:p>
            <a:pPr lvl="1"/>
            <a:r>
              <a:rPr lang="en-US" sz="2600" b="1" i="1" dirty="0">
                <a:solidFill>
                  <a:srgbClr val="FF0000"/>
                </a:solidFill>
                <a:ea typeface="ＭＳ Ｐゴシック" charset="0"/>
                <a:cs typeface="ＭＳ Ｐゴシック" charset="0"/>
              </a:rPr>
              <a:t>3D science learning</a:t>
            </a:r>
          </a:p>
          <a:p>
            <a:pPr lvl="1"/>
            <a:r>
              <a:rPr lang="en-US" sz="2600" b="1" i="1" dirty="0">
                <a:solidFill>
                  <a:srgbClr val="FF0000"/>
                </a:solidFill>
                <a:ea typeface="ＭＳ Ｐゴシック" charset="0"/>
              </a:rPr>
              <a:t>P</a:t>
            </a:r>
            <a:r>
              <a:rPr lang="en-US" sz="2600" b="1" i="1" dirty="0">
                <a:solidFill>
                  <a:srgbClr val="FF0000"/>
                </a:solidFill>
                <a:ea typeface="ＭＳ Ｐゴシック" charset="0"/>
                <a:cs typeface="ＭＳ Ｐゴシック" charset="0"/>
              </a:rPr>
              <a:t>reparation for future learning</a:t>
            </a:r>
            <a:r>
              <a:rPr lang="en-US" sz="2600" dirty="0">
                <a:ea typeface="ＭＳ Ｐゴシック" charset="0"/>
                <a:cs typeface="ＭＳ Ｐゴシック" charset="0"/>
              </a:rPr>
              <a:t> (Bransford &amp; Schwartz, 2001) because</a:t>
            </a:r>
            <a:r>
              <a:rPr lang="is-IS" sz="2600" dirty="0">
                <a:ea typeface="ＭＳ Ｐゴシック" charset="0"/>
                <a:cs typeface="ＭＳ Ｐゴシック" charset="0"/>
              </a:rPr>
              <a:t>…</a:t>
            </a:r>
            <a:endParaRPr lang="en-US" sz="2600" dirty="0">
              <a:ea typeface="ＭＳ Ｐゴシック" charset="0"/>
              <a:cs typeface="ＭＳ Ｐゴシック" charset="0"/>
            </a:endParaRPr>
          </a:p>
          <a:p>
            <a:pPr lvl="2"/>
            <a:r>
              <a:rPr lang="en-US" sz="2600" dirty="0">
                <a:ea typeface="ＭＳ Ｐゴシック" charset="0"/>
                <a:cs typeface="ＭＳ Ｐゴシック" charset="0"/>
              </a:rPr>
              <a:t>Students cannot learn all science they will need while in school</a:t>
            </a:r>
          </a:p>
          <a:p>
            <a:pPr lvl="2"/>
            <a:r>
              <a:rPr lang="en-US" sz="2600" dirty="0">
                <a:ea typeface="ＭＳ Ｐゴシック" charset="0"/>
                <a:cs typeface="ＭＳ Ｐゴシック" charset="0"/>
              </a:rPr>
              <a:t>Knowledge in science continues to grow and change</a:t>
            </a:r>
            <a:endParaRPr lang="en-US" dirty="0"/>
          </a:p>
        </p:txBody>
      </p:sp>
    </p:spTree>
    <p:extLst>
      <p:ext uri="{BB962C8B-B14F-4D97-AF65-F5344CB8AC3E}">
        <p14:creationId xmlns:p14="http://schemas.microsoft.com/office/powerpoint/2010/main" val="258465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11335-B9EC-074B-B67F-C24FABE39FAE}"/>
              </a:ext>
            </a:extLst>
          </p:cNvPr>
          <p:cNvSpPr>
            <a:spLocks noGrp="1"/>
          </p:cNvSpPr>
          <p:nvPr>
            <p:ph type="title"/>
          </p:nvPr>
        </p:nvSpPr>
        <p:spPr>
          <a:xfrm>
            <a:off x="628650" y="163958"/>
            <a:ext cx="7886700" cy="1325563"/>
          </a:xfrm>
        </p:spPr>
        <p:txBody>
          <a:bodyPr>
            <a:normAutofit fontScale="90000"/>
          </a:bodyPr>
          <a:lstStyle/>
          <a:p>
            <a:r>
              <a:rPr lang="en-US" dirty="0"/>
              <a:t>Interpreting science literacy as a linguistic performance (Gee, 2005)</a:t>
            </a:r>
          </a:p>
        </p:txBody>
      </p:sp>
      <p:sp>
        <p:nvSpPr>
          <p:cNvPr id="3" name="Content Placeholder 2">
            <a:extLst>
              <a:ext uri="{FF2B5EF4-FFF2-40B4-BE49-F238E27FC236}">
                <a16:creationId xmlns:a16="http://schemas.microsoft.com/office/drawing/2014/main" id="{CBC80DE2-D590-DD40-9B1D-5D7734B16D3B}"/>
              </a:ext>
            </a:extLst>
          </p:cNvPr>
          <p:cNvSpPr>
            <a:spLocks noGrp="1"/>
          </p:cNvSpPr>
          <p:nvPr>
            <p:ph idx="1"/>
          </p:nvPr>
        </p:nvSpPr>
        <p:spPr>
          <a:xfrm>
            <a:off x="485215" y="5413249"/>
            <a:ext cx="7886700" cy="1060704"/>
          </a:xfrm>
        </p:spPr>
        <p:txBody>
          <a:bodyPr>
            <a:normAutofit fontScale="92500"/>
          </a:bodyPr>
          <a:lstStyle/>
          <a:p>
            <a:pPr marL="0" indent="0">
              <a:buNone/>
            </a:pPr>
            <a:r>
              <a:rPr lang="en-US" dirty="0"/>
              <a:t>The crucial question, then, is this: </a:t>
            </a:r>
            <a:r>
              <a:rPr lang="en-US" i="1" dirty="0"/>
              <a:t>Why would anyone—most especially a child in school—accept this loss?</a:t>
            </a:r>
          </a:p>
        </p:txBody>
      </p:sp>
      <p:graphicFrame>
        <p:nvGraphicFramePr>
          <p:cNvPr id="4" name="Table 3">
            <a:extLst>
              <a:ext uri="{FF2B5EF4-FFF2-40B4-BE49-F238E27FC236}">
                <a16:creationId xmlns:a16="http://schemas.microsoft.com/office/drawing/2014/main" id="{B65E1BF2-0CB6-B843-8843-2E67D4E526AC}"/>
              </a:ext>
            </a:extLst>
          </p:cNvPr>
          <p:cNvGraphicFramePr>
            <a:graphicFrameLocks noGrp="1"/>
          </p:cNvGraphicFramePr>
          <p:nvPr>
            <p:extLst>
              <p:ext uri="{D42A27DB-BD31-4B8C-83A1-F6EECF244321}">
                <p14:modId xmlns:p14="http://schemas.microsoft.com/office/powerpoint/2010/main" val="2690161668"/>
              </p:ext>
            </p:extLst>
          </p:nvPr>
        </p:nvGraphicFramePr>
        <p:xfrm>
          <a:off x="628649" y="1479479"/>
          <a:ext cx="7743266" cy="3749040"/>
        </p:xfrm>
        <a:graphic>
          <a:graphicData uri="http://schemas.openxmlformats.org/drawingml/2006/table">
            <a:tbl>
              <a:tblPr firstRow="1" bandRow="1">
                <a:tableStyleId>{5940675A-B579-460E-94D1-54222C63F5DA}</a:tableStyleId>
              </a:tblPr>
              <a:tblGrid>
                <a:gridCol w="3871633">
                  <a:extLst>
                    <a:ext uri="{9D8B030D-6E8A-4147-A177-3AD203B41FA5}">
                      <a16:colId xmlns:a16="http://schemas.microsoft.com/office/drawing/2014/main" val="1983092921"/>
                    </a:ext>
                  </a:extLst>
                </a:gridCol>
                <a:gridCol w="3871633">
                  <a:extLst>
                    <a:ext uri="{9D8B030D-6E8A-4147-A177-3AD203B41FA5}">
                      <a16:colId xmlns:a16="http://schemas.microsoft.com/office/drawing/2014/main" val="2754626799"/>
                    </a:ext>
                  </a:extLst>
                </a:gridCol>
              </a:tblGrid>
              <a:tr h="370840">
                <a:tc>
                  <a:txBody>
                    <a:bodyPr/>
                    <a:lstStyle/>
                    <a:p>
                      <a:r>
                        <a:rPr lang="en-US" sz="2400" b="1" dirty="0"/>
                        <a:t>Vernacular or lifeworld social language</a:t>
                      </a:r>
                      <a:r>
                        <a:rPr lang="en-US" sz="2400" dirty="0"/>
                        <a:t>: </a:t>
                      </a:r>
                      <a:r>
                        <a:rPr lang="en-US" sz="2400" kern="1200" dirty="0">
                          <a:solidFill>
                            <a:schemeClr val="tx1"/>
                          </a:solidFill>
                          <a:effectLst/>
                          <a:latin typeface="+mn-lt"/>
                          <a:ea typeface="+mn-ea"/>
                          <a:cs typeface="+mn-cs"/>
                        </a:rPr>
                        <a:t>These are some of the things that are lost: concrete things like hornworms and empathy for them; changes and transformations</a:t>
                      </a:r>
                    </a:p>
                    <a:p>
                      <a:r>
                        <a:rPr lang="en-US" sz="2400" kern="1200" dirty="0">
                          <a:solidFill>
                            <a:schemeClr val="tx1"/>
                          </a:solidFill>
                          <a:effectLst/>
                          <a:latin typeface="+mn-lt"/>
                          <a:ea typeface="+mn-ea"/>
                          <a:cs typeface="+mn-cs"/>
                        </a:rPr>
                        <a:t>as dynamic on-going processes; and telos and appreciation.</a:t>
                      </a:r>
                    </a:p>
                  </a:txBody>
                  <a:tcPr/>
                </a:tc>
                <a:tc>
                  <a:txBody>
                    <a:bodyPr/>
                    <a:lstStyle/>
                    <a:p>
                      <a:r>
                        <a:rPr lang="en-US" sz="2400" b="1" dirty="0"/>
                        <a:t>Science social language: </a:t>
                      </a:r>
                      <a:r>
                        <a:rPr lang="en-US" sz="2400" kern="1200" dirty="0">
                          <a:solidFill>
                            <a:schemeClr val="tx1"/>
                          </a:solidFill>
                          <a:effectLst/>
                          <a:latin typeface="+mn-lt"/>
                          <a:ea typeface="+mn-ea"/>
                          <a:cs typeface="+mn-cs"/>
                        </a:rPr>
                        <a:t>What is gained are: abstract things and relations among them; traits and quantification and categorization of traits; evaluation from within a specialized domain.</a:t>
                      </a:r>
                    </a:p>
                    <a:p>
                      <a:endParaRPr lang="en-US" sz="2400" b="1" dirty="0"/>
                    </a:p>
                  </a:txBody>
                  <a:tcPr/>
                </a:tc>
                <a:extLst>
                  <a:ext uri="{0D108BD9-81ED-4DB2-BD59-A6C34878D82A}">
                    <a16:rowId xmlns:a16="http://schemas.microsoft.com/office/drawing/2014/main" val="1278657209"/>
                  </a:ext>
                </a:extLst>
              </a:tr>
            </a:tbl>
          </a:graphicData>
        </a:graphic>
      </p:graphicFrame>
    </p:spTree>
    <p:extLst>
      <p:ext uri="{BB962C8B-B14F-4D97-AF65-F5344CB8AC3E}">
        <p14:creationId xmlns:p14="http://schemas.microsoft.com/office/powerpoint/2010/main" val="2190287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94F454-807C-1C43-945B-48EE72C79CBD}"/>
              </a:ext>
            </a:extLst>
          </p:cNvPr>
          <p:cNvPicPr>
            <a:picLocks noGrp="1"/>
          </p:cNvPicPr>
          <p:nvPr>
            <p:ph idx="1"/>
          </p:nvPr>
        </p:nvPicPr>
        <p:blipFill>
          <a:blip r:embed="rId2"/>
          <a:stretch>
            <a:fillRect/>
          </a:stretch>
        </p:blipFill>
        <p:spPr>
          <a:xfrm>
            <a:off x="711075" y="582041"/>
            <a:ext cx="6384669" cy="3935095"/>
          </a:xfrm>
          <a:prstGeom prst="rect">
            <a:avLst/>
          </a:prstGeom>
        </p:spPr>
      </p:pic>
      <p:sp>
        <p:nvSpPr>
          <p:cNvPr id="5" name="TextBox 4">
            <a:extLst>
              <a:ext uri="{FF2B5EF4-FFF2-40B4-BE49-F238E27FC236}">
                <a16:creationId xmlns:a16="http://schemas.microsoft.com/office/drawing/2014/main" id="{41C377F8-F514-8E4F-9A00-B40FBD583C88}"/>
              </a:ext>
            </a:extLst>
          </p:cNvPr>
          <p:cNvSpPr txBox="1"/>
          <p:nvPr/>
        </p:nvSpPr>
        <p:spPr>
          <a:xfrm>
            <a:off x="711075" y="4663440"/>
            <a:ext cx="7549183" cy="1569660"/>
          </a:xfrm>
          <a:prstGeom prst="rect">
            <a:avLst/>
          </a:prstGeom>
          <a:noFill/>
        </p:spPr>
        <p:txBody>
          <a:bodyPr wrap="none" rtlCol="0">
            <a:spAutoFit/>
          </a:bodyPr>
          <a:lstStyle/>
          <a:p>
            <a:r>
              <a:rPr lang="en-US" sz="2400" dirty="0"/>
              <a:t>Learning progression framework for scientific explanations </a:t>
            </a:r>
            <a:br>
              <a:rPr lang="en-US" sz="2400" dirty="0"/>
            </a:br>
            <a:r>
              <a:rPr lang="en-US" sz="2400" dirty="0"/>
              <a:t>(Miller et al., 2018)</a:t>
            </a:r>
          </a:p>
          <a:p>
            <a:r>
              <a:rPr lang="en-US" sz="2400" dirty="0"/>
              <a:t>Crosscutting concepts as “scientific rules of grammar,” </a:t>
            </a:r>
            <a:br>
              <a:rPr lang="en-US" sz="2400" dirty="0"/>
            </a:br>
            <a:r>
              <a:rPr lang="en-US" sz="2400" dirty="0"/>
              <a:t>capturing key conventions of science social language</a:t>
            </a:r>
          </a:p>
        </p:txBody>
      </p:sp>
    </p:spTree>
    <p:extLst>
      <p:ext uri="{BB962C8B-B14F-4D97-AF65-F5344CB8AC3E}">
        <p14:creationId xmlns:p14="http://schemas.microsoft.com/office/powerpoint/2010/main" val="2638885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72B4A-B100-7A4D-BD02-CDDA297551CC}"/>
              </a:ext>
            </a:extLst>
          </p:cNvPr>
          <p:cNvSpPr>
            <a:spLocks noGrp="1"/>
          </p:cNvSpPr>
          <p:nvPr>
            <p:ph type="title"/>
          </p:nvPr>
        </p:nvSpPr>
        <p:spPr/>
        <p:txBody>
          <a:bodyPr>
            <a:normAutofit/>
          </a:bodyPr>
          <a:lstStyle/>
          <a:p>
            <a:r>
              <a:rPr lang="en-US" dirty="0"/>
              <a:t>Scaffolding science literacy as a linguistic performance</a:t>
            </a:r>
          </a:p>
        </p:txBody>
      </p:sp>
      <p:sp>
        <p:nvSpPr>
          <p:cNvPr id="3" name="Content Placeholder 2">
            <a:extLst>
              <a:ext uri="{FF2B5EF4-FFF2-40B4-BE49-F238E27FC236}">
                <a16:creationId xmlns:a16="http://schemas.microsoft.com/office/drawing/2014/main" id="{7DB2DE51-B81E-4544-B7CF-B818B8CA96E3}"/>
              </a:ext>
            </a:extLst>
          </p:cNvPr>
          <p:cNvSpPr>
            <a:spLocks noGrp="1"/>
          </p:cNvSpPr>
          <p:nvPr>
            <p:ph idx="1"/>
          </p:nvPr>
        </p:nvSpPr>
        <p:spPr/>
        <p:txBody>
          <a:bodyPr>
            <a:normAutofit fontScale="85000" lnSpcReduction="20000"/>
          </a:bodyPr>
          <a:lstStyle/>
          <a:p>
            <a:r>
              <a:rPr lang="en-US" dirty="0"/>
              <a:t>Language acquisition crucially involves access to and simulations of the perspectives of more advanced users of the language in the midst of practice. (Gee, 2005; Sharma &amp; Anderson, 2009)</a:t>
            </a:r>
          </a:p>
          <a:p>
            <a:r>
              <a:rPr lang="en-US" dirty="0"/>
              <a:t>Bohr: The task of science is extending our experience and reducing it to order</a:t>
            </a:r>
          </a:p>
          <a:p>
            <a:r>
              <a:rPr lang="en-US" dirty="0"/>
              <a:t>This includes:</a:t>
            </a:r>
          </a:p>
          <a:p>
            <a:pPr lvl="1"/>
            <a:r>
              <a:rPr lang="en-US" dirty="0"/>
              <a:t>Extending students’ experience into systems that are too small, or too large, or too distant in time for them to observe directly</a:t>
            </a:r>
          </a:p>
          <a:p>
            <a:pPr lvl="1"/>
            <a:r>
              <a:rPr lang="en-US" dirty="0"/>
              <a:t>Using the linguistic resources of scientific social languages to reduce this new experience to order when vernacular or lifeworld social languages are inadequate</a:t>
            </a:r>
          </a:p>
          <a:p>
            <a:r>
              <a:rPr lang="en-US" dirty="0"/>
              <a:t>Challenge: doing this while making sure that this new social language is personally meaningful to students </a:t>
            </a:r>
          </a:p>
        </p:txBody>
      </p:sp>
    </p:spTree>
    <p:extLst>
      <p:ext uri="{BB962C8B-B14F-4D97-AF65-F5344CB8AC3E}">
        <p14:creationId xmlns:p14="http://schemas.microsoft.com/office/powerpoint/2010/main" val="3417062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FF223-BA87-DB49-8261-048B1DF71237}"/>
              </a:ext>
            </a:extLst>
          </p:cNvPr>
          <p:cNvSpPr>
            <a:spLocks noGrp="1"/>
          </p:cNvSpPr>
          <p:nvPr>
            <p:ph type="title"/>
          </p:nvPr>
        </p:nvSpPr>
        <p:spPr>
          <a:xfrm>
            <a:off x="628650" y="365127"/>
            <a:ext cx="7886700" cy="604138"/>
          </a:xfrm>
        </p:spPr>
        <p:txBody>
          <a:bodyPr>
            <a:normAutofit fontScale="90000"/>
          </a:bodyPr>
          <a:lstStyle/>
          <a:p>
            <a:r>
              <a:rPr lang="en-US" sz="3600" b="1" dirty="0"/>
              <a:t>Questions, Connections, Questions Reading Strategy</a:t>
            </a:r>
          </a:p>
        </p:txBody>
      </p:sp>
      <p:pic>
        <p:nvPicPr>
          <p:cNvPr id="4" name="Content Placeholder 3">
            <a:extLst>
              <a:ext uri="{FF2B5EF4-FFF2-40B4-BE49-F238E27FC236}">
                <a16:creationId xmlns:a16="http://schemas.microsoft.com/office/drawing/2014/main" id="{7A936090-77AD-6C47-82A0-CEB304C4C5AB}"/>
              </a:ext>
            </a:extLst>
          </p:cNvPr>
          <p:cNvPicPr>
            <a:picLocks noGrp="1" noChangeAspect="1"/>
          </p:cNvPicPr>
          <p:nvPr>
            <p:ph idx="1"/>
          </p:nvPr>
        </p:nvPicPr>
        <p:blipFill>
          <a:blip r:embed="rId3"/>
          <a:stretch>
            <a:fillRect/>
          </a:stretch>
        </p:blipFill>
        <p:spPr>
          <a:xfrm>
            <a:off x="628650" y="1350136"/>
            <a:ext cx="4638294" cy="4928755"/>
          </a:xfrm>
          <a:prstGeom prst="rect">
            <a:avLst/>
          </a:prstGeom>
          <a:ln>
            <a:solidFill>
              <a:schemeClr val="tx1"/>
            </a:solidFill>
          </a:ln>
        </p:spPr>
      </p:pic>
      <p:sp>
        <p:nvSpPr>
          <p:cNvPr id="5" name="TextBox 4">
            <a:extLst>
              <a:ext uri="{FF2B5EF4-FFF2-40B4-BE49-F238E27FC236}">
                <a16:creationId xmlns:a16="http://schemas.microsoft.com/office/drawing/2014/main" id="{2E9085F6-95B1-8846-8208-B0904DA57BE8}"/>
              </a:ext>
            </a:extLst>
          </p:cNvPr>
          <p:cNvSpPr txBox="1"/>
          <p:nvPr/>
        </p:nvSpPr>
        <p:spPr>
          <a:xfrm>
            <a:off x="5413248" y="1350137"/>
            <a:ext cx="3401568" cy="4524315"/>
          </a:xfrm>
          <a:prstGeom prst="rect">
            <a:avLst/>
          </a:prstGeom>
          <a:noFill/>
        </p:spPr>
        <p:txBody>
          <a:bodyPr wrap="square" rtlCol="0">
            <a:spAutoFit/>
          </a:bodyPr>
          <a:lstStyle/>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Engages students in sensemaking around the readings with their peers.</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Serves as a scaffold because it decomposes the complex task of making sense of a science-related reading into its component steps </a:t>
            </a:r>
            <a:r>
              <a:rPr lang="en-US" sz="1600" dirty="0">
                <a:latin typeface="Arial" panose="020B0604020202020204" pitchFamily="34" charset="0"/>
                <a:cs typeface="Arial" panose="020B0604020202020204" pitchFamily="34" charset="0"/>
              </a:rPr>
              <a:t>(Quintana, 2004)</a:t>
            </a:r>
            <a:r>
              <a:rPr lang="en-US" dirty="0">
                <a:latin typeface="Arial" panose="020B0604020202020204" pitchFamily="34" charset="0"/>
                <a:cs typeface="Arial" panose="020B0604020202020204" pitchFamily="34" charset="0"/>
              </a:rPr>
              <a:t>.</a:t>
            </a:r>
          </a:p>
          <a:p>
            <a:pPr marL="457200" indent="-457200">
              <a:buFont typeface="Arial" panose="020B0604020202020204" pitchFamily="34" charset="0"/>
              <a:buChar char="•"/>
            </a:pPr>
            <a:r>
              <a:rPr lang="en-US" dirty="0">
                <a:latin typeface="Arial" panose="020B0604020202020204" pitchFamily="34" charset="0"/>
                <a:cs typeface="Arial" panose="020B0604020202020204" pitchFamily="34" charset="0"/>
              </a:rPr>
              <a:t>Moreover, it aligns with the theoretical idea of situated learning as students will engage in the reading strategy with their peers </a:t>
            </a:r>
            <a:r>
              <a:rPr lang="en-US" sz="1600" dirty="0">
                <a:latin typeface="Arial" panose="020B0604020202020204" pitchFamily="34" charset="0"/>
                <a:cs typeface="Arial" panose="020B0604020202020204" pitchFamily="34" charset="0"/>
              </a:rPr>
              <a:t>(Lave &amp; Wenger, 1991)</a:t>
            </a:r>
            <a:r>
              <a:rPr lang="en-US" dirty="0">
                <a:latin typeface="Arial" panose="020B060402020202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826822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B9AC9-52FE-4BF2-AC9C-5A5643DF2E9E}"/>
              </a:ext>
            </a:extLst>
          </p:cNvPr>
          <p:cNvSpPr>
            <a:spLocks noGrp="1"/>
          </p:cNvSpPr>
          <p:nvPr>
            <p:ph type="title"/>
          </p:nvPr>
        </p:nvSpPr>
        <p:spPr/>
        <p:txBody>
          <a:bodyPr/>
          <a:lstStyle/>
          <a:p>
            <a:r>
              <a:rPr lang="en-US" dirty="0"/>
              <a:t>Partnership with Teachers to Co-design Scaffolds and Assessments</a:t>
            </a:r>
          </a:p>
        </p:txBody>
      </p:sp>
      <p:sp>
        <p:nvSpPr>
          <p:cNvPr id="3" name="Content Placeholder 2">
            <a:extLst>
              <a:ext uri="{FF2B5EF4-FFF2-40B4-BE49-F238E27FC236}">
                <a16:creationId xmlns:a16="http://schemas.microsoft.com/office/drawing/2014/main" id="{FB28D23F-B785-4CDB-9127-0CA3C69C99A4}"/>
              </a:ext>
            </a:extLst>
          </p:cNvPr>
          <p:cNvSpPr>
            <a:spLocks noGrp="1"/>
          </p:cNvSpPr>
          <p:nvPr>
            <p:ph idx="1"/>
          </p:nvPr>
        </p:nvSpPr>
        <p:spPr/>
        <p:txBody>
          <a:bodyPr>
            <a:normAutofit lnSpcReduction="10000"/>
          </a:bodyPr>
          <a:lstStyle/>
          <a:p>
            <a:r>
              <a:rPr lang="en-US" sz="2800" dirty="0"/>
              <a:t>2 secondary science teachers with experience teaching the </a:t>
            </a:r>
            <a:r>
              <a:rPr lang="en-US" sz="2800" i="1" dirty="0"/>
              <a:t>Carbon TIME</a:t>
            </a:r>
            <a:r>
              <a:rPr lang="en-US" sz="2800" dirty="0"/>
              <a:t> units engaged in co-design work to better support students with the literacy aspects of science learning, including writing explanations.</a:t>
            </a:r>
          </a:p>
          <a:p>
            <a:pPr lvl="1"/>
            <a:r>
              <a:rPr lang="en-US" sz="2400" dirty="0"/>
              <a:t>Ms. Walker: 6th grade, 21 years teaching experience</a:t>
            </a:r>
          </a:p>
          <a:p>
            <a:pPr lvl="1"/>
            <a:r>
              <a:rPr lang="en-US" sz="2400" dirty="0"/>
              <a:t>Dr. James: 9</a:t>
            </a:r>
            <a:r>
              <a:rPr lang="en-US" sz="2400" baseline="30000" dirty="0"/>
              <a:t>th</a:t>
            </a:r>
            <a:r>
              <a:rPr lang="en-US" sz="2400" dirty="0"/>
              <a:t> grade, 7 years teaching experience</a:t>
            </a:r>
          </a:p>
          <a:p>
            <a:r>
              <a:rPr lang="en-US" dirty="0"/>
              <a:t>Joined in Fall 2018:</a:t>
            </a:r>
          </a:p>
          <a:p>
            <a:pPr lvl="1"/>
            <a:r>
              <a:rPr lang="en-US" dirty="0"/>
              <a:t>Ms. Bird, 9</a:t>
            </a:r>
            <a:r>
              <a:rPr lang="en-US" baseline="30000" dirty="0"/>
              <a:t>th</a:t>
            </a:r>
            <a:r>
              <a:rPr lang="en-US" dirty="0"/>
              <a:t> grade, 10 years teaching experience</a:t>
            </a:r>
          </a:p>
          <a:p>
            <a:r>
              <a:rPr lang="en-US" dirty="0"/>
              <a:t>Joined in Fall 2019</a:t>
            </a:r>
          </a:p>
          <a:p>
            <a:pPr lvl="1"/>
            <a:r>
              <a:rPr lang="en-US" dirty="0"/>
              <a:t>Ms. Callahan, 9</a:t>
            </a:r>
            <a:r>
              <a:rPr lang="en-US" baseline="30000" dirty="0"/>
              <a:t>th</a:t>
            </a:r>
            <a:r>
              <a:rPr lang="en-US" dirty="0"/>
              <a:t> grade, 10 years teaching experience</a:t>
            </a:r>
          </a:p>
          <a:p>
            <a:endParaRPr lang="en-US" sz="1900" dirty="0">
              <a:solidFill>
                <a:srgbClr val="639567"/>
              </a:solidFill>
            </a:endParaRPr>
          </a:p>
          <a:p>
            <a:endParaRPr lang="en-US" dirty="0"/>
          </a:p>
        </p:txBody>
      </p:sp>
    </p:spTree>
    <p:extLst>
      <p:ext uri="{BB962C8B-B14F-4D97-AF65-F5344CB8AC3E}">
        <p14:creationId xmlns:p14="http://schemas.microsoft.com/office/powerpoint/2010/main" val="158042122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254</TotalTime>
  <Words>2132</Words>
  <Application>Microsoft Macintosh PowerPoint</Application>
  <PresentationFormat>On-screen Show (4:3)</PresentationFormat>
  <Paragraphs>169</Paragraphs>
  <Slides>25</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ＭＳ Ｐゴシック</vt:lpstr>
      <vt:lpstr>Arial</vt:lpstr>
      <vt:lpstr>Calibri</vt:lpstr>
      <vt:lpstr>Calibri (HEADINGS)</vt:lpstr>
      <vt:lpstr>Calibri Light</vt:lpstr>
      <vt:lpstr>Helvetica</vt:lpstr>
      <vt:lpstr>High Tower Text</vt:lpstr>
      <vt:lpstr>Wingdings</vt:lpstr>
      <vt:lpstr>Office Theme</vt:lpstr>
      <vt:lpstr>Paper 1: Designing Curriculum to Support the Literacy Aspects of Science Literacy</vt:lpstr>
      <vt:lpstr>Key Points</vt:lpstr>
      <vt:lpstr>Defining Science Literacy</vt:lpstr>
      <vt:lpstr>Defining Environmental Science Literacy</vt:lpstr>
      <vt:lpstr>Interpreting science literacy as a linguistic performance (Gee, 2005)</vt:lpstr>
      <vt:lpstr>PowerPoint Presentation</vt:lpstr>
      <vt:lpstr>Scaffolding science literacy as a linguistic performance</vt:lpstr>
      <vt:lpstr>Questions, Connections, Questions Reading Strategy</vt:lpstr>
      <vt:lpstr>Partnership with Teachers to Co-design Scaffolds and Assessments</vt:lpstr>
      <vt:lpstr>Partnership Design Work</vt:lpstr>
      <vt:lpstr>Initial Ideas about Explanations</vt:lpstr>
      <vt:lpstr>Think-Aloud Example  Explaining How a Cell in a Potato Plants Uses Food to Move and Function</vt:lpstr>
      <vt:lpstr>Think-Aloud Analysis</vt:lpstr>
      <vt:lpstr>Writing the “Ideal” Explanation</vt:lpstr>
      <vt:lpstr>PowerPoint Presentation</vt:lpstr>
      <vt:lpstr>Revised Explanation Checklist</vt:lpstr>
      <vt:lpstr>Potential Value of Scaffolding Writing in the Science Classroom</vt:lpstr>
      <vt:lpstr>Collaborative Writing Protocol</vt:lpstr>
      <vt:lpstr>Collaborative Explanations from 6th Grade Students in Ms. Walker’s Classroom</vt:lpstr>
      <vt:lpstr>Teachers’ Ideas of Why Writing in Science Matters</vt:lpstr>
      <vt:lpstr>Teachers’ Ideas of Why Writing in Science Matters</vt:lpstr>
      <vt:lpstr>Assessing linguistic aspects of students’ explanation performances</vt:lpstr>
      <vt:lpstr>Analyzing an Example</vt:lpstr>
      <vt:lpstr>Lila’s Explanation</vt:lpstr>
      <vt:lpstr>Thanks to our funders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Paper 1: Designing Curriculum to Support the Literacy Aspects of Science Literacy</dc:title>
  <dc:creator>Anderson, Charles</dc:creator>
  <cp:lastModifiedBy>Anderson, Charles</cp:lastModifiedBy>
  <cp:revision>26</cp:revision>
  <dcterms:created xsi:type="dcterms:W3CDTF">2020-03-08T09:42:04Z</dcterms:created>
  <dcterms:modified xsi:type="dcterms:W3CDTF">2020-03-18T10:19:16Z</dcterms:modified>
</cp:coreProperties>
</file>