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handoutMasterIdLst>
    <p:handoutMasterId r:id="rId10"/>
  </p:handoutMasterIdLst>
  <p:sldIdLst>
    <p:sldId id="271" r:id="rId2"/>
    <p:sldId id="339" r:id="rId3"/>
    <p:sldId id="306" r:id="rId4"/>
    <p:sldId id="307" r:id="rId5"/>
    <p:sldId id="303" r:id="rId6"/>
    <p:sldId id="342" r:id="rId7"/>
    <p:sldId id="340" r:id="rId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430"/>
    <p:restoredTop sz="67407" autoAdjust="0"/>
  </p:normalViewPr>
  <p:slideViewPr>
    <p:cSldViewPr snapToGrid="0" snapToObjects="1">
      <p:cViewPr varScale="1">
        <p:scale>
          <a:sx n="62" d="100"/>
          <a:sy n="62" d="100"/>
        </p:scale>
        <p:origin x="936" y="19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3/23/20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 of the 6.3 Comparing Plants and Animals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6DB7D55E-643B-0942-A066-BAB781635AC2}" type="slidenum">
              <a:rPr lang="en-US" smtClean="0"/>
              <a:t>2</a:t>
            </a:fld>
            <a:endParaRPr lang="en-US" dirty="0"/>
          </a:p>
        </p:txBody>
      </p:sp>
    </p:spTree>
    <p:extLst>
      <p:ext uri="{BB962C8B-B14F-4D97-AF65-F5344CB8AC3E}">
        <p14:creationId xmlns:p14="http://schemas.microsoft.com/office/powerpoint/2010/main" val="3475938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flames and animals.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of the 6.3 Comparing Plants and Animals PPT. Tell students they will be comparing what they learned about in the Animals Unit with what they have learned about plants.</a:t>
            </a:r>
          </a:p>
          <a:p>
            <a:pPr lvl="0"/>
            <a:r>
              <a:rPr lang="en-US" sz="1200" kern="1200" dirty="0">
                <a:solidFill>
                  <a:schemeClr val="tx1"/>
                </a:solidFill>
                <a:effectLst/>
                <a:latin typeface="+mn-lt"/>
                <a:ea typeface="+mn-ea"/>
                <a:cs typeface="+mn-cs"/>
              </a:rPr>
              <a:t>Pass out the 6.3 Comparing a Growing Tree and a Growing Child Worksheet to each student. </a:t>
            </a:r>
          </a:p>
          <a:p>
            <a:pPr lvl="0"/>
            <a:r>
              <a:rPr lang="en-US" sz="1200" kern="1200" dirty="0">
                <a:solidFill>
                  <a:schemeClr val="tx1"/>
                </a:solidFill>
                <a:effectLst/>
                <a:latin typeface="+mn-lt"/>
                <a:ea typeface="+mn-ea"/>
                <a:cs typeface="+mn-cs"/>
              </a:rPr>
              <a:t>Have students complete the comparison individually or in pairs. </a:t>
            </a:r>
          </a:p>
          <a:p>
            <a:pPr lvl="0"/>
            <a:r>
              <a:rPr lang="en-US" sz="1200" kern="1200" dirty="0">
                <a:solidFill>
                  <a:schemeClr val="tx1"/>
                </a:solidFill>
                <a:effectLst/>
                <a:latin typeface="+mn-lt"/>
                <a:ea typeface="+mn-ea"/>
                <a:cs typeface="+mn-cs"/>
              </a:rPr>
              <a:t>Students may need to look back at their Process Tools from </a:t>
            </a:r>
            <a:r>
              <a:rPr lang="en-US" sz="1200" i="1" kern="1200" dirty="0">
                <a:solidFill>
                  <a:schemeClr val="tx1"/>
                </a:solidFill>
                <a:effectLst/>
                <a:latin typeface="+mn-lt"/>
                <a:ea typeface="+mn-ea"/>
                <a:cs typeface="+mn-cs"/>
              </a:rPr>
              <a:t>Animals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Display slide 4 of the PPT and remind students that good answers to questions about both plants and children should address each of the four numbered questions of the Three Questions Poster (or Handout).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634392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flames and animals.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of the 6.3 Comparing Plants and Animals PPT. Tell students they will be comparing what they learned about in the Animals Unit with what they have learned about plants.</a:t>
            </a:r>
          </a:p>
          <a:p>
            <a:pPr lvl="0"/>
            <a:r>
              <a:rPr lang="en-US" sz="1200" kern="1200" dirty="0">
                <a:solidFill>
                  <a:schemeClr val="tx1"/>
                </a:solidFill>
                <a:effectLst/>
                <a:latin typeface="+mn-lt"/>
                <a:ea typeface="+mn-ea"/>
                <a:cs typeface="+mn-cs"/>
              </a:rPr>
              <a:t>Pass out the 6.3 Comparing a Growing Tree and a Growing Child Worksheet to each student. </a:t>
            </a:r>
          </a:p>
          <a:p>
            <a:pPr lvl="0"/>
            <a:r>
              <a:rPr lang="en-US" sz="1200" kern="1200" dirty="0">
                <a:solidFill>
                  <a:schemeClr val="tx1"/>
                </a:solidFill>
                <a:effectLst/>
                <a:latin typeface="+mn-lt"/>
                <a:ea typeface="+mn-ea"/>
                <a:cs typeface="+mn-cs"/>
              </a:rPr>
              <a:t>Have students complete the comparison individually or in pairs. </a:t>
            </a:r>
          </a:p>
          <a:p>
            <a:pPr lvl="0"/>
            <a:r>
              <a:rPr lang="en-US" sz="1200" kern="1200" dirty="0">
                <a:solidFill>
                  <a:schemeClr val="tx1"/>
                </a:solidFill>
                <a:effectLst/>
                <a:latin typeface="+mn-lt"/>
                <a:ea typeface="+mn-ea"/>
                <a:cs typeface="+mn-cs"/>
              </a:rPr>
              <a:t>Students may need to look back at their Process Tools from </a:t>
            </a:r>
            <a:r>
              <a:rPr lang="en-US" sz="1200" i="1" kern="1200" dirty="0">
                <a:solidFill>
                  <a:schemeClr val="tx1"/>
                </a:solidFill>
                <a:effectLst/>
                <a:latin typeface="+mn-lt"/>
                <a:ea typeface="+mn-ea"/>
                <a:cs typeface="+mn-cs"/>
              </a:rPr>
              <a:t>Animals</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Display slide 4 of the PPT and remind students that good answers to questions about both plants and children should address each of the four numbered questions of the Three Questions Poster (or Handout).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93783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Allow students to share their explanations with the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6.3 Comparing Plants and Animals PPT. </a:t>
            </a:r>
          </a:p>
          <a:p>
            <a:r>
              <a:rPr lang="en-US" sz="1200" kern="1200" dirty="0">
                <a:solidFill>
                  <a:schemeClr val="tx1"/>
                </a:solidFill>
                <a:effectLst/>
                <a:latin typeface="+mn-lt"/>
                <a:ea typeface="+mn-ea"/>
                <a:cs typeface="+mn-cs"/>
              </a:rPr>
              <a:t>Go through the worksheet with the class and have students share their ideas. At this point in the unit, students should have scientifically correct explanations. Check that they are following the rules about matter and energy.</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(Optional) Have students complete the Big Idea Probe: Houseplant for a Busy Family for the final time.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decided to use the Big Idea Probe: Houseplant for a Busy Family, have students complete it and share their ideas again. Have students discuss how their ideas have changed throughout the unit. See Assessing the Big Idea Probe: Houseplant for a Busy Family for suggestions about how to use the Big Idea Probe.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5</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20 of the 6.3 Comparing Plants and Animals 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Conclusions: How does how the plant you studied move, grow, and function differently from other plants?</a:t>
            </a:r>
          </a:p>
          <a:p>
            <a:pPr lvl="0"/>
            <a:r>
              <a:rPr lang="en-US" sz="1200" kern="1200" dirty="0">
                <a:solidFill>
                  <a:schemeClr val="tx1"/>
                </a:solidFill>
                <a:effectLst/>
                <a:latin typeface="+mn-lt"/>
                <a:ea typeface="+mn-ea"/>
                <a:cs typeface="+mn-cs"/>
              </a:rPr>
              <a:t>Predictions: What is the same about how all plants move, grow, and function?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2829940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6.3 Comparing Plants and Animals PPT.</a:t>
            </a:r>
          </a:p>
          <a:p>
            <a:pPr lvl="0"/>
            <a:r>
              <a:rPr lang="en-US" sz="1200" kern="1200" dirty="0">
                <a:solidFill>
                  <a:schemeClr val="tx1"/>
                </a:solidFill>
                <a:effectLst/>
                <a:latin typeface="+mn-lt"/>
                <a:ea typeface="+mn-ea"/>
                <a:cs typeface="+mn-cs"/>
              </a:rPr>
              <a:t>Pass out a Learning Tracking Tool for Plants to each student.</a:t>
            </a:r>
          </a:p>
          <a:p>
            <a:pPr lvl="0"/>
            <a:r>
              <a:rPr lang="en-US" sz="1200" kern="1200" dirty="0">
                <a:solidFill>
                  <a:schemeClr val="tx1"/>
                </a:solidFill>
                <a:effectLst/>
                <a:latin typeface="+mn-lt"/>
                <a:ea typeface="+mn-ea"/>
                <a:cs typeface="+mn-cs"/>
              </a:rPr>
              <a:t>Have students write the activity chunk name, "Explaining Other Examples" and their role, "Explainer" in the first column.</a:t>
            </a:r>
          </a:p>
          <a:p>
            <a:pPr lvl="0"/>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Explaining Other Examples, Explainer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Practice explaining photosynthesis, biosynthesis, and cellular respiration in other plants, and take the unit posttest.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All plants use the same carbon-transforming processes (photosynthesis, biosynthesis, and cellular respiration) to move, grow, and function.</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How do decomposers grow, move, and function?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38358174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5" Type="http://schemas.openxmlformats.org/officeDocument/2006/relationships/image" Target="../media/image1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 Id="rId1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2118357"/>
            <a:ext cx="8229600" cy="2643799"/>
          </a:xfrm>
        </p:spPr>
        <p:txBody>
          <a:bodyPr>
            <a:normAutofit/>
          </a:bodyPr>
          <a:lstStyle/>
          <a:p>
            <a:r>
              <a:rPr lang="en-US" i="1" dirty="0">
                <a:latin typeface="Arial"/>
                <a:cs typeface="Arial"/>
              </a:rPr>
              <a:t>Plants Unit</a:t>
            </a:r>
            <a:br>
              <a:rPr lang="en-US" dirty="0">
                <a:latin typeface="Arial"/>
                <a:cs typeface="Arial"/>
              </a:rPr>
            </a:br>
            <a:r>
              <a:rPr lang="en-US" dirty="0">
                <a:latin typeface="Arial"/>
                <a:cs typeface="Arial"/>
              </a:rPr>
              <a:t>Activity 6.3: </a:t>
            </a:r>
            <a:r>
              <a:rPr lang="en-US" dirty="0">
                <a:latin typeface="Arial"/>
                <a:ea typeface="ＭＳ Ｐゴシック" charset="-128"/>
                <a:cs typeface="Arial"/>
              </a:rPr>
              <a:t>Comparing Plants and Animals</a:t>
            </a:r>
            <a:endParaRPr lang="en-US" dirty="0">
              <a:latin typeface="Arial"/>
              <a:cs typeface="Arial"/>
            </a:endParaRPr>
          </a:p>
        </p:txBody>
      </p:sp>
      <p:sp>
        <p:nvSpPr>
          <p:cNvPr id="5" name="TextBox 4"/>
          <p:cNvSpPr txBox="1"/>
          <p:nvPr/>
        </p:nvSpPr>
        <p:spPr>
          <a:xfrm>
            <a:off x="5417932" y="4762156"/>
            <a:ext cx="184666" cy="369332"/>
          </a:xfrm>
          <a:prstGeom prst="rect">
            <a:avLst/>
          </a:prstGeom>
          <a:noFill/>
        </p:spPr>
        <p:txBody>
          <a:bodyPr wrap="none" rtlCol="0">
            <a:spAutoFit/>
          </a:bodyPr>
          <a:lstStyle/>
          <a:p>
            <a:endParaRPr lang="en-US" dirty="0"/>
          </a:p>
        </p:txBody>
      </p:sp>
      <p:sp>
        <p:nvSpPr>
          <p:cNvPr id="8" name="Slide Number Placeholder 7">
            <a:extLst>
              <a:ext uri="{FF2B5EF4-FFF2-40B4-BE49-F238E27FC236}">
                <a16:creationId xmlns:a16="http://schemas.microsoft.com/office/drawing/2014/main" id="{2F499458-FE1C-4202-8FDF-DCBC906A6E0C}"/>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4234168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a:xfrm rot="18073251">
            <a:off x="1953559" y="3243157"/>
            <a:ext cx="2182745" cy="838017"/>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 Inquiry </a:t>
            </a:r>
          </a:p>
          <a:p>
            <a:pPr algn="ctr"/>
            <a:r>
              <a:rPr lang="en-US" sz="1228" dirty="0"/>
              <a:t>(up the triangle)</a:t>
            </a:r>
          </a:p>
        </p:txBody>
      </p:sp>
      <p:sp>
        <p:nvSpPr>
          <p:cNvPr id="27" name="Oval 26"/>
          <p:cNvSpPr/>
          <p:nvPr/>
        </p:nvSpPr>
        <p:spPr>
          <a:xfrm>
            <a:off x="4943801" y="324440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68580" rIns="0" rtlCol="0" anchor="ctr"/>
          <a:lstStyle/>
          <a:p>
            <a:pPr algn="ctr"/>
            <a:r>
              <a:rPr lang="en-US" sz="720" dirty="0"/>
              <a:t>Molecular Models</a:t>
            </a:r>
          </a:p>
        </p:txBody>
      </p:sp>
      <p:grpSp>
        <p:nvGrpSpPr>
          <p:cNvPr id="2" name="Group 1"/>
          <p:cNvGrpSpPr/>
          <p:nvPr/>
        </p:nvGrpSpPr>
        <p:grpSpPr>
          <a:xfrm>
            <a:off x="3139269" y="3112794"/>
            <a:ext cx="2883139" cy="2556227"/>
            <a:chOff x="4507764" y="4440123"/>
            <a:chExt cx="5632799" cy="4994109"/>
          </a:xfrm>
        </p:grpSpPr>
        <p:grpSp>
          <p:nvGrpSpPr>
            <p:cNvPr id="12" name="Group 11"/>
            <p:cNvGrpSpPr/>
            <p:nvPr/>
          </p:nvGrpSpPr>
          <p:grpSpPr>
            <a:xfrm>
              <a:off x="4507764" y="4440123"/>
              <a:ext cx="5632799" cy="4910880"/>
              <a:chOff x="7749620" y="4073100"/>
              <a:chExt cx="5632799" cy="4910880"/>
            </a:xfrm>
          </p:grpSpPr>
          <p:sp>
            <p:nvSpPr>
              <p:cNvPr id="13" name="Isosceles Triangle 12"/>
              <p:cNvSpPr/>
              <p:nvPr/>
            </p:nvSpPr>
            <p:spPr>
              <a:xfrm>
                <a:off x="7749620" y="4073100"/>
                <a:ext cx="5632799" cy="4910880"/>
              </a:xfrm>
              <a:prstGeom prst="triangle">
                <a:avLst/>
              </a:prstGeom>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endParaRPr lang="en-US" sz="922" dirty="0"/>
              </a:p>
            </p:txBody>
          </p:sp>
          <p:cxnSp>
            <p:nvCxnSpPr>
              <p:cNvPr id="14" name="Straight Connector 13"/>
              <p:cNvCxnSpPr/>
              <p:nvPr/>
            </p:nvCxnSpPr>
            <p:spPr>
              <a:xfrm>
                <a:off x="9383616" y="6140723"/>
                <a:ext cx="237947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562409" y="7569285"/>
                <a:ext cx="400888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9593088" y="7581035"/>
                <a:ext cx="2055208" cy="550194"/>
              </a:xfrm>
              <a:prstGeom prst="rect">
                <a:avLst/>
              </a:prstGeom>
              <a:noFill/>
            </p:spPr>
            <p:txBody>
              <a:bodyPr wrap="none" rtlCol="0">
                <a:spAutoFit/>
              </a:bodyPr>
              <a:lstStyle/>
              <a:p>
                <a:r>
                  <a:rPr lang="en-US" sz="1230" b="1" dirty="0"/>
                  <a:t>Observations</a:t>
                </a:r>
              </a:p>
            </p:txBody>
          </p:sp>
          <p:sp>
            <p:nvSpPr>
              <p:cNvPr id="17" name="TextBox 16"/>
              <p:cNvSpPr txBox="1"/>
              <p:nvPr/>
            </p:nvSpPr>
            <p:spPr>
              <a:xfrm>
                <a:off x="9880845" y="6075085"/>
                <a:ext cx="1428097" cy="550194"/>
              </a:xfrm>
              <a:prstGeom prst="rect">
                <a:avLst/>
              </a:prstGeom>
              <a:noFill/>
            </p:spPr>
            <p:txBody>
              <a:bodyPr wrap="none" rtlCol="0">
                <a:spAutoFit/>
              </a:bodyPr>
              <a:lstStyle/>
              <a:p>
                <a:r>
                  <a:rPr lang="en-US" sz="1230" b="1" dirty="0"/>
                  <a:t>Patterns</a:t>
                </a:r>
              </a:p>
            </p:txBody>
          </p:sp>
          <p:sp>
            <p:nvSpPr>
              <p:cNvPr id="18" name="TextBox 17"/>
              <p:cNvSpPr txBox="1"/>
              <p:nvPr/>
            </p:nvSpPr>
            <p:spPr>
              <a:xfrm>
                <a:off x="9966919" y="4699891"/>
                <a:ext cx="1263464" cy="918743"/>
              </a:xfrm>
              <a:prstGeom prst="rect">
                <a:avLst/>
              </a:prstGeom>
              <a:noFill/>
            </p:spPr>
            <p:txBody>
              <a:bodyPr wrap="square" rtlCol="0">
                <a:spAutoFit/>
              </a:bodyPr>
              <a:lstStyle/>
              <a:p>
                <a:pPr algn="ctr"/>
                <a:r>
                  <a:rPr lang="en-US" sz="1228" b="1" dirty="0"/>
                  <a:t>Models</a:t>
                </a:r>
              </a:p>
            </p:txBody>
          </p:sp>
        </p:grpSp>
        <p:sp>
          <p:nvSpPr>
            <p:cNvPr id="33" name="TextBox 32"/>
            <p:cNvSpPr txBox="1"/>
            <p:nvPr/>
          </p:nvSpPr>
          <p:spPr>
            <a:xfrm>
              <a:off x="4954211" y="8270208"/>
              <a:ext cx="4860660" cy="1164024"/>
            </a:xfrm>
            <a:prstGeom prst="rect">
              <a:avLst/>
            </a:prstGeom>
            <a:noFill/>
          </p:spPr>
          <p:txBody>
            <a:bodyPr wrap="square" rtlCol="0">
              <a:spAutoFit/>
            </a:bodyPr>
            <a:lstStyle/>
            <a:p>
              <a:pPr algn="ctr"/>
              <a:r>
                <a:rPr lang="en-US" sz="818" dirty="0"/>
                <a:t>Students investigate radishes growing and radishes in the light and dark. They measure the mass of the seeds, gel/paper towel, and radish plants using a scale and observe CO</a:t>
              </a:r>
              <a:r>
                <a:rPr lang="en-US" sz="818" baseline="-25000" dirty="0"/>
                <a:t>2</a:t>
              </a:r>
              <a:r>
                <a:rPr lang="en-US" sz="818" dirty="0"/>
                <a:t> using BTB. </a:t>
              </a:r>
            </a:p>
          </p:txBody>
        </p:sp>
        <p:sp>
          <p:nvSpPr>
            <p:cNvPr id="34" name="TextBox 33"/>
            <p:cNvSpPr txBox="1"/>
            <p:nvPr/>
          </p:nvSpPr>
          <p:spPr>
            <a:xfrm>
              <a:off x="5806543" y="6841132"/>
              <a:ext cx="4008883" cy="1165529"/>
            </a:xfrm>
            <a:prstGeom prst="rect">
              <a:avLst/>
            </a:prstGeom>
            <a:noFill/>
          </p:spPr>
          <p:txBody>
            <a:bodyPr wrap="square" rtlCol="0">
              <a:spAutoFit/>
            </a:bodyPr>
            <a:lstStyle/>
            <a:p>
              <a:pPr marL="128588" indent="-128588">
                <a:buFont typeface="Arial" panose="020B0604020202020204" pitchFamily="34" charset="0"/>
                <a:buChar char="•"/>
              </a:pPr>
              <a:r>
                <a:rPr lang="en-US" sz="819" dirty="0"/>
                <a:t>Plants gain mass (more). </a:t>
              </a:r>
            </a:p>
            <a:p>
              <a:pPr marL="128588" indent="-128588">
                <a:buFont typeface="Arial" panose="020B0604020202020204" pitchFamily="34" charset="0"/>
                <a:buChar char="•"/>
              </a:pPr>
              <a:r>
                <a:rPr lang="en-US" sz="819" dirty="0"/>
                <a:t>Gel/Paper towel loses mass (less).</a:t>
              </a:r>
            </a:p>
            <a:p>
              <a:pPr marL="128588" indent="-128588">
                <a:buFont typeface="Arial" panose="020B0604020202020204" pitchFamily="34" charset="0"/>
                <a:buChar char="•"/>
              </a:pPr>
              <a:r>
                <a:rPr lang="en-US" sz="819" dirty="0"/>
                <a:t>Plants take in CO</a:t>
              </a:r>
              <a:r>
                <a:rPr lang="en-US" sz="819" baseline="-25000" dirty="0"/>
                <a:t>2</a:t>
              </a:r>
              <a:r>
                <a:rPr lang="en-US" sz="819" dirty="0"/>
                <a:t> in the light.</a:t>
              </a:r>
            </a:p>
            <a:p>
              <a:pPr marL="128588" indent="-128588">
                <a:buFont typeface="Arial" panose="020B0604020202020204" pitchFamily="34" charset="0"/>
                <a:buChar char="•"/>
              </a:pPr>
              <a:r>
                <a:rPr lang="en-US" sz="819" dirty="0"/>
                <a:t>Plants release CO</a:t>
              </a:r>
              <a:r>
                <a:rPr lang="en-US" sz="819" baseline="-25000" dirty="0"/>
                <a:t>2</a:t>
              </a:r>
              <a:r>
                <a:rPr lang="en-US" sz="819" dirty="0"/>
                <a:t> in the dark. </a:t>
              </a:r>
            </a:p>
          </p:txBody>
        </p:sp>
        <p:sp>
          <p:nvSpPr>
            <p:cNvPr id="35" name="TextBox 34"/>
            <p:cNvSpPr txBox="1"/>
            <p:nvPr/>
          </p:nvSpPr>
          <p:spPr>
            <a:xfrm>
              <a:off x="6276682" y="5495056"/>
              <a:ext cx="2120509" cy="1136465"/>
            </a:xfrm>
            <a:prstGeom prst="rect">
              <a:avLst/>
            </a:prstGeom>
            <a:noFill/>
          </p:spPr>
          <p:txBody>
            <a:bodyPr wrap="square" lIns="68580" tIns="0" rIns="68580" bIns="0" rtlCol="0">
              <a:spAutoFit/>
            </a:bodyPr>
            <a:lstStyle/>
            <a:p>
              <a:pPr algn="ctr"/>
              <a:r>
                <a:rPr lang="en-US" sz="630" dirty="0"/>
                <a:t>Atomic-molecular</a:t>
              </a:r>
            </a:p>
            <a:p>
              <a:pPr algn="ctr"/>
              <a:r>
                <a:rPr lang="en-US" sz="630" dirty="0"/>
                <a:t>model of chemical </a:t>
              </a:r>
            </a:p>
            <a:p>
              <a:pPr algn="ctr"/>
              <a:r>
                <a:rPr lang="en-US" sz="630" dirty="0"/>
                <a:t>change to explain photosynthesis, biosynthesis, and cellular respiration.</a:t>
              </a:r>
            </a:p>
          </p:txBody>
        </p:sp>
      </p:grpSp>
      <p:sp>
        <p:nvSpPr>
          <p:cNvPr id="36" name="Title 3"/>
          <p:cNvSpPr txBox="1">
            <a:spLocks/>
          </p:cNvSpPr>
          <p:nvPr/>
        </p:nvSpPr>
        <p:spPr>
          <a:xfrm>
            <a:off x="588835" y="870547"/>
            <a:ext cx="2305613" cy="335630"/>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a:t>
            </a:r>
            <a:r>
              <a:rPr lang="en-US" sz="2048" i="1" dirty="0"/>
              <a:t>Plants</a:t>
            </a:r>
            <a:r>
              <a:rPr lang="en-US" sz="2048" dirty="0"/>
              <a:t> Unit</a:t>
            </a:r>
          </a:p>
        </p:txBody>
      </p:sp>
      <p:sp>
        <p:nvSpPr>
          <p:cNvPr id="43" name="Oval 42"/>
          <p:cNvSpPr/>
          <p:nvPr/>
        </p:nvSpPr>
        <p:spPr>
          <a:xfrm>
            <a:off x="604141" y="506317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 Lesson</a:t>
            </a:r>
          </a:p>
        </p:txBody>
      </p:sp>
      <p:sp>
        <p:nvSpPr>
          <p:cNvPr id="21" name="Oval 20"/>
          <p:cNvSpPr/>
          <p:nvPr/>
        </p:nvSpPr>
        <p:spPr>
          <a:xfrm>
            <a:off x="1109695" y="5052615"/>
            <a:ext cx="636633"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Pretest</a:t>
            </a:r>
          </a:p>
        </p:txBody>
      </p:sp>
      <p:sp>
        <p:nvSpPr>
          <p:cNvPr id="22" name="Oval 21"/>
          <p:cNvSpPr/>
          <p:nvPr/>
        </p:nvSpPr>
        <p:spPr>
          <a:xfrm>
            <a:off x="1695455" y="507321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137160" rIns="0" bIns="137160" rtlCol="0" anchor="ctr"/>
          <a:lstStyle/>
          <a:p>
            <a:pPr algn="ctr"/>
            <a:r>
              <a:rPr lang="en-US" sz="717" dirty="0"/>
              <a:t>Establish the Problem</a:t>
            </a:r>
          </a:p>
        </p:txBody>
      </p:sp>
      <p:sp>
        <p:nvSpPr>
          <p:cNvPr id="50" name="Rounded Rectangular Callout 49"/>
          <p:cNvSpPr/>
          <p:nvPr/>
        </p:nvSpPr>
        <p:spPr>
          <a:xfrm>
            <a:off x="2027930" y="1688055"/>
            <a:ext cx="1469778" cy="989295"/>
          </a:xfrm>
          <a:prstGeom prst="wedgeRoundRectCallout">
            <a:avLst>
              <a:gd name="adj1" fmla="val -12003"/>
              <a:gd name="adj2" fmla="val 294582"/>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2: Foundations: Zooming into Organisms</a:t>
            </a:r>
          </a:p>
        </p:txBody>
      </p:sp>
      <p:sp>
        <p:nvSpPr>
          <p:cNvPr id="20" name="Right Arrow 19"/>
          <p:cNvSpPr/>
          <p:nvPr/>
        </p:nvSpPr>
        <p:spPr>
          <a:xfrm rot="3497238">
            <a:off x="5140485" y="3267144"/>
            <a:ext cx="2133488" cy="83801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Application</a:t>
            </a:r>
          </a:p>
          <a:p>
            <a:pPr algn="ctr"/>
            <a:r>
              <a:rPr lang="en-US" sz="1228" dirty="0"/>
              <a:t>(down the triangle)</a:t>
            </a:r>
          </a:p>
        </p:txBody>
      </p:sp>
      <p:sp>
        <p:nvSpPr>
          <p:cNvPr id="44" name="Rounded Rectangular Callout 43"/>
          <p:cNvSpPr/>
          <p:nvPr/>
        </p:nvSpPr>
        <p:spPr>
          <a:xfrm>
            <a:off x="666045" y="3668565"/>
            <a:ext cx="1201528" cy="807887"/>
          </a:xfrm>
          <a:prstGeom prst="wedgeRoundRectCallout">
            <a:avLst>
              <a:gd name="adj1" fmla="val -29869"/>
              <a:gd name="adj2" fmla="val 123385"/>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Pre-Lesson: Investigation Set Up</a:t>
            </a:r>
          </a:p>
        </p:txBody>
      </p:sp>
      <p:sp>
        <p:nvSpPr>
          <p:cNvPr id="53" name="Rounded Rectangular Callout 52"/>
          <p:cNvSpPr/>
          <p:nvPr/>
        </p:nvSpPr>
        <p:spPr>
          <a:xfrm>
            <a:off x="4982724" y="1392474"/>
            <a:ext cx="1745960" cy="835572"/>
          </a:xfrm>
          <a:prstGeom prst="wedgeRoundRectCallout">
            <a:avLst>
              <a:gd name="adj1" fmla="val -17845"/>
              <a:gd name="adj2" fmla="val 122063"/>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Lessons 4 and 5: Explaining How Plants Make Food, Move, Function, and Grow</a:t>
            </a:r>
          </a:p>
        </p:txBody>
      </p:sp>
      <p:sp>
        <p:nvSpPr>
          <p:cNvPr id="47" name="Rounded Rectangular Callout 46"/>
          <p:cNvSpPr/>
          <p:nvPr/>
        </p:nvSpPr>
        <p:spPr>
          <a:xfrm>
            <a:off x="6961219" y="2412029"/>
            <a:ext cx="1258696" cy="1824350"/>
          </a:xfrm>
          <a:prstGeom prst="wedgeRoundRectCallout">
            <a:avLst>
              <a:gd name="adj1" fmla="val -51639"/>
              <a:gd name="adj2" fmla="val 107179"/>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54" name="Oval 53"/>
          <p:cNvSpPr/>
          <p:nvPr/>
        </p:nvSpPr>
        <p:spPr>
          <a:xfrm>
            <a:off x="3109964" y="4082193"/>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68" dirty="0"/>
              <a:t>Observe</a:t>
            </a:r>
          </a:p>
        </p:txBody>
      </p:sp>
      <p:sp>
        <p:nvSpPr>
          <p:cNvPr id="57" name="Oval 56"/>
          <p:cNvSpPr/>
          <p:nvPr/>
        </p:nvSpPr>
        <p:spPr>
          <a:xfrm>
            <a:off x="3585698" y="3267465"/>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Evidence-Based Arguments</a:t>
            </a:r>
          </a:p>
        </p:txBody>
      </p:sp>
      <p:sp>
        <p:nvSpPr>
          <p:cNvPr id="42" name="Oval 41"/>
          <p:cNvSpPr/>
          <p:nvPr/>
        </p:nvSpPr>
        <p:spPr>
          <a:xfrm>
            <a:off x="2274354" y="5073218"/>
            <a:ext cx="637794" cy="636109"/>
          </a:xfrm>
          <a:prstGeom prst="ellipse">
            <a:avLst/>
          </a:prstGeom>
          <a:solidFill>
            <a:srgbClr val="FF66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17" dirty="0"/>
              <a:t>Found-ational</a:t>
            </a:r>
          </a:p>
          <a:p>
            <a:pPr algn="ctr"/>
            <a:r>
              <a:rPr lang="en-US" sz="717" dirty="0"/>
              <a:t>Knowledge and Practice</a:t>
            </a:r>
          </a:p>
        </p:txBody>
      </p:sp>
      <p:sp>
        <p:nvSpPr>
          <p:cNvPr id="49" name="Rounded Rectangular Callout 48"/>
          <p:cNvSpPr/>
          <p:nvPr/>
        </p:nvSpPr>
        <p:spPr>
          <a:xfrm>
            <a:off x="940814" y="2716797"/>
            <a:ext cx="1739748" cy="914242"/>
          </a:xfrm>
          <a:prstGeom prst="wedgeRoundRectCallout">
            <a:avLst>
              <a:gd name="adj1" fmla="val 11776"/>
              <a:gd name="adj2" fmla="val 207831"/>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1: Pretest and Expressing Ideas and Questions</a:t>
            </a:r>
          </a:p>
        </p:txBody>
      </p:sp>
      <p:sp>
        <p:nvSpPr>
          <p:cNvPr id="56" name="Rounded Rectangular Callout 55"/>
          <p:cNvSpPr/>
          <p:nvPr/>
        </p:nvSpPr>
        <p:spPr>
          <a:xfrm>
            <a:off x="3576178" y="1399702"/>
            <a:ext cx="1265288" cy="820234"/>
          </a:xfrm>
          <a:prstGeom prst="wedgeRoundRectCallout">
            <a:avLst>
              <a:gd name="adj1" fmla="val -48473"/>
              <a:gd name="adj2" fmla="val 11163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3: Investigating Plants</a:t>
            </a:r>
          </a:p>
        </p:txBody>
      </p:sp>
      <p:sp>
        <p:nvSpPr>
          <p:cNvPr id="45" name="Oval 44">
            <a:extLst>
              <a:ext uri="{FF2B5EF4-FFF2-40B4-BE49-F238E27FC236}">
                <a16:creationId xmlns:a16="http://schemas.microsoft.com/office/drawing/2014/main" id="{DA655236-67AB-C847-B2FD-53D82E401405}"/>
              </a:ext>
            </a:extLst>
          </p:cNvPr>
          <p:cNvSpPr/>
          <p:nvPr/>
        </p:nvSpPr>
        <p:spPr>
          <a:xfrm>
            <a:off x="2808686" y="5089363"/>
            <a:ext cx="637794" cy="637794"/>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Predict, Plan, &amp; Express Ideas and Questions</a:t>
            </a:r>
          </a:p>
        </p:txBody>
      </p:sp>
      <p:sp>
        <p:nvSpPr>
          <p:cNvPr id="11" name="Right Arrow 10"/>
          <p:cNvSpPr/>
          <p:nvPr/>
        </p:nvSpPr>
        <p:spPr>
          <a:xfrm>
            <a:off x="7962875" y="5207745"/>
            <a:ext cx="497961" cy="418676"/>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17" dirty="0"/>
              <a:t>Next Unit</a:t>
            </a:r>
          </a:p>
        </p:txBody>
      </p:sp>
      <p:sp>
        <p:nvSpPr>
          <p:cNvPr id="28" name="Oval 27"/>
          <p:cNvSpPr/>
          <p:nvPr/>
        </p:nvSpPr>
        <p:spPr>
          <a:xfrm>
            <a:off x="5786825" y="509104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20" dirty="0"/>
              <a:t>More Support</a:t>
            </a:r>
          </a:p>
        </p:txBody>
      </p:sp>
      <p:sp>
        <p:nvSpPr>
          <p:cNvPr id="29" name="Oval 28"/>
          <p:cNvSpPr/>
          <p:nvPr/>
        </p:nvSpPr>
        <p:spPr>
          <a:xfrm>
            <a:off x="6354703"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819" dirty="0"/>
              <a:t>Less Support</a:t>
            </a:r>
          </a:p>
        </p:txBody>
      </p:sp>
      <p:sp>
        <p:nvSpPr>
          <p:cNvPr id="31" name="Oval 30"/>
          <p:cNvSpPr/>
          <p:nvPr/>
        </p:nvSpPr>
        <p:spPr>
          <a:xfrm>
            <a:off x="6914066" y="5103260"/>
            <a:ext cx="637794"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Post test</a:t>
            </a:r>
          </a:p>
        </p:txBody>
      </p:sp>
      <p:sp>
        <p:nvSpPr>
          <p:cNvPr id="32" name="Oval 31"/>
          <p:cNvSpPr/>
          <p:nvPr/>
        </p:nvSpPr>
        <p:spPr>
          <a:xfrm>
            <a:off x="7403512"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50" dirty="0"/>
              <a:t>Maintain</a:t>
            </a:r>
          </a:p>
        </p:txBody>
      </p:sp>
      <p:sp>
        <p:nvSpPr>
          <p:cNvPr id="37" name="Rounded Rectangular Callout 36">
            <a:extLst>
              <a:ext uri="{FF2B5EF4-FFF2-40B4-BE49-F238E27FC236}">
                <a16:creationId xmlns:a16="http://schemas.microsoft.com/office/drawing/2014/main" id="{1920B543-0E7D-7049-BA0A-8DD181F89B9B}"/>
              </a:ext>
            </a:extLst>
          </p:cNvPr>
          <p:cNvSpPr/>
          <p:nvPr/>
        </p:nvSpPr>
        <p:spPr>
          <a:xfrm>
            <a:off x="6961219" y="2412029"/>
            <a:ext cx="1258696" cy="1824350"/>
          </a:xfrm>
          <a:prstGeom prst="wedgeRoundRectCallout">
            <a:avLst>
              <a:gd name="adj1" fmla="val -10083"/>
              <a:gd name="adj2" fmla="val 10335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38" name="Oval Callout 37">
            <a:extLst>
              <a:ext uri="{FF2B5EF4-FFF2-40B4-BE49-F238E27FC236}">
                <a16:creationId xmlns:a16="http://schemas.microsoft.com/office/drawing/2014/main" id="{058C0481-7E9D-924E-876C-EF330F27A9DF}"/>
              </a:ext>
            </a:extLst>
          </p:cNvPr>
          <p:cNvSpPr>
            <a:spLocks noChangeArrowheads="1"/>
          </p:cNvSpPr>
          <p:nvPr/>
        </p:nvSpPr>
        <p:spPr bwMode="auto">
          <a:xfrm>
            <a:off x="7232963" y="684088"/>
            <a:ext cx="1310968" cy="1301449"/>
          </a:xfrm>
          <a:prstGeom prst="wedgeEllipseCallout">
            <a:avLst>
              <a:gd name="adj1" fmla="val -25919"/>
              <a:gd name="adj2" fmla="val 103945"/>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3557890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6520"/>
            <a:ext cx="8229600" cy="992402"/>
          </a:xfrm>
        </p:spPr>
        <p:txBody>
          <a:bodyPr>
            <a:normAutofit fontScale="90000"/>
          </a:bodyPr>
          <a:lstStyle/>
          <a:p>
            <a:r>
              <a:rPr lang="en-US" dirty="0"/>
              <a:t>Comparing a Growing Plant and a Growing Child</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sp>
        <p:nvSpPr>
          <p:cNvPr id="6" name="TextBox 5"/>
          <p:cNvSpPr txBox="1"/>
          <p:nvPr/>
        </p:nvSpPr>
        <p:spPr>
          <a:xfrm>
            <a:off x="457200" y="1449602"/>
            <a:ext cx="3122908" cy="3139321"/>
          </a:xfrm>
          <a:prstGeom prst="rect">
            <a:avLst/>
          </a:prstGeom>
          <a:noFill/>
        </p:spPr>
        <p:txBody>
          <a:bodyPr wrap="square" rtlCol="0">
            <a:spAutoFit/>
          </a:bodyPr>
          <a:lstStyle/>
          <a:p>
            <a:r>
              <a:rPr lang="en-US" sz="2200" dirty="0"/>
              <a:t>Use what you learned in the </a:t>
            </a:r>
            <a:r>
              <a:rPr lang="en-US" sz="2200" i="1" dirty="0"/>
              <a:t>Animals</a:t>
            </a:r>
            <a:r>
              <a:rPr lang="en-US" sz="2200" dirty="0"/>
              <a:t> Unit and in the </a:t>
            </a:r>
            <a:r>
              <a:rPr lang="en-US" sz="2200" i="1" dirty="0"/>
              <a:t>Plants</a:t>
            </a:r>
            <a:r>
              <a:rPr lang="en-US" sz="2200" dirty="0"/>
              <a:t> Unit to trace carbon atoms in a plant and a child .</a:t>
            </a:r>
          </a:p>
          <a:p>
            <a:pPr marL="342900" indent="-342900">
              <a:buFont typeface="Arial" charset="0"/>
              <a:buChar char="•"/>
            </a:pPr>
            <a:r>
              <a:rPr lang="en-US" sz="2200" dirty="0"/>
              <a:t>You may want to look back at your Process Tools from both </a:t>
            </a:r>
            <a:r>
              <a:rPr lang="en-US" sz="2200" i="1" dirty="0"/>
              <a:t>Animals</a:t>
            </a:r>
            <a:r>
              <a:rPr lang="en-US" sz="2200" dirty="0"/>
              <a:t> and </a:t>
            </a:r>
            <a:r>
              <a:rPr lang="en-US" sz="2200" i="1" dirty="0"/>
              <a:t>Plants</a:t>
            </a:r>
            <a:r>
              <a:rPr lang="en-US" sz="2200" dirty="0"/>
              <a:t>.</a:t>
            </a:r>
          </a:p>
        </p:txBody>
      </p:sp>
      <p:pic>
        <p:nvPicPr>
          <p:cNvPr id="3" name="Picture 2"/>
          <p:cNvPicPr>
            <a:picLocks noChangeAspect="1"/>
          </p:cNvPicPr>
          <p:nvPr/>
        </p:nvPicPr>
        <p:blipFill>
          <a:blip r:embed="rId3"/>
          <a:stretch>
            <a:fillRect/>
          </a:stretch>
        </p:blipFill>
        <p:spPr>
          <a:xfrm>
            <a:off x="4195919" y="1449602"/>
            <a:ext cx="4490881" cy="5015790"/>
          </a:xfrm>
          <a:prstGeom prst="rect">
            <a:avLst/>
          </a:prstGeom>
          <a:ln>
            <a:solidFill>
              <a:schemeClr val="tx1"/>
            </a:solidFill>
          </a:ln>
        </p:spPr>
      </p:pic>
    </p:spTree>
    <p:extLst>
      <p:ext uri="{BB962C8B-B14F-4D97-AF65-F5344CB8AC3E}">
        <p14:creationId xmlns:p14="http://schemas.microsoft.com/office/powerpoint/2010/main" val="1713326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00871" y="718209"/>
            <a:ext cx="868680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62"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1229797"/>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3"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1142353"/>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4"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1078225"/>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56"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307268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298523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2921108"/>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65"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2247899" y="496314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6"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097269" y="487569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7" name="Picture 7"/>
          <p:cNvPicPr>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rot="628662">
            <a:off x="6055237" y="4811795"/>
            <a:ext cx="2004538" cy="2134953"/>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 Box 16"/>
          <p:cNvSpPr txBox="1"/>
          <p:nvPr/>
        </p:nvSpPr>
        <p:spPr>
          <a:xfrm>
            <a:off x="6286498" y="3072679"/>
            <a:ext cx="1828800" cy="20049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Evidence We </a:t>
            </a:r>
            <a:br>
              <a:rPr lang="en-US" sz="1100" b="1" dirty="0">
                <a:effectLst/>
                <a:latin typeface="+mj-lt"/>
                <a:ea typeface="Times New Roman"/>
                <a:cs typeface="Arial" pitchFamily="34" charset="0"/>
              </a:rPr>
            </a:br>
            <a:r>
              <a:rPr lang="en-US" sz="1100" b="1" dirty="0">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effectLst/>
                <a:latin typeface="+mj-lt"/>
                <a:ea typeface="Times New Roman"/>
                <a:cs typeface="Arial" pitchFamily="34" charset="0"/>
              </a:rPr>
              <a:t>BTB can indicate CO</a:t>
            </a:r>
            <a:r>
              <a:rPr lang="en-US" sz="800" baseline="-25000" dirty="0">
                <a:effectLst/>
                <a:latin typeface="+mj-lt"/>
                <a:ea typeface="Times New Roman"/>
                <a:cs typeface="Arial" pitchFamily="34" charset="0"/>
              </a:rPr>
              <a:t>2</a:t>
            </a:r>
            <a:r>
              <a:rPr lang="en-US" sz="800" dirty="0">
                <a:effectLst/>
                <a:latin typeface="+mj-lt"/>
                <a:ea typeface="Times New Roman"/>
                <a:cs typeface="Arial" pitchFamily="34" charset="0"/>
              </a:rPr>
              <a:t> in the air.</a:t>
            </a:r>
            <a:endParaRPr lang="en-US" sz="800" dirty="0">
              <a:effectLst/>
              <a:latin typeface="+mj-lt"/>
              <a:ea typeface="Calibri"/>
              <a:cs typeface="Arial" pitchFamily="34" charset="0"/>
            </a:endParaRPr>
          </a:p>
          <a:p>
            <a:pPr marL="0" marR="0">
              <a:lnSpc>
                <a:spcPct val="115000"/>
              </a:lnSpc>
              <a:spcBef>
                <a:spcPts val="0"/>
              </a:spcBef>
            </a:pPr>
            <a:r>
              <a:rPr lang="en-US" sz="800" dirty="0">
                <a:effectLst/>
                <a:latin typeface="+mj-lt"/>
                <a:ea typeface="Times New Roman"/>
                <a:cs typeface="Arial" pitchFamily="34" charset="0"/>
              </a:rPr>
              <a:t>Organic materials are made up of molecules containing carbon atoms: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fuels</a:t>
            </a:r>
            <a:r>
              <a:rPr lang="en-US" sz="800" dirty="0">
                <a:latin typeface="+mj-lt"/>
                <a:ea typeface="Times New Roman"/>
                <a:cs typeface="Arial" pitchFamily="34" charset="0"/>
              </a:rPr>
              <a:t>	</a:t>
            </a:r>
            <a:r>
              <a:rPr lang="en-US" sz="800" dirty="0">
                <a:effectLst/>
                <a:latin typeface="+mj-lt"/>
                <a:ea typeface="Times New Roman"/>
                <a:cs typeface="Arial" pitchFamily="34" charset="0"/>
              </a:rPr>
              <a:t>• foods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living and dead plants</a:t>
            </a:r>
            <a:r>
              <a:rPr lang="en-US" sz="800" dirty="0">
                <a:latin typeface="+mj-lt"/>
                <a:ea typeface="Times New Roman"/>
                <a:cs typeface="Arial" pitchFamily="34" charset="0"/>
              </a:rPr>
              <a:t> and </a:t>
            </a:r>
            <a:br>
              <a:rPr lang="en-US" sz="800" dirty="0">
                <a:effectLst/>
                <a:latin typeface="+mj-lt"/>
                <a:ea typeface="Times New Roman"/>
                <a:cs typeface="Arial" pitchFamily="34" charset="0"/>
              </a:rPr>
            </a:br>
            <a:r>
              <a:rPr lang="en-US" sz="800" dirty="0">
                <a:effectLst/>
                <a:latin typeface="+mj-lt"/>
                <a:ea typeface="Times New Roman"/>
                <a:cs typeface="Arial" pitchFamily="34" charset="0"/>
              </a:rPr>
              <a:t>   animals</a:t>
            </a:r>
          </a:p>
          <a:p>
            <a:pPr marL="515938" marR="0" lvl="0" indent="-60325">
              <a:lnSpc>
                <a:spcPct val="115000"/>
              </a:lnSpc>
              <a:spcBef>
                <a:spcPts val="0"/>
              </a:spcBef>
              <a:buSzPts val="1000"/>
              <a:buFont typeface="Arial" panose="020B0604020202020204" pitchFamily="34" charset="0"/>
              <a:buChar char="•"/>
            </a:pPr>
            <a:r>
              <a:rPr lang="en-US" sz="800" dirty="0">
                <a:effectLst/>
                <a:latin typeface="+mj-lt"/>
                <a:ea typeface="Times New Roman"/>
                <a:cs typeface="Arial" pitchFamily="34" charset="0"/>
              </a:rPr>
              <a:t>decomposers</a:t>
            </a:r>
            <a:endParaRPr lang="en-US" sz="800" dirty="0">
              <a:effectLst/>
              <a:latin typeface="+mj-lt"/>
              <a:ea typeface="Calibri"/>
              <a:cs typeface="Arial" pitchFamily="34" charset="0"/>
            </a:endParaRPr>
          </a:p>
        </p:txBody>
      </p:sp>
      <p:sp>
        <p:nvSpPr>
          <p:cNvPr id="21" name="Text Box 31"/>
          <p:cNvSpPr txBox="1"/>
          <p:nvPr/>
        </p:nvSpPr>
        <p:spPr>
          <a:xfrm>
            <a:off x="1140894" y="4959099"/>
            <a:ext cx="1819910" cy="22771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What is happening </a:t>
            </a:r>
            <a:br>
              <a:rPr lang="en-US" sz="950" dirty="0">
                <a:solidFill>
                  <a:srgbClr val="000000"/>
                </a:solidFill>
                <a:effectLst/>
                <a:latin typeface="+mj-lt"/>
                <a:ea typeface="Times New Roman"/>
                <a:cs typeface="Times New Roman"/>
              </a:rPr>
            </a:br>
            <a:r>
              <a:rPr lang="en-US" sz="950" dirty="0">
                <a:solidFill>
                  <a:srgbClr val="000000"/>
                </a:solidFill>
                <a:effectLst/>
                <a:latin typeface="+mj-lt"/>
                <a:ea typeface="Times New Roman"/>
                <a:cs typeface="Times New Roman"/>
              </a:rPr>
              <a:t>to energy?</a:t>
            </a:r>
            <a:endParaRPr lang="en-US" sz="950" dirty="0">
              <a:effectLst/>
              <a:latin typeface="+mj-lt"/>
              <a:ea typeface="Calibri"/>
              <a:cs typeface="Times New Roman"/>
            </a:endParaRPr>
          </a:p>
          <a:p>
            <a:pPr marL="457200" marR="0">
              <a:lnSpc>
                <a:spcPct val="115000"/>
              </a:lnSpc>
              <a:spcBef>
                <a:spcPts val="0"/>
              </a:spcBef>
              <a:spcAft>
                <a:spcPts val="300"/>
              </a:spcAft>
            </a:pPr>
            <a:r>
              <a:rPr lang="en-US" sz="800" dirty="0">
                <a:solidFill>
                  <a:srgbClr val="000000"/>
                </a:solidFill>
                <a:effectLst/>
                <a:latin typeface="+mj-lt"/>
                <a:ea typeface="Times New Roman"/>
                <a:cs typeface="Times New Roman"/>
              </a:rPr>
              <a:t>What forms of energy are involved?</a:t>
            </a:r>
            <a:endParaRPr lang="en-US" sz="80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What energy transformations take place during the chemical change?</a:t>
            </a:r>
            <a:endParaRPr lang="en-US" sz="800" dirty="0">
              <a:effectLst/>
              <a:latin typeface="+mj-lt"/>
              <a:ea typeface="Calibri"/>
              <a:cs typeface="Times New Roman"/>
            </a:endParaRPr>
          </a:p>
        </p:txBody>
      </p:sp>
      <p:sp>
        <p:nvSpPr>
          <p:cNvPr id="23" name="Text Box 37"/>
          <p:cNvSpPr txBox="1"/>
          <p:nvPr/>
        </p:nvSpPr>
        <p:spPr>
          <a:xfrm>
            <a:off x="6362697" y="4890576"/>
            <a:ext cx="1752601" cy="19773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Times New Roman"/>
              </a:rPr>
              <a:t>Evidence We </a:t>
            </a:r>
            <a:br>
              <a:rPr lang="en-US" sz="1100" b="1" dirty="0">
                <a:effectLst/>
                <a:latin typeface="+mj-lt"/>
                <a:ea typeface="Times New Roman"/>
                <a:cs typeface="Times New Roman"/>
              </a:rPr>
            </a:br>
            <a:r>
              <a:rPr lang="en-US" sz="1100" b="1" dirty="0">
                <a:effectLst/>
                <a:latin typeface="+mj-lt"/>
                <a:ea typeface="Times New Roman"/>
                <a:cs typeface="Times New Roman"/>
              </a:rPr>
              <a:t>Can Observe</a:t>
            </a:r>
            <a:endParaRPr lang="en-US" sz="1100" dirty="0">
              <a:effectLst/>
              <a:latin typeface="+mj-lt"/>
              <a:ea typeface="Calibri"/>
              <a:cs typeface="Times New Roman"/>
            </a:endParaRPr>
          </a:p>
          <a:p>
            <a:pPr marL="0" marR="0">
              <a:lnSpc>
                <a:spcPct val="115000"/>
              </a:lnSpc>
              <a:spcBef>
                <a:spcPts val="0"/>
              </a:spcBef>
              <a:spcAft>
                <a:spcPts val="300"/>
              </a:spcAft>
            </a:pPr>
            <a:r>
              <a:rPr lang="en-US" sz="800" dirty="0">
                <a:effectLst/>
                <a:latin typeface="+mj-lt"/>
                <a:ea typeface="Times New Roman"/>
                <a:cs typeface="Times New Roman"/>
              </a:rPr>
              <a:t>We can observe indicators of different forms of energy before and after chemical changes:</a:t>
            </a:r>
            <a:endParaRPr lang="en-US" sz="800" dirty="0">
              <a:effectLst/>
              <a:latin typeface="+mj-lt"/>
              <a:ea typeface="Calibri"/>
              <a:cs typeface="Times New Roman"/>
            </a:endParaRPr>
          </a:p>
          <a:p>
            <a:pPr>
              <a:lnSpc>
                <a:spcPct val="115000"/>
              </a:lnSpc>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light energy	</a:t>
            </a:r>
            <a:r>
              <a:rPr lang="en-US" sz="800" dirty="0">
                <a:ea typeface="Times New Roman"/>
                <a:cs typeface="Arial" pitchFamily="34" charset="0"/>
              </a:rPr>
              <a:t>• </a:t>
            </a:r>
            <a:r>
              <a:rPr lang="en-US" sz="800" dirty="0">
                <a:ea typeface="Times New Roman"/>
                <a:cs typeface="Times New Roman"/>
              </a:rPr>
              <a:t>heat energy</a:t>
            </a:r>
            <a:endParaRPr lang="en-US" sz="800" dirty="0">
              <a:effectLst/>
              <a:latin typeface="+mj-lt"/>
              <a:ea typeface="Calibri"/>
              <a:cs typeface="Times New Roman"/>
            </a:endParaRPr>
          </a:p>
          <a:p>
            <a:pPr marL="53975" marR="0" lvl="0" indent="-53975">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chemical energy stored in organic materials</a:t>
            </a:r>
            <a:endParaRPr lang="en-US" sz="800" dirty="0">
              <a:effectLst/>
              <a:latin typeface="+mj-lt"/>
              <a:ea typeface="Calibri"/>
              <a:cs typeface="Times New Roman"/>
            </a:endParaRPr>
          </a:p>
          <a:p>
            <a:pPr marR="0" lvl="0" algn="ctr">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motion energy</a:t>
            </a:r>
            <a:endParaRPr lang="en-US" sz="800" dirty="0">
              <a:effectLst/>
              <a:latin typeface="+mj-lt"/>
              <a:ea typeface="Calibri"/>
              <a:cs typeface="Times New Roman"/>
            </a:endParaRPr>
          </a:p>
        </p:txBody>
      </p:sp>
      <p:sp>
        <p:nvSpPr>
          <p:cNvPr id="12" name="Text Box 42"/>
          <p:cNvSpPr txBox="1"/>
          <p:nvPr/>
        </p:nvSpPr>
        <p:spPr>
          <a:xfrm>
            <a:off x="3086098" y="1447800"/>
            <a:ext cx="3133285" cy="98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solidFill>
                  <a:srgbClr val="000000"/>
                </a:solidFill>
                <a:effectLst/>
                <a:latin typeface="+mj-lt"/>
                <a:ea typeface="Times New Roman"/>
                <a:cs typeface="Arial" pitchFamily="34" charset="0"/>
              </a:rPr>
              <a:t>Scale</a:t>
            </a:r>
            <a:r>
              <a:rPr lang="en-US" sz="800" dirty="0">
                <a:solidFill>
                  <a:srgbClr val="000000"/>
                </a:solidFill>
                <a:effectLst/>
                <a:latin typeface="+mj-lt"/>
                <a:ea typeface="Times New Roman"/>
                <a:cs typeface="Arial" pitchFamily="34" charset="0"/>
              </a:rPr>
              <a:t>: The matter movement question can be answered at the atomic-molecular, cellular, or macroscopic scale.</a:t>
            </a:r>
            <a:endParaRPr lang="en-US" sz="800" dirty="0">
              <a:effectLst/>
              <a:latin typeface="+mj-lt"/>
              <a:ea typeface="Calibri"/>
              <a:cs typeface="Arial" pitchFamily="34" charset="0"/>
            </a:endParaRPr>
          </a:p>
        </p:txBody>
      </p:sp>
      <p:sp>
        <p:nvSpPr>
          <p:cNvPr id="14" name="Text Box 8"/>
          <p:cNvSpPr txBox="1"/>
          <p:nvPr/>
        </p:nvSpPr>
        <p:spPr>
          <a:xfrm>
            <a:off x="1289051" y="1165860"/>
            <a:ext cx="1608136" cy="15907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Where are molecules moving?</a:t>
            </a:r>
            <a:endParaRPr lang="en-US" sz="95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to the location of the chemical change? </a:t>
            </a:r>
            <a:endParaRPr lang="en-US" sz="800" dirty="0">
              <a:effectLst/>
              <a:latin typeface="+mj-lt"/>
              <a:ea typeface="Calibri"/>
              <a:cs typeface="Times New Roman"/>
            </a:endParaRPr>
          </a:p>
          <a:p>
            <a:pPr marL="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away from the location of the chemical change?</a:t>
            </a:r>
            <a:endParaRPr lang="en-US" sz="800" dirty="0">
              <a:effectLst/>
              <a:latin typeface="+mj-lt"/>
              <a:ea typeface="Calibri"/>
              <a:cs typeface="Times New Roman"/>
            </a:endParaRPr>
          </a:p>
        </p:txBody>
      </p:sp>
      <p:sp>
        <p:nvSpPr>
          <p:cNvPr id="15" name="Text Box 9"/>
          <p:cNvSpPr txBox="1"/>
          <p:nvPr/>
        </p:nvSpPr>
        <p:spPr>
          <a:xfrm>
            <a:off x="6408417" y="1219200"/>
            <a:ext cx="1554481" cy="12665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Evidence We </a:t>
            </a:r>
            <a:br>
              <a:rPr lang="en-US" sz="1100" b="1" dirty="0">
                <a:solidFill>
                  <a:srgbClr val="000000"/>
                </a:solidFill>
                <a:effectLst/>
                <a:latin typeface="+mj-lt"/>
                <a:ea typeface="Times New Roman"/>
                <a:cs typeface="Arial" pitchFamily="34" charset="0"/>
              </a:rPr>
            </a:br>
            <a:r>
              <a:rPr lang="en-US" sz="1100" b="1" dirty="0">
                <a:solidFill>
                  <a:srgbClr val="000000"/>
                </a:solidFill>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Moving solids, liquids, and gases are made of moving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 change in mass shows that molecules are moving</a:t>
            </a:r>
            <a:r>
              <a:rPr lang="en-US" sz="1000" dirty="0">
                <a:solidFill>
                  <a:srgbClr val="000000"/>
                </a:solidFill>
                <a:effectLst/>
                <a:latin typeface="+mj-lt"/>
                <a:ea typeface="Times New Roman"/>
                <a:cs typeface="Arial" pitchFamily="34" charset="0"/>
              </a:rPr>
              <a:t>.</a:t>
            </a:r>
            <a:endParaRPr lang="en-US" sz="1100" dirty="0">
              <a:effectLst/>
              <a:latin typeface="+mj-lt"/>
              <a:ea typeface="Calibri"/>
              <a:cs typeface="Arial" pitchFamily="34" charset="0"/>
            </a:endParaRPr>
          </a:p>
        </p:txBody>
      </p:sp>
      <p:pic>
        <p:nvPicPr>
          <p:cNvPr id="1049" name="Picture 1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255644" y="1116647"/>
            <a:ext cx="128896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1046" name="Picture 17"/>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342325" y="1828800"/>
            <a:ext cx="233180"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5" name="Picture 19"/>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109144" y="2278182"/>
            <a:ext cx="233181"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7" name="Picture 2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289051" y="5256684"/>
            <a:ext cx="234487" cy="237744"/>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12"/>
          <p:cNvPicPr>
            <a:picLocks noChangeAspect="1" noChangeArrowheads="1"/>
          </p:cNvPicPr>
          <p:nvPr/>
        </p:nvPicPr>
        <p:blipFill>
          <a:blip r:embed="rId13" cstate="screen">
            <a:extLst>
              <a:ext uri="{28A0092B-C50C-407E-A947-70E740481C1C}">
                <a14:useLocalDpi xmlns:a14="http://schemas.microsoft.com/office/drawing/2010/main"/>
              </a:ext>
            </a:extLst>
          </a:blip>
          <a:stretch>
            <a:fillRect/>
          </a:stretch>
        </p:blipFill>
        <p:spPr bwMode="auto">
          <a:xfrm>
            <a:off x="3256973" y="2973809"/>
            <a:ext cx="128828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12"/>
          <p:cNvPicPr>
            <a:picLocks noChangeAspect="1" noChangeArrowheads="1"/>
          </p:cNvPicPr>
          <p:nvPr/>
        </p:nvPicPr>
        <p:blipFill>
          <a:blip r:embed="rId14" cstate="screen">
            <a:extLst>
              <a:ext uri="{28A0092B-C50C-407E-A947-70E740481C1C}">
                <a14:useLocalDpi xmlns:a14="http://schemas.microsoft.com/office/drawing/2010/main"/>
              </a:ext>
            </a:extLst>
          </a:blip>
          <a:stretch>
            <a:fillRect/>
          </a:stretch>
        </p:blipFill>
        <p:spPr bwMode="auto">
          <a:xfrm>
            <a:off x="3255984" y="4849343"/>
            <a:ext cx="1288287" cy="356247"/>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 Box 14"/>
          <p:cNvSpPr txBox="1"/>
          <p:nvPr/>
        </p:nvSpPr>
        <p:spPr>
          <a:xfrm>
            <a:off x="1174749" y="2994978"/>
            <a:ext cx="1705610" cy="16294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Question</a:t>
            </a:r>
            <a:endParaRPr lang="en-US" sz="1100" dirty="0">
              <a:effectLst/>
              <a:latin typeface="+mj-lt"/>
              <a:ea typeface="Calibri"/>
              <a:cs typeface="Arial" pitchFamily="34" charset="0"/>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Arial" pitchFamily="34" charset="0"/>
              </a:rPr>
              <a:t>How are atoms in molecules being rearranged into </a:t>
            </a:r>
            <a:br>
              <a:rPr lang="en-US" sz="950" dirty="0">
                <a:solidFill>
                  <a:srgbClr val="000000"/>
                </a:solidFill>
                <a:effectLst/>
                <a:latin typeface="+mj-lt"/>
                <a:ea typeface="Times New Roman"/>
                <a:cs typeface="Arial" pitchFamily="34" charset="0"/>
              </a:rPr>
            </a:br>
            <a:r>
              <a:rPr lang="en-US" sz="950" dirty="0">
                <a:solidFill>
                  <a:srgbClr val="000000"/>
                </a:solidFill>
                <a:effectLst/>
                <a:latin typeface="+mj-lt"/>
                <a:ea typeface="Times New Roman"/>
                <a:cs typeface="Arial" pitchFamily="34" charset="0"/>
              </a:rPr>
              <a:t>different molecules?</a:t>
            </a:r>
            <a:endParaRPr lang="en-US" sz="950" dirty="0">
              <a:effectLst/>
              <a:latin typeface="+mj-lt"/>
              <a:ea typeface="Calibri"/>
              <a:cs typeface="Arial" pitchFamily="34" charset="0"/>
            </a:endParaRPr>
          </a:p>
          <a:p>
            <a:pPr marL="228600" marR="0" indent="22860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molecules are carbon atoms in before and after the chemical change?</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other molecules are involved?</a:t>
            </a:r>
            <a:endParaRPr lang="en-US" sz="800" dirty="0">
              <a:effectLst/>
              <a:latin typeface="+mj-lt"/>
              <a:ea typeface="Calibri"/>
              <a:cs typeface="Arial" pitchFamily="34" charset="0"/>
            </a:endParaRPr>
          </a:p>
        </p:txBody>
      </p:sp>
      <p:pic>
        <p:nvPicPr>
          <p:cNvPr id="1048" name="Picture 20"/>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060912" y="3301278"/>
            <a:ext cx="234488" cy="237744"/>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10"/>
          <p:cNvSpPr txBox="1"/>
          <p:nvPr/>
        </p:nvSpPr>
        <p:spPr>
          <a:xfrm>
            <a:off x="3060699" y="3245144"/>
            <a:ext cx="3158685" cy="12904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last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can be rearranged </a:t>
            </a:r>
            <a:r>
              <a:rPr lang="en-US" sz="800" dirty="0">
                <a:effectLst/>
                <a:latin typeface="+mj-lt"/>
                <a:ea typeface="Times New Roman"/>
                <a:cs typeface="Arial" pitchFamily="34" charset="0"/>
              </a:rPr>
              <a:t>to make new molecules, but not created or destroyed.</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Carbon atoms are bound to other atoms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matter change question is always answered at the atomic-molecular scale.</a:t>
            </a:r>
            <a:endParaRPr lang="en-US" sz="800" dirty="0">
              <a:effectLst/>
              <a:latin typeface="+mj-lt"/>
              <a:ea typeface="Calibri"/>
              <a:cs typeface="Arial" pitchFamily="34" charset="0"/>
            </a:endParaRPr>
          </a:p>
        </p:txBody>
      </p:sp>
      <p:sp>
        <p:nvSpPr>
          <p:cNvPr id="22" name="Text Box 32"/>
          <p:cNvSpPr txBox="1"/>
          <p:nvPr/>
        </p:nvSpPr>
        <p:spPr>
          <a:xfrm>
            <a:off x="3086099" y="5123347"/>
            <a:ext cx="3200399" cy="13027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lasts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can be transformed</a:t>
            </a:r>
            <a:r>
              <a:rPr lang="en-US" sz="800" dirty="0">
                <a:effectLst/>
                <a:latin typeface="+mj-lt"/>
                <a:ea typeface="Times New Roman"/>
                <a:cs typeface="Arial" pitchFamily="34" charset="0"/>
              </a:rPr>
              <a:t>, but not created or destroyed. </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C-C and C-H bonds have more stored chemical energy than C-O and H-O bonds.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energy change question can be answered at the atomic-molecular, cellular, or macroscopic scales.</a:t>
            </a:r>
            <a:endParaRPr lang="en-US" sz="800" dirty="0">
              <a:effectLst/>
              <a:latin typeface="+mj-lt"/>
              <a:ea typeface="Calibri"/>
              <a:cs typeface="Arial" pitchFamily="34" charset="0"/>
            </a:endParaRPr>
          </a:p>
        </p:txBody>
      </p:sp>
      <p:sp>
        <p:nvSpPr>
          <p:cNvPr id="5" name="TextBox 4"/>
          <p:cNvSpPr txBox="1"/>
          <p:nvPr/>
        </p:nvSpPr>
        <p:spPr>
          <a:xfrm>
            <a:off x="152400" y="104322"/>
            <a:ext cx="8996565" cy="584775"/>
          </a:xfrm>
          <a:prstGeom prst="rect">
            <a:avLst/>
          </a:prstGeom>
          <a:noFill/>
        </p:spPr>
        <p:txBody>
          <a:bodyPr wrap="none" rtlCol="0">
            <a:spAutoFit/>
          </a:bodyPr>
          <a:lstStyle/>
          <a:p>
            <a:r>
              <a:rPr lang="en-US" sz="3200" dirty="0"/>
              <a:t>Good answers to questions about animals and plants</a:t>
            </a:r>
          </a:p>
        </p:txBody>
      </p:sp>
      <p:sp>
        <p:nvSpPr>
          <p:cNvPr id="2" name="Slide Number Placeholder 1">
            <a:extLst>
              <a:ext uri="{FF2B5EF4-FFF2-40B4-BE49-F238E27FC236}">
                <a16:creationId xmlns:a16="http://schemas.microsoft.com/office/drawing/2014/main" id="{D9D83E11-E951-46A1-BFDD-FC6F0E723BC3}"/>
              </a:ext>
            </a:extLst>
          </p:cNvPr>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11199323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 Your Answers</a:t>
            </a:r>
          </a:p>
        </p:txBody>
      </p:sp>
      <p:sp>
        <p:nvSpPr>
          <p:cNvPr id="6" name="Content Placeholder 5"/>
          <p:cNvSpPr>
            <a:spLocks noGrp="1"/>
          </p:cNvSpPr>
          <p:nvPr>
            <p:ph idx="1"/>
          </p:nvPr>
        </p:nvSpPr>
        <p:spPr/>
        <p:txBody>
          <a:bodyPr>
            <a:normAutofit/>
          </a:bodyPr>
          <a:lstStyle/>
          <a:p>
            <a:r>
              <a:rPr lang="en-US" dirty="0"/>
              <a:t>How do carbon atoms move into, through, and out of animals and plants?</a:t>
            </a:r>
          </a:p>
          <a:p>
            <a:r>
              <a:rPr lang="en-US" dirty="0"/>
              <a:t>How are the molecules carbon atoms are in changed in animals and plants?</a:t>
            </a:r>
          </a:p>
          <a:p>
            <a:r>
              <a:rPr lang="en-US" dirty="0"/>
              <a:t>How is energy transformed in animals and plants?</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5</a:t>
            </a:fld>
            <a:endParaRPr lang="en-US" sz="1800" kern="0">
              <a:solidFill>
                <a:sysClr val="windowText" lastClr="000000"/>
              </a:solidFill>
            </a:endParaRPr>
          </a:p>
        </p:txBody>
      </p:sp>
    </p:spTree>
    <p:extLst>
      <p:ext uri="{BB962C8B-B14F-4D97-AF65-F5344CB8AC3E}">
        <p14:creationId xmlns:p14="http://schemas.microsoft.com/office/powerpoint/2010/main" val="2337432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How does the plant you studied move, grow, and function differently from other plants? </a:t>
            </a:r>
          </a:p>
          <a:p>
            <a:r>
              <a:rPr lang="en-US" dirty="0"/>
              <a:t>Predictions</a:t>
            </a:r>
          </a:p>
          <a:p>
            <a:pPr lvl="1"/>
            <a:r>
              <a:rPr lang="en-US" dirty="0"/>
              <a:t>What is the same about how all plants move, grow, and function?</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6</a:t>
            </a:fld>
            <a:endParaRPr lang="en-US"/>
          </a:p>
        </p:txBody>
      </p:sp>
    </p:spTree>
    <p:extLst>
      <p:ext uri="{BB962C8B-B14F-4D97-AF65-F5344CB8AC3E}">
        <p14:creationId xmlns:p14="http://schemas.microsoft.com/office/powerpoint/2010/main" val="20980118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7</a:t>
            </a:fld>
            <a:endParaRPr lang="en-US"/>
          </a:p>
        </p:txBody>
      </p:sp>
      <p:pic>
        <p:nvPicPr>
          <p:cNvPr id="6" name="Picture 5">
            <a:extLst>
              <a:ext uri="{FF2B5EF4-FFF2-40B4-BE49-F238E27FC236}">
                <a16:creationId xmlns:a16="http://schemas.microsoft.com/office/drawing/2014/main" id="{781383DA-83C6-774F-9BB7-1A83F44C50D5}"/>
              </a:ext>
            </a:extLst>
          </p:cNvPr>
          <p:cNvPicPr>
            <a:picLocks noChangeAspect="1"/>
          </p:cNvPicPr>
          <p:nvPr/>
        </p:nvPicPr>
        <p:blipFill>
          <a:blip r:embed="rId3"/>
          <a:stretch>
            <a:fillRect/>
          </a:stretch>
        </p:blipFill>
        <p:spPr>
          <a:xfrm>
            <a:off x="4962966" y="1951182"/>
            <a:ext cx="4107438" cy="2900017"/>
          </a:xfrm>
          <a:prstGeom prst="rect">
            <a:avLst/>
          </a:prstGeom>
          <a:ln>
            <a:solidFill>
              <a:schemeClr val="tx1"/>
            </a:solidFill>
          </a:ln>
        </p:spPr>
      </p:pic>
      <p:sp>
        <p:nvSpPr>
          <p:cNvPr id="8" name="TextBox 7">
            <a:extLst>
              <a:ext uri="{FF2B5EF4-FFF2-40B4-BE49-F238E27FC236}">
                <a16:creationId xmlns:a16="http://schemas.microsoft.com/office/drawing/2014/main" id="{2A0BA797-E730-5445-ABA2-1EB4D4326B86}"/>
              </a:ext>
            </a:extLst>
          </p:cNvPr>
          <p:cNvSpPr txBox="1"/>
          <p:nvPr/>
        </p:nvSpPr>
        <p:spPr>
          <a:xfrm>
            <a:off x="0" y="1269601"/>
            <a:ext cx="4981117" cy="5324535"/>
          </a:xfrm>
          <a:prstGeom prst="rect">
            <a:avLst/>
          </a:prstGeom>
          <a:noFill/>
        </p:spPr>
        <p:txBody>
          <a:bodyPr wrap="square" rtlCol="0">
            <a:spAutoFit/>
          </a:bodyPr>
          <a:lstStyle/>
          <a:p>
            <a:pPr marL="285750" indent="-285750">
              <a:buFont typeface="Arial" panose="020B0604020202020204" pitchFamily="34" charset="0"/>
              <a:buChar char="•"/>
            </a:pPr>
            <a:r>
              <a:rPr lang="en-US" sz="2000" dirty="0"/>
              <a:t>Record the activity chunk name  “Explaining How Plants Make Food, Move, and Function,” and your role in first column.</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Discuss what you did during the activity chunk and record your ideas in the column, “What Did We Do?”</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Discuss with your classmates what you figured out will help you to answer the unit driving question. Record your ideas in the column “What Did We Figure Out?”</a:t>
            </a:r>
          </a:p>
          <a:p>
            <a:endParaRPr lang="en-US" sz="2000" dirty="0"/>
          </a:p>
          <a:p>
            <a:pPr marL="285750" indent="-285750">
              <a:buFont typeface="Arial" panose="020B0604020202020204" pitchFamily="34" charset="0"/>
              <a:buChar char="•"/>
            </a:pPr>
            <a:r>
              <a:rPr lang="en-US" sz="2000" dirty="0"/>
              <a:t>Discuss questions you now have related to the unit driving question and record them in the column “What Are We Asking Now?”</a:t>
            </a:r>
          </a:p>
        </p:txBody>
      </p:sp>
    </p:spTree>
    <p:extLst>
      <p:ext uri="{BB962C8B-B14F-4D97-AF65-F5344CB8AC3E}">
        <p14:creationId xmlns:p14="http://schemas.microsoft.com/office/powerpoint/2010/main" val="23541220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2349</TotalTime>
  <Words>1744</Words>
  <Application>Microsoft Macintosh PowerPoint</Application>
  <PresentationFormat>On-screen Show (4:3)</PresentationFormat>
  <Paragraphs>158</Paragraphs>
  <Slides>7</Slides>
  <Notes>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7</vt:i4>
      </vt:variant>
    </vt:vector>
  </HeadingPairs>
  <TitlesOfParts>
    <vt:vector size="10" baseType="lpstr">
      <vt:lpstr>Arial</vt:lpstr>
      <vt:lpstr>Calibri</vt:lpstr>
      <vt:lpstr>Office Theme</vt:lpstr>
      <vt:lpstr>Plants Unit Activity 6.3: Comparing Plants and Animals</vt:lpstr>
      <vt:lpstr>PowerPoint Presentation</vt:lpstr>
      <vt:lpstr>Comparing a Growing Plant and a Growing Child</vt:lpstr>
      <vt:lpstr>PowerPoint Presentation</vt:lpstr>
      <vt:lpstr>Share Your Answers</vt:lpstr>
      <vt:lpstr>Exit Ticket</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109</cp:revision>
  <dcterms:created xsi:type="dcterms:W3CDTF">2013-03-15T22:46:26Z</dcterms:created>
  <dcterms:modified xsi:type="dcterms:W3CDTF">2020-03-23T18:21:15Z</dcterms:modified>
</cp:coreProperties>
</file>