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7"/>
  </p:notesMasterIdLst>
  <p:handoutMasterIdLst>
    <p:handoutMasterId r:id="rId18"/>
  </p:handoutMasterIdLst>
  <p:sldIdLst>
    <p:sldId id="302" r:id="rId2"/>
    <p:sldId id="343" r:id="rId3"/>
    <p:sldId id="299" r:id="rId4"/>
    <p:sldId id="296" r:id="rId5"/>
    <p:sldId id="305" r:id="rId6"/>
    <p:sldId id="303" r:id="rId7"/>
    <p:sldId id="304" r:id="rId8"/>
    <p:sldId id="281" r:id="rId9"/>
    <p:sldId id="300" r:id="rId10"/>
    <p:sldId id="301" r:id="rId11"/>
    <p:sldId id="306" r:id="rId12"/>
    <p:sldId id="297" r:id="rId13"/>
    <p:sldId id="298" r:id="rId14"/>
    <p:sldId id="342" r:id="rId15"/>
    <p:sldId id="341" r:id="rId1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432FF"/>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196"/>
    <p:restoredTop sz="77379" autoAdjust="0"/>
  </p:normalViewPr>
  <p:slideViewPr>
    <p:cSldViewPr snapToGrid="0" snapToObjects="1">
      <p:cViewPr varScale="1">
        <p:scale>
          <a:sx n="72" d="100"/>
          <a:sy n="72" d="100"/>
        </p:scale>
        <p:origin x="1616" y="192"/>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153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9/11/19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9/11/19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9798422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Three Questions and Rules to Follow.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10 of the PPT. Discuss with students how the rules about matter and energy also apply to radish plants.</a:t>
            </a:r>
          </a:p>
          <a:p>
            <a:pPr lvl="0"/>
            <a:r>
              <a:rPr lang="en-US" sz="1200" kern="1200" dirty="0">
                <a:solidFill>
                  <a:schemeClr val="tx1"/>
                </a:solidFill>
                <a:effectLst/>
                <a:latin typeface="+mn-lt"/>
                <a:ea typeface="+mn-ea"/>
                <a:cs typeface="+mn-cs"/>
              </a:rPr>
              <a:t>Show slide 11 with the Three Questions. Remind students that when explaining plants, they will be answering the Three Questions which describe movements and changes in matter and energy</a:t>
            </a:r>
          </a:p>
          <a:p>
            <a:r>
              <a:rPr lang="en-US" sz="1200" kern="1200" dirty="0">
                <a:solidFill>
                  <a:schemeClr val="tx1"/>
                </a:solidFill>
                <a:effectLst/>
                <a:latin typeface="+mn-lt"/>
                <a:ea typeface="+mn-ea"/>
                <a:cs typeface="+mn-cs"/>
              </a:rPr>
              <a:t>Review the rules to follow with students. Have students discuss how the rules to follow can apply to plants. </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15395706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Three Questions and Rules to Follow.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10 of the PPT. Discuss with students how the rules about matter and energy also apply to radish plants.</a:t>
            </a:r>
          </a:p>
          <a:p>
            <a:pPr lvl="0"/>
            <a:r>
              <a:rPr lang="en-US" sz="1200" kern="1200" dirty="0">
                <a:solidFill>
                  <a:schemeClr val="tx1"/>
                </a:solidFill>
                <a:effectLst/>
                <a:latin typeface="+mn-lt"/>
                <a:ea typeface="+mn-ea"/>
                <a:cs typeface="+mn-cs"/>
              </a:rPr>
              <a:t>Show slide 11 with the Three Questions. Remind students that when explaining plants, they will be answering the Three Questions which describe movements and changes in matter and energy</a:t>
            </a:r>
          </a:p>
          <a:p>
            <a:r>
              <a:rPr lang="en-US" sz="1200" kern="1200" dirty="0">
                <a:solidFill>
                  <a:schemeClr val="tx1"/>
                </a:solidFill>
                <a:effectLst/>
                <a:latin typeface="+mn-lt"/>
                <a:ea typeface="+mn-ea"/>
                <a:cs typeface="+mn-cs"/>
              </a:rPr>
              <a:t>Review the rules to follow with students. Have students discuss how the rules to follow can apply to plants.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147687114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Look back at the Expressing Ideas and Questions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of the PPT. Have students look back at their 1.2 Expressing Ideas and Questions Tool for Plants Growing. Students should consider their ideas in light of what they have learned in Lesson 2. Students can add to or change their ideas in a different color pen or pencil</a:t>
            </a:r>
            <a:r>
              <a:rPr lang="en-US" sz="1200" b="1"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39673802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Allow students to share new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13 of the PPT. Have students share out any new questions they have about how </a:t>
            </a:r>
            <a:r>
              <a:rPr lang="en-US" sz="1200" kern="1200">
                <a:solidFill>
                  <a:schemeClr val="tx1"/>
                </a:solidFill>
                <a:effectLst/>
                <a:latin typeface="+mn-lt"/>
                <a:ea typeface="+mn-ea"/>
                <a:cs typeface="+mn-cs"/>
              </a:rPr>
              <a:t>radish</a:t>
            </a:r>
            <a:r>
              <a:rPr lang="en-US" sz="1200" kern="1200" baseline="0">
                <a:solidFill>
                  <a:schemeClr val="tx1"/>
                </a:solidFill>
                <a:effectLst/>
                <a:latin typeface="+mn-lt"/>
                <a:ea typeface="+mn-ea"/>
                <a:cs typeface="+mn-cs"/>
              </a:rPr>
              <a:t> plants </a:t>
            </a:r>
            <a:r>
              <a:rPr lang="en-US" sz="1200" kern="1200">
                <a:solidFill>
                  <a:schemeClr val="tx1"/>
                </a:solidFill>
                <a:effectLst/>
                <a:latin typeface="+mn-lt"/>
                <a:ea typeface="+mn-ea"/>
                <a:cs typeface="+mn-cs"/>
              </a:rPr>
              <a:t>grow</a:t>
            </a:r>
            <a:r>
              <a:rPr lang="en-US" sz="1200" kern="1200" dirty="0">
                <a:solidFill>
                  <a:schemeClr val="tx1"/>
                </a:solidFill>
                <a:effectLst/>
                <a:latin typeface="+mn-lt"/>
                <a:ea typeface="+mn-ea"/>
                <a:cs typeface="+mn-cs"/>
              </a:rPr>
              <a:t>, move, and function.</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380375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14 of the 2.4 Questions about Plants PPT.</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Conclusions: How are all plants similar?</a:t>
            </a:r>
          </a:p>
          <a:p>
            <a:pPr lvl="0"/>
            <a:r>
              <a:rPr lang="en-US" sz="1200" kern="1200" dirty="0">
                <a:solidFill>
                  <a:schemeClr val="tx1"/>
                </a:solidFill>
                <a:effectLst/>
                <a:latin typeface="+mn-lt"/>
                <a:ea typeface="+mn-ea"/>
                <a:cs typeface="+mn-cs"/>
              </a:rPr>
              <a:t>Predictions: How do you think we could find out more about how radishes grow, move, and function?</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p>
        </p:txBody>
      </p:sp>
      <p:sp>
        <p:nvSpPr>
          <p:cNvPr id="4" name="Slide Number Placeholder 3"/>
          <p:cNvSpPr>
            <a:spLocks noGrp="1"/>
          </p:cNvSpPr>
          <p:nvPr>
            <p:ph type="sldNum" sz="quarter" idx="5"/>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25929327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15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2.4 Questions about Plants PPT.</a:t>
            </a:r>
          </a:p>
          <a:p>
            <a:pPr lvl="0"/>
            <a:r>
              <a:rPr lang="en-US" sz="1200" kern="1200" dirty="0">
                <a:solidFill>
                  <a:schemeClr val="tx1"/>
                </a:solidFill>
                <a:effectLst/>
                <a:latin typeface="+mn-lt"/>
                <a:ea typeface="+mn-ea"/>
                <a:cs typeface="+mn-cs"/>
              </a:rPr>
              <a:t>Pass out a Learning Tracking Tool for Plants to each student.</a:t>
            </a:r>
          </a:p>
          <a:p>
            <a:pPr lvl="0"/>
            <a:r>
              <a:rPr lang="en-US" sz="1200" kern="1200" dirty="0">
                <a:solidFill>
                  <a:schemeClr val="tx1"/>
                </a:solidFill>
                <a:effectLst/>
                <a:latin typeface="+mn-lt"/>
                <a:ea typeface="+mn-ea"/>
                <a:cs typeface="+mn-cs"/>
              </a:rPr>
              <a:t>Have students write the activity chunk name in the first column, "Questions about Plants."</a:t>
            </a:r>
          </a:p>
          <a:p>
            <a:pPr lvl="0"/>
            <a:r>
              <a:rPr lang="en-US" sz="1200" kern="1200" dirty="0">
                <a:solidFill>
                  <a:schemeClr val="tx1"/>
                </a:solidFill>
                <a:effectLst/>
                <a:latin typeface="+mn-lt"/>
                <a:ea typeface="+mn-ea"/>
                <a:cs typeface="+mn-cs"/>
              </a:rPr>
              <a:t>Have a class discussion about what students did during the activity chunk.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figured out during the activity chunk that will help them in answering the unit driving question. When you come to consensus as a class, have students record the answer in the third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lvl="0"/>
            <a:r>
              <a:rPr lang="en-US" sz="1200" kern="1200" dirty="0">
                <a:solidFill>
                  <a:schemeClr val="tx1"/>
                </a:solidFill>
                <a:effectLst/>
                <a:latin typeface="+mn-lt"/>
                <a:ea typeface="+mn-ea"/>
                <a:cs typeface="+mn-cs"/>
              </a:rPr>
              <a:t>Have students keep their Learning Tracking Tool for future activities. </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Example Learning Tracking Tool</a:t>
            </a:r>
            <a:r>
              <a:rPr lang="en-US" dirty="0">
                <a:effectLst/>
              </a:rPr>
              <a:t> </a:t>
            </a:r>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Questions About Plants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"Zoom into" food and examine nutrition labels to learn about the materials in plants, animals, and food including organic materials (fats, carbohydrates, and proteins).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Plants are made of small and large organic molecules that contain matter and chemical energy, as well as water and minerals.</a:t>
            </a:r>
            <a:endParaRPr lang="en-US" sz="1200" b="1" kern="120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Are We Asking Now?</a:t>
            </a:r>
            <a:r>
              <a:rPr lang="en-US" sz="1200" kern="1200" dirty="0">
                <a:solidFill>
                  <a:schemeClr val="tx1"/>
                </a:solidFill>
                <a:effectLst/>
                <a:latin typeface="+mn-lt"/>
                <a:ea typeface="+mn-ea"/>
                <a:cs typeface="+mn-cs"/>
              </a:rPr>
              <a:t> Where does a plant's mass come from? What happens when plants are left in the light and in the dark?</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3911870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2.4 Questions About Plants PPT.</a:t>
            </a:r>
          </a:p>
          <a:p>
            <a:r>
              <a:rPr lang="en-US" sz="1200" kern="1200" dirty="0">
                <a:solidFill>
                  <a:schemeClr val="tx1"/>
                </a:solidFill>
                <a:effectLst/>
                <a:latin typeface="+mn-lt"/>
                <a:ea typeface="+mn-ea"/>
                <a:cs typeface="+mn-cs"/>
              </a:rPr>
              <a:t>Discuss where the class is on the unit storyline. </a:t>
            </a:r>
          </a:p>
          <a:p>
            <a:pPr lvl="0"/>
            <a:r>
              <a:rPr lang="en-US" sz="1200" kern="1200" dirty="0">
                <a:solidFill>
                  <a:schemeClr val="tx1"/>
                </a:solidFill>
                <a:effectLst/>
                <a:latin typeface="+mn-lt"/>
                <a:ea typeface="+mn-ea"/>
                <a:cs typeface="+mn-cs"/>
              </a:rPr>
              <a:t>The students have studied or reviewed ideas about plant structure.</a:t>
            </a:r>
          </a:p>
          <a:p>
            <a:pPr lvl="0"/>
            <a:r>
              <a:rPr lang="en-US" sz="1200" kern="1200" dirty="0">
                <a:solidFill>
                  <a:schemeClr val="tx1"/>
                </a:solidFill>
                <a:effectLst/>
                <a:latin typeface="+mn-lt"/>
                <a:ea typeface="+mn-ea"/>
                <a:cs typeface="+mn-cs"/>
              </a:rPr>
              <a:t>They will soon be using their growing radish plants for an investigation of plant function.</a:t>
            </a:r>
          </a:p>
          <a:p>
            <a:r>
              <a:rPr lang="en-US" sz="1200" kern="1200" dirty="0">
                <a:solidFill>
                  <a:schemeClr val="tx1"/>
                </a:solidFill>
                <a:effectLst/>
                <a:latin typeface="+mn-lt"/>
                <a:ea typeface="+mn-ea"/>
                <a:cs typeface="+mn-cs"/>
              </a:rPr>
              <a:t>In this activity, they will be reviewing what they know and discussing questions that they still have to answer.</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29394207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observe plants and discuss their observations.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As you show Slide 3:</a:t>
            </a:r>
          </a:p>
          <a:p>
            <a:pPr lvl="0"/>
            <a:r>
              <a:rPr lang="en-US" sz="1200" kern="1200" dirty="0">
                <a:solidFill>
                  <a:schemeClr val="tx1"/>
                </a:solidFill>
                <a:effectLst/>
                <a:latin typeface="+mn-lt"/>
                <a:ea typeface="+mn-ea"/>
                <a:cs typeface="+mn-cs"/>
              </a:rPr>
              <a:t>Have students record observations of their growing radish plants and share what they are noticing.</a:t>
            </a:r>
          </a:p>
          <a:p>
            <a:pPr lvl="0"/>
            <a:r>
              <a:rPr lang="en-US" sz="1200" kern="1200" dirty="0">
                <a:solidFill>
                  <a:schemeClr val="tx1"/>
                </a:solidFill>
                <a:effectLst/>
                <a:latin typeface="+mn-lt"/>
                <a:ea typeface="+mn-ea"/>
                <a:cs typeface="+mn-cs"/>
              </a:rPr>
              <a:t>Show students either or both of the videos and discuss what they notice.</a:t>
            </a:r>
          </a:p>
          <a:p>
            <a:r>
              <a:rPr lang="en-US" sz="1200" kern="1200" dirty="0">
                <a:solidFill>
                  <a:schemeClr val="tx1"/>
                </a:solidFill>
                <a:effectLst/>
                <a:latin typeface="+mn-lt"/>
                <a:ea typeface="+mn-ea"/>
                <a:cs typeface="+mn-cs"/>
              </a:rPr>
              <a:t>Discuss questions based on these observations that the students would like to investigate further.</a:t>
            </a:r>
            <a:r>
              <a:rPr lang="en-US" sz="1200" b="1" kern="1200" dirty="0">
                <a:solidFill>
                  <a:schemeClr val="tx1"/>
                </a:solidFill>
                <a:effectLst/>
                <a:latin typeface="+mn-lt"/>
                <a:ea typeface="+mn-ea"/>
                <a:cs typeface="+mn-cs"/>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12010751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Slides 4-8</a:t>
            </a:r>
            <a:r>
              <a:rPr lang="en-US" dirty="0">
                <a:effectLst/>
              </a:rPr>
              <a:t> review</a:t>
            </a:r>
            <a:r>
              <a:rPr lang="en-US" baseline="0" dirty="0">
                <a:effectLst/>
              </a:rPr>
              <a:t> what the students have learned about the structure of plants at different scales.</a:t>
            </a:r>
          </a:p>
          <a:p>
            <a:r>
              <a:rPr lang="en-US" baseline="0" dirty="0">
                <a:effectLst/>
              </a:rPr>
              <a:t>Slide 4 introduces the review slides</a:t>
            </a:r>
          </a:p>
          <a:p>
            <a:r>
              <a:rPr lang="en-US" baseline="0" dirty="0">
                <a:effectLst/>
              </a:rPr>
              <a:t>Slide 5 reminds students that, like all living organisms, plants contain systems at different scales:</a:t>
            </a:r>
          </a:p>
          <a:p>
            <a:pPr marL="171450" indent="-171450">
              <a:buFont typeface="Arial" charset="0"/>
              <a:buChar char="•"/>
            </a:pPr>
            <a:r>
              <a:rPr lang="en-US" baseline="0" dirty="0">
                <a:effectLst/>
              </a:rPr>
              <a:t>Macroscopic scale plants are made of</a:t>
            </a:r>
          </a:p>
          <a:p>
            <a:pPr marL="171450" indent="-171450">
              <a:buFont typeface="Arial" charset="0"/>
              <a:buChar char="•"/>
            </a:pPr>
            <a:r>
              <a:rPr lang="en-US" baseline="0" dirty="0">
                <a:effectLst/>
              </a:rPr>
              <a:t>Microscopic scale cells, which are made of</a:t>
            </a:r>
          </a:p>
          <a:p>
            <a:pPr marL="171450" indent="-171450">
              <a:buFont typeface="Arial" charset="0"/>
              <a:buChar char="•"/>
            </a:pPr>
            <a:r>
              <a:rPr lang="en-US" baseline="0" dirty="0">
                <a:effectLst/>
              </a:rPr>
              <a:t>Atomic-molecular scale molecules, which are made of</a:t>
            </a:r>
          </a:p>
          <a:p>
            <a:pPr marL="171450" indent="-171450">
              <a:buFont typeface="Arial" charset="0"/>
              <a:buChar char="•"/>
            </a:pPr>
            <a:r>
              <a:rPr lang="en-US" baseline="0" dirty="0">
                <a:effectLst/>
              </a:rPr>
              <a:t>Atoms (especially CHON for organic molecules)</a:t>
            </a:r>
          </a:p>
          <a:p>
            <a:pPr marL="0" indent="0">
              <a:buFont typeface="Arial" charset="0"/>
              <a:buNone/>
            </a:pPr>
            <a:r>
              <a:rPr lang="en-US" baseline="0" dirty="0">
                <a:effectLst/>
              </a:rPr>
              <a:t>Slide 6 reminds students of the many different kinds of macroscopic-scale plants</a:t>
            </a:r>
          </a:p>
          <a:p>
            <a:pPr marL="0" indent="0">
              <a:buFont typeface="Arial" charset="0"/>
              <a:buNone/>
            </a:pPr>
            <a:r>
              <a:rPr lang="en-US" baseline="0" dirty="0">
                <a:effectLst/>
              </a:rPr>
              <a:t>Slide 7 reminds students that all plants include different kinds of cells, including leaf cells, stem cells, root cells, and other specialized cells</a:t>
            </a:r>
          </a:p>
          <a:p>
            <a:pPr marL="0" indent="0">
              <a:buFont typeface="Arial" charset="0"/>
              <a:buNone/>
            </a:pPr>
            <a:r>
              <a:rPr lang="en-US" baseline="0" dirty="0">
                <a:effectLst/>
              </a:rPr>
              <a:t>Slide 8 organizes facts students know about plants in terms of system characteristics—structure and function.</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1781956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 Craig</a:t>
            </a:r>
            <a:r>
              <a:rPr lang="en-US" baseline="0" dirty="0"/>
              <a:t> Douglas, Michigan State University</a:t>
            </a:r>
            <a:endParaRPr lang="en-US" dirty="0"/>
          </a:p>
          <a:p>
            <a:pPr lvl="0"/>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Slides 4-8</a:t>
            </a:r>
            <a:r>
              <a:rPr lang="en-US" dirty="0">
                <a:effectLst/>
              </a:rPr>
              <a:t> review</a:t>
            </a:r>
            <a:r>
              <a:rPr lang="en-US" baseline="0" dirty="0">
                <a:effectLst/>
              </a:rPr>
              <a:t> what the students have learned about the structure of plants at different scales.</a:t>
            </a:r>
          </a:p>
          <a:p>
            <a:r>
              <a:rPr lang="en-US" baseline="0" dirty="0">
                <a:effectLst/>
              </a:rPr>
              <a:t>Slide 4 introduces the review slides</a:t>
            </a:r>
          </a:p>
          <a:p>
            <a:r>
              <a:rPr lang="en-US" baseline="0" dirty="0">
                <a:effectLst/>
              </a:rPr>
              <a:t>Slide 5 reminds students that, like all living organisms, plants contain systems at different scales:</a:t>
            </a:r>
          </a:p>
          <a:p>
            <a:pPr marL="171450" indent="-171450">
              <a:buFont typeface="Arial" charset="0"/>
              <a:buChar char="•"/>
            </a:pPr>
            <a:r>
              <a:rPr lang="en-US" baseline="0" dirty="0">
                <a:effectLst/>
              </a:rPr>
              <a:t>Macroscopic scale plants are made of</a:t>
            </a:r>
          </a:p>
          <a:p>
            <a:pPr marL="171450" indent="-171450">
              <a:buFont typeface="Arial" charset="0"/>
              <a:buChar char="•"/>
            </a:pPr>
            <a:r>
              <a:rPr lang="en-US" baseline="0" dirty="0">
                <a:effectLst/>
              </a:rPr>
              <a:t>Microscopic scale cells, which are made of</a:t>
            </a:r>
          </a:p>
          <a:p>
            <a:pPr marL="171450" indent="-171450">
              <a:buFont typeface="Arial" charset="0"/>
              <a:buChar char="•"/>
            </a:pPr>
            <a:r>
              <a:rPr lang="en-US" baseline="0" dirty="0">
                <a:effectLst/>
              </a:rPr>
              <a:t>Atomic-molecular scale molecules, which are made of</a:t>
            </a:r>
          </a:p>
          <a:p>
            <a:pPr marL="171450" indent="-171450">
              <a:buFont typeface="Arial" charset="0"/>
              <a:buChar char="•"/>
            </a:pPr>
            <a:r>
              <a:rPr lang="en-US" baseline="0" dirty="0">
                <a:effectLst/>
              </a:rPr>
              <a:t>Atoms (especially CHON for organic molecules)</a:t>
            </a:r>
          </a:p>
          <a:p>
            <a:pPr marL="0" indent="0">
              <a:buFont typeface="Arial" charset="0"/>
              <a:buNone/>
            </a:pPr>
            <a:r>
              <a:rPr lang="en-US" baseline="0" dirty="0">
                <a:effectLst/>
              </a:rPr>
              <a:t>Slide 6 reminds students of the many different kinds of macroscopic-scale plants</a:t>
            </a:r>
          </a:p>
          <a:p>
            <a:pPr marL="0" indent="0">
              <a:buFont typeface="Arial" charset="0"/>
              <a:buNone/>
            </a:pPr>
            <a:r>
              <a:rPr lang="en-US" baseline="0" dirty="0">
                <a:effectLst/>
              </a:rPr>
              <a:t>Slide 7 reminds students that all plants include different kinds of cells, including leaf cells, stem cells, root cells, and other specialized cells</a:t>
            </a:r>
          </a:p>
          <a:p>
            <a:pPr marL="0" indent="0">
              <a:buFont typeface="Arial" charset="0"/>
              <a:buNone/>
            </a:pPr>
            <a:r>
              <a:rPr lang="en-US" baseline="0" dirty="0">
                <a:effectLst/>
              </a:rPr>
              <a:t>Slide 8 organizes facts students know about plants in terms of system characteristics—structure and function.</a:t>
            </a: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18846954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 Craig</a:t>
            </a:r>
            <a:r>
              <a:rPr lang="en-US" baseline="0" dirty="0"/>
              <a:t> Douglas, Michigan State University</a:t>
            </a:r>
            <a:endParaRPr lang="en-US" dirty="0"/>
          </a:p>
          <a:p>
            <a:pPr lvl="0"/>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Slides 4-8</a:t>
            </a:r>
            <a:r>
              <a:rPr lang="en-US" dirty="0">
                <a:effectLst/>
              </a:rPr>
              <a:t> review</a:t>
            </a:r>
            <a:r>
              <a:rPr lang="en-US" baseline="0" dirty="0">
                <a:effectLst/>
              </a:rPr>
              <a:t> what the students have learned about the structure of plants at different scales.</a:t>
            </a:r>
          </a:p>
          <a:p>
            <a:r>
              <a:rPr lang="en-US" baseline="0" dirty="0">
                <a:effectLst/>
              </a:rPr>
              <a:t>Slide 4 introduces the review slides</a:t>
            </a:r>
          </a:p>
          <a:p>
            <a:r>
              <a:rPr lang="en-US" baseline="0" dirty="0">
                <a:effectLst/>
              </a:rPr>
              <a:t>Slide 5 reminds students that, like all living organisms, plants contain systems at different scales:</a:t>
            </a:r>
          </a:p>
          <a:p>
            <a:pPr marL="171450" indent="-171450">
              <a:buFont typeface="Arial" charset="0"/>
              <a:buChar char="•"/>
            </a:pPr>
            <a:r>
              <a:rPr lang="en-US" baseline="0" dirty="0">
                <a:effectLst/>
              </a:rPr>
              <a:t>Macroscopic scale plants are made of</a:t>
            </a:r>
          </a:p>
          <a:p>
            <a:pPr marL="171450" indent="-171450">
              <a:buFont typeface="Arial" charset="0"/>
              <a:buChar char="•"/>
            </a:pPr>
            <a:r>
              <a:rPr lang="en-US" baseline="0" dirty="0">
                <a:effectLst/>
              </a:rPr>
              <a:t>Microscopic scale cells, which are made of</a:t>
            </a:r>
          </a:p>
          <a:p>
            <a:pPr marL="171450" indent="-171450">
              <a:buFont typeface="Arial" charset="0"/>
              <a:buChar char="•"/>
            </a:pPr>
            <a:r>
              <a:rPr lang="en-US" baseline="0" dirty="0">
                <a:effectLst/>
              </a:rPr>
              <a:t>Atomic-molecular scale molecules, which are made of</a:t>
            </a:r>
          </a:p>
          <a:p>
            <a:pPr marL="171450" indent="-171450">
              <a:buFont typeface="Arial" charset="0"/>
              <a:buChar char="•"/>
            </a:pPr>
            <a:r>
              <a:rPr lang="en-US" baseline="0" dirty="0">
                <a:effectLst/>
              </a:rPr>
              <a:t>Atoms (especially CHON for organic molecules)</a:t>
            </a:r>
          </a:p>
          <a:p>
            <a:pPr marL="0" indent="0">
              <a:buFont typeface="Arial" charset="0"/>
              <a:buNone/>
            </a:pPr>
            <a:r>
              <a:rPr lang="en-US" baseline="0" dirty="0">
                <a:effectLst/>
              </a:rPr>
              <a:t>Slide 6 reminds students of the many different kinds of macroscopic-scale plants</a:t>
            </a:r>
          </a:p>
          <a:p>
            <a:pPr marL="0" indent="0">
              <a:buFont typeface="Arial" charset="0"/>
              <a:buNone/>
            </a:pPr>
            <a:r>
              <a:rPr lang="en-US" baseline="0" dirty="0">
                <a:effectLst/>
              </a:rPr>
              <a:t>Slide 7 reminds students that all plants include different kinds of cells, including leaf cells, stem cells, root cells, and other specialized cells</a:t>
            </a:r>
          </a:p>
          <a:p>
            <a:pPr marL="0" indent="0">
              <a:buFont typeface="Arial" charset="0"/>
              <a:buNone/>
            </a:pPr>
            <a:r>
              <a:rPr lang="en-US" baseline="0" dirty="0">
                <a:effectLst/>
              </a:rPr>
              <a:t>Slide 8 organizes facts students know about plants in terms of system characteristics—structure and function.</a:t>
            </a: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3091724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 Craig</a:t>
            </a:r>
            <a:r>
              <a:rPr lang="en-US" baseline="0" dirty="0"/>
              <a:t> Douglas, Michigan State University</a:t>
            </a:r>
            <a:endParaRPr lang="en-US" dirty="0"/>
          </a:p>
          <a:p>
            <a:pPr lvl="0"/>
            <a:endParaRPr lang="en-US" sz="1200" b="1"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Slides 4-8</a:t>
            </a:r>
            <a:r>
              <a:rPr lang="en-US" dirty="0">
                <a:effectLst/>
              </a:rPr>
              <a:t> review</a:t>
            </a:r>
            <a:r>
              <a:rPr lang="en-US" baseline="0" dirty="0">
                <a:effectLst/>
              </a:rPr>
              <a:t> what the students have learned about the structure of plants at different scales.</a:t>
            </a:r>
          </a:p>
          <a:p>
            <a:r>
              <a:rPr lang="en-US" baseline="0" dirty="0">
                <a:effectLst/>
              </a:rPr>
              <a:t>Slide 4 introduces the review slides</a:t>
            </a:r>
          </a:p>
          <a:p>
            <a:r>
              <a:rPr lang="en-US" baseline="0" dirty="0">
                <a:effectLst/>
              </a:rPr>
              <a:t>Slide 5 reminds students that, like all living organisms, plants contain systems at different scales:</a:t>
            </a:r>
          </a:p>
          <a:p>
            <a:pPr marL="171450" indent="-171450">
              <a:buFont typeface="Arial" charset="0"/>
              <a:buChar char="•"/>
            </a:pPr>
            <a:r>
              <a:rPr lang="en-US" baseline="0" dirty="0">
                <a:effectLst/>
              </a:rPr>
              <a:t>Macroscopic scale plants are made of</a:t>
            </a:r>
          </a:p>
          <a:p>
            <a:pPr marL="171450" indent="-171450">
              <a:buFont typeface="Arial" charset="0"/>
              <a:buChar char="•"/>
            </a:pPr>
            <a:r>
              <a:rPr lang="en-US" baseline="0" dirty="0">
                <a:effectLst/>
              </a:rPr>
              <a:t>Microscopic scale cells, which are made of</a:t>
            </a:r>
          </a:p>
          <a:p>
            <a:pPr marL="171450" indent="-171450">
              <a:buFont typeface="Arial" charset="0"/>
              <a:buChar char="•"/>
            </a:pPr>
            <a:r>
              <a:rPr lang="en-US" baseline="0" dirty="0">
                <a:effectLst/>
              </a:rPr>
              <a:t>Atomic-molecular scale molecules, which are made of</a:t>
            </a:r>
          </a:p>
          <a:p>
            <a:pPr marL="171450" indent="-171450">
              <a:buFont typeface="Arial" charset="0"/>
              <a:buChar char="•"/>
            </a:pPr>
            <a:r>
              <a:rPr lang="en-US" baseline="0" dirty="0">
                <a:effectLst/>
              </a:rPr>
              <a:t>Atoms (especially CHON for organic molecules)</a:t>
            </a:r>
          </a:p>
          <a:p>
            <a:pPr marL="0" indent="0">
              <a:buFont typeface="Arial" charset="0"/>
              <a:buNone/>
            </a:pPr>
            <a:r>
              <a:rPr lang="en-US" baseline="0" dirty="0">
                <a:effectLst/>
              </a:rPr>
              <a:t>Slide 6 reminds students of the many different kinds of macroscopic-scale plants</a:t>
            </a:r>
          </a:p>
          <a:p>
            <a:pPr marL="0" indent="0">
              <a:buFont typeface="Arial" charset="0"/>
              <a:buNone/>
            </a:pPr>
            <a:r>
              <a:rPr lang="en-US" baseline="0" dirty="0">
                <a:effectLst/>
              </a:rPr>
              <a:t>Slide 7 reminds students that all plants include different kinds of cells, including leaf cells, stem cells, root cells, and other specialized cells</a:t>
            </a:r>
          </a:p>
          <a:p>
            <a:pPr marL="0" indent="0">
              <a:buFont typeface="Arial" charset="0"/>
              <a:buNone/>
            </a:pPr>
            <a:r>
              <a:rPr lang="en-US" baseline="0" dirty="0">
                <a:effectLst/>
              </a:rPr>
              <a:t>Slide 8 organizes facts students know about plants in terms of system characteristics—structure and function.</a:t>
            </a: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21036664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Slides 4-8</a:t>
            </a:r>
            <a:r>
              <a:rPr lang="en-US" dirty="0">
                <a:effectLst/>
              </a:rPr>
              <a:t> review</a:t>
            </a:r>
            <a:r>
              <a:rPr lang="en-US" baseline="0" dirty="0">
                <a:effectLst/>
              </a:rPr>
              <a:t> what the students have learned about the structure of plants at different scales.</a:t>
            </a:r>
          </a:p>
          <a:p>
            <a:r>
              <a:rPr lang="en-US" baseline="0" dirty="0">
                <a:effectLst/>
              </a:rPr>
              <a:t>Slide 4 introduces the review slides</a:t>
            </a:r>
          </a:p>
          <a:p>
            <a:r>
              <a:rPr lang="en-US" baseline="0" dirty="0">
                <a:effectLst/>
              </a:rPr>
              <a:t>Slide 5 reminds students that, like all living organisms, plants contain systems at different scales:</a:t>
            </a:r>
          </a:p>
          <a:p>
            <a:pPr marL="171450" indent="-171450">
              <a:buFont typeface="Arial" charset="0"/>
              <a:buChar char="•"/>
            </a:pPr>
            <a:r>
              <a:rPr lang="en-US" baseline="0" dirty="0">
                <a:effectLst/>
              </a:rPr>
              <a:t>Macroscopic scale plants are made of</a:t>
            </a:r>
          </a:p>
          <a:p>
            <a:pPr marL="171450" indent="-171450">
              <a:buFont typeface="Arial" charset="0"/>
              <a:buChar char="•"/>
            </a:pPr>
            <a:r>
              <a:rPr lang="en-US" baseline="0" dirty="0">
                <a:effectLst/>
              </a:rPr>
              <a:t>Microscopic scale cells, which are made of</a:t>
            </a:r>
          </a:p>
          <a:p>
            <a:pPr marL="171450" indent="-171450">
              <a:buFont typeface="Arial" charset="0"/>
              <a:buChar char="•"/>
            </a:pPr>
            <a:r>
              <a:rPr lang="en-US" baseline="0" dirty="0">
                <a:effectLst/>
              </a:rPr>
              <a:t>Atomic-molecular scale molecules, which are made of</a:t>
            </a:r>
          </a:p>
          <a:p>
            <a:pPr marL="171450" indent="-171450">
              <a:buFont typeface="Arial" charset="0"/>
              <a:buChar char="•"/>
            </a:pPr>
            <a:r>
              <a:rPr lang="en-US" baseline="0" dirty="0">
                <a:effectLst/>
              </a:rPr>
              <a:t>Atoms (especially CHON for organic molecules)</a:t>
            </a:r>
          </a:p>
          <a:p>
            <a:pPr marL="0" indent="0">
              <a:buFont typeface="Arial" charset="0"/>
              <a:buNone/>
            </a:pPr>
            <a:r>
              <a:rPr lang="en-US" baseline="0" dirty="0">
                <a:effectLst/>
              </a:rPr>
              <a:t>Slide 6 reminds students of the many different kinds of macroscopic-scale plants</a:t>
            </a:r>
          </a:p>
          <a:p>
            <a:pPr marL="0" indent="0">
              <a:buFont typeface="Arial" charset="0"/>
              <a:buNone/>
            </a:pPr>
            <a:r>
              <a:rPr lang="en-US" baseline="0" dirty="0">
                <a:effectLst/>
              </a:rPr>
              <a:t>Slide 7 reminds students that all plants include different kinds of cells, including leaf cells, stem cells, root cells, and other specialized cells</a:t>
            </a:r>
          </a:p>
          <a:p>
            <a:pPr marL="0" indent="0">
              <a:buFont typeface="Arial" charset="0"/>
              <a:buNone/>
            </a:pPr>
            <a:r>
              <a:rPr lang="en-US" baseline="0" dirty="0">
                <a:effectLst/>
              </a:rPr>
              <a:t>Slide 8 organizes facts students know about plants in terms of system characteristics—structure and function.</a:t>
            </a: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7240251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As you show Slide 9:</a:t>
            </a:r>
          </a:p>
          <a:p>
            <a:pPr marL="228600" indent="-228600">
              <a:buFont typeface="+mj-lt"/>
              <a:buAutoNum type="arabicPeriod"/>
            </a:pPr>
            <a:r>
              <a:rPr lang="en-US" dirty="0"/>
              <a:t>Ask students to read the names of the molecules in Ionic Grow</a:t>
            </a:r>
            <a:r>
              <a:rPr lang="en-US" baseline="0" dirty="0"/>
              <a:t> and the radish food label.</a:t>
            </a:r>
          </a:p>
          <a:p>
            <a:pPr marL="228600" indent="-228600">
              <a:buFont typeface="+mj-lt"/>
              <a:buAutoNum type="arabicPeriod"/>
            </a:pPr>
            <a:r>
              <a:rPr lang="en-US" baseline="0" dirty="0"/>
              <a:t>Ask students to discuss how the molecules are alike and different.</a:t>
            </a:r>
          </a:p>
          <a:p>
            <a:pPr marL="228600" indent="-228600">
              <a:buFont typeface="+mj-lt"/>
              <a:buAutoNum type="arabicPeriod"/>
            </a:pPr>
            <a:r>
              <a:rPr lang="en-US" baseline="0" dirty="0"/>
              <a:t>If necessary remind students of the two basic kinds of molecules that they learned about in </a:t>
            </a:r>
            <a:r>
              <a:rPr lang="en-US" i="1" baseline="0" dirty="0"/>
              <a:t>Systems and Scale: </a:t>
            </a:r>
            <a:r>
              <a:rPr lang="en-US" i="0" baseline="0" dirty="0"/>
              <a:t>organic and inorganic.</a:t>
            </a:r>
          </a:p>
          <a:p>
            <a:pPr marL="228600" indent="-228600">
              <a:buFont typeface="+mj-lt"/>
              <a:buAutoNum type="arabicPeriod"/>
            </a:pPr>
            <a:r>
              <a:rPr lang="en-US" i="0" baseline="0" dirty="0"/>
              <a:t>Student should notice that:</a:t>
            </a:r>
          </a:p>
          <a:p>
            <a:pPr marL="685800" lvl="1" indent="-228600">
              <a:buFont typeface="Arial" charset="0"/>
              <a:buChar char="•"/>
            </a:pPr>
            <a:r>
              <a:rPr lang="en-US" i="0" baseline="0" dirty="0"/>
              <a:t>The plant nutrient molecules are all inorganic and do not contain carbon atoms</a:t>
            </a:r>
          </a:p>
          <a:p>
            <a:pPr marL="685800" lvl="1" indent="-228600">
              <a:buFont typeface="Arial" charset="0"/>
              <a:buChar char="•"/>
            </a:pPr>
            <a:r>
              <a:rPr lang="en-US" i="0" baseline="0" dirty="0"/>
              <a:t>Besides water, the main molecules in radishes are all organic and contain carbon atoms</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4933163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
        <p:nvSpPr>
          <p:cNvPr id="7" name="TextBox 6"/>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pic>
        <p:nvPicPr>
          <p:cNvPr id="9" name="Picture 8" descr="C:\Documents and Settings\Craig Douglas\My Documents\for JJ\Carbon TIME\logo\Carbon TIME 1 line small.png"/>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538162" y="687134"/>
            <a:ext cx="2689225" cy="626110"/>
          </a:xfrm>
          <a:prstGeom prst="rect">
            <a:avLst/>
          </a:prstGeom>
          <a:noFill/>
          <a:ln>
            <a:noFill/>
          </a:ln>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png"/><Relationship Id="rId3" Type="http://schemas.openxmlformats.org/officeDocument/2006/relationships/image" Target="../media/image18.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5" Type="http://schemas.openxmlformats.org/officeDocument/2006/relationships/image" Target="../media/image3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 Id="rId14" Type="http://schemas.openxmlformats.org/officeDocument/2006/relationships/image" Target="../media/image29.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S6M_y9Q1kEQ"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hyperlink" Target="https://www.youtube.com/watch?v=zHe7y8cy-7Y"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130425"/>
            <a:ext cx="8229600" cy="1838318"/>
          </a:xfrm>
        </p:spPr>
        <p:txBody>
          <a:bodyPr>
            <a:normAutofit/>
          </a:bodyPr>
          <a:lstStyle/>
          <a:p>
            <a:r>
              <a:rPr lang="en-US" dirty="0">
                <a:latin typeface="Arial"/>
                <a:cs typeface="Arial"/>
              </a:rPr>
              <a:t>Activity 2.4: Questions about Plants</a:t>
            </a:r>
          </a:p>
        </p:txBody>
      </p:sp>
    </p:spTree>
    <p:extLst>
      <p:ext uri="{BB962C8B-B14F-4D97-AF65-F5344CB8AC3E}">
        <p14:creationId xmlns:p14="http://schemas.microsoft.com/office/powerpoint/2010/main" val="13572648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What else do we know about matter and energy in plants?</a:t>
            </a:r>
          </a:p>
        </p:txBody>
      </p:sp>
      <p:sp>
        <p:nvSpPr>
          <p:cNvPr id="3" name="Content Placeholder 2"/>
          <p:cNvSpPr>
            <a:spLocks noGrp="1"/>
          </p:cNvSpPr>
          <p:nvPr>
            <p:ph idx="1"/>
          </p:nvPr>
        </p:nvSpPr>
        <p:spPr>
          <a:xfrm>
            <a:off x="457200" y="1657350"/>
            <a:ext cx="8229600" cy="4754224"/>
          </a:xfrm>
        </p:spPr>
        <p:txBody>
          <a:bodyPr/>
          <a:lstStyle/>
          <a:p>
            <a:r>
              <a:rPr lang="en-US" dirty="0"/>
              <a:t>What are rules about matter should we follow when investigating and explaining how plants grow, move, and function?</a:t>
            </a:r>
          </a:p>
          <a:p>
            <a:endParaRPr lang="en-US" dirty="0"/>
          </a:p>
          <a:p>
            <a:r>
              <a:rPr lang="en-US" dirty="0"/>
              <a:t>What are rules about energy should we follow when investigation how plants grow, move, and function?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spTree>
    <p:extLst>
      <p:ext uri="{BB962C8B-B14F-4D97-AF65-F5344CB8AC3E}">
        <p14:creationId xmlns:p14="http://schemas.microsoft.com/office/powerpoint/2010/main" val="1709185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9"/>
          <p:cNvSpPr>
            <a:spLocks noChangeArrowheads="1"/>
          </p:cNvSpPr>
          <p:nvPr/>
        </p:nvSpPr>
        <p:spPr bwMode="auto">
          <a:xfrm>
            <a:off x="152400" y="152400"/>
            <a:ext cx="91440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40"/>
          <p:cNvSpPr>
            <a:spLocks noChangeArrowheads="1"/>
          </p:cNvSpPr>
          <p:nvPr/>
        </p:nvSpPr>
        <p:spPr bwMode="auto">
          <a:xfrm>
            <a:off x="200871" y="718209"/>
            <a:ext cx="8686800" cy="4308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sz="1100" b="0" i="0" u="none" strike="noStrike" cap="none" normalizeH="0" baseline="0" dirty="0">
                <a:ln>
                  <a:noFill/>
                </a:ln>
                <a:solidFill>
                  <a:schemeClr val="tx1"/>
                </a:solidFill>
                <a:effectLst/>
                <a:latin typeface="Calibri" pitchFamily="34" charset="0"/>
                <a:ea typeface="Calibri" pitchFamily="34" charset="0"/>
                <a:cs typeface="Times New Roman" pitchFamily="18" charset="0"/>
              </a:rPr>
              <a:t>Answer each of the questions (numbered 1-4) below to explain how matter and energy move and change in a system.  Note that matter movement is addressed at both the beginning (1) and end (4) of your explanation.</a:t>
            </a:r>
            <a:endParaRPr kumimoji="0" lang="en-US" sz="1800" b="0" i="0" u="none" strike="noStrike" cap="none" normalizeH="0" baseline="0" dirty="0">
              <a:ln>
                <a:noFill/>
              </a:ln>
              <a:solidFill>
                <a:schemeClr val="tx1"/>
              </a:solidFill>
              <a:effectLst/>
              <a:latin typeface="Arial" pitchFamily="34" charset="0"/>
              <a:cs typeface="Arial" pitchFamily="34" charset="0"/>
            </a:endParaRPr>
          </a:p>
        </p:txBody>
      </p:sp>
      <p:pic>
        <p:nvPicPr>
          <p:cNvPr id="62"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1229797"/>
            <a:ext cx="4572000" cy="1462910"/>
          </a:xfrm>
          <a:prstGeom prst="rect">
            <a:avLst/>
          </a:prstGeom>
          <a:noFill/>
          <a:extLst>
            <a:ext uri="{909E8E84-426E-40dd-AFC4-6F175D3DCCD1}">
              <a14:hiddenFill xmlns="" xmlns:a14="http://schemas.microsoft.com/office/drawing/2010/main">
                <a:solidFill>
                  <a:srgbClr val="FFFFFF"/>
                </a:solidFill>
              </a14:hiddenFill>
            </a:ext>
          </a:extLst>
        </p:spPr>
      </p:pic>
      <p:pic>
        <p:nvPicPr>
          <p:cNvPr id="63"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1142353"/>
            <a:ext cx="1963430" cy="1831975"/>
          </a:xfrm>
          <a:prstGeom prst="rect">
            <a:avLst/>
          </a:prstGeom>
          <a:noFill/>
          <a:extLst>
            <a:ext uri="{909E8E84-426E-40dd-AFC4-6F175D3DCCD1}">
              <a14:hiddenFill xmlns="" xmlns:a14="http://schemas.microsoft.com/office/drawing/2010/main">
                <a:solidFill>
                  <a:srgbClr val="FFFFFF"/>
                </a:solidFill>
              </a14:hiddenFill>
            </a:ext>
          </a:extLst>
        </p:spPr>
      </p:pic>
      <p:pic>
        <p:nvPicPr>
          <p:cNvPr id="64"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1078225"/>
            <a:ext cx="2004538" cy="2135407"/>
          </a:xfrm>
          <a:prstGeom prst="rect">
            <a:avLst/>
          </a:prstGeom>
          <a:noFill/>
          <a:extLst>
            <a:ext uri="{909E8E84-426E-40dd-AFC4-6F175D3DCCD1}">
              <a14:hiddenFill xmlns="" xmlns:a14="http://schemas.microsoft.com/office/drawing/2010/main">
                <a:solidFill>
                  <a:srgbClr val="FFFFFF"/>
                </a:solidFill>
              </a14:hiddenFill>
            </a:ext>
          </a:extLst>
        </p:spPr>
      </p:pic>
      <p:pic>
        <p:nvPicPr>
          <p:cNvPr id="56" name="Picture 5"/>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2247899" y="3072680"/>
            <a:ext cx="4572000" cy="1462910"/>
          </a:xfrm>
          <a:prstGeom prst="rect">
            <a:avLst/>
          </a:prstGeom>
          <a:noFill/>
          <a:extLst>
            <a:ext uri="{909E8E84-426E-40dd-AFC4-6F175D3DCCD1}">
              <a14:hiddenFill xmlns="" xmlns:a14="http://schemas.microsoft.com/office/drawing/2010/main">
                <a:solidFill>
                  <a:srgbClr val="FFFFFF"/>
                </a:solidFill>
              </a14:hiddenFill>
            </a:ext>
          </a:extLst>
        </p:spPr>
      </p:pic>
      <p:pic>
        <p:nvPicPr>
          <p:cNvPr id="57" name="Picture 6"/>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097269" y="2985236"/>
            <a:ext cx="1963430" cy="1831975"/>
          </a:xfrm>
          <a:prstGeom prst="rect">
            <a:avLst/>
          </a:prstGeom>
          <a:noFill/>
          <a:extLst>
            <a:ext uri="{909E8E84-426E-40dd-AFC4-6F175D3DCCD1}">
              <a14:hiddenFill xmlns="" xmlns:a14="http://schemas.microsoft.com/office/drawing/2010/main">
                <a:solidFill>
                  <a:srgbClr val="FFFFFF"/>
                </a:solidFill>
              </a14:hiddenFill>
            </a:ext>
          </a:extLst>
        </p:spPr>
      </p:pic>
      <p:pic>
        <p:nvPicPr>
          <p:cNvPr id="58" name="Picture 7"/>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628662">
            <a:off x="6034452" y="2921108"/>
            <a:ext cx="2004538" cy="2135407"/>
          </a:xfrm>
          <a:prstGeom prst="rect">
            <a:avLst/>
          </a:prstGeom>
          <a:noFill/>
          <a:extLst>
            <a:ext uri="{909E8E84-426E-40dd-AFC4-6F175D3DCCD1}">
              <a14:hiddenFill xmlns="" xmlns:a14="http://schemas.microsoft.com/office/drawing/2010/main">
                <a:solidFill>
                  <a:srgbClr val="FFFFFF"/>
                </a:solidFill>
              </a14:hiddenFill>
            </a:ext>
          </a:extLst>
        </p:spPr>
      </p:pic>
      <p:pic>
        <p:nvPicPr>
          <p:cNvPr id="65" name="Picture 5"/>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a:off x="2247899" y="4963140"/>
            <a:ext cx="4572000" cy="1462910"/>
          </a:xfrm>
          <a:prstGeom prst="rect">
            <a:avLst/>
          </a:prstGeom>
          <a:noFill/>
          <a:extLst>
            <a:ext uri="{909E8E84-426E-40dd-AFC4-6F175D3DCCD1}">
              <a14:hiddenFill xmlns="" xmlns:a14="http://schemas.microsoft.com/office/drawing/2010/main">
                <a:solidFill>
                  <a:srgbClr val="FFFFFF"/>
                </a:solidFill>
              </a14:hiddenFill>
            </a:ext>
          </a:extLst>
        </p:spPr>
      </p:pic>
      <p:pic>
        <p:nvPicPr>
          <p:cNvPr id="66" name="Picture 6"/>
          <p:cNvPicPr>
            <a:picLocks noChangeAspect="1" noChangeArrowheads="1"/>
          </p:cNvPicPr>
          <p:nvPr/>
        </p:nvPicPr>
        <p:blipFill>
          <a:blip r:embed="rId7" cstate="screen">
            <a:extLst>
              <a:ext uri="{28A0092B-C50C-407E-A947-70E740481C1C}">
                <a14:useLocalDpi xmlns:a14="http://schemas.microsoft.com/office/drawing/2010/main"/>
              </a:ext>
            </a:extLst>
          </a:blip>
          <a:stretch>
            <a:fillRect/>
          </a:stretch>
        </p:blipFill>
        <p:spPr bwMode="auto">
          <a:xfrm>
            <a:off x="1097269" y="4875696"/>
            <a:ext cx="1963430" cy="1831975"/>
          </a:xfrm>
          <a:prstGeom prst="rect">
            <a:avLst/>
          </a:prstGeom>
          <a:noFill/>
          <a:extLst>
            <a:ext uri="{909E8E84-426E-40dd-AFC4-6F175D3DCCD1}">
              <a14:hiddenFill xmlns="" xmlns:a14="http://schemas.microsoft.com/office/drawing/2010/main">
                <a:solidFill>
                  <a:srgbClr val="FFFFFF"/>
                </a:solidFill>
              </a14:hiddenFill>
            </a:ext>
          </a:extLst>
        </p:spPr>
      </p:pic>
      <p:pic>
        <p:nvPicPr>
          <p:cNvPr id="67" name="Picture 7"/>
          <p:cNvPicPr>
            <a:picLocks noChangeAspect="1" noChangeArrowheads="1"/>
          </p:cNvPicPr>
          <p:nvPr/>
        </p:nvPicPr>
        <p:blipFill>
          <a:blip r:embed="rId8" cstate="screen">
            <a:extLst>
              <a:ext uri="{28A0092B-C50C-407E-A947-70E740481C1C}">
                <a14:useLocalDpi xmlns:a14="http://schemas.microsoft.com/office/drawing/2010/main"/>
              </a:ext>
            </a:extLst>
          </a:blip>
          <a:stretch>
            <a:fillRect/>
          </a:stretch>
        </p:blipFill>
        <p:spPr bwMode="auto">
          <a:xfrm rot="628662">
            <a:off x="6055237" y="4811795"/>
            <a:ext cx="2004538" cy="2134953"/>
          </a:xfrm>
          <a:prstGeom prst="rect">
            <a:avLst/>
          </a:prstGeom>
          <a:noFill/>
          <a:extLst>
            <a:ext uri="{909E8E84-426E-40dd-AFC4-6F175D3DCCD1}">
              <a14:hiddenFill xmlns="" xmlns:a14="http://schemas.microsoft.com/office/drawing/2010/main">
                <a:solidFill>
                  <a:srgbClr val="FFFFFF"/>
                </a:solidFill>
              </a14:hiddenFill>
            </a:ext>
          </a:extLst>
        </p:spPr>
      </p:pic>
      <p:sp>
        <p:nvSpPr>
          <p:cNvPr id="19" name="Text Box 16"/>
          <p:cNvSpPr txBox="1"/>
          <p:nvPr/>
        </p:nvSpPr>
        <p:spPr>
          <a:xfrm>
            <a:off x="6286498" y="3072679"/>
            <a:ext cx="1828800" cy="2004947"/>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Evidence We </a:t>
            </a:r>
            <a:br>
              <a:rPr lang="en-US" sz="1100" b="1" dirty="0">
                <a:effectLst/>
                <a:latin typeface="+mj-lt"/>
                <a:ea typeface="Times New Roman"/>
                <a:cs typeface="Arial" pitchFamily="34" charset="0"/>
              </a:rPr>
            </a:br>
            <a:r>
              <a:rPr lang="en-US" sz="1100" b="1" dirty="0">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effectLst/>
                <a:latin typeface="+mj-lt"/>
                <a:ea typeface="Times New Roman"/>
                <a:cs typeface="Arial" pitchFamily="34" charset="0"/>
              </a:rPr>
              <a:t>BTB can indicate CO</a:t>
            </a:r>
            <a:r>
              <a:rPr lang="en-US" sz="800" baseline="-25000" dirty="0">
                <a:effectLst/>
                <a:latin typeface="+mj-lt"/>
                <a:ea typeface="Times New Roman"/>
                <a:cs typeface="Arial" pitchFamily="34" charset="0"/>
              </a:rPr>
              <a:t>2</a:t>
            </a:r>
            <a:r>
              <a:rPr lang="en-US" sz="800" dirty="0">
                <a:effectLst/>
                <a:latin typeface="+mj-lt"/>
                <a:ea typeface="Times New Roman"/>
                <a:cs typeface="Arial" pitchFamily="34" charset="0"/>
              </a:rPr>
              <a:t> in the air.</a:t>
            </a:r>
            <a:endParaRPr lang="en-US" sz="800" dirty="0">
              <a:effectLst/>
              <a:latin typeface="+mj-lt"/>
              <a:ea typeface="Calibri"/>
              <a:cs typeface="Arial" pitchFamily="34" charset="0"/>
            </a:endParaRPr>
          </a:p>
          <a:p>
            <a:pPr marL="0" marR="0">
              <a:lnSpc>
                <a:spcPct val="115000"/>
              </a:lnSpc>
              <a:spcBef>
                <a:spcPts val="0"/>
              </a:spcBef>
            </a:pPr>
            <a:r>
              <a:rPr lang="en-US" sz="800" dirty="0">
                <a:effectLst/>
                <a:latin typeface="+mj-lt"/>
                <a:ea typeface="Times New Roman"/>
                <a:cs typeface="Arial" pitchFamily="34" charset="0"/>
              </a:rPr>
              <a:t>Organic materials are made up of molecules containing carbon atoms: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fuels</a:t>
            </a:r>
            <a:r>
              <a:rPr lang="en-US" sz="800" dirty="0">
                <a:latin typeface="+mj-lt"/>
                <a:ea typeface="Times New Roman"/>
                <a:cs typeface="Arial" pitchFamily="34" charset="0"/>
              </a:rPr>
              <a:t>	</a:t>
            </a:r>
            <a:r>
              <a:rPr lang="en-US" sz="800" dirty="0">
                <a:effectLst/>
                <a:latin typeface="+mj-lt"/>
                <a:ea typeface="Times New Roman"/>
                <a:cs typeface="Arial" pitchFamily="34" charset="0"/>
              </a:rPr>
              <a:t>• foods</a:t>
            </a:r>
            <a:endParaRPr lang="en-US" sz="800" dirty="0">
              <a:effectLst/>
              <a:latin typeface="+mj-lt"/>
              <a:ea typeface="Calibri"/>
              <a:cs typeface="Arial" pitchFamily="34" charset="0"/>
            </a:endParaRPr>
          </a:p>
          <a:p>
            <a:pPr marL="228600" marR="0" lvl="0">
              <a:lnSpc>
                <a:spcPct val="115000"/>
              </a:lnSpc>
              <a:spcBef>
                <a:spcPts val="0"/>
              </a:spcBef>
              <a:buSzPts val="1000"/>
            </a:pPr>
            <a:r>
              <a:rPr lang="en-US" sz="800" dirty="0">
                <a:effectLst/>
                <a:latin typeface="+mj-lt"/>
                <a:ea typeface="Times New Roman"/>
                <a:cs typeface="Arial" pitchFamily="34" charset="0"/>
              </a:rPr>
              <a:t>• living and dead plants</a:t>
            </a:r>
            <a:r>
              <a:rPr lang="en-US" sz="800" dirty="0">
                <a:latin typeface="+mj-lt"/>
                <a:ea typeface="Times New Roman"/>
                <a:cs typeface="Arial" pitchFamily="34" charset="0"/>
              </a:rPr>
              <a:t> and </a:t>
            </a:r>
            <a:br>
              <a:rPr lang="en-US" sz="800" dirty="0">
                <a:effectLst/>
                <a:latin typeface="+mj-lt"/>
                <a:ea typeface="Times New Roman"/>
                <a:cs typeface="Arial" pitchFamily="34" charset="0"/>
              </a:rPr>
            </a:br>
            <a:r>
              <a:rPr lang="en-US" sz="800" dirty="0">
                <a:effectLst/>
                <a:latin typeface="+mj-lt"/>
                <a:ea typeface="Times New Roman"/>
                <a:cs typeface="Arial" pitchFamily="34" charset="0"/>
              </a:rPr>
              <a:t>   animals</a:t>
            </a:r>
          </a:p>
          <a:p>
            <a:pPr marL="515938" marR="0" lvl="0" indent="-60325">
              <a:lnSpc>
                <a:spcPct val="115000"/>
              </a:lnSpc>
              <a:spcBef>
                <a:spcPts val="0"/>
              </a:spcBef>
              <a:buSzPts val="1000"/>
              <a:buFont typeface="Arial" panose="020B0604020202020204" pitchFamily="34" charset="0"/>
              <a:buChar char="•"/>
            </a:pPr>
            <a:r>
              <a:rPr lang="en-US" sz="800" dirty="0">
                <a:effectLst/>
                <a:latin typeface="+mj-lt"/>
                <a:ea typeface="Times New Roman"/>
                <a:cs typeface="Arial" pitchFamily="34" charset="0"/>
              </a:rPr>
              <a:t>decomposers</a:t>
            </a:r>
            <a:endParaRPr lang="en-US" sz="800" dirty="0">
              <a:effectLst/>
              <a:latin typeface="+mj-lt"/>
              <a:ea typeface="Calibri"/>
              <a:cs typeface="Arial" pitchFamily="34" charset="0"/>
            </a:endParaRPr>
          </a:p>
        </p:txBody>
      </p:sp>
      <p:sp>
        <p:nvSpPr>
          <p:cNvPr id="21" name="Text Box 31"/>
          <p:cNvSpPr txBox="1"/>
          <p:nvPr/>
        </p:nvSpPr>
        <p:spPr>
          <a:xfrm>
            <a:off x="1140894" y="4959099"/>
            <a:ext cx="1819910" cy="22771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What is happening </a:t>
            </a:r>
            <a:br>
              <a:rPr lang="en-US" sz="950" dirty="0">
                <a:solidFill>
                  <a:srgbClr val="000000"/>
                </a:solidFill>
                <a:effectLst/>
                <a:latin typeface="+mj-lt"/>
                <a:ea typeface="Times New Roman"/>
                <a:cs typeface="Times New Roman"/>
              </a:rPr>
            </a:br>
            <a:r>
              <a:rPr lang="en-US" sz="950" dirty="0">
                <a:solidFill>
                  <a:srgbClr val="000000"/>
                </a:solidFill>
                <a:effectLst/>
                <a:latin typeface="+mj-lt"/>
                <a:ea typeface="Times New Roman"/>
                <a:cs typeface="Times New Roman"/>
              </a:rPr>
              <a:t>to energy?</a:t>
            </a:r>
            <a:endParaRPr lang="en-US" sz="950" dirty="0">
              <a:effectLst/>
              <a:latin typeface="+mj-lt"/>
              <a:ea typeface="Calibri"/>
              <a:cs typeface="Times New Roman"/>
            </a:endParaRPr>
          </a:p>
          <a:p>
            <a:pPr marL="457200" marR="0">
              <a:lnSpc>
                <a:spcPct val="115000"/>
              </a:lnSpc>
              <a:spcBef>
                <a:spcPts val="0"/>
              </a:spcBef>
              <a:spcAft>
                <a:spcPts val="300"/>
              </a:spcAft>
            </a:pPr>
            <a:r>
              <a:rPr lang="en-US" sz="800" dirty="0">
                <a:solidFill>
                  <a:srgbClr val="000000"/>
                </a:solidFill>
                <a:effectLst/>
                <a:latin typeface="+mj-lt"/>
                <a:ea typeface="Times New Roman"/>
                <a:cs typeface="Times New Roman"/>
              </a:rPr>
              <a:t>What forms of energy are involved?</a:t>
            </a:r>
            <a:endParaRPr lang="en-US" sz="80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What energy transformations take place during the chemical change?</a:t>
            </a:r>
            <a:endParaRPr lang="en-US" sz="800" dirty="0">
              <a:effectLst/>
              <a:latin typeface="+mj-lt"/>
              <a:ea typeface="Calibri"/>
              <a:cs typeface="Times New Roman"/>
            </a:endParaRPr>
          </a:p>
        </p:txBody>
      </p:sp>
      <p:sp>
        <p:nvSpPr>
          <p:cNvPr id="23" name="Text Box 37"/>
          <p:cNvSpPr txBox="1"/>
          <p:nvPr/>
        </p:nvSpPr>
        <p:spPr>
          <a:xfrm>
            <a:off x="6362697" y="4890576"/>
            <a:ext cx="1752601" cy="197739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Times New Roman"/>
              </a:rPr>
              <a:t>Evidence We </a:t>
            </a:r>
            <a:br>
              <a:rPr lang="en-US" sz="1100" b="1" dirty="0">
                <a:effectLst/>
                <a:latin typeface="+mj-lt"/>
                <a:ea typeface="Times New Roman"/>
                <a:cs typeface="Times New Roman"/>
              </a:rPr>
            </a:br>
            <a:r>
              <a:rPr lang="en-US" sz="1100" b="1" dirty="0">
                <a:effectLst/>
                <a:latin typeface="+mj-lt"/>
                <a:ea typeface="Times New Roman"/>
                <a:cs typeface="Times New Roman"/>
              </a:rPr>
              <a:t>Can Observe</a:t>
            </a:r>
            <a:endParaRPr lang="en-US" sz="1100" dirty="0">
              <a:effectLst/>
              <a:latin typeface="+mj-lt"/>
              <a:ea typeface="Calibri"/>
              <a:cs typeface="Times New Roman"/>
            </a:endParaRPr>
          </a:p>
          <a:p>
            <a:pPr marL="0" marR="0">
              <a:lnSpc>
                <a:spcPct val="115000"/>
              </a:lnSpc>
              <a:spcBef>
                <a:spcPts val="0"/>
              </a:spcBef>
              <a:spcAft>
                <a:spcPts val="300"/>
              </a:spcAft>
            </a:pPr>
            <a:r>
              <a:rPr lang="en-US" sz="800" dirty="0">
                <a:effectLst/>
                <a:latin typeface="+mj-lt"/>
                <a:ea typeface="Times New Roman"/>
                <a:cs typeface="Times New Roman"/>
              </a:rPr>
              <a:t>We can observe indicators of different forms of energy before and after chemical changes:</a:t>
            </a:r>
            <a:endParaRPr lang="en-US" sz="800" dirty="0">
              <a:effectLst/>
              <a:latin typeface="+mj-lt"/>
              <a:ea typeface="Calibri"/>
              <a:cs typeface="Times New Roman"/>
            </a:endParaRPr>
          </a:p>
          <a:p>
            <a:pPr>
              <a:lnSpc>
                <a:spcPct val="115000"/>
              </a:lnSpc>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light energy	</a:t>
            </a:r>
            <a:r>
              <a:rPr lang="en-US" sz="800" dirty="0">
                <a:ea typeface="Times New Roman"/>
                <a:cs typeface="Arial" pitchFamily="34" charset="0"/>
              </a:rPr>
              <a:t>• </a:t>
            </a:r>
            <a:r>
              <a:rPr lang="en-US" sz="800" dirty="0">
                <a:ea typeface="Times New Roman"/>
                <a:cs typeface="Times New Roman"/>
              </a:rPr>
              <a:t>heat energy</a:t>
            </a:r>
            <a:endParaRPr lang="en-US" sz="800" dirty="0">
              <a:effectLst/>
              <a:latin typeface="+mj-lt"/>
              <a:ea typeface="Calibri"/>
              <a:cs typeface="Times New Roman"/>
            </a:endParaRPr>
          </a:p>
          <a:p>
            <a:pPr marL="53975" marR="0" lvl="0" indent="-53975">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chemical energy stored in organic materials</a:t>
            </a:r>
            <a:endParaRPr lang="en-US" sz="800" dirty="0">
              <a:effectLst/>
              <a:latin typeface="+mj-lt"/>
              <a:ea typeface="Calibri"/>
              <a:cs typeface="Times New Roman"/>
            </a:endParaRPr>
          </a:p>
          <a:p>
            <a:pPr marR="0" lvl="0" algn="ctr">
              <a:lnSpc>
                <a:spcPct val="115000"/>
              </a:lnSpc>
              <a:spcBef>
                <a:spcPts val="0"/>
              </a:spcBef>
              <a:spcAft>
                <a:spcPts val="300"/>
              </a:spcAft>
              <a:buSzPts val="1000"/>
            </a:pPr>
            <a:r>
              <a:rPr lang="en-US" sz="800" dirty="0">
                <a:ea typeface="Times New Roman"/>
                <a:cs typeface="Arial" pitchFamily="34" charset="0"/>
              </a:rPr>
              <a:t>• </a:t>
            </a:r>
            <a:r>
              <a:rPr lang="en-US" sz="800" dirty="0">
                <a:effectLst/>
                <a:latin typeface="+mj-lt"/>
                <a:ea typeface="Times New Roman"/>
                <a:cs typeface="Times New Roman"/>
              </a:rPr>
              <a:t>motion energy</a:t>
            </a:r>
            <a:endParaRPr lang="en-US" sz="800" dirty="0">
              <a:effectLst/>
              <a:latin typeface="+mj-lt"/>
              <a:ea typeface="Calibri"/>
              <a:cs typeface="Times New Roman"/>
            </a:endParaRPr>
          </a:p>
        </p:txBody>
      </p:sp>
      <p:sp>
        <p:nvSpPr>
          <p:cNvPr id="12" name="Text Box 42"/>
          <p:cNvSpPr txBox="1"/>
          <p:nvPr/>
        </p:nvSpPr>
        <p:spPr>
          <a:xfrm>
            <a:off x="3086098" y="1447800"/>
            <a:ext cx="3133285" cy="98108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All materials (solids, liquids, and gases) are made of atoms that are bonded together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solidFill>
                  <a:srgbClr val="000000"/>
                </a:solidFill>
                <a:effectLst/>
                <a:latin typeface="+mj-lt"/>
                <a:ea typeface="Times New Roman"/>
                <a:cs typeface="Arial" pitchFamily="34" charset="0"/>
              </a:rPr>
              <a:t>Scale</a:t>
            </a:r>
            <a:r>
              <a:rPr lang="en-US" sz="800" dirty="0">
                <a:solidFill>
                  <a:srgbClr val="000000"/>
                </a:solidFill>
                <a:effectLst/>
                <a:latin typeface="+mj-lt"/>
                <a:ea typeface="Times New Roman"/>
                <a:cs typeface="Arial" pitchFamily="34" charset="0"/>
              </a:rPr>
              <a:t>: The matter movement question can be answered at the atomic-molecular, cellular, or macroscopic scale.</a:t>
            </a:r>
            <a:endParaRPr lang="en-US" sz="800" dirty="0">
              <a:effectLst/>
              <a:latin typeface="+mj-lt"/>
              <a:ea typeface="Calibri"/>
              <a:cs typeface="Arial" pitchFamily="34" charset="0"/>
            </a:endParaRPr>
          </a:p>
        </p:txBody>
      </p:sp>
      <p:sp>
        <p:nvSpPr>
          <p:cNvPr id="14" name="Text Box 8"/>
          <p:cNvSpPr txBox="1"/>
          <p:nvPr/>
        </p:nvSpPr>
        <p:spPr>
          <a:xfrm>
            <a:off x="1289051" y="1165860"/>
            <a:ext cx="1608136" cy="1590785"/>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Times New Roman"/>
              </a:rPr>
              <a:t>Question</a:t>
            </a:r>
            <a:endParaRPr lang="en-US" sz="1100" dirty="0">
              <a:effectLst/>
              <a:latin typeface="+mj-lt"/>
              <a:ea typeface="Calibri"/>
              <a:cs typeface="Times New Roman"/>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Times New Roman"/>
              </a:rPr>
              <a:t>Where are molecules moving?</a:t>
            </a:r>
            <a:endParaRPr lang="en-US" sz="950" dirty="0">
              <a:effectLst/>
              <a:latin typeface="+mj-lt"/>
              <a:ea typeface="Calibri"/>
              <a:cs typeface="Times New Roman"/>
            </a:endParaRPr>
          </a:p>
          <a:p>
            <a:pPr marL="22860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to the location of the chemical change? </a:t>
            </a:r>
            <a:endParaRPr lang="en-US" sz="800" dirty="0">
              <a:effectLst/>
              <a:latin typeface="+mj-lt"/>
              <a:ea typeface="Calibri"/>
              <a:cs typeface="Times New Roman"/>
            </a:endParaRPr>
          </a:p>
          <a:p>
            <a:pPr marL="0" marR="0">
              <a:lnSpc>
                <a:spcPct val="115000"/>
              </a:lnSpc>
              <a:spcBef>
                <a:spcPts val="0"/>
              </a:spcBef>
              <a:spcAft>
                <a:spcPts val="300"/>
              </a:spcAft>
            </a:pPr>
            <a:r>
              <a:rPr lang="en-US" sz="800" dirty="0">
                <a:solidFill>
                  <a:srgbClr val="000000"/>
                </a:solidFill>
                <a:effectLst/>
                <a:latin typeface="+mj-lt"/>
                <a:ea typeface="Times New Roman"/>
                <a:cs typeface="Times New Roman"/>
              </a:rPr>
              <a:t>How do molecules move away from the location of the chemical change?</a:t>
            </a:r>
            <a:endParaRPr lang="en-US" sz="800" dirty="0">
              <a:effectLst/>
              <a:latin typeface="+mj-lt"/>
              <a:ea typeface="Calibri"/>
              <a:cs typeface="Times New Roman"/>
            </a:endParaRPr>
          </a:p>
        </p:txBody>
      </p:sp>
      <p:sp>
        <p:nvSpPr>
          <p:cNvPr id="15" name="Text Box 9"/>
          <p:cNvSpPr txBox="1"/>
          <p:nvPr/>
        </p:nvSpPr>
        <p:spPr>
          <a:xfrm>
            <a:off x="6408417" y="1219200"/>
            <a:ext cx="1554481" cy="126651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Evidence We </a:t>
            </a:r>
            <a:br>
              <a:rPr lang="en-US" sz="1100" b="1" dirty="0">
                <a:solidFill>
                  <a:srgbClr val="000000"/>
                </a:solidFill>
                <a:effectLst/>
                <a:latin typeface="+mj-lt"/>
                <a:ea typeface="Times New Roman"/>
                <a:cs typeface="Arial" pitchFamily="34" charset="0"/>
              </a:rPr>
            </a:br>
            <a:r>
              <a:rPr lang="en-US" sz="1100" b="1" dirty="0">
                <a:solidFill>
                  <a:srgbClr val="000000"/>
                </a:solidFill>
                <a:effectLst/>
                <a:latin typeface="+mj-lt"/>
                <a:ea typeface="Times New Roman"/>
                <a:cs typeface="Arial" pitchFamily="34" charset="0"/>
              </a:rPr>
              <a:t>Can Observe</a:t>
            </a:r>
            <a:endParaRPr lang="en-US" sz="11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Moving solids, liquids, and gases are made of moving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A change in mass shows that molecules are moving</a:t>
            </a:r>
            <a:r>
              <a:rPr lang="en-US" sz="1000" dirty="0">
                <a:solidFill>
                  <a:srgbClr val="000000"/>
                </a:solidFill>
                <a:effectLst/>
                <a:latin typeface="+mj-lt"/>
                <a:ea typeface="Times New Roman"/>
                <a:cs typeface="Arial" pitchFamily="34" charset="0"/>
              </a:rPr>
              <a:t>.</a:t>
            </a:r>
            <a:endParaRPr lang="en-US" sz="1100" dirty="0">
              <a:effectLst/>
              <a:latin typeface="+mj-lt"/>
              <a:ea typeface="Calibri"/>
              <a:cs typeface="Arial" pitchFamily="34" charset="0"/>
            </a:endParaRPr>
          </a:p>
        </p:txBody>
      </p:sp>
      <p:pic>
        <p:nvPicPr>
          <p:cNvPr id="1049" name="Picture 12"/>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3255644" y="1116647"/>
            <a:ext cx="1288967" cy="356247"/>
          </a:xfrm>
          <a:prstGeom prst="rect">
            <a:avLst/>
          </a:prstGeom>
          <a:noFill/>
          <a:extLst>
            <a:ext uri="{909E8E84-426E-40dd-AFC4-6F175D3DCCD1}">
              <a14:hiddenFill xmlns="" xmlns:a14="http://schemas.microsoft.com/office/drawing/2010/main">
                <a:solidFill>
                  <a:srgbClr val="FFFFFF"/>
                </a:solidFill>
              </a14:hiddenFill>
            </a:ext>
          </a:extLst>
        </p:spPr>
      </p:pic>
      <p:pic>
        <p:nvPicPr>
          <p:cNvPr id="1046" name="Picture 17"/>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1342325" y="1828800"/>
            <a:ext cx="233180" cy="236418"/>
          </a:xfrm>
          <a:prstGeom prst="rect">
            <a:avLst/>
          </a:prstGeom>
          <a:noFill/>
          <a:extLst>
            <a:ext uri="{909E8E84-426E-40dd-AFC4-6F175D3DCCD1}">
              <a14:hiddenFill xmlns="" xmlns:a14="http://schemas.microsoft.com/office/drawing/2010/main">
                <a:solidFill>
                  <a:srgbClr val="FFFFFF"/>
                </a:solidFill>
              </a14:hiddenFill>
            </a:ext>
          </a:extLst>
        </p:spPr>
      </p:pic>
      <p:pic>
        <p:nvPicPr>
          <p:cNvPr id="1045" name="Picture 19"/>
          <p:cNvPicPr>
            <a:picLocks noChangeAspect="1" noChangeArrowheads="1"/>
          </p:cNvPicPr>
          <p:nvPr/>
        </p:nvPicPr>
        <p:blipFill>
          <a:blip r:embed="rId11" cstate="screen">
            <a:extLst>
              <a:ext uri="{28A0092B-C50C-407E-A947-70E740481C1C}">
                <a14:useLocalDpi xmlns:a14="http://schemas.microsoft.com/office/drawing/2010/main"/>
              </a:ext>
            </a:extLst>
          </a:blip>
          <a:srcRect/>
          <a:stretch>
            <a:fillRect/>
          </a:stretch>
        </p:blipFill>
        <p:spPr bwMode="auto">
          <a:xfrm>
            <a:off x="1109144" y="2278182"/>
            <a:ext cx="233181" cy="236418"/>
          </a:xfrm>
          <a:prstGeom prst="rect">
            <a:avLst/>
          </a:prstGeom>
          <a:noFill/>
          <a:extLst>
            <a:ext uri="{909E8E84-426E-40dd-AFC4-6F175D3DCCD1}">
              <a14:hiddenFill xmlns="" xmlns:a14="http://schemas.microsoft.com/office/drawing/2010/main">
                <a:solidFill>
                  <a:srgbClr val="FFFFFF"/>
                </a:solidFill>
              </a14:hiddenFill>
            </a:ext>
          </a:extLst>
        </p:spPr>
      </p:pic>
      <p:pic>
        <p:nvPicPr>
          <p:cNvPr id="1047" name="Picture 21"/>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289051" y="5256684"/>
            <a:ext cx="234487" cy="237744"/>
          </a:xfrm>
          <a:prstGeom prst="rect">
            <a:avLst/>
          </a:prstGeom>
          <a:noFill/>
          <a:extLst>
            <a:ext uri="{909E8E84-426E-40dd-AFC4-6F175D3DCCD1}">
              <a14:hiddenFill xmlns="" xmlns:a14="http://schemas.microsoft.com/office/drawing/2010/main">
                <a:solidFill>
                  <a:srgbClr val="FFFFFF"/>
                </a:solidFill>
              </a14:hiddenFill>
            </a:ext>
          </a:extLst>
        </p:spPr>
      </p:pic>
      <p:pic>
        <p:nvPicPr>
          <p:cNvPr id="42" name="Picture 12"/>
          <p:cNvPicPr>
            <a:picLocks noChangeAspect="1" noChangeArrowheads="1"/>
          </p:cNvPicPr>
          <p:nvPr/>
        </p:nvPicPr>
        <p:blipFill>
          <a:blip r:embed="rId13" cstate="screen">
            <a:extLst>
              <a:ext uri="{28A0092B-C50C-407E-A947-70E740481C1C}">
                <a14:useLocalDpi xmlns:a14="http://schemas.microsoft.com/office/drawing/2010/main"/>
              </a:ext>
            </a:extLst>
          </a:blip>
          <a:stretch>
            <a:fillRect/>
          </a:stretch>
        </p:blipFill>
        <p:spPr bwMode="auto">
          <a:xfrm>
            <a:off x="3256973" y="2973809"/>
            <a:ext cx="1288287" cy="356247"/>
          </a:xfrm>
          <a:prstGeom prst="rect">
            <a:avLst/>
          </a:prstGeom>
          <a:noFill/>
          <a:extLst>
            <a:ext uri="{909E8E84-426E-40dd-AFC4-6F175D3DCCD1}">
              <a14:hiddenFill xmlns="" xmlns:a14="http://schemas.microsoft.com/office/drawing/2010/main">
                <a:solidFill>
                  <a:srgbClr val="FFFFFF"/>
                </a:solidFill>
              </a14:hiddenFill>
            </a:ext>
          </a:extLst>
        </p:spPr>
      </p:pic>
      <p:pic>
        <p:nvPicPr>
          <p:cNvPr id="52" name="Picture 12"/>
          <p:cNvPicPr>
            <a:picLocks noChangeAspect="1" noChangeArrowheads="1"/>
          </p:cNvPicPr>
          <p:nvPr/>
        </p:nvPicPr>
        <p:blipFill>
          <a:blip r:embed="rId14" cstate="screen">
            <a:extLst>
              <a:ext uri="{28A0092B-C50C-407E-A947-70E740481C1C}">
                <a14:useLocalDpi xmlns:a14="http://schemas.microsoft.com/office/drawing/2010/main"/>
              </a:ext>
            </a:extLst>
          </a:blip>
          <a:stretch>
            <a:fillRect/>
          </a:stretch>
        </p:blipFill>
        <p:spPr bwMode="auto">
          <a:xfrm>
            <a:off x="3255984" y="4849343"/>
            <a:ext cx="1288287" cy="356247"/>
          </a:xfrm>
          <a:prstGeom prst="rect">
            <a:avLst/>
          </a:prstGeom>
          <a:noFill/>
          <a:extLst>
            <a:ext uri="{909E8E84-426E-40dd-AFC4-6F175D3DCCD1}">
              <a14:hiddenFill xmlns="" xmlns:a14="http://schemas.microsoft.com/office/drawing/2010/main">
                <a:solidFill>
                  <a:srgbClr val="FFFFFF"/>
                </a:solidFill>
              </a14:hiddenFill>
            </a:ext>
          </a:extLst>
        </p:spPr>
      </p:pic>
      <p:sp>
        <p:nvSpPr>
          <p:cNvPr id="17" name="Text Box 14"/>
          <p:cNvSpPr txBox="1"/>
          <p:nvPr/>
        </p:nvSpPr>
        <p:spPr>
          <a:xfrm>
            <a:off x="1174749" y="2994978"/>
            <a:ext cx="1705610" cy="1629410"/>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solidFill>
                  <a:srgbClr val="000000"/>
                </a:solidFill>
                <a:effectLst/>
                <a:latin typeface="+mj-lt"/>
                <a:ea typeface="Times New Roman"/>
                <a:cs typeface="Arial" pitchFamily="34" charset="0"/>
              </a:rPr>
              <a:t>Question</a:t>
            </a:r>
            <a:endParaRPr lang="en-US" sz="1100" dirty="0">
              <a:effectLst/>
              <a:latin typeface="+mj-lt"/>
              <a:ea typeface="Calibri"/>
              <a:cs typeface="Arial" pitchFamily="34" charset="0"/>
            </a:endParaRPr>
          </a:p>
          <a:p>
            <a:pPr marL="0" marR="0" algn="ctr">
              <a:lnSpc>
                <a:spcPct val="115000"/>
              </a:lnSpc>
              <a:spcBef>
                <a:spcPts val="0"/>
              </a:spcBef>
              <a:spcAft>
                <a:spcPts val="300"/>
              </a:spcAft>
            </a:pPr>
            <a:r>
              <a:rPr lang="en-US" sz="950" dirty="0">
                <a:solidFill>
                  <a:srgbClr val="000000"/>
                </a:solidFill>
                <a:effectLst/>
                <a:latin typeface="+mj-lt"/>
                <a:ea typeface="Times New Roman"/>
                <a:cs typeface="Arial" pitchFamily="34" charset="0"/>
              </a:rPr>
              <a:t>How are atoms in molecules being rearranged into </a:t>
            </a:r>
            <a:br>
              <a:rPr lang="en-US" sz="950" dirty="0">
                <a:solidFill>
                  <a:srgbClr val="000000"/>
                </a:solidFill>
                <a:effectLst/>
                <a:latin typeface="+mj-lt"/>
                <a:ea typeface="Times New Roman"/>
                <a:cs typeface="Arial" pitchFamily="34" charset="0"/>
              </a:rPr>
            </a:br>
            <a:r>
              <a:rPr lang="en-US" sz="950" dirty="0">
                <a:solidFill>
                  <a:srgbClr val="000000"/>
                </a:solidFill>
                <a:effectLst/>
                <a:latin typeface="+mj-lt"/>
                <a:ea typeface="Times New Roman"/>
                <a:cs typeface="Arial" pitchFamily="34" charset="0"/>
              </a:rPr>
              <a:t>different molecules?</a:t>
            </a:r>
            <a:endParaRPr lang="en-US" sz="950" dirty="0">
              <a:effectLst/>
              <a:latin typeface="+mj-lt"/>
              <a:ea typeface="Calibri"/>
              <a:cs typeface="Arial" pitchFamily="34" charset="0"/>
            </a:endParaRPr>
          </a:p>
          <a:p>
            <a:pPr marL="228600" marR="0" indent="22860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molecules are carbon atoms in before and after the chemical change?</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dirty="0">
                <a:solidFill>
                  <a:srgbClr val="000000"/>
                </a:solidFill>
                <a:effectLst/>
                <a:latin typeface="+mj-lt"/>
                <a:ea typeface="Times New Roman"/>
                <a:cs typeface="Arial" pitchFamily="34" charset="0"/>
              </a:rPr>
              <a:t>What other molecules are involved?</a:t>
            </a:r>
            <a:endParaRPr lang="en-US" sz="800" dirty="0">
              <a:effectLst/>
              <a:latin typeface="+mj-lt"/>
              <a:ea typeface="Calibri"/>
              <a:cs typeface="Arial" pitchFamily="34" charset="0"/>
            </a:endParaRPr>
          </a:p>
        </p:txBody>
      </p:sp>
      <p:pic>
        <p:nvPicPr>
          <p:cNvPr id="1048" name="Picture 20"/>
          <p:cNvPicPr>
            <a:picLocks noChangeAspect="1" noChangeArrowheads="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1060912" y="3301278"/>
            <a:ext cx="234488" cy="237744"/>
          </a:xfrm>
          <a:prstGeom prst="rect">
            <a:avLst/>
          </a:prstGeom>
          <a:noFill/>
          <a:extLst>
            <a:ext uri="{909E8E84-426E-40dd-AFC4-6F175D3DCCD1}">
              <a14:hiddenFill xmlns="" xmlns:a14="http://schemas.microsoft.com/office/drawing/2010/main">
                <a:solidFill>
                  <a:srgbClr val="FFFFFF"/>
                </a:solidFill>
              </a14:hiddenFill>
            </a:ext>
          </a:extLst>
        </p:spPr>
      </p:pic>
      <p:sp>
        <p:nvSpPr>
          <p:cNvPr id="18" name="Text Box 10"/>
          <p:cNvSpPr txBox="1"/>
          <p:nvPr/>
        </p:nvSpPr>
        <p:spPr>
          <a:xfrm>
            <a:off x="3060699" y="3245144"/>
            <a:ext cx="3158685" cy="1290446"/>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last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Atoms can be rearranged </a:t>
            </a:r>
            <a:r>
              <a:rPr lang="en-US" sz="800" dirty="0">
                <a:effectLst/>
                <a:latin typeface="+mj-lt"/>
                <a:ea typeface="Times New Roman"/>
                <a:cs typeface="Arial" pitchFamily="34" charset="0"/>
              </a:rPr>
              <a:t>to make new molecules, but not created or destroyed.</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Carbon atoms are bound to other atoms in molecules.</a:t>
            </a:r>
            <a:endParaRPr lang="en-US" sz="800" dirty="0">
              <a:effectLst/>
              <a:latin typeface="+mj-lt"/>
              <a:ea typeface="Calibri"/>
              <a:cs typeface="Arial" pitchFamily="34" charset="0"/>
            </a:endParaRPr>
          </a:p>
          <a:p>
            <a:pPr marL="0"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matter change question is always answered at the atomic-molecular scale.</a:t>
            </a:r>
            <a:endParaRPr lang="en-US" sz="800" dirty="0">
              <a:effectLst/>
              <a:latin typeface="+mj-lt"/>
              <a:ea typeface="Calibri"/>
              <a:cs typeface="Arial" pitchFamily="34" charset="0"/>
            </a:endParaRPr>
          </a:p>
        </p:txBody>
      </p:sp>
      <p:sp>
        <p:nvSpPr>
          <p:cNvPr id="22" name="Text Box 32"/>
          <p:cNvSpPr txBox="1"/>
          <p:nvPr/>
        </p:nvSpPr>
        <p:spPr>
          <a:xfrm>
            <a:off x="3086099" y="5123347"/>
            <a:ext cx="3200399" cy="1302703"/>
          </a:xfrm>
          <a:prstGeom prst="rect">
            <a:avLst/>
          </a:prstGeom>
          <a:noFill/>
          <a:ln w="6350">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0" rIns="91440" bIns="45720" numCol="1" spcCol="0" rtlCol="0" fromWordArt="0" anchor="t" anchorCtr="0" forceAA="0" compatLnSpc="1">
            <a:prstTxWarp prst="textNoShape">
              <a:avLst/>
            </a:prstTxWarp>
            <a:noAutofit/>
          </a:bodyPr>
          <a:lstStyle/>
          <a:p>
            <a:pPr marL="0" marR="0" algn="ctr">
              <a:lnSpc>
                <a:spcPct val="115000"/>
              </a:lnSpc>
              <a:spcBef>
                <a:spcPts val="0"/>
              </a:spcBef>
              <a:spcAft>
                <a:spcPts val="300"/>
              </a:spcAft>
            </a:pPr>
            <a:r>
              <a:rPr lang="en-US" sz="1100" b="1" dirty="0">
                <a:effectLst/>
                <a:latin typeface="+mj-lt"/>
                <a:ea typeface="Times New Roman"/>
                <a:cs typeface="Arial" pitchFamily="34" charset="0"/>
              </a:rPr>
              <a:t>Rules to Follow</a:t>
            </a:r>
            <a:endParaRPr lang="en-US" sz="11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lasts forever</a:t>
            </a:r>
            <a:r>
              <a:rPr lang="en-US" sz="800" dirty="0">
                <a:effectLst/>
                <a:latin typeface="+mj-lt"/>
                <a:ea typeface="Times New Roman"/>
                <a:cs typeface="Arial" pitchFamily="34" charset="0"/>
              </a:rPr>
              <a:t> in combustion and living systems.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Energy can be transformed</a:t>
            </a:r>
            <a:r>
              <a:rPr lang="en-US" sz="800" dirty="0">
                <a:effectLst/>
                <a:latin typeface="+mj-lt"/>
                <a:ea typeface="Times New Roman"/>
                <a:cs typeface="Arial" pitchFamily="34" charset="0"/>
              </a:rPr>
              <a:t>, but not created or destroyed. </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dirty="0">
                <a:effectLst/>
                <a:latin typeface="+mj-lt"/>
                <a:ea typeface="Times New Roman"/>
                <a:cs typeface="Arial" pitchFamily="34" charset="0"/>
              </a:rPr>
              <a:t>C-C and C-H bonds have more stored chemical energy than C-O and H-O bonds.</a:t>
            </a:r>
            <a:endParaRPr lang="en-US" sz="800" dirty="0">
              <a:effectLst/>
              <a:latin typeface="+mj-lt"/>
              <a:ea typeface="Calibri"/>
              <a:cs typeface="Arial" pitchFamily="34" charset="0"/>
            </a:endParaRPr>
          </a:p>
          <a:p>
            <a:pPr marR="0">
              <a:lnSpc>
                <a:spcPct val="115000"/>
              </a:lnSpc>
              <a:spcBef>
                <a:spcPts val="0"/>
              </a:spcBef>
              <a:spcAft>
                <a:spcPts val="300"/>
              </a:spcAft>
            </a:pPr>
            <a:r>
              <a:rPr lang="en-US" sz="800" b="1" dirty="0">
                <a:effectLst/>
                <a:latin typeface="+mj-lt"/>
                <a:ea typeface="Times New Roman"/>
                <a:cs typeface="Arial" pitchFamily="34" charset="0"/>
              </a:rPr>
              <a:t>Scale</a:t>
            </a:r>
            <a:r>
              <a:rPr lang="en-US" sz="800" dirty="0">
                <a:effectLst/>
                <a:latin typeface="+mj-lt"/>
                <a:ea typeface="Times New Roman"/>
                <a:cs typeface="Arial" pitchFamily="34" charset="0"/>
              </a:rPr>
              <a:t>: The energy change question can be answered at the atomic-molecular, cellular, or macroscopic scales.</a:t>
            </a:r>
            <a:endParaRPr lang="en-US" sz="800" dirty="0">
              <a:effectLst/>
              <a:latin typeface="+mj-lt"/>
              <a:ea typeface="Calibri"/>
              <a:cs typeface="Arial" pitchFamily="34" charset="0"/>
            </a:endParaRPr>
          </a:p>
        </p:txBody>
      </p:sp>
      <p:sp>
        <p:nvSpPr>
          <p:cNvPr id="5" name="TextBox 4"/>
          <p:cNvSpPr txBox="1"/>
          <p:nvPr/>
        </p:nvSpPr>
        <p:spPr>
          <a:xfrm>
            <a:off x="783770" y="104500"/>
            <a:ext cx="7560884" cy="584776"/>
          </a:xfrm>
          <a:prstGeom prst="rect">
            <a:avLst/>
          </a:prstGeom>
          <a:noFill/>
        </p:spPr>
        <p:txBody>
          <a:bodyPr wrap="none" rtlCol="0">
            <a:spAutoFit/>
          </a:bodyPr>
          <a:lstStyle/>
          <a:p>
            <a:r>
              <a:rPr lang="en-US" sz="3200" dirty="0"/>
              <a:t>Good answers to questions about plant cells</a:t>
            </a:r>
          </a:p>
        </p:txBody>
      </p:sp>
    </p:spTree>
    <p:extLst>
      <p:ext uri="{BB962C8B-B14F-4D97-AF65-F5344CB8AC3E}">
        <p14:creationId xmlns:p14="http://schemas.microsoft.com/office/powerpoint/2010/main" val="2436235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12265"/>
            <a:ext cx="8229600" cy="992402"/>
          </a:xfrm>
        </p:spPr>
        <p:txBody>
          <a:bodyPr>
            <a:noAutofit/>
          </a:bodyPr>
          <a:lstStyle/>
          <a:p>
            <a:r>
              <a:rPr lang="en-US" sz="3200" dirty="0"/>
              <a:t>Looking back at Expressing Ideas and Questions</a:t>
            </a:r>
          </a:p>
        </p:txBody>
      </p:sp>
      <p:sp>
        <p:nvSpPr>
          <p:cNvPr id="3" name="Content Placeholder 2"/>
          <p:cNvSpPr>
            <a:spLocks noGrp="1"/>
          </p:cNvSpPr>
          <p:nvPr>
            <p:ph idx="1"/>
          </p:nvPr>
        </p:nvSpPr>
        <p:spPr>
          <a:xfrm>
            <a:off x="457200" y="1244600"/>
            <a:ext cx="8229600" cy="5283200"/>
          </a:xfrm>
        </p:spPr>
        <p:txBody>
          <a:bodyPr>
            <a:normAutofit fontScale="92500" lnSpcReduction="20000"/>
          </a:bodyPr>
          <a:lstStyle/>
          <a:p>
            <a:r>
              <a:rPr lang="en-US" dirty="0"/>
              <a:t>Do the ideas on your Expressing Ideas and Questions Tool match with what you now know about plant structure and function?</a:t>
            </a:r>
          </a:p>
          <a:p>
            <a:r>
              <a:rPr lang="en-US" dirty="0"/>
              <a:t>Do the ideas follow the rules about matter and energy?</a:t>
            </a:r>
          </a:p>
          <a:p>
            <a:r>
              <a:rPr lang="en-US" dirty="0"/>
              <a:t>Has your thinking changed about what happens to things that plants need inside plants:</a:t>
            </a:r>
          </a:p>
          <a:p>
            <a:pPr lvl="1"/>
            <a:r>
              <a:rPr lang="en-US" dirty="0"/>
              <a:t>Water?</a:t>
            </a:r>
          </a:p>
          <a:p>
            <a:pPr lvl="1"/>
            <a:r>
              <a:rPr lang="en-US" dirty="0"/>
              <a:t>Soil nutrients?</a:t>
            </a:r>
          </a:p>
          <a:p>
            <a:pPr lvl="1"/>
            <a:r>
              <a:rPr lang="en-US" dirty="0"/>
              <a:t>Air?</a:t>
            </a:r>
          </a:p>
          <a:p>
            <a:pPr lvl="1"/>
            <a:r>
              <a:rPr lang="en-US" dirty="0"/>
              <a:t>Sunlight?</a:t>
            </a:r>
          </a:p>
          <a:p>
            <a:r>
              <a:rPr lang="en-US" dirty="0"/>
              <a:t>Don’t erase your previous ideas, but instead make changes and additions in a new color.</a:t>
            </a:r>
          </a:p>
          <a:p>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a:p>
        </p:txBody>
      </p:sp>
    </p:spTree>
    <p:extLst>
      <p:ext uri="{BB962C8B-B14F-4D97-AF65-F5344CB8AC3E}">
        <p14:creationId xmlns:p14="http://schemas.microsoft.com/office/powerpoint/2010/main" val="115969288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Questions about Radish Plants</a:t>
            </a:r>
          </a:p>
        </p:txBody>
      </p:sp>
      <p:sp>
        <p:nvSpPr>
          <p:cNvPr id="3" name="Content Placeholder 2"/>
          <p:cNvSpPr>
            <a:spLocks noGrp="1"/>
          </p:cNvSpPr>
          <p:nvPr>
            <p:ph idx="1"/>
          </p:nvPr>
        </p:nvSpPr>
        <p:spPr/>
        <p:txBody>
          <a:bodyPr/>
          <a:lstStyle/>
          <a:p>
            <a:r>
              <a:rPr lang="en-US" dirty="0"/>
              <a:t>What questions do you have about how radish plants grow, move, and function?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13</a:t>
            </a:fld>
            <a:endParaRPr lang="en-US"/>
          </a:p>
        </p:txBody>
      </p:sp>
      <p:pic>
        <p:nvPicPr>
          <p:cNvPr id="7" name="Picture 6" descr="radish2b.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02107" y="2707615"/>
            <a:ext cx="1699480" cy="3221133"/>
          </a:xfrm>
          <a:prstGeom prst="rect">
            <a:avLst/>
          </a:prstGeom>
        </p:spPr>
      </p:pic>
    </p:spTree>
    <p:extLst>
      <p:ext uri="{BB962C8B-B14F-4D97-AF65-F5344CB8AC3E}">
        <p14:creationId xmlns:p14="http://schemas.microsoft.com/office/powerpoint/2010/main" val="3922862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How are all plants similar?</a:t>
            </a:r>
          </a:p>
          <a:p>
            <a:r>
              <a:rPr lang="en-US" dirty="0"/>
              <a:t>Predictions</a:t>
            </a:r>
          </a:p>
          <a:p>
            <a:pPr lvl="1"/>
            <a:r>
              <a:rPr lang="en-US" dirty="0"/>
              <a:t>How do you think we could find out more about how radishes grow, move, and function?</a:t>
            </a:r>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14</a:t>
            </a:fld>
            <a:endParaRPr lang="en-US"/>
          </a:p>
        </p:txBody>
      </p:sp>
    </p:spTree>
    <p:extLst>
      <p:ext uri="{BB962C8B-B14F-4D97-AF65-F5344CB8AC3E}">
        <p14:creationId xmlns:p14="http://schemas.microsoft.com/office/powerpoint/2010/main" val="9685089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15</a:t>
            </a:fld>
            <a:endParaRPr lang="en-US"/>
          </a:p>
        </p:txBody>
      </p:sp>
      <p:pic>
        <p:nvPicPr>
          <p:cNvPr id="6" name="Picture 5">
            <a:extLst>
              <a:ext uri="{FF2B5EF4-FFF2-40B4-BE49-F238E27FC236}">
                <a16:creationId xmlns:a16="http://schemas.microsoft.com/office/drawing/2014/main" id="{781383DA-83C6-774F-9BB7-1A83F44C50D5}"/>
              </a:ext>
            </a:extLst>
          </p:cNvPr>
          <p:cNvPicPr>
            <a:picLocks noChangeAspect="1"/>
          </p:cNvPicPr>
          <p:nvPr/>
        </p:nvPicPr>
        <p:blipFill>
          <a:blip r:embed="rId3"/>
          <a:stretch>
            <a:fillRect/>
          </a:stretch>
        </p:blipFill>
        <p:spPr>
          <a:xfrm>
            <a:off x="4777663" y="1930400"/>
            <a:ext cx="4188831" cy="2957484"/>
          </a:xfrm>
          <a:prstGeom prst="rect">
            <a:avLst/>
          </a:prstGeom>
        </p:spPr>
      </p:pic>
      <p:sp>
        <p:nvSpPr>
          <p:cNvPr id="8" name="TextBox 7">
            <a:extLst>
              <a:ext uri="{FF2B5EF4-FFF2-40B4-BE49-F238E27FC236}">
                <a16:creationId xmlns:a16="http://schemas.microsoft.com/office/drawing/2014/main" id="{8C3FD86A-DAF0-2147-9B16-59955E17E7DC}"/>
              </a:ext>
            </a:extLst>
          </p:cNvPr>
          <p:cNvSpPr txBox="1"/>
          <p:nvPr/>
        </p:nvSpPr>
        <p:spPr>
          <a:xfrm>
            <a:off x="0" y="1269940"/>
            <a:ext cx="4981117" cy="5586145"/>
          </a:xfrm>
          <a:prstGeom prst="rect">
            <a:avLst/>
          </a:prstGeom>
          <a:noFill/>
        </p:spPr>
        <p:txBody>
          <a:bodyPr wrap="square" rtlCol="0">
            <a:spAutoFit/>
          </a:bodyPr>
          <a:lstStyle/>
          <a:p>
            <a:pPr marL="285750" indent="-285750">
              <a:buFont typeface="Arial" panose="020B0604020202020204" pitchFamily="34" charset="0"/>
              <a:buChar char="•"/>
            </a:pPr>
            <a:r>
              <a:rPr lang="en-US" sz="2100" dirty="0"/>
              <a:t>Record the activity chunk name  “Questions about Plants.”</a:t>
            </a:r>
          </a:p>
          <a:p>
            <a:pPr marL="285750" indent="-285750">
              <a:buFont typeface="Arial" panose="020B0604020202020204" pitchFamily="34" charset="0"/>
              <a:buChar char="•"/>
            </a:pPr>
            <a:endParaRPr lang="en-US" sz="2100" dirty="0"/>
          </a:p>
          <a:p>
            <a:pPr marL="285750" indent="-285750">
              <a:buFont typeface="Arial" panose="020B0604020202020204" pitchFamily="34" charset="0"/>
              <a:buChar char="•"/>
            </a:pPr>
            <a:r>
              <a:rPr lang="en-US" sz="2100" dirty="0"/>
              <a:t>Discuss what you did during the activity chunk and record your ideas in the column, “What Did We Do?”</a:t>
            </a:r>
          </a:p>
          <a:p>
            <a:pPr marL="285750" indent="-285750">
              <a:buFont typeface="Arial" panose="020B0604020202020204" pitchFamily="34" charset="0"/>
              <a:buChar char="•"/>
            </a:pPr>
            <a:endParaRPr lang="en-US" sz="2100" dirty="0"/>
          </a:p>
          <a:p>
            <a:pPr marL="285750" indent="-285750">
              <a:buFont typeface="Arial" panose="020B0604020202020204" pitchFamily="34" charset="0"/>
              <a:buChar char="•"/>
            </a:pPr>
            <a:r>
              <a:rPr lang="en-US" sz="2100" dirty="0"/>
              <a:t>Discuss with your classmates what you figured out will help you to answer the unit driving question. Record your ideas in the column “What Did We Figure Out?”</a:t>
            </a:r>
          </a:p>
          <a:p>
            <a:endParaRPr lang="en-US" sz="2100" dirty="0"/>
          </a:p>
          <a:p>
            <a:pPr marL="285750" indent="-285750">
              <a:buFont typeface="Arial" panose="020B0604020202020204" pitchFamily="34" charset="0"/>
              <a:buChar char="•"/>
            </a:pPr>
            <a:r>
              <a:rPr lang="en-US" sz="2100" dirty="0"/>
              <a:t>Discuss questions you now have related to the unit driving question and record them in the column “What Are We Asking Now?”</a:t>
            </a:r>
          </a:p>
        </p:txBody>
      </p:sp>
    </p:spTree>
    <p:extLst>
      <p:ext uri="{BB962C8B-B14F-4D97-AF65-F5344CB8AC3E}">
        <p14:creationId xmlns:p14="http://schemas.microsoft.com/office/powerpoint/2010/main" val="2420121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0A71571-0853-0842-BC55-A4D910344905}"/>
              </a:ext>
            </a:extLst>
          </p:cNvPr>
          <p:cNvSpPr>
            <a:spLocks noGrp="1"/>
          </p:cNvSpPr>
          <p:nvPr>
            <p:ph type="sldNum" sz="quarter" idx="12"/>
          </p:nvPr>
        </p:nvSpPr>
        <p:spPr/>
        <p:txBody>
          <a:bodyPr/>
          <a:lstStyle/>
          <a:p>
            <a:fld id="{D3A1C050-F6FE-0E43-A9D0-F8EEADE3D1E4}" type="slidenum">
              <a:rPr lang="en-US" smtClean="0"/>
              <a:pPr/>
              <a:t>2</a:t>
            </a:fld>
            <a:endParaRPr lang="en-US"/>
          </a:p>
        </p:txBody>
      </p:sp>
      <p:pic>
        <p:nvPicPr>
          <p:cNvPr id="4" name="Picture 3">
            <a:extLst>
              <a:ext uri="{FF2B5EF4-FFF2-40B4-BE49-F238E27FC236}">
                <a16:creationId xmlns:a16="http://schemas.microsoft.com/office/drawing/2014/main" id="{39415C6D-6519-EB45-8EA3-4DC75B458FC1}"/>
              </a:ext>
            </a:extLst>
          </p:cNvPr>
          <p:cNvPicPr>
            <a:picLocks noChangeAspect="1"/>
          </p:cNvPicPr>
          <p:nvPr/>
        </p:nvPicPr>
        <p:blipFill>
          <a:blip r:embed="rId3"/>
          <a:stretch>
            <a:fillRect/>
          </a:stretch>
        </p:blipFill>
        <p:spPr>
          <a:xfrm>
            <a:off x="0" y="649827"/>
            <a:ext cx="9144000" cy="5558345"/>
          </a:xfrm>
          <a:prstGeom prst="rect">
            <a:avLst/>
          </a:prstGeom>
        </p:spPr>
      </p:pic>
      <p:sp>
        <p:nvSpPr>
          <p:cNvPr id="5" name="Oval Callout 4">
            <a:extLst>
              <a:ext uri="{FF2B5EF4-FFF2-40B4-BE49-F238E27FC236}">
                <a16:creationId xmlns:a16="http://schemas.microsoft.com/office/drawing/2014/main" id="{6B202C6D-E240-0741-8DD7-2427D329DCCD}"/>
              </a:ext>
            </a:extLst>
          </p:cNvPr>
          <p:cNvSpPr>
            <a:spLocks noChangeArrowheads="1"/>
          </p:cNvSpPr>
          <p:nvPr/>
        </p:nvSpPr>
        <p:spPr bwMode="auto">
          <a:xfrm>
            <a:off x="389244" y="1249742"/>
            <a:ext cx="1310968" cy="1301449"/>
          </a:xfrm>
          <a:prstGeom prst="wedgeEllipseCallout">
            <a:avLst>
              <a:gd name="adj1" fmla="val 85334"/>
              <a:gd name="adj2" fmla="val -13783"/>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383587438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7400"/>
            <a:ext cx="8229600" cy="992402"/>
          </a:xfrm>
        </p:spPr>
        <p:txBody>
          <a:bodyPr/>
          <a:lstStyle/>
          <a:p>
            <a:r>
              <a:rPr lang="en-US" dirty="0"/>
              <a:t>Observing Radish Plants</a:t>
            </a:r>
          </a:p>
        </p:txBody>
      </p:sp>
      <p:sp>
        <p:nvSpPr>
          <p:cNvPr id="3" name="Content Placeholder 2"/>
          <p:cNvSpPr>
            <a:spLocks noGrp="1"/>
          </p:cNvSpPr>
          <p:nvPr>
            <p:ph idx="1"/>
          </p:nvPr>
        </p:nvSpPr>
        <p:spPr>
          <a:xfrm>
            <a:off x="457200" y="1149802"/>
            <a:ext cx="8229600" cy="5261772"/>
          </a:xfrm>
        </p:spPr>
        <p:txBody>
          <a:bodyPr>
            <a:normAutofit lnSpcReduction="10000"/>
          </a:bodyPr>
          <a:lstStyle/>
          <a:p>
            <a:r>
              <a:rPr lang="en-US" dirty="0"/>
              <a:t>Review the observations you have made of your growing radish plants</a:t>
            </a:r>
          </a:p>
          <a:p>
            <a:r>
              <a:rPr lang="en-US" dirty="0"/>
              <a:t>Optional: Watch videos of plants growing and moving</a:t>
            </a:r>
          </a:p>
          <a:p>
            <a:pPr lvl="1"/>
            <a:r>
              <a:rPr lang="en-US" dirty="0"/>
              <a:t>Radish plants—seed to harvest in 33 days: </a:t>
            </a:r>
            <a:r>
              <a:rPr lang="en-US" dirty="0">
                <a:hlinkClick r:id="rId3"/>
              </a:rPr>
              <a:t>https://www.youtube.com/watch?v=S6M_y9Q1kEQ</a:t>
            </a:r>
            <a:r>
              <a:rPr lang="en-US" dirty="0"/>
              <a:t> </a:t>
            </a:r>
          </a:p>
          <a:p>
            <a:pPr lvl="1"/>
            <a:r>
              <a:rPr lang="en-US" dirty="0"/>
              <a:t>Plants following light: </a:t>
            </a:r>
            <a:r>
              <a:rPr lang="en-US" dirty="0">
                <a:hlinkClick r:id="rId4"/>
              </a:rPr>
              <a:t>https://www.youtube.com/watch?v=zHe7y8cy-7Y</a:t>
            </a:r>
            <a:r>
              <a:rPr lang="en-US" dirty="0"/>
              <a:t> </a:t>
            </a:r>
          </a:p>
          <a:p>
            <a:r>
              <a:rPr lang="en-US" dirty="0"/>
              <a:t>What have you noticed?</a:t>
            </a:r>
          </a:p>
          <a:p>
            <a:r>
              <a:rPr lang="en-US" dirty="0"/>
              <a:t>What would you like to investigate further?</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a:p>
        </p:txBody>
      </p:sp>
    </p:spTree>
    <p:extLst>
      <p:ext uri="{BB962C8B-B14F-4D97-AF65-F5344CB8AC3E}">
        <p14:creationId xmlns:p14="http://schemas.microsoft.com/office/powerpoint/2010/main" val="149451011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Reviewing some ways that radishes are like other plants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pic>
        <p:nvPicPr>
          <p:cNvPr id="5" name="Picture 4" descr="radish2b.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72126" y="1951333"/>
            <a:ext cx="2209145" cy="4187134"/>
          </a:xfrm>
          <a:prstGeom prst="rect">
            <a:avLst/>
          </a:prstGeom>
        </p:spPr>
      </p:pic>
    </p:spTree>
    <p:extLst>
      <p:ext uri="{BB962C8B-B14F-4D97-AF65-F5344CB8AC3E}">
        <p14:creationId xmlns:p14="http://schemas.microsoft.com/office/powerpoint/2010/main" val="823476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509207"/>
          </a:xfrm>
        </p:spPr>
        <p:txBody>
          <a:bodyPr>
            <a:normAutofit fontScale="90000"/>
          </a:bodyPr>
          <a:lstStyle/>
          <a:p>
            <a:r>
              <a:rPr lang="en-US" dirty="0">
                <a:latin typeface="Arial" panose="020B0604020202020204" pitchFamily="34" charset="0"/>
                <a:cs typeface="Arial" panose="020B0604020202020204" pitchFamily="34" charset="0"/>
              </a:rPr>
              <a:t>Plants are made of cells</a:t>
            </a:r>
          </a:p>
        </p:txBody>
      </p:sp>
      <p:sp>
        <p:nvSpPr>
          <p:cNvPr id="4" name="Slide Number Placeholder 3"/>
          <p:cNvSpPr>
            <a:spLocks noGrp="1"/>
          </p:cNvSpPr>
          <p:nvPr>
            <p:ph type="sldNum" sz="quarter" idx="12"/>
          </p:nvPr>
        </p:nvSpPr>
        <p:spPr/>
        <p:txBody>
          <a:bodyPr/>
          <a:lstStyle/>
          <a:p>
            <a:fld id="{D3A1C050-F6FE-0E43-A9D0-F8EEADE3D1E4}" type="slidenum">
              <a:rPr lang="en-US" smtClean="0">
                <a:latin typeface="Arial" panose="020B0604020202020204" pitchFamily="34" charset="0"/>
                <a:cs typeface="Arial" panose="020B0604020202020204" pitchFamily="34" charset="0"/>
              </a:rPr>
              <a:pPr/>
              <a:t>5</a:t>
            </a:fld>
            <a:endParaRPr lang="en-US">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nvGraphicFramePr>
        <p:xfrm>
          <a:off x="645398" y="966407"/>
          <a:ext cx="3177572" cy="5268985"/>
        </p:xfrm>
        <a:graphic>
          <a:graphicData uri="http://schemas.openxmlformats.org/drawingml/2006/table">
            <a:tbl>
              <a:tblPr firstRow="1" bandRow="1">
                <a:tableStyleId>{5C22544A-7EE6-4342-B048-85BDC9FD1C3A}</a:tableStyleId>
              </a:tblPr>
              <a:tblGrid>
                <a:gridCol w="1183402">
                  <a:extLst>
                    <a:ext uri="{9D8B030D-6E8A-4147-A177-3AD203B41FA5}">
                      <a16:colId xmlns:a16="http://schemas.microsoft.com/office/drawing/2014/main" val="20000"/>
                    </a:ext>
                  </a:extLst>
                </a:gridCol>
                <a:gridCol w="797668">
                  <a:extLst>
                    <a:ext uri="{9D8B030D-6E8A-4147-A177-3AD203B41FA5}">
                      <a16:colId xmlns:a16="http://schemas.microsoft.com/office/drawing/2014/main" val="20001"/>
                    </a:ext>
                  </a:extLst>
                </a:gridCol>
                <a:gridCol w="1196502">
                  <a:extLst>
                    <a:ext uri="{9D8B030D-6E8A-4147-A177-3AD203B41FA5}">
                      <a16:colId xmlns:a16="http://schemas.microsoft.com/office/drawing/2014/main" val="20002"/>
                    </a:ext>
                  </a:extLst>
                </a:gridCol>
              </a:tblGrid>
              <a:tr h="729438">
                <a:tc>
                  <a:txBody>
                    <a:bodyPr/>
                    <a:lstStyle/>
                    <a:p>
                      <a:pPr algn="ctr"/>
                      <a:r>
                        <a:rPr lang="en-US" spc="-100" baseline="0" dirty="0">
                          <a:solidFill>
                            <a:srgbClr val="002060"/>
                          </a:solidFill>
                        </a:rPr>
                        <a:t>Benchmark Scale</a:t>
                      </a:r>
                    </a:p>
                  </a:txBody>
                  <a:tcPr anchor="ctr">
                    <a:solidFill>
                      <a:schemeClr val="bg1">
                        <a:lumMod val="75000"/>
                      </a:schemeClr>
                    </a:solidFill>
                  </a:tcPr>
                </a:tc>
                <a:tc>
                  <a:txBody>
                    <a:bodyPr/>
                    <a:lstStyle/>
                    <a:p>
                      <a:pPr algn="ctr"/>
                      <a:r>
                        <a:rPr lang="en-US" spc="-100" baseline="0" dirty="0">
                          <a:solidFill>
                            <a:srgbClr val="002060"/>
                          </a:solidFill>
                        </a:rPr>
                        <a:t>Power of Ten</a:t>
                      </a:r>
                    </a:p>
                  </a:txBody>
                  <a:tcPr anchor="ctr">
                    <a:solidFill>
                      <a:schemeClr val="bg1">
                        <a:lumMod val="75000"/>
                      </a:schemeClr>
                    </a:solidFill>
                  </a:tcPr>
                </a:tc>
                <a:tc>
                  <a:txBody>
                    <a:bodyPr/>
                    <a:lstStyle/>
                    <a:p>
                      <a:pPr algn="ctr"/>
                      <a:r>
                        <a:rPr lang="en-US" spc="-100" baseline="0" dirty="0">
                          <a:solidFill>
                            <a:srgbClr val="002060"/>
                          </a:solidFill>
                        </a:rPr>
                        <a:t>Decimal Style</a:t>
                      </a:r>
                    </a:p>
                  </a:txBody>
                  <a:tcPr anchor="ctr">
                    <a:solidFill>
                      <a:schemeClr val="bg1">
                        <a:lumMod val="75000"/>
                      </a:schemeClr>
                    </a:solidFill>
                  </a:tcPr>
                </a:tc>
                <a:extLst>
                  <a:ext uri="{0D108BD9-81ED-4DB2-BD59-A6C34878D82A}">
                    <a16:rowId xmlns:a16="http://schemas.microsoft.com/office/drawing/2014/main" val="10000"/>
                  </a:ext>
                </a:extLst>
              </a:tr>
              <a:tr h="1036913">
                <a:tc>
                  <a:txBody>
                    <a:bodyPr/>
                    <a:lstStyle/>
                    <a:p>
                      <a:pPr algn="ctr"/>
                      <a:r>
                        <a:rPr lang="en-US" sz="1600" spc="-100" baseline="0" dirty="0"/>
                        <a:t>Large scale</a:t>
                      </a:r>
                    </a:p>
                  </a:txBody>
                  <a:tcPr anchor="ctr">
                    <a:solidFill>
                      <a:srgbClr val="FFFF00"/>
                    </a:solidFill>
                  </a:tcPr>
                </a:tc>
                <a:tc>
                  <a:txBody>
                    <a:bodyPr/>
                    <a:lstStyle/>
                    <a:p>
                      <a:pPr algn="ctr"/>
                      <a:r>
                        <a:rPr lang="en-US" sz="1600" spc="-100" baseline="0" dirty="0"/>
                        <a:t>Larger</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4</a:t>
                      </a:r>
                      <a:br>
                        <a:rPr lang="en-US" sz="1600" spc="-100" baseline="0" dirty="0"/>
                      </a:br>
                      <a:r>
                        <a:rPr lang="en-US" sz="1600" spc="-100" baseline="0" dirty="0"/>
                        <a:t>10</a:t>
                      </a:r>
                      <a:r>
                        <a:rPr lang="en-US" sz="1600" strike="noStrike" spc="-100" baseline="30000" dirty="0"/>
                        <a:t>3</a:t>
                      </a:r>
                    </a:p>
                  </a:txBody>
                  <a:tcPr>
                    <a:solidFill>
                      <a:srgbClr val="FFFF00"/>
                    </a:solidFill>
                  </a:tcPr>
                </a:tc>
                <a:tc>
                  <a:txBody>
                    <a:bodyPr/>
                    <a:lstStyle/>
                    <a:p>
                      <a:r>
                        <a:rPr lang="en-US" sz="1600" spc="-100" baseline="0" dirty="0"/>
                        <a:t>Larger</a:t>
                      </a:r>
                      <a:br>
                        <a:rPr lang="en-US" sz="1600" spc="-100" baseline="0" dirty="0"/>
                      </a:br>
                      <a:r>
                        <a:rPr lang="en-US" sz="1600" spc="-100" baseline="0" dirty="0"/>
                        <a:t>100,000</a:t>
                      </a:r>
                      <a:br>
                        <a:rPr lang="en-US" sz="1600" spc="-100" baseline="0" dirty="0"/>
                      </a:br>
                      <a:r>
                        <a:rPr lang="en-US" sz="1600" spc="-100" baseline="0" dirty="0"/>
                        <a:t>10,000</a:t>
                      </a:r>
                      <a:br>
                        <a:rPr lang="en-US" sz="1600" spc="-100" baseline="0" dirty="0"/>
                      </a:br>
                      <a:r>
                        <a:rPr lang="en-US" sz="1600" spc="-100" baseline="0" dirty="0"/>
                        <a:t>1,000</a:t>
                      </a:r>
                    </a:p>
                  </a:txBody>
                  <a:tcPr>
                    <a:solidFill>
                      <a:srgbClr val="FFFF00"/>
                    </a:solidFill>
                  </a:tcPr>
                </a:tc>
                <a:extLst>
                  <a:ext uri="{0D108BD9-81ED-4DB2-BD59-A6C34878D82A}">
                    <a16:rowId xmlns:a16="http://schemas.microsoft.com/office/drawing/2014/main" val="10001"/>
                  </a:ext>
                </a:extLst>
              </a:tr>
              <a:tr h="1095307">
                <a:tc>
                  <a:txBody>
                    <a:bodyPr/>
                    <a:lstStyle/>
                    <a:p>
                      <a:pPr algn="ctr"/>
                      <a:r>
                        <a:rPr lang="en-US" sz="1600" spc="-100" baseline="0" dirty="0"/>
                        <a:t>Macroscopic</a:t>
                      </a:r>
                    </a:p>
                  </a:txBody>
                  <a:tcPr anchor="ctr">
                    <a:solidFill>
                      <a:srgbClr val="92D050"/>
                    </a:solidFill>
                  </a:tcPr>
                </a:tc>
                <a:tc>
                  <a:txBody>
                    <a:bodyPr/>
                    <a:lstStyle/>
                    <a:p>
                      <a:pPr algn="ct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0</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-3</a:t>
                      </a:r>
                    </a:p>
                  </a:txBody>
                  <a:tcPr>
                    <a:solidFill>
                      <a:srgbClr val="92D050"/>
                    </a:solidFill>
                  </a:tcPr>
                </a:tc>
                <a:tc>
                  <a:txBody>
                    <a:bodyPr/>
                    <a:lstStyle/>
                    <a:p>
                      <a:r>
                        <a:rPr lang="en-US" sz="1600" spc="-100" baseline="0" dirty="0"/>
                        <a:t>100</a:t>
                      </a:r>
                      <a:br>
                        <a:rPr lang="en-US" sz="1600" spc="-100" baseline="0" dirty="0"/>
                      </a:br>
                      <a:r>
                        <a:rPr lang="en-US" sz="1600" spc="-100" baseline="0" dirty="0"/>
                        <a:t>10</a:t>
                      </a:r>
                      <a:br>
                        <a:rPr lang="en-US" sz="1600" spc="-100" baseline="0" dirty="0"/>
                      </a:br>
                      <a:r>
                        <a:rPr lang="en-US" sz="1600" spc="-100" baseline="0" dirty="0"/>
                        <a:t>1 meter</a:t>
                      </a:r>
                      <a:br>
                        <a:rPr lang="en-US" sz="1600" spc="-100" baseline="0" dirty="0"/>
                      </a:br>
                      <a:r>
                        <a:rPr lang="en-US" sz="1600" spc="-100" baseline="0" dirty="0"/>
                        <a:t>0.1</a:t>
                      </a:r>
                      <a:br>
                        <a:rPr lang="en-US" sz="1600" spc="-100" baseline="0" dirty="0"/>
                      </a:br>
                      <a:r>
                        <a:rPr lang="en-US" sz="1600" spc="-100" baseline="0" dirty="0"/>
                        <a:t>0.01</a:t>
                      </a:r>
                      <a:br>
                        <a:rPr lang="en-US" sz="1600" spc="-100" baseline="0" dirty="0"/>
                      </a:br>
                      <a:r>
                        <a:rPr lang="en-US" sz="1600" spc="-100" baseline="0" dirty="0"/>
                        <a:t>0.001</a:t>
                      </a:r>
                    </a:p>
                  </a:txBody>
                  <a:tcPr>
                    <a:solidFill>
                      <a:srgbClr val="92D050"/>
                    </a:solidFill>
                  </a:tcPr>
                </a:tc>
                <a:extLst>
                  <a:ext uri="{0D108BD9-81ED-4DB2-BD59-A6C34878D82A}">
                    <a16:rowId xmlns:a16="http://schemas.microsoft.com/office/drawing/2014/main" val="10002"/>
                  </a:ext>
                </a:extLst>
              </a:tr>
              <a:tr h="1095307">
                <a:tc>
                  <a:txBody>
                    <a:bodyPr/>
                    <a:lstStyle/>
                    <a:p>
                      <a:pPr algn="ctr"/>
                      <a:r>
                        <a:rPr lang="en-US" sz="1600" spc="-100" baseline="0" dirty="0"/>
                        <a:t>Microscopic</a:t>
                      </a:r>
                    </a:p>
                  </a:txBody>
                  <a:tcPr anchor="ctr">
                    <a:solidFill>
                      <a:srgbClr val="00B050"/>
                    </a:solidFill>
                  </a:tcPr>
                </a:tc>
                <a:tc>
                  <a:txBody>
                    <a:bodyPr/>
                    <a:lstStyle/>
                    <a:p>
                      <a:pPr algn="ctr"/>
                      <a:r>
                        <a:rPr lang="en-US" sz="1600" spc="-100" baseline="0" dirty="0"/>
                        <a:t>10</a:t>
                      </a:r>
                      <a:r>
                        <a:rPr lang="en-US" sz="1600" spc="-100" baseline="30000" dirty="0"/>
                        <a:t>-4</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-6</a:t>
                      </a:r>
                      <a:br>
                        <a:rPr lang="en-US" sz="1600" spc="-100" baseline="0" dirty="0"/>
                      </a:br>
                      <a:r>
                        <a:rPr lang="en-US" sz="1600" spc="-100" baseline="0" dirty="0"/>
                        <a:t>10</a:t>
                      </a:r>
                      <a:r>
                        <a:rPr lang="en-US" sz="1600" spc="-100" baseline="30000" dirty="0"/>
                        <a:t>-7</a:t>
                      </a:r>
                    </a:p>
                  </a:txBody>
                  <a:tcPr>
                    <a:solidFill>
                      <a:srgbClr val="00B050"/>
                    </a:solidFill>
                  </a:tcPr>
                </a:tc>
                <a:tc>
                  <a:txBody>
                    <a:bodyPr/>
                    <a:lstStyle/>
                    <a:p>
                      <a:r>
                        <a:rPr lang="en-US" sz="1600" spc="-100" baseline="0" dirty="0"/>
                        <a:t>0.0 001</a:t>
                      </a:r>
                      <a:br>
                        <a:rPr lang="en-US" sz="1600" spc="-100" baseline="0" dirty="0"/>
                      </a:br>
                      <a:r>
                        <a:rPr lang="en-US" sz="1600" spc="-100" baseline="0" dirty="0"/>
                        <a:t>0.00 001</a:t>
                      </a:r>
                      <a:br>
                        <a:rPr lang="en-US" sz="1600" spc="-100" baseline="0" dirty="0"/>
                      </a:br>
                      <a:r>
                        <a:rPr lang="en-US" sz="1600" spc="-100" baseline="0" dirty="0"/>
                        <a:t>0.000 001</a:t>
                      </a:r>
                      <a:br>
                        <a:rPr lang="en-US" sz="1600" spc="-100" baseline="0" dirty="0"/>
                      </a:br>
                      <a:r>
                        <a:rPr lang="en-US" sz="1600" spc="-100" baseline="0" dirty="0"/>
                        <a:t>0.0 000 001</a:t>
                      </a:r>
                    </a:p>
                  </a:txBody>
                  <a:tcPr>
                    <a:solidFill>
                      <a:srgbClr val="00B050"/>
                    </a:solidFill>
                  </a:tcPr>
                </a:tc>
                <a:extLst>
                  <a:ext uri="{0D108BD9-81ED-4DB2-BD59-A6C34878D82A}">
                    <a16:rowId xmlns:a16="http://schemas.microsoft.com/office/drawing/2014/main" val="10003"/>
                  </a:ext>
                </a:extLst>
              </a:tr>
              <a:tr h="797723">
                <a:tc>
                  <a:txBody>
                    <a:bodyPr/>
                    <a:lstStyle/>
                    <a:p>
                      <a:pPr algn="ctr"/>
                      <a:r>
                        <a:rPr lang="en-US" sz="1600" spc="-100" baseline="0" dirty="0"/>
                        <a:t>Atomic-molecular</a:t>
                      </a:r>
                    </a:p>
                  </a:txBody>
                  <a:tcPr anchor="ctr">
                    <a:solidFill>
                      <a:srgbClr val="00B0F0"/>
                    </a:solidFill>
                  </a:tcPr>
                </a:tc>
                <a:tc>
                  <a:txBody>
                    <a:bodyPr/>
                    <a:lstStyle/>
                    <a:p>
                      <a:pPr algn="ctr"/>
                      <a:r>
                        <a:rPr lang="en-US" sz="1600" spc="-100" baseline="0" dirty="0"/>
                        <a:t>10</a:t>
                      </a:r>
                      <a:r>
                        <a:rPr lang="en-US" sz="1600" spc="-100" baseline="30000" dirty="0"/>
                        <a:t>-8</a:t>
                      </a:r>
                      <a:br>
                        <a:rPr lang="en-US" sz="1600" spc="-100" baseline="30000" dirty="0"/>
                      </a:br>
                      <a:r>
                        <a:rPr lang="en-US" sz="1600" spc="-100" baseline="0" dirty="0"/>
                        <a:t>10</a:t>
                      </a:r>
                      <a:r>
                        <a:rPr lang="en-US" sz="1600" spc="-100" baseline="30000" dirty="0"/>
                        <a:t>-9</a:t>
                      </a:r>
                      <a:br>
                        <a:rPr lang="en-US" sz="1600" spc="-100" baseline="30000" dirty="0"/>
                      </a:br>
                      <a:r>
                        <a:rPr lang="en-US" sz="1600" spc="-100" baseline="0" dirty="0"/>
                        <a:t>Smaller</a:t>
                      </a:r>
                    </a:p>
                  </a:txBody>
                  <a:tcPr>
                    <a:solidFill>
                      <a:srgbClr val="00B0F0"/>
                    </a:solidFill>
                  </a:tcPr>
                </a:tc>
                <a:tc>
                  <a:txBody>
                    <a:bodyPr/>
                    <a:lstStyle/>
                    <a:p>
                      <a:r>
                        <a:rPr lang="en-US" sz="1600" spc="-100" baseline="0" dirty="0"/>
                        <a:t>0.00 000 001</a:t>
                      </a:r>
                      <a:br>
                        <a:rPr lang="en-US" sz="1600" spc="-100" baseline="0" dirty="0"/>
                      </a:br>
                      <a:r>
                        <a:rPr lang="en-US" sz="1600" spc="-100" baseline="0" dirty="0"/>
                        <a:t>0.000 000 001</a:t>
                      </a:r>
                      <a:br>
                        <a:rPr lang="en-US" sz="1600" spc="-100" baseline="0" dirty="0"/>
                      </a:br>
                      <a:r>
                        <a:rPr lang="en-US" sz="1600" spc="-100" baseline="0" dirty="0"/>
                        <a:t>Smaller</a:t>
                      </a:r>
                    </a:p>
                  </a:txBody>
                  <a:tcPr>
                    <a:solidFill>
                      <a:srgbClr val="00B0F0"/>
                    </a:solidFill>
                  </a:tcPr>
                </a:tc>
                <a:extLst>
                  <a:ext uri="{0D108BD9-81ED-4DB2-BD59-A6C34878D82A}">
                    <a16:rowId xmlns:a16="http://schemas.microsoft.com/office/drawing/2014/main" val="10004"/>
                  </a:ext>
                </a:extLst>
              </a:tr>
            </a:tbl>
          </a:graphicData>
        </a:graphic>
      </p:graphicFrame>
      <p:sp>
        <p:nvSpPr>
          <p:cNvPr id="8" name="AutoShape 15"/>
          <p:cNvSpPr>
            <a:spLocks noChangeArrowheads="1"/>
          </p:cNvSpPr>
          <p:nvPr/>
        </p:nvSpPr>
        <p:spPr bwMode="auto">
          <a:xfrm flipH="1">
            <a:off x="1713520" y="3315601"/>
            <a:ext cx="247653" cy="226796"/>
          </a:xfrm>
          <a:prstGeom prst="leftArrow">
            <a:avLst>
              <a:gd name="adj1" fmla="val 50000"/>
              <a:gd name="adj2" fmla="val 37500"/>
            </a:avLst>
          </a:prstGeom>
          <a:solidFill>
            <a:srgbClr val="C00000"/>
          </a:solidFill>
          <a:ln>
            <a:noFill/>
          </a:ln>
        </p:spPr>
        <p:txBody>
          <a:bodyPr wrap="none" anchor="ctr"/>
          <a:lstStyle/>
          <a:p>
            <a:endParaRPr lang="en-US">
              <a:latin typeface="Arial" panose="020B0604020202020204" pitchFamily="34" charset="0"/>
              <a:cs typeface="Arial" panose="020B0604020202020204" pitchFamily="34" charset="0"/>
            </a:endParaRPr>
          </a:p>
        </p:txBody>
      </p:sp>
      <p:sp>
        <p:nvSpPr>
          <p:cNvPr id="10" name="Rectangle 9"/>
          <p:cNvSpPr/>
          <p:nvPr/>
        </p:nvSpPr>
        <p:spPr>
          <a:xfrm>
            <a:off x="4227139" y="5791797"/>
            <a:ext cx="4152900" cy="400050"/>
          </a:xfrm>
          <a:prstGeom prst="rect">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3" name="0"/>
          <p:cNvSpPr txBox="1">
            <a:spLocks noChangeArrowheads="1"/>
          </p:cNvSpPr>
          <p:nvPr/>
        </p:nvSpPr>
        <p:spPr bwMode="auto">
          <a:xfrm>
            <a:off x="4227137" y="5790652"/>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0</a:t>
            </a:r>
            <a:r>
              <a:rPr lang="en-US" altLang="zh-CN" sz="2000" b="1" spc="-100" dirty="0">
                <a:latin typeface="Arial" panose="020B0604020202020204" pitchFamily="34" charset="0"/>
                <a:cs typeface="Arial" panose="020B0604020202020204" pitchFamily="34" charset="0"/>
              </a:rPr>
              <a:t> meters = 1 meters </a:t>
            </a:r>
          </a:p>
        </p:txBody>
      </p:sp>
      <p:sp>
        <p:nvSpPr>
          <p:cNvPr id="14" name="-1"/>
          <p:cNvSpPr txBox="1">
            <a:spLocks noChangeArrowheads="1"/>
          </p:cNvSpPr>
          <p:nvPr/>
        </p:nvSpPr>
        <p:spPr bwMode="auto">
          <a:xfrm>
            <a:off x="4228120" y="5790652"/>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-1</a:t>
            </a:r>
            <a:r>
              <a:rPr lang="en-US" altLang="zh-CN" sz="2000" b="1" spc="-100" dirty="0">
                <a:latin typeface="Arial" panose="020B0604020202020204" pitchFamily="34" charset="0"/>
                <a:cs typeface="Arial" panose="020B0604020202020204" pitchFamily="34" charset="0"/>
              </a:rPr>
              <a:t> meters = 0.1 meters </a:t>
            </a:r>
          </a:p>
        </p:txBody>
      </p:sp>
      <p:sp>
        <p:nvSpPr>
          <p:cNvPr id="15" name="-2"/>
          <p:cNvSpPr txBox="1">
            <a:spLocks noChangeArrowheads="1"/>
          </p:cNvSpPr>
          <p:nvPr/>
        </p:nvSpPr>
        <p:spPr bwMode="auto">
          <a:xfrm>
            <a:off x="4227135" y="5790652"/>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-2</a:t>
            </a:r>
            <a:r>
              <a:rPr lang="en-US" altLang="zh-CN" sz="2000" b="1" spc="-100" dirty="0">
                <a:latin typeface="Arial" panose="020B0604020202020204" pitchFamily="34" charset="0"/>
                <a:cs typeface="Arial" panose="020B0604020202020204" pitchFamily="34" charset="0"/>
              </a:rPr>
              <a:t> meters = 0.01 meters </a:t>
            </a:r>
          </a:p>
        </p:txBody>
      </p:sp>
      <p:sp>
        <p:nvSpPr>
          <p:cNvPr id="16" name="-3"/>
          <p:cNvSpPr txBox="1">
            <a:spLocks noChangeArrowheads="1"/>
          </p:cNvSpPr>
          <p:nvPr/>
        </p:nvSpPr>
        <p:spPr bwMode="auto">
          <a:xfrm>
            <a:off x="4227134" y="5790652"/>
            <a:ext cx="4152900" cy="40005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-3</a:t>
            </a:r>
            <a:r>
              <a:rPr lang="en-US" altLang="zh-CN" sz="2000" b="1" spc="-100" dirty="0">
                <a:latin typeface="Arial" panose="020B0604020202020204" pitchFamily="34" charset="0"/>
                <a:cs typeface="Arial" panose="020B0604020202020204" pitchFamily="34" charset="0"/>
              </a:rPr>
              <a:t> meters = 0.001 meters </a:t>
            </a:r>
          </a:p>
        </p:txBody>
      </p:sp>
      <p:sp>
        <p:nvSpPr>
          <p:cNvPr id="17" name="-4"/>
          <p:cNvSpPr txBox="1">
            <a:spLocks noChangeArrowheads="1"/>
          </p:cNvSpPr>
          <p:nvPr/>
        </p:nvSpPr>
        <p:spPr bwMode="auto">
          <a:xfrm>
            <a:off x="4228120" y="5790622"/>
            <a:ext cx="4152900" cy="40011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-4</a:t>
            </a:r>
            <a:r>
              <a:rPr lang="en-US" altLang="zh-CN" sz="2000" b="1" spc="-100" dirty="0">
                <a:latin typeface="Arial" panose="020B0604020202020204" pitchFamily="34" charset="0"/>
                <a:cs typeface="Arial" panose="020B0604020202020204" pitchFamily="34" charset="0"/>
              </a:rPr>
              <a:t> meters = 0.0 001 meters </a:t>
            </a:r>
          </a:p>
        </p:txBody>
      </p:sp>
      <p:sp>
        <p:nvSpPr>
          <p:cNvPr id="18" name="-5"/>
          <p:cNvSpPr txBox="1">
            <a:spLocks noChangeArrowheads="1"/>
          </p:cNvSpPr>
          <p:nvPr/>
        </p:nvSpPr>
        <p:spPr bwMode="auto">
          <a:xfrm>
            <a:off x="4227134" y="5790622"/>
            <a:ext cx="4152900" cy="400110"/>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-5</a:t>
            </a:r>
            <a:r>
              <a:rPr lang="en-US" altLang="zh-CN" sz="2000" b="1" spc="-100" dirty="0">
                <a:latin typeface="Arial" panose="020B0604020202020204" pitchFamily="34" charset="0"/>
                <a:cs typeface="Arial" panose="020B0604020202020204" pitchFamily="34" charset="0"/>
              </a:rPr>
              <a:t> meters = 0.00 001 meters </a:t>
            </a:r>
          </a:p>
        </p:txBody>
      </p:sp>
      <p:sp>
        <p:nvSpPr>
          <p:cNvPr id="19" name="-6"/>
          <p:cNvSpPr txBox="1">
            <a:spLocks noChangeArrowheads="1"/>
          </p:cNvSpPr>
          <p:nvPr/>
        </p:nvSpPr>
        <p:spPr bwMode="auto">
          <a:xfrm>
            <a:off x="4227134" y="5790592"/>
            <a:ext cx="4152900" cy="707886"/>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-6</a:t>
            </a:r>
            <a:r>
              <a:rPr lang="en-US" altLang="zh-CN" sz="2000" b="1" spc="-100" dirty="0">
                <a:latin typeface="Arial" panose="020B0604020202020204" pitchFamily="34" charset="0"/>
                <a:cs typeface="Arial" panose="020B0604020202020204" pitchFamily="34" charset="0"/>
              </a:rPr>
              <a:t> meters = 0.000 001 meters </a:t>
            </a:r>
          </a:p>
        </p:txBody>
      </p:sp>
      <p:sp>
        <p:nvSpPr>
          <p:cNvPr id="20" name="-7"/>
          <p:cNvSpPr txBox="1">
            <a:spLocks noChangeArrowheads="1"/>
          </p:cNvSpPr>
          <p:nvPr/>
        </p:nvSpPr>
        <p:spPr bwMode="auto">
          <a:xfrm>
            <a:off x="4227134" y="5790592"/>
            <a:ext cx="4152900" cy="707886"/>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-7</a:t>
            </a:r>
            <a:r>
              <a:rPr lang="en-US" altLang="zh-CN" sz="2000" b="1" spc="-100" dirty="0">
                <a:latin typeface="Arial" panose="020B0604020202020204" pitchFamily="34" charset="0"/>
                <a:cs typeface="Arial" panose="020B0604020202020204" pitchFamily="34" charset="0"/>
              </a:rPr>
              <a:t> meters = 0.0 000 001 meters </a:t>
            </a:r>
          </a:p>
        </p:txBody>
      </p:sp>
      <p:sp>
        <p:nvSpPr>
          <p:cNvPr id="21" name="-8"/>
          <p:cNvSpPr txBox="1">
            <a:spLocks noChangeArrowheads="1"/>
          </p:cNvSpPr>
          <p:nvPr/>
        </p:nvSpPr>
        <p:spPr bwMode="auto">
          <a:xfrm>
            <a:off x="4227134" y="5789984"/>
            <a:ext cx="4152900" cy="707886"/>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-8</a:t>
            </a:r>
            <a:r>
              <a:rPr lang="en-US" altLang="zh-CN" sz="2000" b="1" spc="-100" dirty="0">
                <a:latin typeface="Arial" panose="020B0604020202020204" pitchFamily="34" charset="0"/>
                <a:cs typeface="Arial" panose="020B0604020202020204" pitchFamily="34" charset="0"/>
              </a:rPr>
              <a:t> meters = 0.00 000 001 meters </a:t>
            </a:r>
          </a:p>
        </p:txBody>
      </p:sp>
      <p:sp>
        <p:nvSpPr>
          <p:cNvPr id="22" name="-9"/>
          <p:cNvSpPr txBox="1">
            <a:spLocks noChangeArrowheads="1"/>
          </p:cNvSpPr>
          <p:nvPr/>
        </p:nvSpPr>
        <p:spPr bwMode="auto">
          <a:xfrm>
            <a:off x="4228120" y="5789984"/>
            <a:ext cx="4152900" cy="707886"/>
          </a:xfrm>
          <a:prstGeom prst="rect">
            <a:avLst/>
          </a:prstGeom>
          <a:noFill/>
          <a:ln w="19050">
            <a:noFill/>
            <a:miter lim="800000"/>
            <a:headEnd/>
            <a:tailEnd/>
          </a:ln>
          <a:extLst>
            <a:ext uri="{909E8E84-426E-40dd-AFC4-6F175D3DCCD1}">
              <a14:hiddenFill xmlns=""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-9</a:t>
            </a:r>
            <a:r>
              <a:rPr lang="en-US" altLang="zh-CN" sz="2000" b="1" spc="-100" dirty="0">
                <a:latin typeface="Arial" panose="020B0604020202020204" pitchFamily="34" charset="0"/>
                <a:cs typeface="Arial" panose="020B0604020202020204" pitchFamily="34" charset="0"/>
              </a:rPr>
              <a:t> meters = 0.000 000 001 meters </a:t>
            </a:r>
          </a:p>
        </p:txBody>
      </p:sp>
      <p:pic>
        <p:nvPicPr>
          <p:cNvPr id="23" name="plant"/>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955805" y="1394618"/>
            <a:ext cx="2695555" cy="40687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4" name="leaf"/>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529966" y="1443171"/>
            <a:ext cx="3547234" cy="39716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5" name="cell"/>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4269202" y="1394618"/>
            <a:ext cx="4068762" cy="40687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26" name="cellulose" descr="C:\Users\Public\Documents\for JJ\Systems &amp; Scale\molecules\cellulose0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6320" y="1959821"/>
            <a:ext cx="4900845" cy="2938355"/>
          </a:xfrm>
          <a:prstGeom prst="rect">
            <a:avLst/>
          </a:prstGeom>
          <a:noFill/>
          <a:extLst>
            <a:ext uri="{909E8E84-426E-40dd-AFC4-6F175D3DCCD1}">
              <a14:hiddenFill xmlns="" xmlns:a14="http://schemas.microsoft.com/office/drawing/2010/main">
                <a:solidFill>
                  <a:srgbClr val="FFFFFF"/>
                </a:solidFill>
              </a14:hiddenFill>
            </a:ext>
          </a:extLst>
        </p:spPr>
      </p:pic>
      <p:pic>
        <p:nvPicPr>
          <p:cNvPr id="1027" name="glucose" descr="C:\Users\Public\Documents\for JJ\Systems &amp; Scale\molecules\glucose labeled06.5.png"/>
          <p:cNvPicPr>
            <a:picLocks noChangeAspect="1" noChangeArrowheads="1"/>
          </p:cNvPicPr>
          <p:nvPr/>
        </p:nvPicPr>
        <p:blipFill rotWithShape="1">
          <a:blip r:embed="rId7">
            <a:extLst>
              <a:ext uri="{28A0092B-C50C-407E-A947-70E740481C1C}">
                <a14:useLocalDpi xmlns:a14="http://schemas.microsoft.com/office/drawing/2010/main" val="0"/>
              </a:ext>
            </a:extLst>
          </a:blip>
          <a:srcRect l="20453" r="45207" b="45935"/>
          <a:stretch/>
        </p:blipFill>
        <p:spPr bwMode="auto">
          <a:xfrm>
            <a:off x="4821652" y="1719246"/>
            <a:ext cx="3255548" cy="3419503"/>
          </a:xfrm>
          <a:prstGeom prst="rect">
            <a:avLst/>
          </a:prstGeom>
          <a:noFill/>
          <a:extLst>
            <a:ext uri="{909E8E84-426E-40dd-AFC4-6F175D3DCCD1}">
              <a14:hiddenFill xmlns="" xmlns:a14="http://schemas.microsoft.com/office/drawing/2010/main">
                <a:solidFill>
                  <a:srgbClr val="FFFFFF"/>
                </a:solidFill>
              </a14:hiddenFill>
            </a:ext>
          </a:extLst>
        </p:spPr>
      </p:pic>
      <p:sp>
        <p:nvSpPr>
          <p:cNvPr id="37" name="Title 2"/>
          <p:cNvSpPr txBox="1">
            <a:spLocks/>
          </p:cNvSpPr>
          <p:nvPr/>
        </p:nvSpPr>
        <p:spPr>
          <a:xfrm>
            <a:off x="457200" y="457200"/>
            <a:ext cx="8229600" cy="619125"/>
          </a:xfrm>
          <a:prstGeom prst="rect">
            <a:avLst/>
          </a:prstGeom>
        </p:spPr>
        <p:txBody>
          <a:bodyPr vert="horz" lIns="91440" tIns="45720" rIns="91440" bIns="45720" rtlCol="0" anchor="ctr">
            <a:normAutofit fontScale="9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atin typeface="Arial" panose="020B0604020202020204" pitchFamily="34" charset="0"/>
                <a:cs typeface="Arial" panose="020B0604020202020204" pitchFamily="34" charset="0"/>
              </a:rPr>
              <a:t>Plant cells are made of molecules</a:t>
            </a:r>
            <a:endParaRPr lang="en-US" dirty="0">
              <a:latin typeface="Arial" panose="020B0604020202020204" pitchFamily="34" charset="0"/>
              <a:cs typeface="Arial" panose="020B0604020202020204" pitchFamily="34" charset="0"/>
            </a:endParaRPr>
          </a:p>
        </p:txBody>
      </p:sp>
      <p:sp>
        <p:nvSpPr>
          <p:cNvPr id="38" name="Title 3"/>
          <p:cNvSpPr txBox="1">
            <a:spLocks/>
          </p:cNvSpPr>
          <p:nvPr/>
        </p:nvSpPr>
        <p:spPr>
          <a:xfrm>
            <a:off x="457200" y="457200"/>
            <a:ext cx="8229600" cy="619125"/>
          </a:xfrm>
          <a:prstGeom prst="rect">
            <a:avLst/>
          </a:prstGeom>
        </p:spPr>
        <p:txBody>
          <a:bodyPr vert="horz" lIns="91440" tIns="45720" rIns="91440" bIns="45720" rtlCol="0" anchor="ctr">
            <a:normAutofit fontScale="850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Plant molecules are made of atoms</a:t>
            </a:r>
          </a:p>
        </p:txBody>
      </p:sp>
    </p:spTree>
    <p:extLst>
      <p:ext uri="{BB962C8B-B14F-4D97-AF65-F5344CB8AC3E}">
        <p14:creationId xmlns:p14="http://schemas.microsoft.com/office/powerpoint/2010/main" val="13649851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stCondLst>
                                    <p:cond delay="0"/>
                                  </p:stCondLst>
                                  <p:childTnLst>
                                    <p:animMotion origin="layout" path="M 1.94444E-6 -1.85185E-6 L 1.94444E-6 0.06991 " pathEditMode="relative" rAng="0" ptsTypes="AA">
                                      <p:cBhvr>
                                        <p:cTn id="6" dur="1000" fill="hold"/>
                                        <p:tgtEl>
                                          <p:spTgt spid="8"/>
                                        </p:tgtEl>
                                        <p:attrNameLst>
                                          <p:attrName>ppt_x</p:attrName>
                                          <p:attrName>ppt_y</p:attrName>
                                        </p:attrNameLst>
                                      </p:cBhvr>
                                      <p:rCtr x="0" y="3495"/>
                                    </p:animMotion>
                                  </p:childTnLst>
                                </p:cTn>
                              </p:par>
                              <p:par>
                                <p:cTn id="7" presetID="47" presetClass="exit" presetSubtype="0" fill="hold" grpId="0" nodeType="withEffect">
                                  <p:stCondLst>
                                    <p:cond delay="0"/>
                                  </p:stCondLst>
                                  <p:childTnLst>
                                    <p:animEffect transition="out" filter="fade">
                                      <p:cBhvr>
                                        <p:cTn id="8" dur="500"/>
                                        <p:tgtEl>
                                          <p:spTgt spid="13"/>
                                        </p:tgtEl>
                                      </p:cBhvr>
                                    </p:animEffect>
                                    <p:anim calcmode="lin" valueType="num">
                                      <p:cBhvr>
                                        <p:cTn id="9" dur="500"/>
                                        <p:tgtEl>
                                          <p:spTgt spid="13"/>
                                        </p:tgtEl>
                                        <p:attrNameLst>
                                          <p:attrName>ppt_x</p:attrName>
                                        </p:attrNameLst>
                                      </p:cBhvr>
                                      <p:tavLst>
                                        <p:tav tm="0">
                                          <p:val>
                                            <p:strVal val="ppt_x"/>
                                          </p:val>
                                        </p:tav>
                                        <p:tav tm="100000">
                                          <p:val>
                                            <p:strVal val="ppt_x"/>
                                          </p:val>
                                        </p:tav>
                                      </p:tavLst>
                                    </p:anim>
                                    <p:anim calcmode="lin" valueType="num">
                                      <p:cBhvr>
                                        <p:cTn id="10" dur="500"/>
                                        <p:tgtEl>
                                          <p:spTgt spid="13"/>
                                        </p:tgtEl>
                                        <p:attrNameLst>
                                          <p:attrName>ppt_y</p:attrName>
                                        </p:attrNameLst>
                                      </p:cBhvr>
                                      <p:tavLst>
                                        <p:tav tm="0">
                                          <p:val>
                                            <p:strVal val="ppt_y"/>
                                          </p:val>
                                        </p:tav>
                                        <p:tav tm="100000">
                                          <p:val>
                                            <p:strVal val="ppt_y-.1"/>
                                          </p:val>
                                        </p:tav>
                                      </p:tavLst>
                                    </p:anim>
                                    <p:set>
                                      <p:cBhvr>
                                        <p:cTn id="11" dur="1" fill="hold">
                                          <p:stCondLst>
                                            <p:cond delay="499"/>
                                          </p:stCondLst>
                                        </p:cTn>
                                        <p:tgtEl>
                                          <p:spTgt spid="13"/>
                                        </p:tgtEl>
                                        <p:attrNameLst>
                                          <p:attrName>style.visibility</p:attrName>
                                        </p:attrNameLst>
                                      </p:cBhvr>
                                      <p:to>
                                        <p:strVal val="hidden"/>
                                      </p:to>
                                    </p:set>
                                  </p:childTnLst>
                                </p:cTn>
                              </p:par>
                              <p:par>
                                <p:cTn id="12" presetID="42" presetClass="entr" presetSubtype="0" fill="hold" grpId="1"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anim calcmode="lin" valueType="num">
                                      <p:cBhvr>
                                        <p:cTn id="15" dur="500" fill="hold"/>
                                        <p:tgtEl>
                                          <p:spTgt spid="14"/>
                                        </p:tgtEl>
                                        <p:attrNameLst>
                                          <p:attrName>ppt_x</p:attrName>
                                        </p:attrNameLst>
                                      </p:cBhvr>
                                      <p:tavLst>
                                        <p:tav tm="0">
                                          <p:val>
                                            <p:strVal val="#ppt_x"/>
                                          </p:val>
                                        </p:tav>
                                        <p:tav tm="100000">
                                          <p:val>
                                            <p:strVal val="#ppt_x"/>
                                          </p:val>
                                        </p:tav>
                                      </p:tavLst>
                                    </p:anim>
                                    <p:anim calcmode="lin" valueType="num">
                                      <p:cBhvr>
                                        <p:cTn id="16" dur="500" fill="hold"/>
                                        <p:tgtEl>
                                          <p:spTgt spid="14"/>
                                        </p:tgtEl>
                                        <p:attrNameLst>
                                          <p:attrName>ppt_y</p:attrName>
                                        </p:attrNameLst>
                                      </p:cBhvr>
                                      <p:tavLst>
                                        <p:tav tm="0">
                                          <p:val>
                                            <p:strVal val="#ppt_y+.1"/>
                                          </p:val>
                                        </p:tav>
                                        <p:tav tm="100000">
                                          <p:val>
                                            <p:strVal val="#ppt_y"/>
                                          </p:val>
                                        </p:tav>
                                      </p:tavLst>
                                    </p:anim>
                                  </p:childTnLst>
                                </p:cTn>
                              </p:par>
                              <p:par>
                                <p:cTn id="17" presetID="47" presetClass="exit" presetSubtype="0" fill="hold" grpId="0" nodeType="withEffect">
                                  <p:stCondLst>
                                    <p:cond delay="500"/>
                                  </p:stCondLst>
                                  <p:childTnLst>
                                    <p:animEffect transition="out" filter="fade">
                                      <p:cBhvr>
                                        <p:cTn id="18" dur="500"/>
                                        <p:tgtEl>
                                          <p:spTgt spid="14"/>
                                        </p:tgtEl>
                                      </p:cBhvr>
                                    </p:animEffect>
                                    <p:anim calcmode="lin" valueType="num">
                                      <p:cBhvr>
                                        <p:cTn id="19" dur="500"/>
                                        <p:tgtEl>
                                          <p:spTgt spid="14"/>
                                        </p:tgtEl>
                                        <p:attrNameLst>
                                          <p:attrName>ppt_x</p:attrName>
                                        </p:attrNameLst>
                                      </p:cBhvr>
                                      <p:tavLst>
                                        <p:tav tm="0">
                                          <p:val>
                                            <p:strVal val="ppt_x"/>
                                          </p:val>
                                        </p:tav>
                                        <p:tav tm="100000">
                                          <p:val>
                                            <p:strVal val="ppt_x"/>
                                          </p:val>
                                        </p:tav>
                                      </p:tavLst>
                                    </p:anim>
                                    <p:anim calcmode="lin" valueType="num">
                                      <p:cBhvr>
                                        <p:cTn id="20" dur="500"/>
                                        <p:tgtEl>
                                          <p:spTgt spid="14"/>
                                        </p:tgtEl>
                                        <p:attrNameLst>
                                          <p:attrName>ppt_y</p:attrName>
                                        </p:attrNameLst>
                                      </p:cBhvr>
                                      <p:tavLst>
                                        <p:tav tm="0">
                                          <p:val>
                                            <p:strVal val="ppt_y"/>
                                          </p:val>
                                        </p:tav>
                                        <p:tav tm="100000">
                                          <p:val>
                                            <p:strVal val="ppt_y-.1"/>
                                          </p:val>
                                        </p:tav>
                                      </p:tavLst>
                                    </p:anim>
                                    <p:set>
                                      <p:cBhvr>
                                        <p:cTn id="21" dur="1" fill="hold">
                                          <p:stCondLst>
                                            <p:cond delay="499"/>
                                          </p:stCondLst>
                                        </p:cTn>
                                        <p:tgtEl>
                                          <p:spTgt spid="14"/>
                                        </p:tgtEl>
                                        <p:attrNameLst>
                                          <p:attrName>style.visibility</p:attrName>
                                        </p:attrNameLst>
                                      </p:cBhvr>
                                      <p:to>
                                        <p:strVal val="hidden"/>
                                      </p:to>
                                    </p:set>
                                  </p:childTnLst>
                                </p:cTn>
                              </p:par>
                              <p:par>
                                <p:cTn id="22" presetID="42" presetClass="entr" presetSubtype="0" fill="hold" grpId="1" nodeType="withEffect">
                                  <p:stCondLst>
                                    <p:cond delay="5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par>
                                <p:cTn id="27" presetID="22" presetClass="exit" presetSubtype="4" fill="hold" nodeType="withEffect">
                                  <p:stCondLst>
                                    <p:cond delay="500"/>
                                  </p:stCondLst>
                                  <p:childTnLst>
                                    <p:animEffect transition="out" filter="wipe(down)">
                                      <p:cBhvr>
                                        <p:cTn id="28" dur="500"/>
                                        <p:tgtEl>
                                          <p:spTgt spid="23"/>
                                        </p:tgtEl>
                                      </p:cBhvr>
                                    </p:animEffect>
                                    <p:set>
                                      <p:cBhvr>
                                        <p:cTn id="29" dur="1" fill="hold">
                                          <p:stCondLst>
                                            <p:cond delay="499"/>
                                          </p:stCondLst>
                                        </p:cTn>
                                        <p:tgtEl>
                                          <p:spTgt spid="23"/>
                                        </p:tgtEl>
                                        <p:attrNameLst>
                                          <p:attrName>style.visibility</p:attrName>
                                        </p:attrNameLst>
                                      </p:cBhvr>
                                      <p:to>
                                        <p:strVal val="hidden"/>
                                      </p:to>
                                    </p:set>
                                  </p:childTnLst>
                                </p:cTn>
                              </p:par>
                              <p:par>
                                <p:cTn id="30" presetID="22" presetClass="entr" presetSubtype="4" fill="hold" nodeType="withEffect">
                                  <p:stCondLst>
                                    <p:cond delay="50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00"/>
                                        <p:tgtEl>
                                          <p:spTgt spid="24"/>
                                        </p:tgtEl>
                                      </p:cBhvr>
                                    </p:animEffect>
                                  </p:childTnLst>
                                </p:cTn>
                              </p:par>
                            </p:childTnLst>
                          </p:cTn>
                        </p:par>
                        <p:par>
                          <p:cTn id="33" fill="hold">
                            <p:stCondLst>
                              <p:cond delay="1000"/>
                            </p:stCondLst>
                            <p:childTnLst>
                              <p:par>
                                <p:cTn id="34" presetID="42" presetClass="path" presetSubtype="0" fill="hold" grpId="1" nodeType="afterEffect">
                                  <p:stCondLst>
                                    <p:cond delay="0"/>
                                  </p:stCondLst>
                                  <p:childTnLst>
                                    <p:animMotion origin="layout" path="M 1.94444E-6 0.06991 L 1.94444E-6 0.22546 " pathEditMode="relative" rAng="0" ptsTypes="AA">
                                      <p:cBhvr>
                                        <p:cTn id="35" dur="2000" fill="hold"/>
                                        <p:tgtEl>
                                          <p:spTgt spid="8"/>
                                        </p:tgtEl>
                                        <p:attrNameLst>
                                          <p:attrName>ppt_x</p:attrName>
                                          <p:attrName>ppt_y</p:attrName>
                                        </p:attrNameLst>
                                      </p:cBhvr>
                                      <p:rCtr x="0" y="7778"/>
                                    </p:animMotion>
                                  </p:childTnLst>
                                </p:cTn>
                              </p:par>
                              <p:par>
                                <p:cTn id="36" presetID="47" presetClass="exit" presetSubtype="0" fill="hold" grpId="0" nodeType="withEffect">
                                  <p:stCondLst>
                                    <p:cond delay="0"/>
                                  </p:stCondLst>
                                  <p:childTnLst>
                                    <p:animEffect transition="out" filter="fade">
                                      <p:cBhvr>
                                        <p:cTn id="37" dur="500"/>
                                        <p:tgtEl>
                                          <p:spTgt spid="15"/>
                                        </p:tgtEl>
                                      </p:cBhvr>
                                    </p:animEffect>
                                    <p:anim calcmode="lin" valueType="num">
                                      <p:cBhvr>
                                        <p:cTn id="38" dur="500"/>
                                        <p:tgtEl>
                                          <p:spTgt spid="15"/>
                                        </p:tgtEl>
                                        <p:attrNameLst>
                                          <p:attrName>ppt_x</p:attrName>
                                        </p:attrNameLst>
                                      </p:cBhvr>
                                      <p:tavLst>
                                        <p:tav tm="0">
                                          <p:val>
                                            <p:strVal val="ppt_x"/>
                                          </p:val>
                                        </p:tav>
                                        <p:tav tm="100000">
                                          <p:val>
                                            <p:strVal val="ppt_x"/>
                                          </p:val>
                                        </p:tav>
                                      </p:tavLst>
                                    </p:anim>
                                    <p:anim calcmode="lin" valueType="num">
                                      <p:cBhvr>
                                        <p:cTn id="39" dur="500"/>
                                        <p:tgtEl>
                                          <p:spTgt spid="15"/>
                                        </p:tgtEl>
                                        <p:attrNameLst>
                                          <p:attrName>ppt_y</p:attrName>
                                        </p:attrNameLst>
                                      </p:cBhvr>
                                      <p:tavLst>
                                        <p:tav tm="0">
                                          <p:val>
                                            <p:strVal val="ppt_y"/>
                                          </p:val>
                                        </p:tav>
                                        <p:tav tm="100000">
                                          <p:val>
                                            <p:strVal val="ppt_y-.1"/>
                                          </p:val>
                                        </p:tav>
                                      </p:tavLst>
                                    </p:anim>
                                    <p:set>
                                      <p:cBhvr>
                                        <p:cTn id="40" dur="1" fill="hold">
                                          <p:stCondLst>
                                            <p:cond delay="499"/>
                                          </p:stCondLst>
                                        </p:cTn>
                                        <p:tgtEl>
                                          <p:spTgt spid="15"/>
                                        </p:tgtEl>
                                        <p:attrNameLst>
                                          <p:attrName>style.visibility</p:attrName>
                                        </p:attrNameLst>
                                      </p:cBhvr>
                                      <p:to>
                                        <p:strVal val="hidden"/>
                                      </p:to>
                                    </p:set>
                                  </p:childTnLst>
                                </p:cTn>
                              </p:par>
                              <p:par>
                                <p:cTn id="41" presetID="42" presetClass="entr" presetSubtype="0" fill="hold" grpId="1"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par>
                                <p:cTn id="46" presetID="47" presetClass="exit" presetSubtype="0" fill="hold" grpId="0" nodeType="withEffect">
                                  <p:stCondLst>
                                    <p:cond delay="500"/>
                                  </p:stCondLst>
                                  <p:childTnLst>
                                    <p:animEffect transition="out" filter="fade">
                                      <p:cBhvr>
                                        <p:cTn id="47" dur="500"/>
                                        <p:tgtEl>
                                          <p:spTgt spid="16"/>
                                        </p:tgtEl>
                                      </p:cBhvr>
                                    </p:animEffect>
                                    <p:anim calcmode="lin" valueType="num">
                                      <p:cBhvr>
                                        <p:cTn id="48" dur="500"/>
                                        <p:tgtEl>
                                          <p:spTgt spid="16"/>
                                        </p:tgtEl>
                                        <p:attrNameLst>
                                          <p:attrName>ppt_x</p:attrName>
                                        </p:attrNameLst>
                                      </p:cBhvr>
                                      <p:tavLst>
                                        <p:tav tm="0">
                                          <p:val>
                                            <p:strVal val="ppt_x"/>
                                          </p:val>
                                        </p:tav>
                                        <p:tav tm="100000">
                                          <p:val>
                                            <p:strVal val="ppt_x"/>
                                          </p:val>
                                        </p:tav>
                                      </p:tavLst>
                                    </p:anim>
                                    <p:anim calcmode="lin" valueType="num">
                                      <p:cBhvr>
                                        <p:cTn id="49" dur="500"/>
                                        <p:tgtEl>
                                          <p:spTgt spid="16"/>
                                        </p:tgtEl>
                                        <p:attrNameLst>
                                          <p:attrName>ppt_y</p:attrName>
                                        </p:attrNameLst>
                                      </p:cBhvr>
                                      <p:tavLst>
                                        <p:tav tm="0">
                                          <p:val>
                                            <p:strVal val="ppt_y"/>
                                          </p:val>
                                        </p:tav>
                                        <p:tav tm="100000">
                                          <p:val>
                                            <p:strVal val="ppt_y-.1"/>
                                          </p:val>
                                        </p:tav>
                                      </p:tavLst>
                                    </p:anim>
                                    <p:set>
                                      <p:cBhvr>
                                        <p:cTn id="50" dur="1" fill="hold">
                                          <p:stCondLst>
                                            <p:cond delay="499"/>
                                          </p:stCondLst>
                                        </p:cTn>
                                        <p:tgtEl>
                                          <p:spTgt spid="16"/>
                                        </p:tgtEl>
                                        <p:attrNameLst>
                                          <p:attrName>style.visibility</p:attrName>
                                        </p:attrNameLst>
                                      </p:cBhvr>
                                      <p:to>
                                        <p:strVal val="hidden"/>
                                      </p:to>
                                    </p:set>
                                  </p:childTnLst>
                                </p:cTn>
                              </p:par>
                              <p:par>
                                <p:cTn id="51" presetID="42" presetClass="entr" presetSubtype="0" fill="hold" grpId="1" nodeType="withEffect">
                                  <p:stCondLst>
                                    <p:cond delay="50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anim calcmode="lin" valueType="num">
                                      <p:cBhvr>
                                        <p:cTn id="54" dur="500" fill="hold"/>
                                        <p:tgtEl>
                                          <p:spTgt spid="17"/>
                                        </p:tgtEl>
                                        <p:attrNameLst>
                                          <p:attrName>ppt_x</p:attrName>
                                        </p:attrNameLst>
                                      </p:cBhvr>
                                      <p:tavLst>
                                        <p:tav tm="0">
                                          <p:val>
                                            <p:strVal val="#ppt_x"/>
                                          </p:val>
                                        </p:tav>
                                        <p:tav tm="100000">
                                          <p:val>
                                            <p:strVal val="#ppt_x"/>
                                          </p:val>
                                        </p:tav>
                                      </p:tavLst>
                                    </p:anim>
                                    <p:anim calcmode="lin" valueType="num">
                                      <p:cBhvr>
                                        <p:cTn id="55" dur="500" fill="hold"/>
                                        <p:tgtEl>
                                          <p:spTgt spid="17"/>
                                        </p:tgtEl>
                                        <p:attrNameLst>
                                          <p:attrName>ppt_y</p:attrName>
                                        </p:attrNameLst>
                                      </p:cBhvr>
                                      <p:tavLst>
                                        <p:tav tm="0">
                                          <p:val>
                                            <p:strVal val="#ppt_y+.1"/>
                                          </p:val>
                                        </p:tav>
                                        <p:tav tm="100000">
                                          <p:val>
                                            <p:strVal val="#ppt_y"/>
                                          </p:val>
                                        </p:tav>
                                      </p:tavLst>
                                    </p:anim>
                                  </p:childTnLst>
                                </p:cTn>
                              </p:par>
                              <p:par>
                                <p:cTn id="56" presetID="47" presetClass="exit" presetSubtype="0" fill="hold" grpId="0" nodeType="withEffect">
                                  <p:stCondLst>
                                    <p:cond delay="1000"/>
                                  </p:stCondLst>
                                  <p:childTnLst>
                                    <p:animEffect transition="out" filter="fade">
                                      <p:cBhvr>
                                        <p:cTn id="57" dur="500"/>
                                        <p:tgtEl>
                                          <p:spTgt spid="17"/>
                                        </p:tgtEl>
                                      </p:cBhvr>
                                    </p:animEffect>
                                    <p:anim calcmode="lin" valueType="num">
                                      <p:cBhvr>
                                        <p:cTn id="58" dur="500"/>
                                        <p:tgtEl>
                                          <p:spTgt spid="17"/>
                                        </p:tgtEl>
                                        <p:attrNameLst>
                                          <p:attrName>ppt_x</p:attrName>
                                        </p:attrNameLst>
                                      </p:cBhvr>
                                      <p:tavLst>
                                        <p:tav tm="0">
                                          <p:val>
                                            <p:strVal val="ppt_x"/>
                                          </p:val>
                                        </p:tav>
                                        <p:tav tm="100000">
                                          <p:val>
                                            <p:strVal val="ppt_x"/>
                                          </p:val>
                                        </p:tav>
                                      </p:tavLst>
                                    </p:anim>
                                    <p:anim calcmode="lin" valueType="num">
                                      <p:cBhvr>
                                        <p:cTn id="59" dur="500"/>
                                        <p:tgtEl>
                                          <p:spTgt spid="17"/>
                                        </p:tgtEl>
                                        <p:attrNameLst>
                                          <p:attrName>ppt_y</p:attrName>
                                        </p:attrNameLst>
                                      </p:cBhvr>
                                      <p:tavLst>
                                        <p:tav tm="0">
                                          <p:val>
                                            <p:strVal val="ppt_y"/>
                                          </p:val>
                                        </p:tav>
                                        <p:tav tm="100000">
                                          <p:val>
                                            <p:strVal val="ppt_y-.1"/>
                                          </p:val>
                                        </p:tav>
                                      </p:tavLst>
                                    </p:anim>
                                    <p:set>
                                      <p:cBhvr>
                                        <p:cTn id="60" dur="1" fill="hold">
                                          <p:stCondLst>
                                            <p:cond delay="499"/>
                                          </p:stCondLst>
                                        </p:cTn>
                                        <p:tgtEl>
                                          <p:spTgt spid="17"/>
                                        </p:tgtEl>
                                        <p:attrNameLst>
                                          <p:attrName>style.visibility</p:attrName>
                                        </p:attrNameLst>
                                      </p:cBhvr>
                                      <p:to>
                                        <p:strVal val="hidden"/>
                                      </p:to>
                                    </p:set>
                                  </p:childTnLst>
                                </p:cTn>
                              </p:par>
                              <p:par>
                                <p:cTn id="61" presetID="42" presetClass="entr" presetSubtype="0" fill="hold" grpId="1" nodeType="withEffect">
                                  <p:stCondLst>
                                    <p:cond delay="100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anim calcmode="lin" valueType="num">
                                      <p:cBhvr>
                                        <p:cTn id="64" dur="500" fill="hold"/>
                                        <p:tgtEl>
                                          <p:spTgt spid="18"/>
                                        </p:tgtEl>
                                        <p:attrNameLst>
                                          <p:attrName>ppt_x</p:attrName>
                                        </p:attrNameLst>
                                      </p:cBhvr>
                                      <p:tavLst>
                                        <p:tav tm="0">
                                          <p:val>
                                            <p:strVal val="#ppt_x"/>
                                          </p:val>
                                        </p:tav>
                                        <p:tav tm="100000">
                                          <p:val>
                                            <p:strVal val="#ppt_x"/>
                                          </p:val>
                                        </p:tav>
                                      </p:tavLst>
                                    </p:anim>
                                    <p:anim calcmode="lin" valueType="num">
                                      <p:cBhvr>
                                        <p:cTn id="65" dur="500" fill="hold"/>
                                        <p:tgtEl>
                                          <p:spTgt spid="18"/>
                                        </p:tgtEl>
                                        <p:attrNameLst>
                                          <p:attrName>ppt_y</p:attrName>
                                        </p:attrNameLst>
                                      </p:cBhvr>
                                      <p:tavLst>
                                        <p:tav tm="0">
                                          <p:val>
                                            <p:strVal val="#ppt_y+.1"/>
                                          </p:val>
                                        </p:tav>
                                        <p:tav tm="100000">
                                          <p:val>
                                            <p:strVal val="#ppt_y"/>
                                          </p:val>
                                        </p:tav>
                                      </p:tavLst>
                                    </p:anim>
                                  </p:childTnLst>
                                </p:cTn>
                              </p:par>
                              <p:par>
                                <p:cTn id="66" presetID="47" presetClass="exit" presetSubtype="0" fill="hold" grpId="0" nodeType="withEffect">
                                  <p:stCondLst>
                                    <p:cond delay="1500"/>
                                  </p:stCondLst>
                                  <p:childTnLst>
                                    <p:animEffect transition="out" filter="fade">
                                      <p:cBhvr>
                                        <p:cTn id="67" dur="500"/>
                                        <p:tgtEl>
                                          <p:spTgt spid="18"/>
                                        </p:tgtEl>
                                      </p:cBhvr>
                                    </p:animEffect>
                                    <p:anim calcmode="lin" valueType="num">
                                      <p:cBhvr>
                                        <p:cTn id="68" dur="500"/>
                                        <p:tgtEl>
                                          <p:spTgt spid="18"/>
                                        </p:tgtEl>
                                        <p:attrNameLst>
                                          <p:attrName>ppt_x</p:attrName>
                                        </p:attrNameLst>
                                      </p:cBhvr>
                                      <p:tavLst>
                                        <p:tav tm="0">
                                          <p:val>
                                            <p:strVal val="ppt_x"/>
                                          </p:val>
                                        </p:tav>
                                        <p:tav tm="100000">
                                          <p:val>
                                            <p:strVal val="ppt_x"/>
                                          </p:val>
                                        </p:tav>
                                      </p:tavLst>
                                    </p:anim>
                                    <p:anim calcmode="lin" valueType="num">
                                      <p:cBhvr>
                                        <p:cTn id="69" dur="500"/>
                                        <p:tgtEl>
                                          <p:spTgt spid="18"/>
                                        </p:tgtEl>
                                        <p:attrNameLst>
                                          <p:attrName>ppt_y</p:attrName>
                                        </p:attrNameLst>
                                      </p:cBhvr>
                                      <p:tavLst>
                                        <p:tav tm="0">
                                          <p:val>
                                            <p:strVal val="ppt_y"/>
                                          </p:val>
                                        </p:tav>
                                        <p:tav tm="100000">
                                          <p:val>
                                            <p:strVal val="ppt_y-.1"/>
                                          </p:val>
                                        </p:tav>
                                      </p:tavLst>
                                    </p:anim>
                                    <p:set>
                                      <p:cBhvr>
                                        <p:cTn id="70" dur="1" fill="hold">
                                          <p:stCondLst>
                                            <p:cond delay="499"/>
                                          </p:stCondLst>
                                        </p:cTn>
                                        <p:tgtEl>
                                          <p:spTgt spid="18"/>
                                        </p:tgtEl>
                                        <p:attrNameLst>
                                          <p:attrName>style.visibility</p:attrName>
                                        </p:attrNameLst>
                                      </p:cBhvr>
                                      <p:to>
                                        <p:strVal val="hidden"/>
                                      </p:to>
                                    </p:set>
                                  </p:childTnLst>
                                </p:cTn>
                              </p:par>
                              <p:par>
                                <p:cTn id="71" presetID="42" presetClass="entr" presetSubtype="0" fill="hold" grpId="1" nodeType="withEffect">
                                  <p:stCondLst>
                                    <p:cond delay="150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anim calcmode="lin" valueType="num">
                                      <p:cBhvr>
                                        <p:cTn id="74" dur="500" fill="hold"/>
                                        <p:tgtEl>
                                          <p:spTgt spid="19"/>
                                        </p:tgtEl>
                                        <p:attrNameLst>
                                          <p:attrName>ppt_x</p:attrName>
                                        </p:attrNameLst>
                                      </p:cBhvr>
                                      <p:tavLst>
                                        <p:tav tm="0">
                                          <p:val>
                                            <p:strVal val="#ppt_x"/>
                                          </p:val>
                                        </p:tav>
                                        <p:tav tm="100000">
                                          <p:val>
                                            <p:strVal val="#ppt_x"/>
                                          </p:val>
                                        </p:tav>
                                      </p:tavLst>
                                    </p:anim>
                                    <p:anim calcmode="lin" valueType="num">
                                      <p:cBhvr>
                                        <p:cTn id="75" dur="500" fill="hold"/>
                                        <p:tgtEl>
                                          <p:spTgt spid="19"/>
                                        </p:tgtEl>
                                        <p:attrNameLst>
                                          <p:attrName>ppt_y</p:attrName>
                                        </p:attrNameLst>
                                      </p:cBhvr>
                                      <p:tavLst>
                                        <p:tav tm="0">
                                          <p:val>
                                            <p:strVal val="#ppt_y+.1"/>
                                          </p:val>
                                        </p:tav>
                                        <p:tav tm="100000">
                                          <p:val>
                                            <p:strVal val="#ppt_y"/>
                                          </p:val>
                                        </p:tav>
                                      </p:tavLst>
                                    </p:anim>
                                  </p:childTnLst>
                                </p:cTn>
                              </p:par>
                              <p:par>
                                <p:cTn id="76" presetID="22" presetClass="exit" presetSubtype="4" fill="hold" nodeType="withEffect">
                                  <p:stCondLst>
                                    <p:cond delay="1500"/>
                                  </p:stCondLst>
                                  <p:childTnLst>
                                    <p:animEffect transition="out" filter="wipe(down)">
                                      <p:cBhvr>
                                        <p:cTn id="77" dur="500"/>
                                        <p:tgtEl>
                                          <p:spTgt spid="24"/>
                                        </p:tgtEl>
                                      </p:cBhvr>
                                    </p:animEffect>
                                    <p:set>
                                      <p:cBhvr>
                                        <p:cTn id="78" dur="1" fill="hold">
                                          <p:stCondLst>
                                            <p:cond delay="499"/>
                                          </p:stCondLst>
                                        </p:cTn>
                                        <p:tgtEl>
                                          <p:spTgt spid="24"/>
                                        </p:tgtEl>
                                        <p:attrNameLst>
                                          <p:attrName>style.visibility</p:attrName>
                                        </p:attrNameLst>
                                      </p:cBhvr>
                                      <p:to>
                                        <p:strVal val="hidden"/>
                                      </p:to>
                                    </p:set>
                                  </p:childTnLst>
                                </p:cTn>
                              </p:par>
                              <p:par>
                                <p:cTn id="79" presetID="22" presetClass="entr" presetSubtype="4" fill="hold" nodeType="withEffect">
                                  <p:stCondLst>
                                    <p:cond delay="1500"/>
                                  </p:stCondLst>
                                  <p:childTnLst>
                                    <p:set>
                                      <p:cBhvr>
                                        <p:cTn id="80" dur="1" fill="hold">
                                          <p:stCondLst>
                                            <p:cond delay="0"/>
                                          </p:stCondLst>
                                        </p:cTn>
                                        <p:tgtEl>
                                          <p:spTgt spid="25"/>
                                        </p:tgtEl>
                                        <p:attrNameLst>
                                          <p:attrName>style.visibility</p:attrName>
                                        </p:attrNameLst>
                                      </p:cBhvr>
                                      <p:to>
                                        <p:strVal val="visible"/>
                                      </p:to>
                                    </p:set>
                                    <p:animEffect transition="in" filter="wipe(down)">
                                      <p:cBhvr>
                                        <p:cTn id="81" dur="500"/>
                                        <p:tgtEl>
                                          <p:spTgt spid="25"/>
                                        </p:tgtEl>
                                      </p:cBhvr>
                                    </p:animEffect>
                                  </p:childTnLst>
                                </p:cTn>
                              </p:par>
                            </p:childTnLst>
                          </p:cTn>
                        </p:par>
                      </p:childTnLst>
                    </p:cTn>
                  </p:par>
                  <p:par>
                    <p:cTn id="82" fill="hold">
                      <p:stCondLst>
                        <p:cond delay="indefinite"/>
                      </p:stCondLst>
                      <p:childTnLst>
                        <p:par>
                          <p:cTn id="83" fill="hold">
                            <p:stCondLst>
                              <p:cond delay="0"/>
                            </p:stCondLst>
                            <p:childTnLst>
                              <p:par>
                                <p:cTn id="84" presetID="42" presetClass="path" presetSubtype="0" fill="hold" grpId="2" nodeType="clickEffect">
                                  <p:stCondLst>
                                    <p:cond delay="0"/>
                                  </p:stCondLst>
                                  <p:childTnLst>
                                    <p:animMotion origin="layout" path="M 1.94444E-6 0.22546 L 1.94444E-6 0.31667 " pathEditMode="relative" rAng="0" ptsTypes="AA">
                                      <p:cBhvr>
                                        <p:cTn id="85" dur="1500" fill="hold"/>
                                        <p:tgtEl>
                                          <p:spTgt spid="8"/>
                                        </p:tgtEl>
                                        <p:attrNameLst>
                                          <p:attrName>ppt_x</p:attrName>
                                          <p:attrName>ppt_y</p:attrName>
                                        </p:attrNameLst>
                                      </p:cBhvr>
                                      <p:rCtr x="0" y="4560"/>
                                    </p:animMotion>
                                  </p:childTnLst>
                                </p:cTn>
                              </p:par>
                              <p:par>
                                <p:cTn id="86" presetID="10" presetClass="exit" presetSubtype="0" fill="hold" grpId="0" nodeType="withEffect">
                                  <p:stCondLst>
                                    <p:cond delay="0"/>
                                  </p:stCondLst>
                                  <p:childTnLst>
                                    <p:animEffect transition="out" filter="fade">
                                      <p:cBhvr>
                                        <p:cTn id="87" dur="500"/>
                                        <p:tgtEl>
                                          <p:spTgt spid="2"/>
                                        </p:tgtEl>
                                      </p:cBhvr>
                                    </p:animEffect>
                                    <p:set>
                                      <p:cBhvr>
                                        <p:cTn id="88" dur="1" fill="hold">
                                          <p:stCondLst>
                                            <p:cond delay="499"/>
                                          </p:stCondLst>
                                        </p:cTn>
                                        <p:tgtEl>
                                          <p:spTgt spid="2"/>
                                        </p:tgtEl>
                                        <p:attrNameLst>
                                          <p:attrName>style.visibility</p:attrName>
                                        </p:attrNameLst>
                                      </p:cBhvr>
                                      <p:to>
                                        <p:strVal val="hidden"/>
                                      </p:to>
                                    </p:set>
                                  </p:childTnLst>
                                </p:cTn>
                              </p:par>
                              <p:par>
                                <p:cTn id="89" presetID="47" presetClass="exit" presetSubtype="0" fill="hold" grpId="0" nodeType="withEffect">
                                  <p:stCondLst>
                                    <p:cond delay="0"/>
                                  </p:stCondLst>
                                  <p:childTnLst>
                                    <p:animEffect transition="out" filter="fade">
                                      <p:cBhvr>
                                        <p:cTn id="90" dur="500"/>
                                        <p:tgtEl>
                                          <p:spTgt spid="19"/>
                                        </p:tgtEl>
                                      </p:cBhvr>
                                    </p:animEffect>
                                    <p:anim calcmode="lin" valueType="num">
                                      <p:cBhvr>
                                        <p:cTn id="91" dur="500"/>
                                        <p:tgtEl>
                                          <p:spTgt spid="19"/>
                                        </p:tgtEl>
                                        <p:attrNameLst>
                                          <p:attrName>ppt_x</p:attrName>
                                        </p:attrNameLst>
                                      </p:cBhvr>
                                      <p:tavLst>
                                        <p:tav tm="0">
                                          <p:val>
                                            <p:strVal val="ppt_x"/>
                                          </p:val>
                                        </p:tav>
                                        <p:tav tm="100000">
                                          <p:val>
                                            <p:strVal val="ppt_x"/>
                                          </p:val>
                                        </p:tav>
                                      </p:tavLst>
                                    </p:anim>
                                    <p:anim calcmode="lin" valueType="num">
                                      <p:cBhvr>
                                        <p:cTn id="92" dur="500"/>
                                        <p:tgtEl>
                                          <p:spTgt spid="19"/>
                                        </p:tgtEl>
                                        <p:attrNameLst>
                                          <p:attrName>ppt_y</p:attrName>
                                        </p:attrNameLst>
                                      </p:cBhvr>
                                      <p:tavLst>
                                        <p:tav tm="0">
                                          <p:val>
                                            <p:strVal val="ppt_y"/>
                                          </p:val>
                                        </p:tav>
                                        <p:tav tm="100000">
                                          <p:val>
                                            <p:strVal val="ppt_y-.1"/>
                                          </p:val>
                                        </p:tav>
                                      </p:tavLst>
                                    </p:anim>
                                    <p:set>
                                      <p:cBhvr>
                                        <p:cTn id="93" dur="1" fill="hold">
                                          <p:stCondLst>
                                            <p:cond delay="499"/>
                                          </p:stCondLst>
                                        </p:cTn>
                                        <p:tgtEl>
                                          <p:spTgt spid="19"/>
                                        </p:tgtEl>
                                        <p:attrNameLst>
                                          <p:attrName>style.visibility</p:attrName>
                                        </p:attrNameLst>
                                      </p:cBhvr>
                                      <p:to>
                                        <p:strVal val="hidden"/>
                                      </p:to>
                                    </p:set>
                                  </p:childTnLst>
                                </p:cTn>
                              </p:par>
                              <p:par>
                                <p:cTn id="94" presetID="42" presetClass="entr" presetSubtype="0" fill="hold" grpId="1" nodeType="with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500"/>
                                        <p:tgtEl>
                                          <p:spTgt spid="20"/>
                                        </p:tgtEl>
                                      </p:cBhvr>
                                    </p:animEffect>
                                    <p:anim calcmode="lin" valueType="num">
                                      <p:cBhvr>
                                        <p:cTn id="97" dur="500" fill="hold"/>
                                        <p:tgtEl>
                                          <p:spTgt spid="20"/>
                                        </p:tgtEl>
                                        <p:attrNameLst>
                                          <p:attrName>ppt_x</p:attrName>
                                        </p:attrNameLst>
                                      </p:cBhvr>
                                      <p:tavLst>
                                        <p:tav tm="0">
                                          <p:val>
                                            <p:strVal val="#ppt_x"/>
                                          </p:val>
                                        </p:tav>
                                        <p:tav tm="100000">
                                          <p:val>
                                            <p:strVal val="#ppt_x"/>
                                          </p:val>
                                        </p:tav>
                                      </p:tavLst>
                                    </p:anim>
                                    <p:anim calcmode="lin" valueType="num">
                                      <p:cBhvr>
                                        <p:cTn id="98" dur="500" fill="hold"/>
                                        <p:tgtEl>
                                          <p:spTgt spid="20"/>
                                        </p:tgtEl>
                                        <p:attrNameLst>
                                          <p:attrName>ppt_y</p:attrName>
                                        </p:attrNameLst>
                                      </p:cBhvr>
                                      <p:tavLst>
                                        <p:tav tm="0">
                                          <p:val>
                                            <p:strVal val="#ppt_y+.1"/>
                                          </p:val>
                                        </p:tav>
                                        <p:tav tm="100000">
                                          <p:val>
                                            <p:strVal val="#ppt_y"/>
                                          </p:val>
                                        </p:tav>
                                      </p:tavLst>
                                    </p:anim>
                                  </p:childTnLst>
                                </p:cTn>
                              </p:par>
                              <p:par>
                                <p:cTn id="99" presetID="10" presetClass="entr" presetSubtype="0" fill="hold" grpId="0" nodeType="withEffect">
                                  <p:stCondLst>
                                    <p:cond delay="50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childTnLst>
                                </p:cTn>
                              </p:par>
                              <p:par>
                                <p:cTn id="102" presetID="47" presetClass="exit" presetSubtype="0" fill="hold" grpId="0" nodeType="withEffect">
                                  <p:stCondLst>
                                    <p:cond delay="500"/>
                                  </p:stCondLst>
                                  <p:childTnLst>
                                    <p:animEffect transition="out" filter="fade">
                                      <p:cBhvr>
                                        <p:cTn id="103" dur="500"/>
                                        <p:tgtEl>
                                          <p:spTgt spid="20"/>
                                        </p:tgtEl>
                                      </p:cBhvr>
                                    </p:animEffect>
                                    <p:anim calcmode="lin" valueType="num">
                                      <p:cBhvr>
                                        <p:cTn id="104" dur="500"/>
                                        <p:tgtEl>
                                          <p:spTgt spid="20"/>
                                        </p:tgtEl>
                                        <p:attrNameLst>
                                          <p:attrName>ppt_x</p:attrName>
                                        </p:attrNameLst>
                                      </p:cBhvr>
                                      <p:tavLst>
                                        <p:tav tm="0">
                                          <p:val>
                                            <p:strVal val="ppt_x"/>
                                          </p:val>
                                        </p:tav>
                                        <p:tav tm="100000">
                                          <p:val>
                                            <p:strVal val="ppt_x"/>
                                          </p:val>
                                        </p:tav>
                                      </p:tavLst>
                                    </p:anim>
                                    <p:anim calcmode="lin" valueType="num">
                                      <p:cBhvr>
                                        <p:cTn id="105" dur="500"/>
                                        <p:tgtEl>
                                          <p:spTgt spid="20"/>
                                        </p:tgtEl>
                                        <p:attrNameLst>
                                          <p:attrName>ppt_y</p:attrName>
                                        </p:attrNameLst>
                                      </p:cBhvr>
                                      <p:tavLst>
                                        <p:tav tm="0">
                                          <p:val>
                                            <p:strVal val="ppt_y"/>
                                          </p:val>
                                        </p:tav>
                                        <p:tav tm="100000">
                                          <p:val>
                                            <p:strVal val="ppt_y-.1"/>
                                          </p:val>
                                        </p:tav>
                                      </p:tavLst>
                                    </p:anim>
                                    <p:set>
                                      <p:cBhvr>
                                        <p:cTn id="106" dur="1" fill="hold">
                                          <p:stCondLst>
                                            <p:cond delay="499"/>
                                          </p:stCondLst>
                                        </p:cTn>
                                        <p:tgtEl>
                                          <p:spTgt spid="20"/>
                                        </p:tgtEl>
                                        <p:attrNameLst>
                                          <p:attrName>style.visibility</p:attrName>
                                        </p:attrNameLst>
                                      </p:cBhvr>
                                      <p:to>
                                        <p:strVal val="hidden"/>
                                      </p:to>
                                    </p:set>
                                  </p:childTnLst>
                                </p:cTn>
                              </p:par>
                              <p:par>
                                <p:cTn id="107" presetID="42" presetClass="entr" presetSubtype="0" fill="hold" grpId="1" nodeType="withEffect">
                                  <p:stCondLst>
                                    <p:cond delay="500"/>
                                  </p:stCondLst>
                                  <p:childTnLst>
                                    <p:set>
                                      <p:cBhvr>
                                        <p:cTn id="108" dur="1" fill="hold">
                                          <p:stCondLst>
                                            <p:cond delay="0"/>
                                          </p:stCondLst>
                                        </p:cTn>
                                        <p:tgtEl>
                                          <p:spTgt spid="21"/>
                                        </p:tgtEl>
                                        <p:attrNameLst>
                                          <p:attrName>style.visibility</p:attrName>
                                        </p:attrNameLst>
                                      </p:cBhvr>
                                      <p:to>
                                        <p:strVal val="visible"/>
                                      </p:to>
                                    </p:set>
                                    <p:animEffect transition="in" filter="fade">
                                      <p:cBhvr>
                                        <p:cTn id="109" dur="500"/>
                                        <p:tgtEl>
                                          <p:spTgt spid="21"/>
                                        </p:tgtEl>
                                      </p:cBhvr>
                                    </p:animEffect>
                                    <p:anim calcmode="lin" valueType="num">
                                      <p:cBhvr>
                                        <p:cTn id="110" dur="500" fill="hold"/>
                                        <p:tgtEl>
                                          <p:spTgt spid="21"/>
                                        </p:tgtEl>
                                        <p:attrNameLst>
                                          <p:attrName>ppt_x</p:attrName>
                                        </p:attrNameLst>
                                      </p:cBhvr>
                                      <p:tavLst>
                                        <p:tav tm="0">
                                          <p:val>
                                            <p:strVal val="#ppt_x"/>
                                          </p:val>
                                        </p:tav>
                                        <p:tav tm="100000">
                                          <p:val>
                                            <p:strVal val="#ppt_x"/>
                                          </p:val>
                                        </p:tav>
                                      </p:tavLst>
                                    </p:anim>
                                    <p:anim calcmode="lin" valueType="num">
                                      <p:cBhvr>
                                        <p:cTn id="111" dur="500" fill="hold"/>
                                        <p:tgtEl>
                                          <p:spTgt spid="21"/>
                                        </p:tgtEl>
                                        <p:attrNameLst>
                                          <p:attrName>ppt_y</p:attrName>
                                        </p:attrNameLst>
                                      </p:cBhvr>
                                      <p:tavLst>
                                        <p:tav tm="0">
                                          <p:val>
                                            <p:strVal val="#ppt_y+.1"/>
                                          </p:val>
                                        </p:tav>
                                        <p:tav tm="100000">
                                          <p:val>
                                            <p:strVal val="#ppt_y"/>
                                          </p:val>
                                        </p:tav>
                                      </p:tavLst>
                                    </p:anim>
                                  </p:childTnLst>
                                </p:cTn>
                              </p:par>
                              <p:par>
                                <p:cTn id="112" presetID="22" presetClass="exit" presetSubtype="4" fill="hold" nodeType="withEffect">
                                  <p:stCondLst>
                                    <p:cond delay="500"/>
                                  </p:stCondLst>
                                  <p:childTnLst>
                                    <p:animEffect transition="out" filter="wipe(down)">
                                      <p:cBhvr>
                                        <p:cTn id="113" dur="500"/>
                                        <p:tgtEl>
                                          <p:spTgt spid="25"/>
                                        </p:tgtEl>
                                      </p:cBhvr>
                                    </p:animEffect>
                                    <p:set>
                                      <p:cBhvr>
                                        <p:cTn id="114" dur="1" fill="hold">
                                          <p:stCondLst>
                                            <p:cond delay="499"/>
                                          </p:stCondLst>
                                        </p:cTn>
                                        <p:tgtEl>
                                          <p:spTgt spid="25"/>
                                        </p:tgtEl>
                                        <p:attrNameLst>
                                          <p:attrName>style.visibility</p:attrName>
                                        </p:attrNameLst>
                                      </p:cBhvr>
                                      <p:to>
                                        <p:strVal val="hidden"/>
                                      </p:to>
                                    </p:set>
                                  </p:childTnLst>
                                </p:cTn>
                              </p:par>
                              <p:par>
                                <p:cTn id="115" presetID="22" presetClass="entr" presetSubtype="4" fill="hold" nodeType="withEffect">
                                  <p:stCondLst>
                                    <p:cond delay="500"/>
                                  </p:stCondLst>
                                  <p:childTnLst>
                                    <p:set>
                                      <p:cBhvr>
                                        <p:cTn id="116" dur="1" fill="hold">
                                          <p:stCondLst>
                                            <p:cond delay="0"/>
                                          </p:stCondLst>
                                        </p:cTn>
                                        <p:tgtEl>
                                          <p:spTgt spid="1026"/>
                                        </p:tgtEl>
                                        <p:attrNameLst>
                                          <p:attrName>style.visibility</p:attrName>
                                        </p:attrNameLst>
                                      </p:cBhvr>
                                      <p:to>
                                        <p:strVal val="visible"/>
                                      </p:to>
                                    </p:set>
                                    <p:animEffect transition="in" filter="wipe(down)">
                                      <p:cBhvr>
                                        <p:cTn id="117" dur="500"/>
                                        <p:tgtEl>
                                          <p:spTgt spid="1026"/>
                                        </p:tgtEl>
                                      </p:cBhvr>
                                    </p:animEffect>
                                  </p:childTnLst>
                                </p:cTn>
                              </p:par>
                            </p:childTnLst>
                          </p:cTn>
                        </p:par>
                      </p:childTnLst>
                    </p:cTn>
                  </p:par>
                  <p:par>
                    <p:cTn id="118" fill="hold">
                      <p:stCondLst>
                        <p:cond delay="indefinite"/>
                      </p:stCondLst>
                      <p:childTnLst>
                        <p:par>
                          <p:cTn id="119" fill="hold">
                            <p:stCondLst>
                              <p:cond delay="0"/>
                            </p:stCondLst>
                            <p:childTnLst>
                              <p:par>
                                <p:cTn id="120" presetID="42" presetClass="path" presetSubtype="0" accel="50000" decel="50000" fill="hold" grpId="3" nodeType="clickEffect">
                                  <p:stCondLst>
                                    <p:cond delay="0"/>
                                  </p:stCondLst>
                                  <p:childTnLst>
                                    <p:animMotion origin="layout" path="M 1.94444E-6 0.31667 L 1.94444E-6 0.35 " pathEditMode="relative" rAng="0" ptsTypes="AA">
                                      <p:cBhvr>
                                        <p:cTn id="121" dur="2000" fill="hold"/>
                                        <p:tgtEl>
                                          <p:spTgt spid="8"/>
                                        </p:tgtEl>
                                        <p:attrNameLst>
                                          <p:attrName>ppt_x</p:attrName>
                                          <p:attrName>ppt_y</p:attrName>
                                        </p:attrNameLst>
                                      </p:cBhvr>
                                      <p:rCtr x="0" y="1667"/>
                                    </p:animMotion>
                                  </p:childTnLst>
                                </p:cTn>
                              </p:par>
                              <p:par>
                                <p:cTn id="122" presetID="10" presetClass="exit" presetSubtype="0" fill="hold" grpId="1" nodeType="withEffect">
                                  <p:stCondLst>
                                    <p:cond delay="0"/>
                                  </p:stCondLst>
                                  <p:childTnLst>
                                    <p:animEffect transition="out" filter="fade">
                                      <p:cBhvr>
                                        <p:cTn id="123" dur="500"/>
                                        <p:tgtEl>
                                          <p:spTgt spid="37"/>
                                        </p:tgtEl>
                                      </p:cBhvr>
                                    </p:animEffect>
                                    <p:set>
                                      <p:cBhvr>
                                        <p:cTn id="124" dur="1" fill="hold">
                                          <p:stCondLst>
                                            <p:cond delay="499"/>
                                          </p:stCondLst>
                                        </p:cTn>
                                        <p:tgtEl>
                                          <p:spTgt spid="37"/>
                                        </p:tgtEl>
                                        <p:attrNameLst>
                                          <p:attrName>style.visibility</p:attrName>
                                        </p:attrNameLst>
                                      </p:cBhvr>
                                      <p:to>
                                        <p:strVal val="hidden"/>
                                      </p:to>
                                    </p:set>
                                  </p:childTnLst>
                                </p:cTn>
                              </p:par>
                              <p:par>
                                <p:cTn id="125" presetID="47" presetClass="exit" presetSubtype="0" fill="hold" grpId="0" nodeType="withEffect">
                                  <p:stCondLst>
                                    <p:cond delay="0"/>
                                  </p:stCondLst>
                                  <p:childTnLst>
                                    <p:animEffect transition="out" filter="fade">
                                      <p:cBhvr>
                                        <p:cTn id="126" dur="500"/>
                                        <p:tgtEl>
                                          <p:spTgt spid="21"/>
                                        </p:tgtEl>
                                      </p:cBhvr>
                                    </p:animEffect>
                                    <p:anim calcmode="lin" valueType="num">
                                      <p:cBhvr>
                                        <p:cTn id="127" dur="500"/>
                                        <p:tgtEl>
                                          <p:spTgt spid="21"/>
                                        </p:tgtEl>
                                        <p:attrNameLst>
                                          <p:attrName>ppt_x</p:attrName>
                                        </p:attrNameLst>
                                      </p:cBhvr>
                                      <p:tavLst>
                                        <p:tav tm="0">
                                          <p:val>
                                            <p:strVal val="ppt_x"/>
                                          </p:val>
                                        </p:tav>
                                        <p:tav tm="100000">
                                          <p:val>
                                            <p:strVal val="ppt_x"/>
                                          </p:val>
                                        </p:tav>
                                      </p:tavLst>
                                    </p:anim>
                                    <p:anim calcmode="lin" valueType="num">
                                      <p:cBhvr>
                                        <p:cTn id="128" dur="500"/>
                                        <p:tgtEl>
                                          <p:spTgt spid="21"/>
                                        </p:tgtEl>
                                        <p:attrNameLst>
                                          <p:attrName>ppt_y</p:attrName>
                                        </p:attrNameLst>
                                      </p:cBhvr>
                                      <p:tavLst>
                                        <p:tav tm="0">
                                          <p:val>
                                            <p:strVal val="ppt_y"/>
                                          </p:val>
                                        </p:tav>
                                        <p:tav tm="100000">
                                          <p:val>
                                            <p:strVal val="ppt_y-.1"/>
                                          </p:val>
                                        </p:tav>
                                      </p:tavLst>
                                    </p:anim>
                                    <p:set>
                                      <p:cBhvr>
                                        <p:cTn id="129" dur="1" fill="hold">
                                          <p:stCondLst>
                                            <p:cond delay="499"/>
                                          </p:stCondLst>
                                        </p:cTn>
                                        <p:tgtEl>
                                          <p:spTgt spid="21"/>
                                        </p:tgtEl>
                                        <p:attrNameLst>
                                          <p:attrName>style.visibility</p:attrName>
                                        </p:attrNameLst>
                                      </p:cBhvr>
                                      <p:to>
                                        <p:strVal val="hidden"/>
                                      </p:to>
                                    </p:set>
                                  </p:childTnLst>
                                </p:cTn>
                              </p:par>
                              <p:par>
                                <p:cTn id="130" presetID="42" presetClass="entr" presetSubtype="0" fill="hold" grpId="0" nodeType="withEffect">
                                  <p:stCondLst>
                                    <p:cond delay="0"/>
                                  </p:stCondLst>
                                  <p:childTnLst>
                                    <p:set>
                                      <p:cBhvr>
                                        <p:cTn id="131" dur="1" fill="hold">
                                          <p:stCondLst>
                                            <p:cond delay="0"/>
                                          </p:stCondLst>
                                        </p:cTn>
                                        <p:tgtEl>
                                          <p:spTgt spid="22"/>
                                        </p:tgtEl>
                                        <p:attrNameLst>
                                          <p:attrName>style.visibility</p:attrName>
                                        </p:attrNameLst>
                                      </p:cBhvr>
                                      <p:to>
                                        <p:strVal val="visible"/>
                                      </p:to>
                                    </p:set>
                                    <p:animEffect transition="in" filter="fade">
                                      <p:cBhvr>
                                        <p:cTn id="132" dur="500"/>
                                        <p:tgtEl>
                                          <p:spTgt spid="22"/>
                                        </p:tgtEl>
                                      </p:cBhvr>
                                    </p:animEffect>
                                    <p:anim calcmode="lin" valueType="num">
                                      <p:cBhvr>
                                        <p:cTn id="133" dur="500" fill="hold"/>
                                        <p:tgtEl>
                                          <p:spTgt spid="22"/>
                                        </p:tgtEl>
                                        <p:attrNameLst>
                                          <p:attrName>ppt_x</p:attrName>
                                        </p:attrNameLst>
                                      </p:cBhvr>
                                      <p:tavLst>
                                        <p:tav tm="0">
                                          <p:val>
                                            <p:strVal val="#ppt_x"/>
                                          </p:val>
                                        </p:tav>
                                        <p:tav tm="100000">
                                          <p:val>
                                            <p:strVal val="#ppt_x"/>
                                          </p:val>
                                        </p:tav>
                                      </p:tavLst>
                                    </p:anim>
                                    <p:anim calcmode="lin" valueType="num">
                                      <p:cBhvr>
                                        <p:cTn id="134" dur="500" fill="hold"/>
                                        <p:tgtEl>
                                          <p:spTgt spid="22"/>
                                        </p:tgtEl>
                                        <p:attrNameLst>
                                          <p:attrName>ppt_y</p:attrName>
                                        </p:attrNameLst>
                                      </p:cBhvr>
                                      <p:tavLst>
                                        <p:tav tm="0">
                                          <p:val>
                                            <p:strVal val="#ppt_y+.1"/>
                                          </p:val>
                                        </p:tav>
                                        <p:tav tm="100000">
                                          <p:val>
                                            <p:strVal val="#ppt_y"/>
                                          </p:val>
                                        </p:tav>
                                      </p:tavLst>
                                    </p:anim>
                                  </p:childTnLst>
                                </p:cTn>
                              </p:par>
                              <p:par>
                                <p:cTn id="135" presetID="22" presetClass="exit" presetSubtype="4" fill="hold" nodeType="withEffect">
                                  <p:stCondLst>
                                    <p:cond delay="0"/>
                                  </p:stCondLst>
                                  <p:childTnLst>
                                    <p:animEffect transition="out" filter="wipe(down)">
                                      <p:cBhvr>
                                        <p:cTn id="136" dur="500"/>
                                        <p:tgtEl>
                                          <p:spTgt spid="1026"/>
                                        </p:tgtEl>
                                      </p:cBhvr>
                                    </p:animEffect>
                                    <p:set>
                                      <p:cBhvr>
                                        <p:cTn id="137" dur="1" fill="hold">
                                          <p:stCondLst>
                                            <p:cond delay="499"/>
                                          </p:stCondLst>
                                        </p:cTn>
                                        <p:tgtEl>
                                          <p:spTgt spid="1026"/>
                                        </p:tgtEl>
                                        <p:attrNameLst>
                                          <p:attrName>style.visibility</p:attrName>
                                        </p:attrNameLst>
                                      </p:cBhvr>
                                      <p:to>
                                        <p:strVal val="hidden"/>
                                      </p:to>
                                    </p:set>
                                  </p:childTnLst>
                                </p:cTn>
                              </p:par>
                              <p:par>
                                <p:cTn id="138" presetID="22" presetClass="entr" presetSubtype="4" fill="hold" nodeType="withEffect">
                                  <p:stCondLst>
                                    <p:cond delay="0"/>
                                  </p:stCondLst>
                                  <p:childTnLst>
                                    <p:set>
                                      <p:cBhvr>
                                        <p:cTn id="139" dur="1" fill="hold">
                                          <p:stCondLst>
                                            <p:cond delay="0"/>
                                          </p:stCondLst>
                                        </p:cTn>
                                        <p:tgtEl>
                                          <p:spTgt spid="1027"/>
                                        </p:tgtEl>
                                        <p:attrNameLst>
                                          <p:attrName>style.visibility</p:attrName>
                                        </p:attrNameLst>
                                      </p:cBhvr>
                                      <p:to>
                                        <p:strVal val="visible"/>
                                      </p:to>
                                    </p:set>
                                    <p:animEffect transition="in" filter="wipe(down)">
                                      <p:cBhvr>
                                        <p:cTn id="140" dur="500"/>
                                        <p:tgtEl>
                                          <p:spTgt spid="1027"/>
                                        </p:tgtEl>
                                      </p:cBhvr>
                                    </p:animEffect>
                                  </p:childTnLst>
                                </p:cTn>
                              </p:par>
                              <p:par>
                                <p:cTn id="141" presetID="10" presetClass="entr" presetSubtype="0" fill="hold" grpId="0" nodeType="withEffect">
                                  <p:stCondLst>
                                    <p:cond delay="500"/>
                                  </p:stCondLst>
                                  <p:childTnLst>
                                    <p:set>
                                      <p:cBhvr>
                                        <p:cTn id="142" dur="1" fill="hold">
                                          <p:stCondLst>
                                            <p:cond delay="0"/>
                                          </p:stCondLst>
                                        </p:cTn>
                                        <p:tgtEl>
                                          <p:spTgt spid="38"/>
                                        </p:tgtEl>
                                        <p:attrNameLst>
                                          <p:attrName>style.visibility</p:attrName>
                                        </p:attrNameLst>
                                      </p:cBhvr>
                                      <p:to>
                                        <p:strVal val="visible"/>
                                      </p:to>
                                    </p:set>
                                    <p:animEffect transition="in" filter="fade">
                                      <p:cBhvr>
                                        <p:cTn id="1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8" grpId="1" animBg="1"/>
      <p:bldP spid="8" grpId="2" animBg="1"/>
      <p:bldP spid="8" grpId="3" animBg="1"/>
      <p:bldP spid="13" grpId="0"/>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37" grpId="0"/>
      <p:bldP spid="37" grpId="1"/>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68073"/>
            <a:ext cx="8229600" cy="992402"/>
          </a:xfrm>
        </p:spPr>
        <p:txBody>
          <a:bodyPr>
            <a:normAutofit/>
          </a:bodyPr>
          <a:lstStyle/>
          <a:p>
            <a:r>
              <a:rPr lang="en-US" dirty="0"/>
              <a:t>Plants come in all shapes and sizes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6</a:t>
            </a:fld>
            <a:endParaRPr lang="en-US"/>
          </a:p>
        </p:txBody>
      </p:sp>
      <p:pic>
        <p:nvPicPr>
          <p:cNvPr id="10" name="Picture 9" descr="dais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37353" y="3401802"/>
            <a:ext cx="1736770" cy="2304499"/>
          </a:xfrm>
          <a:prstGeom prst="rect">
            <a:avLst/>
          </a:prstGeom>
        </p:spPr>
      </p:pic>
      <p:pic>
        <p:nvPicPr>
          <p:cNvPr id="11" name="Picture 10" descr="lettuce plan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93915" y="3495320"/>
            <a:ext cx="1516801" cy="2210981"/>
          </a:xfrm>
          <a:prstGeom prst="rect">
            <a:avLst/>
          </a:prstGeom>
        </p:spPr>
      </p:pic>
      <p:pic>
        <p:nvPicPr>
          <p:cNvPr id="12" name="Picture 11" descr="potato plant line.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8866" y="3338418"/>
            <a:ext cx="1237613" cy="2367883"/>
          </a:xfrm>
          <a:prstGeom prst="rect">
            <a:avLst/>
          </a:prstGeom>
        </p:spPr>
      </p:pic>
      <p:pic>
        <p:nvPicPr>
          <p:cNvPr id="13" name="Picture 12" descr="radish2b.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4291" y="3495320"/>
            <a:ext cx="1319624" cy="2501168"/>
          </a:xfrm>
          <a:prstGeom prst="rect">
            <a:avLst/>
          </a:prstGeom>
        </p:spPr>
      </p:pic>
      <p:pic>
        <p:nvPicPr>
          <p:cNvPr id="14" name="Picture 13" descr="tree.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80503" y="1101743"/>
            <a:ext cx="3363497" cy="5309831"/>
          </a:xfrm>
          <a:prstGeom prst="rect">
            <a:avLst/>
          </a:prstGeom>
        </p:spPr>
      </p:pic>
    </p:spTree>
    <p:extLst>
      <p:ext uri="{BB962C8B-B14F-4D97-AF65-F5344CB8AC3E}">
        <p14:creationId xmlns:p14="http://schemas.microsoft.com/office/powerpoint/2010/main" val="11226334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57603"/>
            <a:ext cx="8229600" cy="992402"/>
          </a:xfrm>
        </p:spPr>
        <p:txBody>
          <a:bodyPr>
            <a:normAutofit fontScale="90000"/>
          </a:bodyPr>
          <a:lstStyle/>
          <a:p>
            <a:r>
              <a:rPr lang="en-US" dirty="0"/>
              <a:t>All plants have many different kinds of cells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7</a:t>
            </a:fld>
            <a:endParaRPr lang="en-US"/>
          </a:p>
        </p:txBody>
      </p:sp>
      <p:sp>
        <p:nvSpPr>
          <p:cNvPr id="6" name="TextBox 5"/>
          <p:cNvSpPr txBox="1"/>
          <p:nvPr/>
        </p:nvSpPr>
        <p:spPr>
          <a:xfrm>
            <a:off x="688032" y="3333526"/>
            <a:ext cx="1323048" cy="461665"/>
          </a:xfrm>
          <a:prstGeom prst="rect">
            <a:avLst/>
          </a:prstGeom>
          <a:noFill/>
        </p:spPr>
        <p:txBody>
          <a:bodyPr wrap="none" rtlCol="0">
            <a:spAutoFit/>
          </a:bodyPr>
          <a:lstStyle/>
          <a:p>
            <a:r>
              <a:rPr lang="en-US" sz="2400" dirty="0"/>
              <a:t>Leaf cells</a:t>
            </a:r>
          </a:p>
        </p:txBody>
      </p:sp>
      <p:sp>
        <p:nvSpPr>
          <p:cNvPr id="7" name="TextBox 6"/>
          <p:cNvSpPr txBox="1"/>
          <p:nvPr/>
        </p:nvSpPr>
        <p:spPr>
          <a:xfrm>
            <a:off x="1937984" y="6180741"/>
            <a:ext cx="1636386" cy="461665"/>
          </a:xfrm>
          <a:prstGeom prst="rect">
            <a:avLst/>
          </a:prstGeom>
          <a:noFill/>
        </p:spPr>
        <p:txBody>
          <a:bodyPr wrap="none" rtlCol="0">
            <a:spAutoFit/>
          </a:bodyPr>
          <a:lstStyle/>
          <a:p>
            <a:r>
              <a:rPr lang="en-US" sz="2400" dirty="0"/>
              <a:t>Potato cells</a:t>
            </a:r>
          </a:p>
        </p:txBody>
      </p:sp>
      <p:sp>
        <p:nvSpPr>
          <p:cNvPr id="8" name="TextBox 7"/>
          <p:cNvSpPr txBox="1"/>
          <p:nvPr/>
        </p:nvSpPr>
        <p:spPr>
          <a:xfrm>
            <a:off x="5462184" y="6180741"/>
            <a:ext cx="1393981" cy="461665"/>
          </a:xfrm>
          <a:prstGeom prst="rect">
            <a:avLst/>
          </a:prstGeom>
          <a:noFill/>
        </p:spPr>
        <p:txBody>
          <a:bodyPr wrap="none" rtlCol="0">
            <a:spAutoFit/>
          </a:bodyPr>
          <a:lstStyle/>
          <a:p>
            <a:r>
              <a:rPr lang="en-US" sz="2400" dirty="0"/>
              <a:t>Root cells</a:t>
            </a:r>
          </a:p>
        </p:txBody>
      </p:sp>
      <p:sp>
        <p:nvSpPr>
          <p:cNvPr id="9" name="TextBox 8"/>
          <p:cNvSpPr txBox="1"/>
          <p:nvPr/>
        </p:nvSpPr>
        <p:spPr>
          <a:xfrm>
            <a:off x="6927035" y="3523367"/>
            <a:ext cx="1442673" cy="461665"/>
          </a:xfrm>
          <a:prstGeom prst="rect">
            <a:avLst/>
          </a:prstGeom>
          <a:noFill/>
        </p:spPr>
        <p:txBody>
          <a:bodyPr wrap="none" rtlCol="0">
            <a:spAutoFit/>
          </a:bodyPr>
          <a:lstStyle/>
          <a:p>
            <a:r>
              <a:rPr lang="en-US" sz="2400" dirty="0"/>
              <a:t>Stem cells</a:t>
            </a:r>
          </a:p>
        </p:txBody>
      </p:sp>
      <p:cxnSp>
        <p:nvCxnSpPr>
          <p:cNvPr id="11" name="Straight Connector 10"/>
          <p:cNvCxnSpPr>
            <a:endCxn id="33" idx="5"/>
          </p:cNvCxnSpPr>
          <p:nvPr/>
        </p:nvCxnSpPr>
        <p:spPr>
          <a:xfrm flipH="1">
            <a:off x="2165076" y="4751171"/>
            <a:ext cx="1088465" cy="1343734"/>
          </a:xfrm>
          <a:prstGeom prst="line">
            <a:avLst/>
          </a:prstGeom>
          <a:ln>
            <a:solidFill>
              <a:srgbClr val="000000"/>
            </a:solidFill>
          </a:ln>
          <a:effectLst/>
          <a:extLst>
            <a:ext uri="{FAA26D3D-D897-4be2-8F04-BA451C77F1D7}">
              <ma14:placeholderFlag xmlns="" xmlns:ma14="http://schemas.microsoft.com/office/mac/drawingml/2011/main"/>
            </a:ext>
            <a:ext uri="{C572A759-6A51-4108-AA02-DFA0A04FC94B}">
              <ma14:wrappingTextBoxFlag xmlns="" xmlns:ma14="http://schemas.microsoft.com/office/mac/drawingml/2011/main"/>
            </a:ext>
          </a:ex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a:endCxn id="14" idx="0"/>
          </p:cNvCxnSpPr>
          <p:nvPr/>
        </p:nvCxnSpPr>
        <p:spPr>
          <a:xfrm flipH="1" flipV="1">
            <a:off x="1384523" y="4253178"/>
            <a:ext cx="1869019" cy="497994"/>
          </a:xfrm>
          <a:prstGeom prst="line">
            <a:avLst/>
          </a:prstGeom>
          <a:ln>
            <a:solidFill>
              <a:srgbClr val="000000"/>
            </a:solidFill>
          </a:ln>
          <a:effectLst/>
          <a:extLst>
            <a:ext uri="{FAA26D3D-D897-4be2-8F04-BA451C77F1D7}">
              <ma14:placeholderFlag xmlns="" xmlns:ma14="http://schemas.microsoft.com/office/mac/drawingml/2011/main"/>
            </a:ext>
            <a:ext uri="{C572A759-6A51-4108-AA02-DFA0A04FC94B}">
              <ma14:wrappingTextBoxFlag xmlns="" xmlns:ma14="http://schemas.microsoft.com/office/mac/drawingml/2011/main"/>
            </a:ext>
          </a:ex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1731908" y="2755392"/>
            <a:ext cx="2035420" cy="531399"/>
          </a:xfrm>
          <a:prstGeom prst="line">
            <a:avLst/>
          </a:prstGeom>
          <a:ln>
            <a:solidFill>
              <a:srgbClr val="000000"/>
            </a:solidFill>
          </a:ln>
          <a:effectLst/>
          <a:extLst>
            <a:ext uri="{FAA26D3D-D897-4be2-8F04-BA451C77F1D7}">
              <ma14:placeholderFlag xmlns="" xmlns:ma14="http://schemas.microsoft.com/office/mac/drawingml/2011/main"/>
            </a:ext>
            <a:ext uri="{C572A759-6A51-4108-AA02-DFA0A04FC94B}">
              <ma14:wrappingTextBoxFlag xmlns="" xmlns:ma14="http://schemas.microsoft.com/office/mac/drawingml/2011/main"/>
            </a:ext>
          </a:ex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flipV="1">
            <a:off x="2162444" y="1449603"/>
            <a:ext cx="1629268" cy="1293600"/>
          </a:xfrm>
          <a:prstGeom prst="line">
            <a:avLst/>
          </a:prstGeom>
          <a:ln>
            <a:solidFill>
              <a:srgbClr val="000000"/>
            </a:solidFill>
          </a:ln>
          <a:effectLst/>
          <a:extLst>
            <a:ext uri="{FAA26D3D-D897-4be2-8F04-BA451C77F1D7}">
              <ma14:placeholderFlag xmlns="" xmlns:ma14="http://schemas.microsoft.com/office/mac/drawingml/2011/main"/>
            </a:ext>
            <a:ext uri="{C572A759-6A51-4108-AA02-DFA0A04FC94B}">
              <ma14:wrappingTextBoxFlag xmlns="" xmlns:ma14="http://schemas.microsoft.com/office/mac/drawingml/2011/main"/>
            </a:ext>
          </a:extLst>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flipH="1" flipV="1">
            <a:off x="4571957" y="3161659"/>
            <a:ext cx="2981199" cy="345762"/>
          </a:xfrm>
          <a:prstGeom prst="line">
            <a:avLst/>
          </a:prstGeom>
          <a:ln>
            <a:solidFill>
              <a:srgbClr val="000000"/>
            </a:solidFill>
          </a:ln>
          <a:effectLst/>
          <a:extLst>
            <a:ext uri="{FAA26D3D-D897-4be2-8F04-BA451C77F1D7}">
              <ma14:placeholderFlag xmlns="" xmlns:ma14="http://schemas.microsoft.com/office/mac/drawingml/2011/main"/>
            </a:ext>
            <a:ext uri="{C572A759-6A51-4108-AA02-DFA0A04FC94B}">
              <ma14:wrappingTextBoxFlag xmlns="" xmlns:ma14="http://schemas.microsoft.com/office/mac/drawingml/2011/main"/>
            </a:ext>
          </a:ex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flipV="1">
            <a:off x="4637585" y="1729702"/>
            <a:ext cx="2035880" cy="1442119"/>
          </a:xfrm>
          <a:prstGeom prst="line">
            <a:avLst/>
          </a:prstGeom>
          <a:ln>
            <a:solidFill>
              <a:srgbClr val="000000"/>
            </a:solidFill>
          </a:ln>
          <a:effectLst/>
          <a:extLst>
            <a:ext uri="{FAA26D3D-D897-4be2-8F04-BA451C77F1D7}">
              <ma14:placeholderFlag xmlns="" xmlns:ma14="http://schemas.microsoft.com/office/mac/drawingml/2011/main"/>
            </a:ext>
            <a:ext uri="{C572A759-6A51-4108-AA02-DFA0A04FC94B}">
              <ma14:wrappingTextBoxFlag xmlns="" xmlns:ma14="http://schemas.microsoft.com/office/mac/drawingml/2011/main"/>
            </a:ext>
          </a:extLst>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H="1" flipV="1">
            <a:off x="4975052" y="5076656"/>
            <a:ext cx="2186115" cy="1189021"/>
          </a:xfrm>
          <a:prstGeom prst="line">
            <a:avLst/>
          </a:prstGeom>
          <a:ln>
            <a:solidFill>
              <a:srgbClr val="000000"/>
            </a:solidFill>
          </a:ln>
          <a:effectLst/>
          <a:extLst>
            <a:ext uri="{FAA26D3D-D897-4be2-8F04-BA451C77F1D7}">
              <ma14:placeholderFlag xmlns="" xmlns:ma14="http://schemas.microsoft.com/office/mac/drawingml/2011/main"/>
            </a:ext>
            <a:ext uri="{C572A759-6A51-4108-AA02-DFA0A04FC94B}">
              <ma14:wrappingTextBoxFlag xmlns="" xmlns:ma14="http://schemas.microsoft.com/office/mac/drawingml/2011/main"/>
            </a:ext>
          </a:extLst>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flipV="1">
            <a:off x="4975051" y="4459389"/>
            <a:ext cx="1951984" cy="617266"/>
          </a:xfrm>
          <a:prstGeom prst="line">
            <a:avLst/>
          </a:prstGeom>
          <a:ln>
            <a:solidFill>
              <a:srgbClr val="000000"/>
            </a:solidFill>
          </a:ln>
          <a:effectLst/>
          <a:extLst>
            <a:ext uri="{FAA26D3D-D897-4be2-8F04-BA451C77F1D7}">
              <ma14:placeholderFlag xmlns="" xmlns:ma14="http://schemas.microsoft.com/office/mac/drawingml/2011/main"/>
            </a:ext>
            <a:ext uri="{C572A759-6A51-4108-AA02-DFA0A04FC94B}">
              <ma14:wrappingTextBoxFlag xmlns="" xmlns:ma14="http://schemas.microsoft.com/office/mac/drawingml/2011/main"/>
            </a:ext>
          </a:extLst>
        </p:spPr>
        <p:style>
          <a:lnRef idx="2">
            <a:schemeClr val="accent1"/>
          </a:lnRef>
          <a:fillRef idx="0">
            <a:schemeClr val="accent1"/>
          </a:fillRef>
          <a:effectRef idx="1">
            <a:schemeClr val="accent1"/>
          </a:effectRef>
          <a:fontRef idx="minor">
            <a:schemeClr val="tx1"/>
          </a:fontRef>
        </p:style>
      </p:cxnSp>
      <p:pic>
        <p:nvPicPr>
          <p:cNvPr id="23" name="Picture 22" descr="potato plant line.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54350" y="1446585"/>
            <a:ext cx="2785872" cy="5330114"/>
          </a:xfrm>
          <a:prstGeom prst="rect">
            <a:avLst/>
          </a:prstGeom>
        </p:spPr>
      </p:pic>
      <p:pic>
        <p:nvPicPr>
          <p:cNvPr id="5" name="Picture 4" descr="leaf2.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0655" y="1153437"/>
            <a:ext cx="2207737" cy="2133354"/>
          </a:xfrm>
          <a:prstGeom prst="rect">
            <a:avLst/>
          </a:prstGeom>
          <a:ln>
            <a:noFill/>
          </a:ln>
        </p:spPr>
      </p:pic>
      <p:pic>
        <p:nvPicPr>
          <p:cNvPr id="14" name="Picture 13" descr="potato2.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0654" y="4253178"/>
            <a:ext cx="2207737" cy="2212554"/>
          </a:xfrm>
          <a:prstGeom prst="rect">
            <a:avLst/>
          </a:prstGeom>
          <a:ln>
            <a:noFill/>
          </a:ln>
        </p:spPr>
      </p:pic>
      <p:pic>
        <p:nvPicPr>
          <p:cNvPr id="22" name="Picture 21" descr="stem2.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479063" y="1361018"/>
            <a:ext cx="2148185" cy="2162349"/>
          </a:xfrm>
          <a:prstGeom prst="rect">
            <a:avLst/>
          </a:prstGeom>
          <a:ln>
            <a:noFill/>
          </a:ln>
        </p:spPr>
      </p:pic>
      <p:sp>
        <p:nvSpPr>
          <p:cNvPr id="24" name="Oval 23"/>
          <p:cNvSpPr/>
          <p:nvPr/>
        </p:nvSpPr>
        <p:spPr>
          <a:xfrm>
            <a:off x="6479063" y="1345072"/>
            <a:ext cx="2207737" cy="2162349"/>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2" name="Oval 31"/>
          <p:cNvSpPr/>
          <p:nvPr/>
        </p:nvSpPr>
        <p:spPr>
          <a:xfrm>
            <a:off x="280655" y="1171177"/>
            <a:ext cx="2207737" cy="2162349"/>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280655" y="4249225"/>
            <a:ext cx="2207737" cy="2162349"/>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38" name="Picture 37" descr="root2.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513452" y="4186441"/>
            <a:ext cx="2173348" cy="2225133"/>
          </a:xfrm>
          <a:prstGeom prst="rect">
            <a:avLst/>
          </a:prstGeom>
        </p:spPr>
      </p:pic>
      <p:sp>
        <p:nvSpPr>
          <p:cNvPr id="39" name="Oval 38"/>
          <p:cNvSpPr/>
          <p:nvPr/>
        </p:nvSpPr>
        <p:spPr>
          <a:xfrm>
            <a:off x="6464624" y="4186441"/>
            <a:ext cx="2207737" cy="2162349"/>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48156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Some ways that all plants are alike</a:t>
            </a:r>
          </a:p>
        </p:txBody>
      </p:sp>
      <p:sp>
        <p:nvSpPr>
          <p:cNvPr id="5" name="Text Placeholder 4"/>
          <p:cNvSpPr>
            <a:spLocks noGrp="1"/>
          </p:cNvSpPr>
          <p:nvPr>
            <p:ph type="body" idx="1"/>
          </p:nvPr>
        </p:nvSpPr>
        <p:spPr/>
        <p:txBody>
          <a:bodyPr>
            <a:normAutofit fontScale="92500" lnSpcReduction="20000"/>
          </a:bodyPr>
          <a:lstStyle/>
          <a:p>
            <a:r>
              <a:rPr lang="en-US" dirty="0"/>
              <a:t>Their structures: What they are made of</a:t>
            </a:r>
          </a:p>
        </p:txBody>
      </p:sp>
      <p:sp>
        <p:nvSpPr>
          <p:cNvPr id="3" name="Content Placeholder 2"/>
          <p:cNvSpPr>
            <a:spLocks noGrp="1"/>
          </p:cNvSpPr>
          <p:nvPr>
            <p:ph sz="half" idx="2"/>
          </p:nvPr>
        </p:nvSpPr>
        <p:spPr/>
        <p:txBody>
          <a:bodyPr/>
          <a:lstStyle/>
          <a:p>
            <a:r>
              <a:rPr lang="en-US" dirty="0"/>
              <a:t>All plants have systems, such as roots, stems, and leaves</a:t>
            </a:r>
          </a:p>
          <a:p>
            <a:r>
              <a:rPr lang="en-US" dirty="0"/>
              <a:t>All plants are made of cells</a:t>
            </a:r>
          </a:p>
          <a:p>
            <a:r>
              <a:rPr lang="en-US" dirty="0"/>
              <a:t>All cells are made of molecules</a:t>
            </a:r>
          </a:p>
          <a:p>
            <a:r>
              <a:rPr lang="en-US" dirty="0"/>
              <a:t>All molecules are made of atoms</a:t>
            </a:r>
          </a:p>
        </p:txBody>
      </p:sp>
      <p:sp>
        <p:nvSpPr>
          <p:cNvPr id="6" name="Text Placeholder 5"/>
          <p:cNvSpPr>
            <a:spLocks noGrp="1"/>
          </p:cNvSpPr>
          <p:nvPr>
            <p:ph type="body" sz="quarter" idx="3"/>
          </p:nvPr>
        </p:nvSpPr>
        <p:spPr/>
        <p:txBody>
          <a:bodyPr/>
          <a:lstStyle/>
          <a:p>
            <a:r>
              <a:rPr lang="en-US" dirty="0"/>
              <a:t>Their functions: What they do</a:t>
            </a:r>
          </a:p>
        </p:txBody>
      </p:sp>
      <p:sp>
        <p:nvSpPr>
          <p:cNvPr id="7" name="Content Placeholder 6"/>
          <p:cNvSpPr>
            <a:spLocks noGrp="1"/>
          </p:cNvSpPr>
          <p:nvPr>
            <p:ph sz="quarter" idx="4"/>
          </p:nvPr>
        </p:nvSpPr>
        <p:spPr/>
        <p:txBody>
          <a:bodyPr/>
          <a:lstStyle/>
          <a:p>
            <a:pPr lvl="0"/>
            <a:r>
              <a:rPr lang="en-US" dirty="0"/>
              <a:t>All plants grow.</a:t>
            </a:r>
          </a:p>
          <a:p>
            <a:pPr lvl="0"/>
            <a:r>
              <a:rPr lang="en-US" dirty="0"/>
              <a:t>All plants use energy to move and function.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10225419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894" y="222947"/>
            <a:ext cx="8458206" cy="992402"/>
          </a:xfrm>
        </p:spPr>
        <p:txBody>
          <a:bodyPr>
            <a:noAutofit/>
          </a:bodyPr>
          <a:lstStyle/>
          <a:p>
            <a:r>
              <a:rPr lang="en-US" sz="3600" b="1" dirty="0"/>
              <a:t>Comparing Ionic Grow </a:t>
            </a:r>
            <a:r>
              <a:rPr lang="en-US" sz="3600" b="1"/>
              <a:t>and Radishes</a:t>
            </a:r>
            <a:endParaRPr lang="en-US" sz="2800" dirty="0"/>
          </a:p>
        </p:txBody>
      </p:sp>
      <p:sp>
        <p:nvSpPr>
          <p:cNvPr id="3" name="Content Placeholder 2"/>
          <p:cNvSpPr>
            <a:spLocks noGrp="1"/>
          </p:cNvSpPr>
          <p:nvPr>
            <p:ph sz="half" idx="1"/>
          </p:nvPr>
        </p:nvSpPr>
        <p:spPr>
          <a:xfrm>
            <a:off x="373432" y="1215348"/>
            <a:ext cx="3924294" cy="5196225"/>
          </a:xfrm>
        </p:spPr>
        <p:txBody>
          <a:bodyPr>
            <a:normAutofit fontScale="92500" lnSpcReduction="10000"/>
          </a:bodyPr>
          <a:lstStyle/>
          <a:p>
            <a:pPr marL="0" lvl="0" indent="0" defTabSz="914400">
              <a:spcBef>
                <a:spcPts val="0"/>
              </a:spcBef>
              <a:buNone/>
            </a:pPr>
            <a:r>
              <a:rPr lang="en-US" i="1" dirty="0"/>
              <a:t>How are the molecules alike and different? </a:t>
            </a:r>
          </a:p>
          <a:p>
            <a:pPr marL="0" lvl="0" indent="0" defTabSz="914400">
              <a:spcBef>
                <a:spcPts val="0"/>
              </a:spcBef>
              <a:buNone/>
            </a:pPr>
            <a:r>
              <a:rPr lang="en-US" dirty="0"/>
              <a:t>Plant nutrients in Ionic Grow:</a:t>
            </a:r>
          </a:p>
          <a:p>
            <a:pPr defTabSz="914400">
              <a:spcBef>
                <a:spcPts val="0"/>
              </a:spcBef>
            </a:pPr>
            <a:r>
              <a:rPr lang="en-US" dirty="0"/>
              <a:t>Calcium nitrate (Ca(NO</a:t>
            </a:r>
            <a:r>
              <a:rPr lang="en-US" baseline="-25000" dirty="0"/>
              <a:t>3</a:t>
            </a:r>
            <a:r>
              <a:rPr lang="en-US" dirty="0"/>
              <a:t>)</a:t>
            </a:r>
            <a:r>
              <a:rPr lang="en-US" baseline="-25000" dirty="0"/>
              <a:t>2</a:t>
            </a:r>
            <a:r>
              <a:rPr lang="en-US" dirty="0"/>
              <a:t>)</a:t>
            </a:r>
          </a:p>
          <a:p>
            <a:pPr defTabSz="914400">
              <a:spcBef>
                <a:spcPts val="0"/>
              </a:spcBef>
            </a:pPr>
            <a:r>
              <a:rPr lang="en-US" dirty="0"/>
              <a:t>Potassium nitrate (KNO</a:t>
            </a:r>
            <a:r>
              <a:rPr lang="en-US" baseline="-25000" dirty="0"/>
              <a:t>3</a:t>
            </a:r>
            <a:r>
              <a:rPr lang="en-US" dirty="0"/>
              <a:t>; K = potassium)</a:t>
            </a:r>
          </a:p>
          <a:p>
            <a:pPr defTabSz="914400">
              <a:spcBef>
                <a:spcPts val="0"/>
              </a:spcBef>
            </a:pPr>
            <a:r>
              <a:rPr lang="en-US" dirty="0"/>
              <a:t>Ammonium nitrate (NH</a:t>
            </a:r>
            <a:r>
              <a:rPr lang="en-US" baseline="-25000" dirty="0"/>
              <a:t>4</a:t>
            </a:r>
            <a:r>
              <a:rPr lang="en-US" dirty="0"/>
              <a:t>NO</a:t>
            </a:r>
            <a:r>
              <a:rPr lang="en-US" baseline="-25000" dirty="0"/>
              <a:t>3</a:t>
            </a:r>
            <a:r>
              <a:rPr lang="en-US" dirty="0"/>
              <a:t>)</a:t>
            </a:r>
          </a:p>
          <a:p>
            <a:pPr defTabSz="914400">
              <a:spcBef>
                <a:spcPts val="0"/>
              </a:spcBef>
            </a:pPr>
            <a:r>
              <a:rPr lang="en-US" dirty="0"/>
              <a:t>Nitric acid (HNO</a:t>
            </a:r>
            <a:r>
              <a:rPr lang="en-US" baseline="-25000" dirty="0"/>
              <a:t>3</a:t>
            </a:r>
            <a:r>
              <a:rPr lang="en-US" dirty="0"/>
              <a:t>)</a:t>
            </a:r>
          </a:p>
          <a:p>
            <a:pPr defTabSz="914400">
              <a:spcBef>
                <a:spcPts val="0"/>
              </a:spcBef>
            </a:pPr>
            <a:r>
              <a:rPr lang="en-US" dirty="0"/>
              <a:t>Phosphoric acid (H</a:t>
            </a:r>
            <a:r>
              <a:rPr lang="en-US" baseline="-25000" dirty="0"/>
              <a:t>3</a:t>
            </a:r>
            <a:r>
              <a:rPr lang="en-US" dirty="0"/>
              <a:t>PO</a:t>
            </a:r>
            <a:r>
              <a:rPr lang="en-US" baseline="-25000" dirty="0"/>
              <a:t>4</a:t>
            </a:r>
            <a:r>
              <a:rPr lang="en-US" dirty="0"/>
              <a:t>)</a:t>
            </a:r>
          </a:p>
          <a:p>
            <a:pPr defTabSz="914400">
              <a:spcBef>
                <a:spcPts val="0"/>
              </a:spcBef>
            </a:pPr>
            <a:r>
              <a:rPr lang="en-US" dirty="0"/>
              <a:t>Potassium sulfate (K</a:t>
            </a:r>
            <a:r>
              <a:rPr lang="en-US" baseline="-25000" dirty="0"/>
              <a:t>2</a:t>
            </a:r>
            <a:r>
              <a:rPr lang="en-US" dirty="0"/>
              <a:t>SO</a:t>
            </a:r>
            <a:r>
              <a:rPr lang="en-US" baseline="-25000" dirty="0"/>
              <a:t>4</a:t>
            </a:r>
            <a:r>
              <a:rPr lang="en-US" dirty="0"/>
              <a:t>)</a:t>
            </a:r>
          </a:p>
        </p:txBody>
      </p:sp>
      <p:sp>
        <p:nvSpPr>
          <p:cNvPr id="4" name="Content Placeholder 3"/>
          <p:cNvSpPr>
            <a:spLocks noGrp="1"/>
          </p:cNvSpPr>
          <p:nvPr>
            <p:ph sz="half" idx="2"/>
          </p:nvPr>
        </p:nvSpPr>
        <p:spPr>
          <a:xfrm>
            <a:off x="4419596" y="1215349"/>
            <a:ext cx="4038600" cy="4525963"/>
          </a:xfrm>
        </p:spPr>
        <p:txBody>
          <a:bodyPr>
            <a:normAutofit fontScale="92500" lnSpcReduction="10000"/>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Nutrition label for radishes</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p>
        </p:txBody>
      </p:sp>
      <p:sp>
        <p:nvSpPr>
          <p:cNvPr id="5" name="Slide Number Placeholder 4"/>
          <p:cNvSpPr>
            <a:spLocks noGrp="1"/>
          </p:cNvSpPr>
          <p:nvPr>
            <p:ph type="sldNum" sz="quarter" idx="12"/>
          </p:nvPr>
        </p:nvSpPr>
        <p:spPr/>
        <p:txBody>
          <a:bodyPr/>
          <a:lstStyle/>
          <a:p>
            <a:fld id="{D3A1C050-F6FE-0E43-A9D0-F8EEADE3D1E4}" type="slidenum">
              <a:rPr lang="en-US" smtClean="0"/>
              <a:pPr/>
              <a:t>9</a:t>
            </a:fld>
            <a:endParaRPr lang="en-US"/>
          </a:p>
        </p:txBody>
      </p:sp>
      <p:pic>
        <p:nvPicPr>
          <p:cNvPr id="7" name="Picture 6"/>
          <p:cNvPicPr>
            <a:picLocks noChangeAspect="1"/>
          </p:cNvPicPr>
          <p:nvPr/>
        </p:nvPicPr>
        <p:blipFill rotWithShape="1">
          <a:blip r:embed="rId3"/>
          <a:srcRect b="19530"/>
          <a:stretch/>
        </p:blipFill>
        <p:spPr>
          <a:xfrm>
            <a:off x="4381494" y="1616872"/>
            <a:ext cx="4198572" cy="4473688"/>
          </a:xfrm>
          <a:prstGeom prst="rect">
            <a:avLst/>
          </a:prstGeom>
        </p:spPr>
      </p:pic>
    </p:spTree>
    <p:extLst>
      <p:ext uri="{BB962C8B-B14F-4D97-AF65-F5344CB8AC3E}">
        <p14:creationId xmlns:p14="http://schemas.microsoft.com/office/powerpoint/2010/main" val="129732954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5441</TotalTime>
  <Words>2569</Words>
  <Application>Microsoft Macintosh PowerPoint</Application>
  <PresentationFormat>On-screen Show (4:3)</PresentationFormat>
  <Paragraphs>271</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Activity 2.4: Questions about Plants</vt:lpstr>
      <vt:lpstr>PowerPoint Presentation</vt:lpstr>
      <vt:lpstr>Observing Radish Plants</vt:lpstr>
      <vt:lpstr>Reviewing some ways that radishes are like other plants</vt:lpstr>
      <vt:lpstr>Plants are made of cells</vt:lpstr>
      <vt:lpstr>Plants come in all shapes and sizes</vt:lpstr>
      <vt:lpstr>All plants have many different kinds of cells</vt:lpstr>
      <vt:lpstr>Some ways that all plants are alike</vt:lpstr>
      <vt:lpstr>Comparing Ionic Grow and Radishes</vt:lpstr>
      <vt:lpstr>What else do we know about matter and energy in plants?</vt:lpstr>
      <vt:lpstr>PowerPoint Presentation</vt:lpstr>
      <vt:lpstr>Looking back at Expressing Ideas and Questions</vt:lpstr>
      <vt:lpstr>Questions about Radish Plants</vt:lpstr>
      <vt:lpstr>Exit Ticket</vt:lpstr>
      <vt:lpstr>Learning Tracking Tool</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129</cp:revision>
  <dcterms:created xsi:type="dcterms:W3CDTF">2013-03-07T17:02:19Z</dcterms:created>
  <dcterms:modified xsi:type="dcterms:W3CDTF">2019-09-11T16:50:19Z</dcterms:modified>
</cp:coreProperties>
</file>