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sldIdLst>
    <p:sldId id="258" r:id="rId2"/>
    <p:sldId id="340" r:id="rId3"/>
    <p:sldId id="259" r:id="rId4"/>
    <p:sldId id="267" r:id="rId5"/>
    <p:sldId id="260" r:id="rId6"/>
    <p:sldId id="261" r:id="rId7"/>
    <p:sldId id="262" r:id="rId8"/>
    <p:sldId id="263" r:id="rId9"/>
    <p:sldId id="268" r:id="rId10"/>
    <p:sldId id="264" r:id="rId11"/>
    <p:sldId id="292"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388"/>
    <p:restoredTop sz="62256" autoAdjust="0"/>
  </p:normalViewPr>
  <p:slideViewPr>
    <p:cSldViewPr snapToGrid="0" snapToObjects="1">
      <p:cViewPr varScale="1">
        <p:scale>
          <a:sx n="57" d="100"/>
          <a:sy n="57" d="100"/>
        </p:scale>
        <p:origin x="1264" y="16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CE9898-53D9-F543-9D32-A5B81C439B4C}" type="datetimeFigureOut">
              <a:rPr lang="en-US" smtClean="0"/>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794251F-03FA-0248-9853-A8500C1E7589}" type="slidenum">
              <a:rPr lang="en-US" smtClean="0"/>
              <a:t>‹#›</a:t>
            </a:fld>
            <a:endParaRPr lang="en-US"/>
          </a:p>
        </p:txBody>
      </p:sp>
    </p:spTree>
    <p:extLst>
      <p:ext uri="{BB962C8B-B14F-4D97-AF65-F5344CB8AC3E}">
        <p14:creationId xmlns:p14="http://schemas.microsoft.com/office/powerpoint/2010/main" val="13502229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baseline="0"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Save the Expressing Ideas and Questions Tools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 1.2 Expressing Ideas and Questions About How Plants Grow PPT.</a:t>
            </a:r>
          </a:p>
          <a:p>
            <a:pPr lvl="0"/>
            <a:r>
              <a:rPr lang="en-US" sz="1200" kern="1200" dirty="0">
                <a:solidFill>
                  <a:schemeClr val="tx1"/>
                </a:solidFill>
                <a:effectLst/>
                <a:latin typeface="+mn-lt"/>
                <a:ea typeface="+mn-ea"/>
                <a:cs typeface="+mn-cs"/>
              </a:rPr>
              <a:t>Tell students that they will revisit these ideas later in the unit to see how their thinking changes.</a:t>
            </a:r>
          </a:p>
          <a:p>
            <a:r>
              <a:rPr lang="en-US" sz="1200" kern="1200" dirty="0">
                <a:solidFill>
                  <a:schemeClr val="tx1"/>
                </a:solidFill>
                <a:effectLst/>
                <a:latin typeface="+mn-lt"/>
                <a:ea typeface="+mn-ea"/>
                <a:cs typeface="+mn-cs"/>
              </a:rPr>
              <a:t>The class can also return to shared ideas on Slide 7.</a:t>
            </a:r>
            <a:r>
              <a:rPr lang="en-US" dirty="0">
                <a:effectLst/>
              </a:rPr>
              <a:t> </a:t>
            </a:r>
            <a:endParaRPr lang="en-US" dirty="0"/>
          </a:p>
        </p:txBody>
      </p:sp>
      <p:sp>
        <p:nvSpPr>
          <p:cNvPr id="4" name="Slide Number Placeholder 3"/>
          <p:cNvSpPr>
            <a:spLocks noGrp="1"/>
          </p:cNvSpPr>
          <p:nvPr>
            <p:ph type="sldNum" sz="quarter" idx="10"/>
          </p:nvPr>
        </p:nvSpPr>
        <p:spPr/>
        <p:txBody>
          <a:bodyPr/>
          <a:lstStyle/>
          <a:p>
            <a:fld id="{4794251F-03FA-0248-9853-A8500C1E7589}" type="slidenum">
              <a:rPr lang="en-US" smtClean="0"/>
              <a:t>10</a:t>
            </a:fld>
            <a:endParaRPr lang="en-US"/>
          </a:p>
        </p:txBody>
      </p:sp>
    </p:spTree>
    <p:extLst>
      <p:ext uri="{BB962C8B-B14F-4D97-AF65-F5344CB8AC3E}">
        <p14:creationId xmlns:p14="http://schemas.microsoft.com/office/powerpoint/2010/main" val="1241582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1.2 Expressing Ideas and Questions about How Plants Grow PPT.</a:t>
            </a:r>
          </a:p>
          <a:p>
            <a:pPr lvl="0"/>
            <a:r>
              <a:rPr lang="en-US" sz="1200" kern="1200" dirty="0">
                <a:solidFill>
                  <a:schemeClr val="tx1"/>
                </a:solidFill>
                <a:effectLst/>
                <a:latin typeface="+mn-lt"/>
                <a:ea typeface="+mn-ea"/>
                <a:cs typeface="+mn-cs"/>
              </a:rPr>
              <a:t>Pass out a Learning Tracking Tool for Plants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"Expressing Ideas and Questions about How Plants Grow."</a:t>
            </a:r>
          </a:p>
          <a:p>
            <a:pPr lvl="0"/>
            <a:r>
              <a:rPr lang="en-US" sz="1200" kern="1200" dirty="0">
                <a:solidFill>
                  <a:schemeClr val="tx1"/>
                </a:solidFill>
                <a:effectLst/>
                <a:latin typeface="+mn-lt"/>
                <a:ea typeface="+mn-ea"/>
                <a:cs typeface="+mn-cs"/>
              </a:rPr>
              <a:t>Have a class discussion about what students did during the activity.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 Learning Tracking Tool</a:t>
            </a: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Expressing Ideas and Questions about How Plants Grow; Questioner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a:t>
            </a:r>
            <a:r>
              <a:rPr lang="en-US" sz="1200" kern="1200" dirty="0">
                <a:solidFill>
                  <a:schemeClr val="tx1"/>
                </a:solidFill>
                <a:effectLst/>
                <a:latin typeface="+mn-lt"/>
                <a:ea typeface="+mn-ea"/>
                <a:cs typeface="+mn-cs"/>
              </a:rPr>
              <a:t> Take a pretest and share initial ideas on the Expressing Ideas and Questions Tool about plant growth, identifying what plants need to grow and gain mass.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We already have some ideas about how a radish plant grows, moves, and functions. We also have lots of questions!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Are We Asking Now?</a:t>
            </a:r>
            <a:r>
              <a:rPr lang="en-US" sz="1200" kern="1200" dirty="0">
                <a:solidFill>
                  <a:schemeClr val="tx1"/>
                </a:solidFill>
                <a:effectLst/>
                <a:latin typeface="+mn-lt"/>
                <a:ea typeface="+mn-ea"/>
                <a:cs typeface="+mn-cs"/>
              </a:rPr>
              <a:t> What makes up plants?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33047128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1.2 Expressing Ideas and Questions About How Plants Grow PPT.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discuss the unit pretest.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students to write down questions they have after taking the pretest. Explain that we will try to answer most of those during the </a:t>
            </a:r>
            <a:r>
              <a:rPr lang="en-US" sz="1200" i="1" kern="1200" dirty="0">
                <a:solidFill>
                  <a:schemeClr val="tx1"/>
                </a:solidFill>
                <a:effectLst/>
                <a:latin typeface="+mn-lt"/>
                <a:ea typeface="+mn-ea"/>
                <a:cs typeface="+mn-cs"/>
              </a:rPr>
              <a:t>Plants Unit</a:t>
            </a:r>
            <a:r>
              <a:rPr lang="en-US" sz="1200" kern="1200" dirty="0">
                <a:solidFill>
                  <a:schemeClr val="tx1"/>
                </a:solidFill>
                <a:effectLst/>
                <a:latin typeface="+mn-lt"/>
                <a:ea typeface="+mn-ea"/>
                <a:cs typeface="+mn-cs"/>
              </a:rPr>
              <a:t>.</a:t>
            </a:r>
          </a:p>
          <a:p>
            <a:endParaRPr lang="en-US" dirty="0"/>
          </a:p>
          <a:p>
            <a:pPr lvl="0"/>
            <a:r>
              <a:rPr lang="en-US" sz="1200" b="1" kern="1200" dirty="0">
                <a:solidFill>
                  <a:schemeClr val="tx1"/>
                </a:solidFill>
                <a:effectLst/>
                <a:latin typeface="+mn-lt"/>
                <a:ea typeface="+mn-ea"/>
                <a:cs typeface="+mn-cs"/>
              </a:rPr>
              <a:t>(Optional) Have students complete the Big Idea Probe: Houseplant for a Busy Family.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 to use the Big Idea Probe: Houseplant for a Busy Family, have students complete it and share their ideas. See Assessing the Big Idea Probe: Houseplant for a Busy Family for suggestions about how to use the Big Idea Probe.</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4794251F-03FA-0248-9853-A8500C1E7589}" type="slidenum">
              <a:rPr lang="en-US" smtClean="0"/>
              <a:t>2</a:t>
            </a:fld>
            <a:endParaRPr lang="en-US"/>
          </a:p>
        </p:txBody>
      </p:sp>
    </p:spTree>
    <p:extLst>
      <p:ext uri="{BB962C8B-B14F-4D97-AF65-F5344CB8AC3E}">
        <p14:creationId xmlns:p14="http://schemas.microsoft.com/office/powerpoint/2010/main" val="12747572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watch and discuss a time-lapse video of plants growing.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link in slide 3 of the 1.2 Expressing Ideas and Questions About How Plants Grow PPT (or above) to have your students observe a radish plant growing.</a:t>
            </a:r>
          </a:p>
          <a:p>
            <a:pPr lvl="0"/>
            <a:r>
              <a:rPr lang="en-US" sz="1200" kern="1200" dirty="0">
                <a:solidFill>
                  <a:schemeClr val="tx1"/>
                </a:solidFill>
                <a:effectLst/>
                <a:latin typeface="+mn-lt"/>
                <a:ea typeface="+mn-ea"/>
                <a:cs typeface="+mn-cs"/>
              </a:rPr>
              <a:t>Show Slide 4 and ask students to share ideas about the questions on that slide. </a:t>
            </a:r>
          </a:p>
          <a:p>
            <a:pPr lvl="0"/>
            <a:r>
              <a:rPr lang="en-US" sz="1200" kern="1200" dirty="0">
                <a:solidFill>
                  <a:schemeClr val="tx1"/>
                </a:solidFill>
                <a:effectLst/>
                <a:latin typeface="+mn-lt"/>
                <a:ea typeface="+mn-ea"/>
                <a:cs typeface="+mn-cs"/>
              </a:rPr>
              <a:t>In response to the second question on the slide about what radish plants need, note whether the students mention four basic needs:</a:t>
            </a:r>
          </a:p>
          <a:p>
            <a:pPr lvl="0"/>
            <a:r>
              <a:rPr lang="en-US" sz="1200" kern="1200" dirty="0">
                <a:solidFill>
                  <a:schemeClr val="tx1"/>
                </a:solidFill>
                <a:effectLst/>
                <a:latin typeface="+mn-lt"/>
                <a:ea typeface="+mn-ea"/>
                <a:cs typeface="+mn-cs"/>
              </a:rPr>
              <a:t>Water</a:t>
            </a:r>
          </a:p>
          <a:p>
            <a:pPr lvl="0"/>
            <a:r>
              <a:rPr lang="en-US" sz="1200" kern="1200" dirty="0">
                <a:solidFill>
                  <a:schemeClr val="tx1"/>
                </a:solidFill>
                <a:effectLst/>
                <a:latin typeface="+mn-lt"/>
                <a:ea typeface="+mn-ea"/>
                <a:cs typeface="+mn-cs"/>
              </a:rPr>
              <a:t>Air</a:t>
            </a:r>
          </a:p>
          <a:p>
            <a:pPr lvl="0"/>
            <a:r>
              <a:rPr lang="en-US" sz="1200" kern="1200" dirty="0">
                <a:solidFill>
                  <a:schemeClr val="tx1"/>
                </a:solidFill>
                <a:effectLst/>
                <a:latin typeface="+mn-lt"/>
                <a:ea typeface="+mn-ea"/>
                <a:cs typeface="+mn-cs"/>
              </a:rPr>
              <a:t>Sunlight</a:t>
            </a:r>
          </a:p>
          <a:p>
            <a:r>
              <a:rPr lang="en-US" sz="1200" kern="1200" dirty="0">
                <a:solidFill>
                  <a:schemeClr val="tx1"/>
                </a:solidFill>
                <a:effectLst/>
                <a:latin typeface="+mn-lt"/>
                <a:ea typeface="+mn-ea"/>
                <a:cs typeface="+mn-cs"/>
              </a:rPr>
              <a:t>Soil nutrients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794251F-03FA-0248-9853-A8500C1E7589}" type="slidenum">
              <a:rPr lang="en-US" smtClean="0"/>
              <a:t>3</a:t>
            </a:fld>
            <a:endParaRPr lang="en-US"/>
          </a:p>
        </p:txBody>
      </p:sp>
    </p:spTree>
    <p:extLst>
      <p:ext uri="{BB962C8B-B14F-4D97-AF65-F5344CB8AC3E}">
        <p14:creationId xmlns:p14="http://schemas.microsoft.com/office/powerpoint/2010/main" val="3763806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watch and discuss a time-lapse video of plants growing.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link in slide 3 of the 1.2 Expressing Ideas and Questions About How Plants Grow PPT (or above) to have your students observe a radish plant growing.</a:t>
            </a:r>
          </a:p>
          <a:p>
            <a:pPr lvl="0"/>
            <a:r>
              <a:rPr lang="en-US" sz="1200" kern="1200" dirty="0">
                <a:solidFill>
                  <a:schemeClr val="tx1"/>
                </a:solidFill>
                <a:effectLst/>
                <a:latin typeface="+mn-lt"/>
                <a:ea typeface="+mn-ea"/>
                <a:cs typeface="+mn-cs"/>
              </a:rPr>
              <a:t>Show Slide 4 and ask students to share ideas about the questions on that slide. </a:t>
            </a:r>
          </a:p>
          <a:p>
            <a:pPr lvl="0"/>
            <a:r>
              <a:rPr lang="en-US" sz="1200" kern="1200" dirty="0">
                <a:solidFill>
                  <a:schemeClr val="tx1"/>
                </a:solidFill>
                <a:effectLst/>
                <a:latin typeface="+mn-lt"/>
                <a:ea typeface="+mn-ea"/>
                <a:cs typeface="+mn-cs"/>
              </a:rPr>
              <a:t>In response to the second question on the slide about what radish plants need, note whether the students mention four basic needs:</a:t>
            </a:r>
          </a:p>
          <a:p>
            <a:pPr lvl="0"/>
            <a:r>
              <a:rPr lang="en-US" sz="1200" kern="1200" dirty="0">
                <a:solidFill>
                  <a:schemeClr val="tx1"/>
                </a:solidFill>
                <a:effectLst/>
                <a:latin typeface="+mn-lt"/>
                <a:ea typeface="+mn-ea"/>
                <a:cs typeface="+mn-cs"/>
              </a:rPr>
              <a:t>Water</a:t>
            </a:r>
          </a:p>
          <a:p>
            <a:pPr lvl="0"/>
            <a:r>
              <a:rPr lang="en-US" sz="1200" kern="1200" dirty="0">
                <a:solidFill>
                  <a:schemeClr val="tx1"/>
                </a:solidFill>
                <a:effectLst/>
                <a:latin typeface="+mn-lt"/>
                <a:ea typeface="+mn-ea"/>
                <a:cs typeface="+mn-cs"/>
              </a:rPr>
              <a:t>Air</a:t>
            </a:r>
          </a:p>
          <a:p>
            <a:pPr lvl="0"/>
            <a:r>
              <a:rPr lang="en-US" sz="1200" kern="1200" dirty="0">
                <a:solidFill>
                  <a:schemeClr val="tx1"/>
                </a:solidFill>
                <a:effectLst/>
                <a:latin typeface="+mn-lt"/>
                <a:ea typeface="+mn-ea"/>
                <a:cs typeface="+mn-cs"/>
              </a:rPr>
              <a:t>Sunlight</a:t>
            </a:r>
          </a:p>
          <a:p>
            <a:r>
              <a:rPr lang="en-US" sz="1200" kern="1200" dirty="0">
                <a:solidFill>
                  <a:schemeClr val="tx1"/>
                </a:solidFill>
                <a:effectLst/>
                <a:latin typeface="+mn-lt"/>
                <a:ea typeface="+mn-ea"/>
                <a:cs typeface="+mn-cs"/>
              </a:rPr>
              <a:t>Soil nutrients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4794251F-03FA-0248-9853-A8500C1E7589}" type="slidenum">
              <a:rPr lang="en-US" smtClean="0"/>
              <a:t>4</a:t>
            </a:fld>
            <a:endParaRPr lang="en-US"/>
          </a:p>
        </p:txBody>
      </p:sp>
    </p:spTree>
    <p:extLst>
      <p:ext uri="{BB962C8B-B14F-4D97-AF65-F5344CB8AC3E}">
        <p14:creationId xmlns:p14="http://schemas.microsoft.com/office/powerpoint/2010/main" val="100776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complete the Expressing Ideas and Questions Tool on their own.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5 of the 1.2 Expressing Ideas and Questions About How Plants Grow PPT.</a:t>
            </a:r>
          </a:p>
          <a:p>
            <a:pPr lvl="0"/>
            <a:r>
              <a:rPr lang="en-US" sz="1200" kern="1200" dirty="0">
                <a:solidFill>
                  <a:schemeClr val="tx1"/>
                </a:solidFill>
                <a:effectLst/>
                <a:latin typeface="+mn-lt"/>
                <a:ea typeface="+mn-ea"/>
                <a:cs typeface="+mn-cs"/>
              </a:rPr>
              <a:t>Tell students that now they will take a few minutes to think and record their ideas about what happens when plants grow on their own.</a:t>
            </a:r>
          </a:p>
          <a:p>
            <a:pPr lvl="0"/>
            <a:r>
              <a:rPr lang="en-US" sz="1200" kern="1200" dirty="0">
                <a:solidFill>
                  <a:schemeClr val="tx1"/>
                </a:solidFill>
                <a:effectLst/>
                <a:latin typeface="+mn-lt"/>
                <a:ea typeface="+mn-ea"/>
                <a:cs typeface="+mn-cs"/>
              </a:rPr>
              <a:t>Give each student one copy of 1.2 Expressing Ideas and Questions Tool for Plants Growing.</a:t>
            </a:r>
          </a:p>
          <a:p>
            <a:pPr lvl="0"/>
            <a:r>
              <a:rPr lang="en-US" sz="1200" kern="1200" dirty="0">
                <a:solidFill>
                  <a:schemeClr val="tx1"/>
                </a:solidFill>
                <a:effectLst/>
                <a:latin typeface="+mn-lt"/>
                <a:ea typeface="+mn-ea"/>
                <a:cs typeface="+mn-cs"/>
              </a:rPr>
              <a:t>Give students about 5 minutes to complete the tool as individuals.</a:t>
            </a:r>
          </a:p>
          <a:p>
            <a:r>
              <a:rPr lang="en-US" sz="1200" kern="1200" dirty="0">
                <a:solidFill>
                  <a:schemeClr val="tx1"/>
                </a:solidFill>
                <a:effectLst/>
                <a:latin typeface="+mn-lt"/>
                <a:ea typeface="+mn-ea"/>
                <a:cs typeface="+mn-cs"/>
              </a:rPr>
              <a:t>Encourage students to think about things they have seen in the world to help inform their ideas.</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4794251F-03FA-0248-9853-A8500C1E7589}" type="slidenum">
              <a:rPr lang="en-US" smtClean="0"/>
              <a:t>5</a:t>
            </a:fld>
            <a:endParaRPr lang="en-US"/>
          </a:p>
        </p:txBody>
      </p:sp>
    </p:spTree>
    <p:extLst>
      <p:ext uri="{BB962C8B-B14F-4D97-AF65-F5344CB8AC3E}">
        <p14:creationId xmlns:p14="http://schemas.microsoft.com/office/powerpoint/2010/main" val="3667441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compare their own ideas with the ideas of a partner.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6 of the 1.2 Expressing Ideas and Questions About How Plants Grow PPT.</a:t>
            </a:r>
          </a:p>
          <a:p>
            <a:pPr lvl="0"/>
            <a:r>
              <a:rPr lang="en-US" sz="1200" kern="1200" dirty="0">
                <a:solidFill>
                  <a:schemeClr val="tx1"/>
                </a:solidFill>
                <a:effectLst/>
                <a:latin typeface="+mn-lt"/>
                <a:ea typeface="+mn-ea"/>
                <a:cs typeface="+mn-cs"/>
              </a:rPr>
              <a:t>Tell students that now that they have had a chance to record their ideas on their own, it is important to compare their ideas to their classmates’ to see how they are similar and different, and also so we know how many different ideas there are in the class.</a:t>
            </a:r>
          </a:p>
          <a:p>
            <a:pPr lvl="0"/>
            <a:r>
              <a:rPr lang="en-US" sz="1200" kern="1200" dirty="0">
                <a:solidFill>
                  <a:schemeClr val="tx1"/>
                </a:solidFill>
                <a:effectLst/>
                <a:latin typeface="+mn-lt"/>
                <a:ea typeface="+mn-ea"/>
                <a:cs typeface="+mn-cs"/>
              </a:rPr>
              <a:t>Divide students into pairs and have students compare their ideas on the 1.2 Expressing Ideas and Questions Tool for Plants Growing with each other. As students are sharing, circulate through the groups. Consider asking questions such as </a:t>
            </a:r>
            <a:r>
              <a:rPr lang="en-US" sz="1200" i="1" kern="1200" dirty="0">
                <a:solidFill>
                  <a:schemeClr val="tx1"/>
                </a:solidFill>
                <a:effectLst/>
                <a:latin typeface="+mn-lt"/>
                <a:ea typeface="+mn-ea"/>
                <a:cs typeface="+mn-cs"/>
              </a:rPr>
              <a:t>Do you agree with each other about XX? Where did you learn about that? What experiences have you had to help you with your explanation?</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At this point, do not correct any wrong ideas; treat this as brainstorming.</a:t>
            </a:r>
          </a:p>
          <a:p>
            <a:r>
              <a:rPr lang="en-US" sz="1200" kern="1200" dirty="0">
                <a:solidFill>
                  <a:schemeClr val="tx1"/>
                </a:solidFill>
                <a:effectLst/>
                <a:latin typeface="+mn-lt"/>
                <a:ea typeface="+mn-ea"/>
                <a:cs typeface="+mn-cs"/>
              </a:rPr>
              <a:t>Pay attention to patterns in students’ ideas, or specific individual ideas that diverge from the patterns as both may be valuable to discuss as a whole class later.</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4794251F-03FA-0248-9853-A8500C1E7589}" type="slidenum">
              <a:rPr lang="en-US" smtClean="0"/>
              <a:t>6</a:t>
            </a:fld>
            <a:endParaRPr lang="en-US"/>
          </a:p>
        </p:txBody>
      </p:sp>
    </p:spTree>
    <p:extLst>
      <p:ext uri="{BB962C8B-B14F-4D97-AF65-F5344CB8AC3E}">
        <p14:creationId xmlns:p14="http://schemas.microsoft.com/office/powerpoint/2010/main" val="7852768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Post ideas for class discussion.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that they have had a chance to write their ideas as individuals and as pairs, it is important to look at the range of ideas in the class. Again, at this point, do not correct any wrong ideas. Treat this as brainstorming: all ideas are on the table.</a:t>
            </a:r>
          </a:p>
          <a:p>
            <a:pPr lvl="0"/>
            <a:r>
              <a:rPr lang="en-US" sz="1200" kern="1200" dirty="0">
                <a:solidFill>
                  <a:schemeClr val="tx1"/>
                </a:solidFill>
                <a:effectLst/>
                <a:latin typeface="+mn-lt"/>
                <a:ea typeface="+mn-ea"/>
                <a:cs typeface="+mn-cs"/>
              </a:rPr>
              <a:t>Show slide 7 of the 1.2 Expressing Ideas and Questions About How Plants Grow PPT.</a:t>
            </a:r>
          </a:p>
          <a:p>
            <a:pPr lvl="0"/>
            <a:r>
              <a:rPr lang="en-US" sz="1200" kern="1200" dirty="0">
                <a:solidFill>
                  <a:schemeClr val="tx1"/>
                </a:solidFill>
                <a:effectLst/>
                <a:latin typeface="+mn-lt"/>
                <a:ea typeface="+mn-ea"/>
                <a:cs typeface="+mn-cs"/>
              </a:rPr>
              <a:t>Give each pair 2 sticky notes.</a:t>
            </a:r>
          </a:p>
          <a:p>
            <a:pPr lvl="0"/>
            <a:r>
              <a:rPr lang="en-US" sz="1200" kern="1200" dirty="0">
                <a:solidFill>
                  <a:schemeClr val="tx1"/>
                </a:solidFill>
                <a:effectLst/>
                <a:latin typeface="+mn-lt"/>
                <a:ea typeface="+mn-ea"/>
                <a:cs typeface="+mn-cs"/>
              </a:rPr>
              <a:t>Tell students to write their most important idea from their 1.2 Expressing Ideas and Questions Tools on a sticky note and put it on the board under the “Your Ideas” column.</a:t>
            </a:r>
          </a:p>
          <a:p>
            <a:r>
              <a:rPr lang="en-US" sz="1200" kern="1200" dirty="0">
                <a:solidFill>
                  <a:schemeClr val="tx1"/>
                </a:solidFill>
                <a:effectLst/>
                <a:latin typeface="+mn-lt"/>
                <a:ea typeface="+mn-ea"/>
                <a:cs typeface="+mn-cs"/>
              </a:rPr>
              <a:t>Tell students to write their most important question from their 1.2 Expressing Ideas and Questions Tools on a sticky note and put it on the board under the “Your Questions” column.</a:t>
            </a:r>
            <a:r>
              <a:rPr lang="en-US" dirty="0">
                <a:effectLst/>
              </a:rPr>
              <a:t> </a:t>
            </a:r>
            <a:endParaRPr lang="en-US" sz="1200" kern="1200" dirty="0">
              <a:solidFill>
                <a:schemeClr val="tx1"/>
              </a:solidFill>
              <a:effectLst/>
              <a:latin typeface="+mn-lt"/>
              <a:ea typeface="+mn-ea"/>
              <a:cs typeface="+mn-cs"/>
            </a:endParaRP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8783ADA3-5DBE-184E-BA7D-B51EDE4F89EF}" type="slidenum">
              <a:rPr lang="en-US"/>
              <a:pPr fontAlgn="base">
                <a:spcBef>
                  <a:spcPct val="0"/>
                </a:spcBef>
                <a:spcAft>
                  <a:spcPct val="0"/>
                </a:spcAft>
              </a:pPr>
              <a:t>7</a:t>
            </a:fld>
            <a:endParaRPr lang="en-US"/>
          </a:p>
        </p:txBody>
      </p:sp>
    </p:spTree>
    <p:extLst>
      <p:ext uri="{BB962C8B-B14F-4D97-AF65-F5344CB8AC3E}">
        <p14:creationId xmlns:p14="http://schemas.microsoft.com/office/powerpoint/2010/main" val="472863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lvl="0"/>
            <a:r>
              <a:rPr lang="en-US" sz="1200" b="1" kern="1200" dirty="0">
                <a:solidFill>
                  <a:schemeClr val="tx1"/>
                </a:solidFill>
                <a:effectLst/>
                <a:latin typeface="+mn-lt"/>
                <a:ea typeface="+mn-ea"/>
                <a:cs typeface="+mn-cs"/>
              </a:rPr>
              <a:t>Have a whole class discussion.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Lead a whole class discussion to examine the variety of student ideas and questions on the poster. Use the talk and writing moves at the beginning of this lesson to help with facilitating the class discussion – see the Notes part of the slide.</a:t>
            </a:r>
          </a:p>
          <a:p>
            <a:r>
              <a:rPr lang="en-US" sz="1200" kern="1200" dirty="0">
                <a:solidFill>
                  <a:schemeClr val="tx1"/>
                </a:solidFill>
                <a:effectLst/>
                <a:latin typeface="+mn-lt"/>
                <a:ea typeface="+mn-ea"/>
                <a:cs typeface="+mn-cs"/>
              </a:rPr>
              <a:t>Show slide 8 of the 1.2 Expressing Ideas and Questions About How Plants Grow PPT. Note that this slide is a duplicate of the previous one but with a new heading. Take this time to discuss students’ ideas, organize them according to patterns, etc. </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fontAlgn="base">
              <a:spcBef>
                <a:spcPct val="0"/>
              </a:spcBef>
              <a:spcAft>
                <a:spcPct val="0"/>
              </a:spcAft>
            </a:pPr>
            <a:fld id="{8783ADA3-5DBE-184E-BA7D-B51EDE4F89EF}" type="slidenum">
              <a:rPr lang="en-US"/>
              <a:pPr fontAlgn="base">
                <a:spcBef>
                  <a:spcPct val="0"/>
                </a:spcBef>
                <a:spcAft>
                  <a:spcPct val="0"/>
                </a:spcAft>
              </a:pPr>
              <a:t>8</a:t>
            </a:fld>
            <a:endParaRPr lang="en-US"/>
          </a:p>
        </p:txBody>
      </p:sp>
    </p:spTree>
    <p:extLst>
      <p:ext uri="{BB962C8B-B14F-4D97-AF65-F5344CB8AC3E}">
        <p14:creationId xmlns:p14="http://schemas.microsoft.com/office/powerpoint/2010/main" val="1822233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Students read the Plants Storyline Reading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of the 1.2 Expressing Ideas and Questions about How Plants Grow PPT. Have students partner-read the 1.2 Plants Storyline Reading which explains the storyline of the unit and connects it to the work of scientist </a:t>
            </a:r>
            <a:r>
              <a:rPr lang="en-US" sz="1200" kern="1200" dirty="0" err="1">
                <a:solidFill>
                  <a:schemeClr val="tx1"/>
                </a:solidFill>
                <a:effectLst/>
                <a:latin typeface="+mn-lt"/>
                <a:ea typeface="+mn-ea"/>
                <a:cs typeface="+mn-cs"/>
              </a:rPr>
              <a:t>Asima</a:t>
            </a:r>
            <a:r>
              <a:rPr lang="en-US" sz="1200" kern="1200" dirty="0">
                <a:solidFill>
                  <a:schemeClr val="tx1"/>
                </a:solidFill>
                <a:effectLst/>
                <a:latin typeface="+mn-lt"/>
                <a:ea typeface="+mn-ea"/>
                <a:cs typeface="+mn-cs"/>
              </a:rPr>
              <a:t> Chatterjee. Have students read using the Questions, Connections, Questions Student Reading Strategy. See the Engaging Students with Readings and the Question, Connections, Questions Reading Strategy Educator Resource document for information about how to engage students with this strategy.</a:t>
            </a:r>
          </a:p>
          <a:p>
            <a:r>
              <a:rPr lang="en-US" sz="1200" kern="1200" dirty="0">
                <a:solidFill>
                  <a:schemeClr val="tx1"/>
                </a:solidFill>
                <a:effectLst/>
                <a:latin typeface="+mn-lt"/>
                <a:ea typeface="+mn-ea"/>
                <a:cs typeface="+mn-cs"/>
              </a:rPr>
              <a:t>After pairs are finished reading, have students share with the class what they found interesting and any questions they have.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9639705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6B4C150-A75C-45B7-8577-D73B8D4E28B4}"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137166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A4F70B8-0EC9-460A-9BDF-8A0312603827}"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8304627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C2E6C1C-59C2-4430-9450-0C8F2D103B43}"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3617234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9999D8E-2ECA-4E8E-91CD-206A80E6FF7A}"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219179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982446B-9E39-45E9-B960-4D380E6B0276}" type="datetime1">
              <a:rPr lang="en-US" smtClean="0"/>
              <a:t>3/23/20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21531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91A70D7-01FF-43F6-BD12-62AC05F76B26}"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2897692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CD14B54-0810-4EB5-AA5B-E99A81F0C3C3}" type="datetime1">
              <a:rPr lang="en-US" smtClean="0"/>
              <a:t>3/23/20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421804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2C6926CD-8F0D-48C1-BCF7-2126C617089A}" type="datetime1">
              <a:rPr lang="en-US" smtClean="0"/>
              <a:t>3/23/20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19027363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F27CFC-2F25-4B6E-B04B-D8C8A39D79AE}" type="datetime1">
              <a:rPr lang="en-US" smtClean="0"/>
              <a:t>3/23/20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7883946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85555D4-9CF9-417B-B275-BA10BCA25D6E}"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35057219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010A3F6-DD00-4D74-BB2C-1DFEE403DDF9}" type="datetime1">
              <a:rPr lang="en-US" smtClean="0"/>
              <a:t>3/23/20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82A8714-C4A1-614E-B309-DB23F8B4D841}" type="slidenum">
              <a:rPr lang="en-US" smtClean="0"/>
              <a:t>‹#›</a:t>
            </a:fld>
            <a:endParaRPr lang="en-US"/>
          </a:p>
        </p:txBody>
      </p:sp>
    </p:spTree>
    <p:extLst>
      <p:ext uri="{BB962C8B-B14F-4D97-AF65-F5344CB8AC3E}">
        <p14:creationId xmlns:p14="http://schemas.microsoft.com/office/powerpoint/2010/main" val="42605278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C94FBA-A3E4-46B9-97B6-17E9D31CBDD4}" type="datetime1">
              <a:rPr lang="en-US" smtClean="0"/>
              <a:t>3/23/20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676886FF-B26B-4A04-AC90-966F941C2C72}" type="slidenum">
              <a:rPr lang="en-US" smtClean="0"/>
              <a:pPr/>
              <a:t>‹#›</a:t>
            </a:fld>
            <a:endParaRPr lang="en-US" dirty="0"/>
          </a:p>
        </p:txBody>
      </p:sp>
    </p:spTree>
    <p:extLst>
      <p:ext uri="{BB962C8B-B14F-4D97-AF65-F5344CB8AC3E}">
        <p14:creationId xmlns:p14="http://schemas.microsoft.com/office/powerpoint/2010/main" val="40329962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d26AhcKeEb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Plants </a:t>
            </a:r>
            <a:r>
              <a:rPr lang="en-US" dirty="0">
                <a:latin typeface="Arial"/>
                <a:cs typeface="Arial"/>
              </a:rPr>
              <a:t>Unit</a:t>
            </a:r>
            <a:br>
              <a:rPr lang="en-US" dirty="0">
                <a:latin typeface="Arial"/>
                <a:cs typeface="Arial"/>
              </a:rPr>
            </a:br>
            <a:r>
              <a:rPr lang="en-US" dirty="0">
                <a:latin typeface="Arial"/>
                <a:cs typeface="Arial"/>
              </a:rPr>
              <a:t>Activity 1.2 Expressing Ideas and Questions About How Plants Grow</a:t>
            </a:r>
          </a:p>
        </p:txBody>
      </p:sp>
      <p:sp>
        <p:nvSpPr>
          <p:cNvPr id="8" name="Slide Number Placeholder 7">
            <a:extLst>
              <a:ext uri="{FF2B5EF4-FFF2-40B4-BE49-F238E27FC236}">
                <a16:creationId xmlns:a16="http://schemas.microsoft.com/office/drawing/2014/main" id="{8C964FD4-5548-4DA7-A888-F36CEB1BCA2E}"/>
              </a:ext>
            </a:extLst>
          </p:cNvPr>
          <p:cNvSpPr>
            <a:spLocks noGrp="1"/>
          </p:cNvSpPr>
          <p:nvPr>
            <p:ph type="sldNum" sz="quarter" idx="12"/>
          </p:nvPr>
        </p:nvSpPr>
        <p:spPr/>
        <p:txBody>
          <a:bodyPr/>
          <a:lstStyle/>
          <a:p>
            <a:fld id="{C82A8714-C4A1-614E-B309-DB23F8B4D841}" type="slidenum">
              <a:rPr lang="en-US" smtClean="0"/>
              <a:t>1</a:t>
            </a:fld>
            <a:endParaRPr lang="en-US"/>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33182" y="3690971"/>
            <a:ext cx="1468893" cy="2784087"/>
          </a:xfrm>
          <a:prstGeom prst="rect">
            <a:avLst/>
          </a:prstGeom>
        </p:spPr>
      </p:pic>
      <p:grpSp>
        <p:nvGrpSpPr>
          <p:cNvPr id="11" name="Group 10"/>
          <p:cNvGrpSpPr/>
          <p:nvPr/>
        </p:nvGrpSpPr>
        <p:grpSpPr>
          <a:xfrm>
            <a:off x="178036" y="294321"/>
            <a:ext cx="5954172" cy="684705"/>
            <a:chOff x="178036" y="294321"/>
            <a:chExt cx="5954172" cy="684705"/>
          </a:xfrm>
        </p:grpSpPr>
        <p:sp>
          <p:nvSpPr>
            <p:cNvPr id="13" name="TextBox 12"/>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14" name="Picture 13" descr="Carbon TIME 1 line small.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Tree>
    <p:extLst>
      <p:ext uri="{BB962C8B-B14F-4D97-AF65-F5344CB8AC3E}">
        <p14:creationId xmlns:p14="http://schemas.microsoft.com/office/powerpoint/2010/main" val="536126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compare your ideas from today to your predictions and explanations.</a:t>
            </a:r>
          </a:p>
          <a:p>
            <a:endParaRPr lang="en-US" dirty="0"/>
          </a:p>
        </p:txBody>
      </p:sp>
      <p:sp>
        <p:nvSpPr>
          <p:cNvPr id="4" name="Slide Number Placeholder 3">
            <a:extLst>
              <a:ext uri="{FF2B5EF4-FFF2-40B4-BE49-F238E27FC236}">
                <a16:creationId xmlns:a16="http://schemas.microsoft.com/office/drawing/2014/main" id="{CDAE9D85-F4A6-441B-9529-BDF44107AAB1}"/>
              </a:ext>
            </a:extLst>
          </p:cNvPr>
          <p:cNvSpPr>
            <a:spLocks noGrp="1"/>
          </p:cNvSpPr>
          <p:nvPr>
            <p:ph type="sldNum" sz="quarter" idx="12"/>
          </p:nvPr>
        </p:nvSpPr>
        <p:spPr/>
        <p:txBody>
          <a:bodyPr/>
          <a:lstStyle/>
          <a:p>
            <a:fld id="{C82A8714-C4A1-614E-B309-DB23F8B4D841}" type="slidenum">
              <a:rPr lang="en-US" smtClean="0"/>
              <a:t>10</a:t>
            </a:fld>
            <a:endParaRPr lang="en-US"/>
          </a:p>
        </p:txBody>
      </p:sp>
    </p:spTree>
    <p:extLst>
      <p:ext uri="{BB962C8B-B14F-4D97-AF65-F5344CB8AC3E}">
        <p14:creationId xmlns:p14="http://schemas.microsoft.com/office/powerpoint/2010/main" val="42449948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11</a:t>
            </a:fld>
            <a:endParaRPr lang="en-US"/>
          </a:p>
        </p:txBody>
      </p:sp>
      <p:pic>
        <p:nvPicPr>
          <p:cNvPr id="6" name="Picture 5">
            <a:extLst>
              <a:ext uri="{FF2B5EF4-FFF2-40B4-BE49-F238E27FC236}">
                <a16:creationId xmlns:a16="http://schemas.microsoft.com/office/drawing/2014/main" id="{781383DA-83C6-774F-9BB7-1A83F44C50D5}"/>
              </a:ext>
            </a:extLst>
          </p:cNvPr>
          <p:cNvPicPr>
            <a:picLocks noChangeAspect="1"/>
          </p:cNvPicPr>
          <p:nvPr/>
        </p:nvPicPr>
        <p:blipFill>
          <a:blip r:embed="rId3"/>
          <a:stretch>
            <a:fillRect/>
          </a:stretch>
        </p:blipFill>
        <p:spPr>
          <a:xfrm>
            <a:off x="5163998" y="1930400"/>
            <a:ext cx="3802496" cy="2684715"/>
          </a:xfrm>
          <a:prstGeom prst="rect">
            <a:avLst/>
          </a:prstGeom>
          <a:ln>
            <a:solidFill>
              <a:schemeClr val="tx1"/>
            </a:solidFill>
          </a:ln>
        </p:spPr>
      </p:pic>
      <p:sp>
        <p:nvSpPr>
          <p:cNvPr id="8" name="TextBox 7">
            <a:extLst>
              <a:ext uri="{FF2B5EF4-FFF2-40B4-BE49-F238E27FC236}">
                <a16:creationId xmlns:a16="http://schemas.microsoft.com/office/drawing/2014/main" id="{E676E3EA-0BA9-584C-A2E8-C42123669735}"/>
              </a:ext>
            </a:extLst>
          </p:cNvPr>
          <p:cNvSpPr txBox="1"/>
          <p:nvPr/>
        </p:nvSpPr>
        <p:spPr>
          <a:xfrm>
            <a:off x="182881" y="1269601"/>
            <a:ext cx="4981117" cy="5324535"/>
          </a:xfrm>
          <a:prstGeom prst="rect">
            <a:avLst/>
          </a:prstGeom>
          <a:noFill/>
        </p:spPr>
        <p:txBody>
          <a:bodyPr wrap="square" rtlCol="0">
            <a:spAutoFit/>
          </a:bodyPr>
          <a:lstStyle/>
          <a:p>
            <a:pPr marL="285750" indent="-285750">
              <a:buFont typeface="Arial" panose="020B0604020202020204" pitchFamily="34" charset="0"/>
              <a:buChar char="•"/>
            </a:pPr>
            <a:r>
              <a:rPr lang="en-US" sz="2000" dirty="0"/>
              <a:t>Record the activity chunk name  “Expressing Ideas and Questions about How Plants Grow,” and your role in first column.</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what you did during the activity chunk and record your ideas in the column, “What Did We Do?”</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with your classmates what you figured out will help you to answer the unit driving question. Record your ideas in the column “What Did We Figure Out?”</a:t>
            </a:r>
          </a:p>
          <a:p>
            <a:endParaRPr lang="en-US" sz="2000" dirty="0"/>
          </a:p>
          <a:p>
            <a:pPr marL="285750" indent="-285750">
              <a:buFont typeface="Arial" panose="020B0604020202020204" pitchFamily="34" charset="0"/>
              <a:buChar char="•"/>
            </a:pPr>
            <a:r>
              <a:rPr lang="en-US" sz="2000" dirty="0"/>
              <a:t>Discuss questions you now have related to the unit driving question and record them in the column “What Are We Asking Now?”</a:t>
            </a:r>
          </a:p>
        </p:txBody>
      </p:sp>
    </p:spTree>
    <p:extLst>
      <p:ext uri="{BB962C8B-B14F-4D97-AF65-F5344CB8AC3E}">
        <p14:creationId xmlns:p14="http://schemas.microsoft.com/office/powerpoint/2010/main" val="4694655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09E24E-B217-1A4C-95C4-22350F497961}"/>
              </a:ext>
            </a:extLst>
          </p:cNvPr>
          <p:cNvPicPr>
            <a:picLocks noChangeAspect="1"/>
          </p:cNvPicPr>
          <p:nvPr/>
        </p:nvPicPr>
        <p:blipFill>
          <a:blip r:embed="rId3"/>
          <a:stretch>
            <a:fillRect/>
          </a:stretch>
        </p:blipFill>
        <p:spPr>
          <a:xfrm>
            <a:off x="0" y="649827"/>
            <a:ext cx="9144000" cy="5558345"/>
          </a:xfrm>
          <a:prstGeom prst="rect">
            <a:avLst/>
          </a:prstGeom>
        </p:spPr>
      </p:pic>
      <p:sp>
        <p:nvSpPr>
          <p:cNvPr id="2" name="Slide Number Placeholder 1">
            <a:extLst>
              <a:ext uri="{FF2B5EF4-FFF2-40B4-BE49-F238E27FC236}">
                <a16:creationId xmlns:a16="http://schemas.microsoft.com/office/drawing/2014/main" id="{9F8AFDDE-B47F-1748-8BF8-1A6CAB9EED08}"/>
              </a:ext>
            </a:extLst>
          </p:cNvPr>
          <p:cNvSpPr>
            <a:spLocks noGrp="1"/>
          </p:cNvSpPr>
          <p:nvPr>
            <p:ph type="sldNum" sz="quarter" idx="12"/>
          </p:nvPr>
        </p:nvSpPr>
        <p:spPr/>
        <p:txBody>
          <a:bodyPr/>
          <a:lstStyle/>
          <a:p>
            <a:fld id="{C82A8714-C4A1-614E-B309-DB23F8B4D841}" type="slidenum">
              <a:rPr lang="en-US" smtClean="0"/>
              <a:t>2</a:t>
            </a:fld>
            <a:endParaRPr lang="en-US"/>
          </a:p>
        </p:txBody>
      </p:sp>
      <p:sp>
        <p:nvSpPr>
          <p:cNvPr id="3" name="Oval Callout 2">
            <a:extLst>
              <a:ext uri="{FF2B5EF4-FFF2-40B4-BE49-F238E27FC236}">
                <a16:creationId xmlns:a16="http://schemas.microsoft.com/office/drawing/2014/main" id="{2BA34739-2808-CB4C-8814-B27A06D58210}"/>
              </a:ext>
            </a:extLst>
          </p:cNvPr>
          <p:cNvSpPr>
            <a:spLocks noChangeArrowheads="1"/>
          </p:cNvSpPr>
          <p:nvPr/>
        </p:nvSpPr>
        <p:spPr bwMode="auto">
          <a:xfrm>
            <a:off x="229224" y="1190750"/>
            <a:ext cx="1310968" cy="1301449"/>
          </a:xfrm>
          <a:prstGeom prst="wedgeEllipseCallout">
            <a:avLst>
              <a:gd name="adj1" fmla="val 39551"/>
              <a:gd name="adj2" fmla="val 83149"/>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00" dirty="0">
                <a:solidFill>
                  <a:srgbClr val="FFFFFF"/>
                </a:solidFill>
                <a:latin typeface="Arial"/>
                <a:ea typeface="Times New Roman"/>
                <a:cs typeface="Times New Roman"/>
              </a:rPr>
              <a:t>You are here</a:t>
            </a:r>
            <a:endParaRPr lang="en-US" sz="2100" dirty="0">
              <a:latin typeface="Arial"/>
              <a:ea typeface="Times New Roman"/>
              <a:cs typeface="Times New Roman"/>
            </a:endParaRPr>
          </a:p>
        </p:txBody>
      </p:sp>
    </p:spTree>
    <p:extLst>
      <p:ext uri="{BB962C8B-B14F-4D97-AF65-F5344CB8AC3E}">
        <p14:creationId xmlns:p14="http://schemas.microsoft.com/office/powerpoint/2010/main" val="2264482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Plants Growing Video</a:t>
            </a:r>
          </a:p>
        </p:txBody>
      </p:sp>
      <p:sp>
        <p:nvSpPr>
          <p:cNvPr id="3" name="Slide Number Placeholder 2">
            <a:extLst>
              <a:ext uri="{FF2B5EF4-FFF2-40B4-BE49-F238E27FC236}">
                <a16:creationId xmlns:a16="http://schemas.microsoft.com/office/drawing/2014/main" id="{56B42D51-F064-4530-A3CD-2B2BE438F5CB}"/>
              </a:ext>
            </a:extLst>
          </p:cNvPr>
          <p:cNvSpPr>
            <a:spLocks noGrp="1"/>
          </p:cNvSpPr>
          <p:nvPr>
            <p:ph type="sldNum" sz="quarter" idx="12"/>
          </p:nvPr>
        </p:nvSpPr>
        <p:spPr/>
        <p:txBody>
          <a:bodyPr/>
          <a:lstStyle/>
          <a:p>
            <a:fld id="{C82A8714-C4A1-614E-B309-DB23F8B4D841}" type="slidenum">
              <a:rPr lang="en-US" smtClean="0"/>
              <a:t>3</a:t>
            </a:fld>
            <a:endParaRPr lang="en-US"/>
          </a:p>
        </p:txBody>
      </p:sp>
      <p:pic>
        <p:nvPicPr>
          <p:cNvPr id="8" name="Picture 2">
            <a:hlinkClick r:id="rId3"/>
          </p:cNvPr>
          <p:cNvPicPr>
            <a:picLocks noGrp="1" noChangeAspect="1" noChangeArrowheads="1"/>
          </p:cNvPicPr>
          <p:nvPr>
            <p:ph idx="1"/>
          </p:nvPr>
        </p:nvPicPr>
        <p:blipFill rotWithShape="1">
          <a:blip r:embed="rId4">
            <a:extLst>
              <a:ext uri="{28A0092B-C50C-407E-A947-70E740481C1C}">
                <a14:useLocalDpi xmlns:a14="http://schemas.microsoft.com/office/drawing/2010/main" val="0"/>
              </a:ext>
            </a:extLst>
          </a:blip>
          <a:srcRect l="14189" t="20086" r="48546" b="30110"/>
          <a:stretch/>
        </p:blipFill>
        <p:spPr bwMode="auto">
          <a:xfrm>
            <a:off x="1467283" y="1566078"/>
            <a:ext cx="6230680" cy="468405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3647829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Questions about Radish Plants Growing</a:t>
            </a:r>
          </a:p>
        </p:txBody>
      </p:sp>
      <p:sp>
        <p:nvSpPr>
          <p:cNvPr id="3" name="Content Placeholder 2"/>
          <p:cNvSpPr>
            <a:spLocks noGrp="1"/>
          </p:cNvSpPr>
          <p:nvPr>
            <p:ph idx="1"/>
          </p:nvPr>
        </p:nvSpPr>
        <p:spPr/>
        <p:txBody>
          <a:bodyPr/>
          <a:lstStyle/>
          <a:p>
            <a:r>
              <a:rPr lang="en-US" dirty="0"/>
              <a:t>What did you notice in the video or in your own radish plants about how they change as they grow?</a:t>
            </a:r>
          </a:p>
          <a:p>
            <a:r>
              <a:rPr lang="en-US" dirty="0"/>
              <a:t>What do you thing radish plants need to grow?  How do they use the things that they need?</a:t>
            </a:r>
          </a:p>
        </p:txBody>
      </p:sp>
      <p:sp>
        <p:nvSpPr>
          <p:cNvPr id="4" name="Slide Number Placeholder 3"/>
          <p:cNvSpPr>
            <a:spLocks noGrp="1"/>
          </p:cNvSpPr>
          <p:nvPr>
            <p:ph type="sldNum" sz="quarter" idx="12"/>
          </p:nvPr>
        </p:nvSpPr>
        <p:spPr/>
        <p:txBody>
          <a:bodyPr/>
          <a:lstStyle/>
          <a:p>
            <a:fld id="{C82A8714-C4A1-614E-B309-DB23F8B4D841}" type="slidenum">
              <a:rPr lang="en-US" smtClean="0"/>
              <a:t>4</a:t>
            </a:fld>
            <a:endParaRPr lang="en-US"/>
          </a:p>
        </p:txBody>
      </p:sp>
    </p:spTree>
    <p:extLst>
      <p:ext uri="{BB962C8B-B14F-4D97-AF65-F5344CB8AC3E}">
        <p14:creationId xmlns:p14="http://schemas.microsoft.com/office/powerpoint/2010/main" val="1009286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31418"/>
            <a:ext cx="3008313" cy="1162050"/>
          </a:xfrm>
        </p:spPr>
        <p:txBody>
          <a:bodyPr/>
          <a:lstStyle/>
          <a:p>
            <a:r>
              <a:rPr lang="en-US" dirty="0"/>
              <a:t>Expressing Ideas and Questions Tool</a:t>
            </a:r>
          </a:p>
        </p:txBody>
      </p:sp>
      <p:sp>
        <p:nvSpPr>
          <p:cNvPr id="4" name="Content Placeholder 3"/>
          <p:cNvSpPr>
            <a:spLocks noGrp="1"/>
          </p:cNvSpPr>
          <p:nvPr>
            <p:ph type="body" sz="half" idx="2"/>
          </p:nvPr>
        </p:nvSpPr>
        <p:spPr>
          <a:xfrm>
            <a:off x="457200" y="2093468"/>
            <a:ext cx="3008313" cy="4691063"/>
          </a:xfrm>
        </p:spPr>
        <p:txBody>
          <a:bodyPr>
            <a:noAutofit/>
          </a:bodyPr>
          <a:lstStyle/>
          <a:p>
            <a:pPr marL="342900" indent="-342900">
              <a:buFont typeface="Arial" panose="020B0604020202020204" pitchFamily="34" charset="0"/>
              <a:buChar char="•"/>
            </a:pPr>
            <a:r>
              <a:rPr lang="en-US" sz="2000" dirty="0"/>
              <a:t>Use this tool to record your ideas about how you think a plant grows.</a:t>
            </a:r>
          </a:p>
          <a:p>
            <a:pPr marL="342900" indent="-342900">
              <a:buFont typeface="Arial" panose="020B0604020202020204" pitchFamily="34" charset="0"/>
              <a:buChar char="•"/>
            </a:pPr>
            <a:r>
              <a:rPr lang="en-US" sz="2000" dirty="0"/>
              <a:t>It’s okay if you don’t know the “right answer” at this point! </a:t>
            </a:r>
          </a:p>
          <a:p>
            <a:pPr marL="342900" indent="-342900">
              <a:buFont typeface="Arial" panose="020B0604020202020204" pitchFamily="34" charset="0"/>
              <a:buChar char="•"/>
            </a:pPr>
            <a:r>
              <a:rPr lang="en-US" sz="2000" dirty="0"/>
              <a:t>At the end, you will have a chance to share your ideas and hear the ideas of your classmates.</a:t>
            </a:r>
          </a:p>
        </p:txBody>
      </p:sp>
      <p:sp>
        <p:nvSpPr>
          <p:cNvPr id="5" name="Title 4"/>
          <p:cNvSpPr txBox="1">
            <a:spLocks/>
          </p:cNvSpPr>
          <p:nvPr/>
        </p:nvSpPr>
        <p:spPr>
          <a:xfrm>
            <a:off x="457200" y="622110"/>
            <a:ext cx="8229600" cy="724822"/>
          </a:xfrm>
          <a:prstGeom prst="rect">
            <a:avLst/>
          </a:prstGeom>
        </p:spPr>
        <p:txBody>
          <a:bodyPr vert="horz" lIns="91440" tIns="45720" rIns="91440" bIns="45720" rtlCol="0" anchor="b">
            <a:noAutofit/>
          </a:bodyPr>
          <a:lstStyle>
            <a:lvl1pPr algn="l" defTabSz="457200" rtl="0" eaLnBrk="1" latinLnBrk="0" hangingPunct="1">
              <a:spcBef>
                <a:spcPct val="0"/>
              </a:spcBef>
              <a:buNone/>
              <a:defRPr sz="2000" b="1" kern="1200">
                <a:solidFill>
                  <a:schemeClr val="tx1"/>
                </a:solidFill>
                <a:latin typeface="+mj-lt"/>
                <a:ea typeface="+mj-ea"/>
                <a:cs typeface="+mj-cs"/>
              </a:defRPr>
            </a:lvl1pPr>
          </a:lstStyle>
          <a:p>
            <a:pPr algn="ctr"/>
            <a:r>
              <a:rPr lang="en-US" sz="3200" b="0" dirty="0"/>
              <a:t>Expressing Your Ideas and Questions about How Plants Grow, Move, and Function</a:t>
            </a:r>
          </a:p>
        </p:txBody>
      </p:sp>
      <p:sp>
        <p:nvSpPr>
          <p:cNvPr id="3" name="Slide Number Placeholder 2">
            <a:extLst>
              <a:ext uri="{FF2B5EF4-FFF2-40B4-BE49-F238E27FC236}">
                <a16:creationId xmlns:a16="http://schemas.microsoft.com/office/drawing/2014/main" id="{8AC88A75-24D9-434A-8EEF-555D22BC0336}"/>
              </a:ext>
            </a:extLst>
          </p:cNvPr>
          <p:cNvSpPr>
            <a:spLocks noGrp="1"/>
          </p:cNvSpPr>
          <p:nvPr>
            <p:ph type="sldNum" sz="quarter" idx="12"/>
          </p:nvPr>
        </p:nvSpPr>
        <p:spPr/>
        <p:txBody>
          <a:bodyPr/>
          <a:lstStyle/>
          <a:p>
            <a:fld id="{C82A8714-C4A1-614E-B309-DB23F8B4D841}" type="slidenum">
              <a:rPr lang="en-US" smtClean="0"/>
              <a:t>5</a:t>
            </a:fld>
            <a:endParaRPr lang="en-US"/>
          </a:p>
        </p:txBody>
      </p:sp>
      <p:pic>
        <p:nvPicPr>
          <p:cNvPr id="8" name="Picture 2"/>
          <p:cNvPicPr>
            <a:picLocks noGrp="1" noChangeAspect="1" noChangeArrowheads="1"/>
          </p:cNvPicPr>
          <p:nvPr>
            <p:ph idx="1"/>
          </p:nvPr>
        </p:nvPicPr>
        <p:blipFill rotWithShape="1">
          <a:blip r:embed="rId3"/>
          <a:srcRect b="5996"/>
          <a:stretch/>
        </p:blipFill>
        <p:spPr bwMode="auto">
          <a:xfrm>
            <a:off x="3785619" y="1346932"/>
            <a:ext cx="4581074" cy="4608154"/>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27134822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While you’re working, I’ll come around to check in:</a:t>
            </a:r>
          </a:p>
          <a:p>
            <a:pPr lvl="1"/>
            <a:r>
              <a:rPr lang="en-US" dirty="0"/>
              <a:t>Do you agree with each other’s ideas? Why or why not?</a:t>
            </a:r>
          </a:p>
          <a:p>
            <a:pPr lvl="1"/>
            <a:r>
              <a:rPr lang="en-US" dirty="0"/>
              <a:t>Where did you learn about your ideas? What experiences have you had to help you with your explanation?</a:t>
            </a:r>
          </a:p>
        </p:txBody>
      </p:sp>
      <p:sp>
        <p:nvSpPr>
          <p:cNvPr id="2" name="Slide Number Placeholder 1">
            <a:extLst>
              <a:ext uri="{FF2B5EF4-FFF2-40B4-BE49-F238E27FC236}">
                <a16:creationId xmlns:a16="http://schemas.microsoft.com/office/drawing/2014/main" id="{AEC5F0FB-5AC7-4C54-AA0B-1C4291B2A5FE}"/>
              </a:ext>
            </a:extLst>
          </p:cNvPr>
          <p:cNvSpPr>
            <a:spLocks noGrp="1"/>
          </p:cNvSpPr>
          <p:nvPr>
            <p:ph type="sldNum" sz="quarter" idx="12"/>
          </p:nvPr>
        </p:nvSpPr>
        <p:spPr/>
        <p:txBody>
          <a:bodyPr/>
          <a:lstStyle/>
          <a:p>
            <a:fld id="{C82A8714-C4A1-614E-B309-DB23F8B4D841}" type="slidenum">
              <a:rPr lang="en-US" smtClean="0"/>
              <a:t>6</a:t>
            </a:fld>
            <a:endParaRPr lang="en-US"/>
          </a:p>
        </p:txBody>
      </p:sp>
    </p:spTree>
    <p:extLst>
      <p:ext uri="{BB962C8B-B14F-4D97-AF65-F5344CB8AC3E}">
        <p14:creationId xmlns:p14="http://schemas.microsoft.com/office/powerpoint/2010/main" val="10793800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Content Placeholder 2"/>
          <p:cNvSpPr>
            <a:spLocks noGrp="1"/>
          </p:cNvSpPr>
          <p:nvPr>
            <p:ph sz="half" idx="1"/>
          </p:nvPr>
        </p:nvSpPr>
        <p:spPr>
          <a:xfrm>
            <a:off x="457200" y="1066800"/>
            <a:ext cx="4038600" cy="5181600"/>
          </a:xfrm>
        </p:spPr>
        <p:txBody>
          <a:bodyPr/>
          <a:lstStyle/>
          <a:p>
            <a:pPr marL="0" indent="0">
              <a:buFont typeface="Arial" charset="0"/>
              <a:buNone/>
            </a:pPr>
            <a:r>
              <a:rPr lang="en-US" dirty="0">
                <a:latin typeface="Calibri" charset="0"/>
              </a:rPr>
              <a:t>Your ideas:</a:t>
            </a:r>
          </a:p>
        </p:txBody>
      </p:sp>
      <p:sp>
        <p:nvSpPr>
          <p:cNvPr id="3074" name="Content Placeholder 3"/>
          <p:cNvSpPr>
            <a:spLocks noGrp="1"/>
          </p:cNvSpPr>
          <p:nvPr>
            <p:ph sz="half" idx="2"/>
          </p:nvPr>
        </p:nvSpPr>
        <p:spPr>
          <a:xfrm>
            <a:off x="4648200" y="1066800"/>
            <a:ext cx="4038600" cy="5211763"/>
          </a:xfrm>
        </p:spPr>
        <p:txBody>
          <a:bodyPr/>
          <a:lstStyle/>
          <a:p>
            <a:pPr marL="0" indent="0">
              <a:buFont typeface="Arial" charset="0"/>
              <a:buNone/>
            </a:pPr>
            <a:r>
              <a:rPr lang="en-US" dirty="0">
                <a:latin typeface="Calibri" charset="0"/>
              </a:rPr>
              <a:t>Your questions:</a:t>
            </a:r>
          </a:p>
          <a:p>
            <a:pPr marL="0" indent="0">
              <a:buFont typeface="Arial" charset="0"/>
              <a:buNone/>
            </a:pPr>
            <a:endParaRPr lang="en-US" dirty="0">
              <a:latin typeface="Calibri" charset="0"/>
            </a:endParaRPr>
          </a:p>
        </p:txBody>
      </p:sp>
      <p:sp>
        <p:nvSpPr>
          <p:cNvPr id="3075" name="Title 1"/>
          <p:cNvSpPr>
            <a:spLocks noGrp="1"/>
          </p:cNvSpPr>
          <p:nvPr>
            <p:ph type="title"/>
          </p:nvPr>
        </p:nvSpPr>
        <p:spPr>
          <a:xfrm>
            <a:off x="228600" y="274638"/>
            <a:ext cx="8458200" cy="639762"/>
          </a:xfrm>
        </p:spPr>
        <p:txBody>
          <a:bodyPr>
            <a:noAutofit/>
          </a:bodyPr>
          <a:lstStyle/>
          <a:p>
            <a:r>
              <a:rPr lang="en-US" dirty="0">
                <a:latin typeface="Calibri" charset="0"/>
              </a:rPr>
              <a:t>Posting Ideas for Class Discussion</a:t>
            </a:r>
          </a:p>
        </p:txBody>
      </p:sp>
      <p:sp>
        <p:nvSpPr>
          <p:cNvPr id="7" name="Slide Number Placeholder 6"/>
          <p:cNvSpPr>
            <a:spLocks noGrp="1"/>
          </p:cNvSpPr>
          <p:nvPr>
            <p:ph type="sldNum" sz="quarter" idx="12"/>
          </p:nvPr>
        </p:nvSpPr>
        <p:spPr/>
        <p:txBody>
          <a:bodyPr/>
          <a:lstStyle/>
          <a:p>
            <a:fld id="{D3A1C050-F6FE-0E43-A9D0-F8EEADE3D1E4}" type="slidenum">
              <a:rPr lang="en-US" smtClean="0"/>
              <a:pPr/>
              <a:t>7</a:t>
            </a:fld>
            <a:endParaRPr lang="en-US" dirty="0"/>
          </a:p>
        </p:txBody>
      </p:sp>
    </p:spTree>
    <p:extLst>
      <p:ext uri="{BB962C8B-B14F-4D97-AF65-F5344CB8AC3E}">
        <p14:creationId xmlns:p14="http://schemas.microsoft.com/office/powerpoint/2010/main" val="2995407467"/>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Content Placeholder 2"/>
          <p:cNvSpPr>
            <a:spLocks noGrp="1"/>
          </p:cNvSpPr>
          <p:nvPr>
            <p:ph sz="half" idx="1"/>
          </p:nvPr>
        </p:nvSpPr>
        <p:spPr>
          <a:xfrm>
            <a:off x="457200" y="1066800"/>
            <a:ext cx="4038600" cy="5181600"/>
          </a:xfrm>
        </p:spPr>
        <p:txBody>
          <a:bodyPr/>
          <a:lstStyle/>
          <a:p>
            <a:pPr marL="0" indent="0">
              <a:buFont typeface="Arial" charset="0"/>
              <a:buNone/>
            </a:pPr>
            <a:r>
              <a:rPr lang="en-US" dirty="0">
                <a:latin typeface="Calibri" charset="0"/>
              </a:rPr>
              <a:t>Your ideas:</a:t>
            </a:r>
          </a:p>
        </p:txBody>
      </p:sp>
      <p:sp>
        <p:nvSpPr>
          <p:cNvPr id="3074" name="Content Placeholder 3"/>
          <p:cNvSpPr>
            <a:spLocks noGrp="1"/>
          </p:cNvSpPr>
          <p:nvPr>
            <p:ph sz="half" idx="2"/>
          </p:nvPr>
        </p:nvSpPr>
        <p:spPr>
          <a:xfrm>
            <a:off x="4648200" y="1066800"/>
            <a:ext cx="4038600" cy="5211763"/>
          </a:xfrm>
        </p:spPr>
        <p:txBody>
          <a:bodyPr/>
          <a:lstStyle/>
          <a:p>
            <a:pPr marL="0" indent="0">
              <a:buFont typeface="Arial" charset="0"/>
              <a:buNone/>
            </a:pPr>
            <a:r>
              <a:rPr lang="en-US" dirty="0">
                <a:latin typeface="Calibri" charset="0"/>
              </a:rPr>
              <a:t>Your questions:</a:t>
            </a:r>
          </a:p>
          <a:p>
            <a:pPr marL="0" indent="0">
              <a:buFont typeface="Arial" charset="0"/>
              <a:buNone/>
            </a:pPr>
            <a:endParaRPr lang="en-US" dirty="0">
              <a:latin typeface="Calibri" charset="0"/>
            </a:endParaRPr>
          </a:p>
        </p:txBody>
      </p:sp>
      <p:sp>
        <p:nvSpPr>
          <p:cNvPr id="3075" name="Title 1"/>
          <p:cNvSpPr>
            <a:spLocks noGrp="1"/>
          </p:cNvSpPr>
          <p:nvPr>
            <p:ph type="title"/>
          </p:nvPr>
        </p:nvSpPr>
        <p:spPr>
          <a:xfrm>
            <a:off x="228600" y="274638"/>
            <a:ext cx="8458200" cy="639762"/>
          </a:xfrm>
        </p:spPr>
        <p:txBody>
          <a:bodyPr>
            <a:noAutofit/>
          </a:bodyPr>
          <a:lstStyle/>
          <a:p>
            <a:r>
              <a:rPr lang="en-US" dirty="0">
                <a:latin typeface="Calibri" charset="0"/>
              </a:rPr>
              <a:t>Discussing Our Ideas</a:t>
            </a:r>
          </a:p>
        </p:txBody>
      </p:sp>
      <p:sp>
        <p:nvSpPr>
          <p:cNvPr id="7" name="Slide Number Placeholder 6"/>
          <p:cNvSpPr>
            <a:spLocks noGrp="1"/>
          </p:cNvSpPr>
          <p:nvPr>
            <p:ph type="sldNum" sz="quarter" idx="12"/>
          </p:nvPr>
        </p:nvSpPr>
        <p:spPr/>
        <p:txBody>
          <a:bodyPr/>
          <a:lstStyle/>
          <a:p>
            <a:fld id="{D3A1C050-F6FE-0E43-A9D0-F8EEADE3D1E4}" type="slidenum">
              <a:rPr lang="en-US" smtClean="0"/>
              <a:pPr/>
              <a:t>8</a:t>
            </a:fld>
            <a:endParaRPr lang="en-US" dirty="0"/>
          </a:p>
        </p:txBody>
      </p:sp>
    </p:spTree>
    <p:extLst>
      <p:ext uri="{BB962C8B-B14F-4D97-AF65-F5344CB8AC3E}">
        <p14:creationId xmlns:p14="http://schemas.microsoft.com/office/powerpoint/2010/main" val="123192323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Reading</a:t>
            </a:r>
          </a:p>
        </p:txBody>
      </p:sp>
      <p:sp>
        <p:nvSpPr>
          <p:cNvPr id="9" name="Content Placeholder 8"/>
          <p:cNvSpPr>
            <a:spLocks noGrp="1"/>
          </p:cNvSpPr>
          <p:nvPr>
            <p:ph idx="1"/>
          </p:nvPr>
        </p:nvSpPr>
        <p:spPr>
          <a:xfrm>
            <a:off x="457199" y="1417638"/>
            <a:ext cx="3748313" cy="4559416"/>
          </a:xfrm>
        </p:spPr>
        <p:txBody>
          <a:bodyPr>
            <a:normAutofit/>
          </a:bodyPr>
          <a:lstStyle/>
          <a:p>
            <a:r>
              <a:rPr lang="en-US" dirty="0"/>
              <a:t>Read the “Plants Storyline Reading” using the Questions, Connections, Questions </a:t>
            </a:r>
            <a:r>
              <a:rPr lang="en-US"/>
              <a:t>Reading Strategy</a:t>
            </a:r>
            <a:endParaRPr lang="en-US" dirty="0"/>
          </a:p>
          <a:p>
            <a:endParaRPr lang="en-US" dirty="0"/>
          </a:p>
          <a:p>
            <a:endParaRPr lang="en-US" dirty="0"/>
          </a:p>
        </p:txBody>
      </p:sp>
      <p:sp>
        <p:nvSpPr>
          <p:cNvPr id="5" name="Slide Number Placeholder 4"/>
          <p:cNvSpPr>
            <a:spLocks noGrp="1"/>
          </p:cNvSpPr>
          <p:nvPr>
            <p:ph type="sldNum" sz="quarter" idx="12"/>
          </p:nvPr>
        </p:nvSpPr>
        <p:spPr/>
        <p:txBody>
          <a:bodyPr/>
          <a:lstStyle/>
          <a:p>
            <a:fld id="{C82A8714-C4A1-614E-B309-DB23F8B4D841}" type="slidenum">
              <a:rPr lang="en-US" smtClean="0"/>
              <a:t>9</a:t>
            </a:fld>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16188" y="1417638"/>
            <a:ext cx="4059936" cy="4305527"/>
          </a:xfrm>
          <a:prstGeom prst="rect">
            <a:avLst/>
          </a:prstGeom>
          <a:ln>
            <a:solidFill>
              <a:schemeClr val="tx1"/>
            </a:solidFill>
          </a:ln>
        </p:spPr>
      </p:pic>
    </p:spTree>
    <p:extLst>
      <p:ext uri="{BB962C8B-B14F-4D97-AF65-F5344CB8AC3E}">
        <p14:creationId xmlns:p14="http://schemas.microsoft.com/office/powerpoint/2010/main" val="1646031315"/>
      </p:ext>
    </p:extLst>
  </p:cSld>
  <p:clrMapOvr>
    <a:masterClrMapping/>
  </p:clrMapOvr>
</p:sld>
</file>

<file path=ppt/theme/theme1.xml><?xml version="1.0" encoding="utf-8"?>
<a:theme xmlns:a="http://schemas.openxmlformats.org/drawingml/2006/main" name="Template 1 CarbonTIME Slides">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1 CarbonTIME Slides.potx</Template>
  <TotalTime>460</TotalTime>
  <Words>1729</Words>
  <Application>Microsoft Macintosh PowerPoint</Application>
  <PresentationFormat>On-screen Show (4:3)</PresentationFormat>
  <Paragraphs>125</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Template 1 CarbonTIME Slides</vt:lpstr>
      <vt:lpstr>Plants Unit Activity 1.2 Expressing Ideas and Questions About How Plants Grow</vt:lpstr>
      <vt:lpstr>PowerPoint Presentation</vt:lpstr>
      <vt:lpstr>Plants Growing Video</vt:lpstr>
      <vt:lpstr>Questions about Radish Plants Growing</vt:lpstr>
      <vt:lpstr>Expressing Ideas and Questions Tool</vt:lpstr>
      <vt:lpstr>Comparing Ideas with a Partner</vt:lpstr>
      <vt:lpstr>Posting Ideas for Class Discussion</vt:lpstr>
      <vt:lpstr>Discussing Our Ideas</vt:lpstr>
      <vt:lpstr>Reading</vt:lpstr>
      <vt:lpstr>Save for later</vt:lpstr>
      <vt:lpstr>Learning Tracking Tool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Miller</dc:creator>
  <cp:lastModifiedBy>Tompkins, Elizabeth</cp:lastModifiedBy>
  <cp:revision>42</cp:revision>
  <dcterms:created xsi:type="dcterms:W3CDTF">2014-08-04T16:43:47Z</dcterms:created>
  <dcterms:modified xsi:type="dcterms:W3CDTF">2020-03-23T18:14:27Z</dcterms:modified>
</cp:coreProperties>
</file>