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9"/>
  </p:notesMasterIdLst>
  <p:handoutMasterIdLst>
    <p:handoutMasterId r:id="rId30"/>
  </p:handoutMasterIdLst>
  <p:sldIdLst>
    <p:sldId id="279" r:id="rId2"/>
    <p:sldId id="339" r:id="rId3"/>
    <p:sldId id="296" r:id="rId4"/>
    <p:sldId id="299" r:id="rId5"/>
    <p:sldId id="297" r:id="rId6"/>
    <p:sldId id="298" r:id="rId7"/>
    <p:sldId id="280" r:id="rId8"/>
    <p:sldId id="281" r:id="rId9"/>
    <p:sldId id="282" r:id="rId10"/>
    <p:sldId id="301" r:id="rId11"/>
    <p:sldId id="305" r:id="rId12"/>
    <p:sldId id="306" r:id="rId13"/>
    <p:sldId id="307" r:id="rId14"/>
    <p:sldId id="308" r:id="rId15"/>
    <p:sldId id="283" r:id="rId16"/>
    <p:sldId id="284" r:id="rId17"/>
    <p:sldId id="309" r:id="rId18"/>
    <p:sldId id="310" r:id="rId19"/>
    <p:sldId id="311" r:id="rId20"/>
    <p:sldId id="293" r:id="rId21"/>
    <p:sldId id="319" r:id="rId22"/>
    <p:sldId id="312" r:id="rId23"/>
    <p:sldId id="317" r:id="rId24"/>
    <p:sldId id="314" r:id="rId25"/>
    <p:sldId id="315" r:id="rId26"/>
    <p:sldId id="342" r:id="rId27"/>
    <p:sldId id="340" r:id="rId28"/>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34" autoAdjust="0"/>
    <p:restoredTop sz="65709" autoAdjust="0"/>
  </p:normalViewPr>
  <p:slideViewPr>
    <p:cSldViewPr snapToGrid="0" snapToObjects="1">
      <p:cViewPr varScale="1">
        <p:scale>
          <a:sx n="60" d="100"/>
          <a:sy n="60" d="100"/>
        </p:scale>
        <p:origin x="1232" y="176"/>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3376"/>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handoutMaster" Target="handoutMasters/handoutMaster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722DF50D-21D7-7F4E-8017-195F3FC74AC2}" type="datetimeFigureOut">
              <a:rPr lang="en-US" smtClean="0"/>
              <a:pPr/>
              <a:t>3/23/20</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6EC0993-5D4C-D840-8BBD-4837800D5D2B}" type="slidenum">
              <a:rPr lang="en-US" smtClean="0"/>
              <a:pPr/>
              <a:t>‹#›</a:t>
            </a:fld>
            <a:endParaRPr lang="en-US"/>
          </a:p>
        </p:txBody>
      </p:sp>
    </p:spTree>
    <p:extLst>
      <p:ext uri="{BB962C8B-B14F-4D97-AF65-F5344CB8AC3E}">
        <p14:creationId xmlns:p14="http://schemas.microsoft.com/office/powerpoint/2010/main" val="4222486806"/>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F348E9A-9C9B-F845-9A60-0AEE82910B40}" type="datetimeFigureOut">
              <a:rPr lang="en-US" smtClean="0"/>
              <a:pPr/>
              <a:t>3/23/20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46B7EDE-1D34-AF43-A72F-F106018D4F39}" type="slidenum">
              <a:rPr lang="en-US" smtClean="0"/>
              <a:pPr/>
              <a:t>‹#›</a:t>
            </a:fld>
            <a:endParaRPr lang="en-US"/>
          </a:p>
        </p:txBody>
      </p:sp>
    </p:spTree>
    <p:extLst>
      <p:ext uri="{BB962C8B-B14F-4D97-AF65-F5344CB8AC3E}">
        <p14:creationId xmlns:p14="http://schemas.microsoft.com/office/powerpoint/2010/main" val="2922836843"/>
      </p:ext>
    </p:extLst>
  </p:cSld>
  <p:clrMap bg1="lt1" tx1="dk1" bg2="lt2" tx2="dk2" accent1="accent1" accent2="accent2" accent3="accent3" accent4="accent4" accent5="accent5" accent6="accent6" hlink="hlink" folHlink="folHlink"/>
  <p:hf hdr="0" ftr="0" dt="0"/>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Credit: Craig</a:t>
            </a:r>
            <a:r>
              <a:rPr lang="en-US" baseline="0" dirty="0"/>
              <a:t> Douglas, Michigan State University</a:t>
            </a:r>
          </a:p>
        </p:txBody>
      </p:sp>
      <p:sp>
        <p:nvSpPr>
          <p:cNvPr id="4" name="Slide Number Placeholder 3"/>
          <p:cNvSpPr>
            <a:spLocks noGrp="1"/>
          </p:cNvSpPr>
          <p:nvPr>
            <p:ph type="sldNum" sz="quarter" idx="10"/>
          </p:nvPr>
        </p:nvSpPr>
        <p:spPr/>
        <p:txBody>
          <a:bodyPr/>
          <a:lstStyle/>
          <a:p>
            <a:fld id="{946B7EDE-1D34-AF43-A72F-F106018D4F39}" type="slidenum">
              <a:rPr lang="en-US" smtClean="0"/>
              <a:pPr/>
              <a:t>1</a:t>
            </a:fld>
            <a:endParaRPr lang="en-US"/>
          </a:p>
        </p:txBody>
      </p:sp>
    </p:spTree>
    <p:extLst>
      <p:ext uri="{BB962C8B-B14F-4D97-AF65-F5344CB8AC3E}">
        <p14:creationId xmlns:p14="http://schemas.microsoft.com/office/powerpoint/2010/main" val="293991649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7-13 in the PPT to have the students discuss what is happening to matter during photosynthesis and to have them check their answers to the Matter Movement Question on their 4.4 Explanations Tool for Potato Photosynthesis.</a:t>
            </a:r>
          </a:p>
          <a:p>
            <a:pPr lvl="0"/>
            <a:r>
              <a:rPr lang="en-US" sz="1200" kern="1200" dirty="0">
                <a:solidFill>
                  <a:schemeClr val="tx1"/>
                </a:solidFill>
                <a:effectLst/>
                <a:latin typeface="+mn-lt"/>
                <a:ea typeface="+mn-ea"/>
                <a:cs typeface="+mn-cs"/>
              </a:rPr>
              <a:t>Show students slides 7-9 to have them think about where atoms are moving from and moving to during photosynthesis. </a:t>
            </a:r>
          </a:p>
          <a:p>
            <a:pPr lvl="0"/>
            <a:r>
              <a:rPr lang="en-US" sz="1200" kern="1200" dirty="0">
                <a:solidFill>
                  <a:schemeClr val="tx1"/>
                </a:solidFill>
                <a:effectLst/>
                <a:latin typeface="+mn-lt"/>
                <a:ea typeface="+mn-ea"/>
                <a:cs typeface="+mn-cs"/>
              </a:rPr>
              <a:t>Display slides 10-13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10</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7-13 in the PPT to have the students discuss what is happening to matter during photosynthesis and to have them check their answers to the Matter Movement Question on their 4.4 Explanations Tool for Potato Photosynthesis.</a:t>
            </a:r>
          </a:p>
          <a:p>
            <a:pPr lvl="0"/>
            <a:r>
              <a:rPr lang="en-US" sz="1200" kern="1200" dirty="0">
                <a:solidFill>
                  <a:schemeClr val="tx1"/>
                </a:solidFill>
                <a:effectLst/>
                <a:latin typeface="+mn-lt"/>
                <a:ea typeface="+mn-ea"/>
                <a:cs typeface="+mn-cs"/>
              </a:rPr>
              <a:t>Show students slides 7-9 to have them think about where atoms are moving from and moving to during photosynthesis. </a:t>
            </a:r>
          </a:p>
          <a:p>
            <a:pPr lvl="0"/>
            <a:r>
              <a:rPr lang="en-US" sz="1200" kern="1200" dirty="0">
                <a:solidFill>
                  <a:schemeClr val="tx1"/>
                </a:solidFill>
                <a:effectLst/>
                <a:latin typeface="+mn-lt"/>
                <a:ea typeface="+mn-ea"/>
                <a:cs typeface="+mn-cs"/>
              </a:rPr>
              <a:t>Display slides 10-13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11</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7-13 in the PPT to have the students discuss what is happening to matter during photosynthesis and to have them check their answers to the Matter Movement Question on their 4.4 Explanations Tool for Potato Photosynthesis.</a:t>
            </a:r>
          </a:p>
          <a:p>
            <a:pPr lvl="0"/>
            <a:r>
              <a:rPr lang="en-US" sz="1200" kern="1200" dirty="0">
                <a:solidFill>
                  <a:schemeClr val="tx1"/>
                </a:solidFill>
                <a:effectLst/>
                <a:latin typeface="+mn-lt"/>
                <a:ea typeface="+mn-ea"/>
                <a:cs typeface="+mn-cs"/>
              </a:rPr>
              <a:t>Show students slides 7-9 to have them think about where atoms are moving from and moving to during photosynthesis. </a:t>
            </a:r>
          </a:p>
          <a:p>
            <a:pPr lvl="0"/>
            <a:r>
              <a:rPr lang="en-US" sz="1200" kern="1200" dirty="0">
                <a:solidFill>
                  <a:schemeClr val="tx1"/>
                </a:solidFill>
                <a:effectLst/>
                <a:latin typeface="+mn-lt"/>
                <a:ea typeface="+mn-ea"/>
                <a:cs typeface="+mn-cs"/>
              </a:rPr>
              <a:t>Display slides 10-13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12</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7-13 in the PPT to have the students discuss what is happening to matter during photosynthesis and to have them check their answers to the Matter Movement Question on their 4.4 Explanations Tool for Potato Photosynthesis.</a:t>
            </a:r>
          </a:p>
          <a:p>
            <a:pPr lvl="0"/>
            <a:r>
              <a:rPr lang="en-US" sz="1200" kern="1200" dirty="0">
                <a:solidFill>
                  <a:schemeClr val="tx1"/>
                </a:solidFill>
                <a:effectLst/>
                <a:latin typeface="+mn-lt"/>
                <a:ea typeface="+mn-ea"/>
                <a:cs typeface="+mn-cs"/>
              </a:rPr>
              <a:t>Show students slides 7-9 to have them think about where atoms are moving from and moving to during photosynthesis. </a:t>
            </a:r>
          </a:p>
          <a:p>
            <a:pPr lvl="0"/>
            <a:r>
              <a:rPr lang="en-US" sz="1200" kern="1200" dirty="0">
                <a:solidFill>
                  <a:schemeClr val="tx1"/>
                </a:solidFill>
                <a:effectLst/>
                <a:latin typeface="+mn-lt"/>
                <a:ea typeface="+mn-ea"/>
                <a:cs typeface="+mn-cs"/>
              </a:rPr>
              <a:t>Display slides 10-13 to have students compare their answers to the Matter Movement Question with the answers on the slide. Students only need to have arrows showing the movement of molecules into and out of the cell.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13</a:t>
            </a:fld>
            <a:endParaRPr lang="en-US"/>
          </a:p>
        </p:txBody>
      </p:sp>
    </p:spTree>
    <p:extLst>
      <p:ext uri="{BB962C8B-B14F-4D97-AF65-F5344CB8AC3E}">
        <p14:creationId xmlns:p14="http://schemas.microsoft.com/office/powerpoint/2010/main" val="110343330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14-16 to have student consider the Matter Change Question.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D3F3F3A2-4CB2-4280-92F2-A775C7AFE2B3}" type="slidenum">
              <a:rPr lang="en-US" smtClean="0">
                <a:solidFill>
                  <a:prstClr val="black"/>
                </a:solidFill>
              </a:rPr>
              <a:pPr/>
              <a:t>14</a:t>
            </a:fld>
            <a:endParaRPr lang="en-US" dirty="0">
              <a:solidFill>
                <a:prstClr val="black"/>
              </a:solidFill>
            </a:endParaRPr>
          </a:p>
        </p:txBody>
      </p:sp>
    </p:spTree>
    <p:extLst>
      <p:ext uri="{BB962C8B-B14F-4D97-AF65-F5344CB8AC3E}">
        <p14:creationId xmlns:p14="http://schemas.microsoft.com/office/powerpoint/2010/main" val="11995944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14-16 to have student consider the Matter Change Question.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15</a:t>
            </a:fld>
            <a:endParaRPr lang="en-US"/>
          </a:p>
        </p:txBody>
      </p:sp>
    </p:spTree>
    <p:extLst>
      <p:ext uri="{BB962C8B-B14F-4D97-AF65-F5344CB8AC3E}">
        <p14:creationId xmlns:p14="http://schemas.microsoft.com/office/powerpoint/2010/main" val="2161268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also answers the Matter Change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slides 14-16 to have student consider the Matter Change Question. </a:t>
            </a: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16</a:t>
            </a:fld>
            <a:endParaRPr lang="en-US"/>
          </a:p>
        </p:txBody>
      </p:sp>
    </p:spTree>
    <p:extLst>
      <p:ext uri="{BB962C8B-B14F-4D97-AF65-F5344CB8AC3E}">
        <p14:creationId xmlns:p14="http://schemas.microsoft.com/office/powerpoint/2010/main" val="34062743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also answers the Matter Change Question.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slides 17-18 to have students compare their answers to the Matter Change Question on the 4.4 Explanations Tool for Potato Photosynthesis with the answers on the slide.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17</a:t>
            </a:fld>
            <a:endParaRPr lang="en-US"/>
          </a:p>
        </p:txBody>
      </p:sp>
    </p:spTree>
    <p:extLst>
      <p:ext uri="{BB962C8B-B14F-4D97-AF65-F5344CB8AC3E}">
        <p14:creationId xmlns:p14="http://schemas.microsoft.com/office/powerpoint/2010/main" val="192083931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also answers the Matter Change Question.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Display slides 17-18 to have students compare their answers to the Matter Change Question on the 4.4 Explanations Tool for Potato Photosynthesis with the answers on the slide. Have students use a different colored writing utensil to make any needed changes to their answers. Allow students to ask questions if they do not understand why their ideas are incorrect. </a:t>
            </a:r>
          </a:p>
          <a:p>
            <a:pPr lvl="0"/>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a:t>
            </a:r>
            <a:r>
              <a:rPr lang="en-US" baseline="0" dirty="0"/>
              <a:t> Credit: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a:p>
            <a:pPr marL="0" marR="0" indent="0" algn="l" defTabSz="4572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18</a:t>
            </a:fld>
            <a:endParaRPr lang="en-US"/>
          </a:p>
        </p:txBody>
      </p:sp>
    </p:spTree>
    <p:extLst>
      <p:ext uri="{BB962C8B-B14F-4D97-AF65-F5344CB8AC3E}">
        <p14:creationId xmlns:p14="http://schemas.microsoft.com/office/powerpoint/2010/main" val="64149034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Discuss how photosynthesis helps to answer Energy Change question.</a:t>
            </a:r>
          </a:p>
          <a:p>
            <a:r>
              <a:rPr lang="en-US" sz="1200" kern="1200" dirty="0">
                <a:solidFill>
                  <a:schemeClr val="tx1"/>
                </a:solidFill>
                <a:effectLst/>
                <a:latin typeface="+mn-lt"/>
                <a:ea typeface="+mn-ea"/>
                <a:cs typeface="+mn-cs"/>
              </a:rPr>
              <a:t>Display slide 19 to have students compare their answers to the Energy Change Question on the 4.4 Explanations Tool for Potato Photosynthesis with the answers on the slide. Have students use a different colored writing utensil to make any needed changes to their answers. Allow students to ask questions if they do not understand why their ideas are incorrect. </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19</a:t>
            </a:fld>
            <a:endParaRPr lang="en-US"/>
          </a:p>
        </p:txBody>
      </p:sp>
    </p:spTree>
    <p:extLst>
      <p:ext uri="{BB962C8B-B14F-4D97-AF65-F5344CB8AC3E}">
        <p14:creationId xmlns:p14="http://schemas.microsoft.com/office/powerpoint/2010/main" val="14550880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Use the instructional model to show students where they are in the course of the unit.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 of the 4.4 Explaining How Plants Make </a:t>
            </a:r>
            <a:r>
              <a:rPr lang="en-US" sz="1200" kern="1200">
                <a:solidFill>
                  <a:schemeClr val="tx1"/>
                </a:solidFill>
                <a:effectLst/>
                <a:latin typeface="+mn-lt"/>
                <a:ea typeface="+mn-ea"/>
                <a:cs typeface="+mn-cs"/>
              </a:rPr>
              <a:t>Food Photosynthesis PPT</a:t>
            </a:r>
            <a:r>
              <a:rPr lang="en-US" sz="1200" kern="1200" dirty="0">
                <a:solidFill>
                  <a:schemeClr val="tx1"/>
                </a:solidFill>
                <a:effectLst/>
                <a:latin typeface="+mn-lt"/>
                <a:ea typeface="+mn-ea"/>
                <a:cs typeface="+mn-cs"/>
              </a:rPr>
              <a:t>.</a:t>
            </a:r>
            <a:r>
              <a:rPr lang="en-US" dirty="0">
                <a:effectLst/>
              </a:rPr>
              <a:t> </a:t>
            </a:r>
            <a:endParaRPr lang="en-US" dirty="0"/>
          </a:p>
        </p:txBody>
      </p:sp>
      <p:sp>
        <p:nvSpPr>
          <p:cNvPr id="4" name="Slide Number Placeholder 3"/>
          <p:cNvSpPr>
            <a:spLocks noGrp="1"/>
          </p:cNvSpPr>
          <p:nvPr>
            <p:ph type="sldNum" sz="quarter" idx="10"/>
          </p:nvPr>
        </p:nvSpPr>
        <p:spPr/>
        <p:txBody>
          <a:bodyPr/>
          <a:lstStyle/>
          <a:p>
            <a:fld id="{6DB7D55E-643B-0942-A066-BAB781635AC2}" type="slidenum">
              <a:rPr lang="en-US" smtClean="0"/>
              <a:t>2</a:t>
            </a:fld>
            <a:endParaRPr lang="en-US" dirty="0"/>
          </a:p>
        </p:txBody>
      </p:sp>
    </p:spTree>
    <p:extLst>
      <p:ext uri="{BB962C8B-B14F-4D97-AF65-F5344CB8AC3E}">
        <p14:creationId xmlns:p14="http://schemas.microsoft.com/office/powerpoint/2010/main" val="342432626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think about how photosynthesis answers the Matter Movement question following the chemical change.</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20 to have students think about what happens to glucose made by photosynthesis.</a:t>
            </a:r>
            <a:r>
              <a:rPr lang="en-US" dirty="0">
                <a:effectLst/>
              </a:rPr>
              <a:t> </a:t>
            </a:r>
          </a:p>
          <a:p>
            <a:endParaRPr lang="en-US" sz="1200" kern="1200" baseline="0" dirty="0">
              <a:solidFill>
                <a:schemeClr val="tx1"/>
              </a:solidFill>
              <a:effectLst/>
              <a:latin typeface="+mn-lt"/>
              <a:ea typeface="+mn-ea"/>
              <a:cs typeface="+mn-cs"/>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latin typeface="+mn-lt"/>
                <a:ea typeface="+mn-ea"/>
                <a:cs typeface="+mn-cs"/>
              </a:rPr>
              <a:t>Image</a:t>
            </a:r>
            <a:r>
              <a:rPr lang="en-US" sz="1200" kern="1200" baseline="0" dirty="0">
                <a:solidFill>
                  <a:schemeClr val="tx1"/>
                </a:solidFill>
                <a:latin typeface="+mn-lt"/>
                <a:ea typeface="+mn-ea"/>
                <a:cs typeface="+mn-cs"/>
              </a:rPr>
              <a:t> Credit: Craig Douglas, Michigan State University</a:t>
            </a:r>
          </a:p>
          <a:p>
            <a:endParaRPr lang="en-US" sz="1200" kern="1200" baseline="0" dirty="0">
              <a:solidFill>
                <a:schemeClr val="tx1"/>
              </a:solidFill>
              <a:latin typeface="+mn-lt"/>
              <a:ea typeface="+mn-ea"/>
              <a:cs typeface="+mn-cs"/>
            </a:endParaRPr>
          </a:p>
        </p:txBody>
      </p:sp>
      <p:sp>
        <p:nvSpPr>
          <p:cNvPr id="4" name="Slide Number Placeholder 3"/>
          <p:cNvSpPr>
            <a:spLocks noGrp="1"/>
          </p:cNvSpPr>
          <p:nvPr>
            <p:ph type="sldNum" sz="quarter" idx="10"/>
          </p:nvPr>
        </p:nvSpPr>
        <p:spPr/>
        <p:txBody>
          <a:bodyPr/>
          <a:lstStyle/>
          <a:p>
            <a:fld id="{D3F3F3A2-4CB2-4280-92F2-A775C7AFE2B3}" type="slidenum">
              <a:rPr lang="en-US" smtClean="0"/>
              <a:pPr/>
              <a:t>20</a:t>
            </a:fld>
            <a:endParaRPr lang="en-US"/>
          </a:p>
        </p:txBody>
      </p:sp>
    </p:spTree>
    <p:extLst>
      <p:ext uri="{BB962C8B-B14F-4D97-AF65-F5344CB8AC3E}">
        <p14:creationId xmlns:p14="http://schemas.microsoft.com/office/powerpoint/2010/main" val="119959441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Using the Plants Matter Tracing Tool, have students answer the question: How does photosynthesis fit into the story of how plants grow and function?</a:t>
            </a:r>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Show slide 21 and have students pull out their Plants Matter Tracing Tool. Allow students to complete their tools, keeping in mind the discussion that just took place.</a:t>
            </a:r>
          </a:p>
          <a:p>
            <a:r>
              <a:rPr lang="en-US" sz="1200" kern="1200" dirty="0">
                <a:solidFill>
                  <a:schemeClr val="tx1"/>
                </a:solidFill>
                <a:effectLst/>
                <a:latin typeface="+mn-lt"/>
                <a:ea typeface="+mn-ea"/>
                <a:cs typeface="+mn-cs"/>
              </a:rPr>
              <a:t>Display slide 22 to have students check their arrows on the Plants Matter Tracing Tool. Allow for corrections if necessary.</a:t>
            </a:r>
            <a:r>
              <a:rPr lang="en-US" dirty="0">
                <a:effectLst/>
              </a:rPr>
              <a:t> </a:t>
            </a:r>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21</a:t>
            </a:fld>
            <a:endParaRPr lang="en-US"/>
          </a:p>
        </p:txBody>
      </p:sp>
    </p:spTree>
    <p:extLst>
      <p:ext uri="{BB962C8B-B14F-4D97-AF65-F5344CB8AC3E}">
        <p14:creationId xmlns:p14="http://schemas.microsoft.com/office/powerpoint/2010/main" val="28913116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Using the Plants Matter Tracing Tool, have students answer the question: How does photosynthesis fit into the story of how plants grow and function?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22 to have students check their arrows on the Plants Matter Tracing Tool. Allow for corrections if necessary.</a:t>
            </a:r>
            <a:r>
              <a:rPr lang="en-US" dirty="0">
                <a:effectLst/>
              </a:rPr>
              <a:t> </a:t>
            </a:r>
            <a:endParaRPr lang="en-US" sz="1200" b="0" kern="1200" dirty="0">
              <a:solidFill>
                <a:schemeClr val="tx1"/>
              </a:solidFill>
              <a:effectLst/>
              <a:latin typeface="+mn-lt"/>
              <a:ea typeface="+mn-ea"/>
              <a:cs typeface="+mn-cs"/>
            </a:endParaRPr>
          </a:p>
          <a:p>
            <a:endParaRPr lang="en-US" sz="1200" b="0"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(Optional) Have students critique example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Have students look at two handouts: (a) the Three Questions Handout, and (b) the Plants Example Explanations Handout.</a:t>
            </a:r>
          </a:p>
          <a:p>
            <a:pPr lvl="0"/>
            <a:r>
              <a:rPr lang="en-US" sz="1200" kern="1200" dirty="0">
                <a:solidFill>
                  <a:schemeClr val="tx1"/>
                </a:solidFill>
                <a:effectLst/>
                <a:latin typeface="+mn-lt"/>
                <a:ea typeface="+mn-ea"/>
                <a:cs typeface="+mn-cs"/>
              </a:rPr>
              <a:t>Ask students to evaluate the two example explanations of photosynthesis on the Plants Example Explanations Handout: Which explanation is better? Why?</a:t>
            </a:r>
          </a:p>
          <a:p>
            <a:r>
              <a:rPr lang="en-US" sz="1200" kern="1200" dirty="0">
                <a:solidFill>
                  <a:schemeClr val="tx1"/>
                </a:solidFill>
                <a:effectLst/>
                <a:latin typeface="+mn-lt"/>
                <a:ea typeface="+mn-ea"/>
                <a:cs typeface="+mn-cs"/>
              </a:rPr>
              <a:t>Have students use the Three Questions Explanation Checklist on the back of the Three Questions Handout to justify their critiques of the explanations.</a:t>
            </a:r>
            <a:r>
              <a:rPr lang="en-US" dirty="0">
                <a:effectLst/>
              </a:rPr>
              <a:t> </a:t>
            </a:r>
          </a:p>
          <a:p>
            <a:endParaRPr lang="en-US" sz="1200" b="1" kern="1200" dirty="0">
              <a:solidFill>
                <a:schemeClr val="tx1"/>
              </a:solidFill>
              <a:effectLst/>
              <a:latin typeface="+mn-lt"/>
              <a:ea typeface="+mn-ea"/>
              <a:cs typeface="+mn-cs"/>
            </a:endParaRPr>
          </a:p>
          <a:p>
            <a:r>
              <a:rPr lang="en-US" sz="1200" b="1" kern="1200" dirty="0">
                <a:solidFill>
                  <a:schemeClr val="tx1"/>
                </a:solidFill>
                <a:effectLst/>
                <a:latin typeface="+mn-lt"/>
                <a:ea typeface="+mn-ea"/>
                <a:cs typeface="+mn-cs"/>
              </a:rPr>
              <a:t>Have students read about photosynthesis.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Pass out 4.4 How do Plants Produce Food? Reading. The reading provides a summary explanation of photosynthesis and additional information about how plants use and store carbon dioxide. Students can complete the reading using the Questions, Connections, Questions Student Reading Strategy. See the Engaging Students with Readings and the Questions, Connections, Questions Reading Strategy Educator Resource document for information about how to engage students with this strategy.</a:t>
            </a:r>
          </a:p>
          <a:p>
            <a:r>
              <a:rPr lang="en-US" sz="1200" kern="1200" dirty="0">
                <a:solidFill>
                  <a:schemeClr val="tx1"/>
                </a:solidFill>
                <a:effectLst/>
                <a:latin typeface="+mn-lt"/>
                <a:ea typeface="+mn-ea"/>
                <a:cs typeface="+mn-cs"/>
              </a:rPr>
              <a:t>After pairs are finished reading, have students share with the class what they found interesting and any questions they have.</a:t>
            </a:r>
            <a:r>
              <a:rPr lang="en-US" dirty="0">
                <a:effectLst/>
              </a:rPr>
              <a:t> </a:t>
            </a:r>
            <a:endParaRPr lang="en-US" dirty="0"/>
          </a:p>
          <a:p>
            <a:endParaRPr lang="en-US" dirty="0"/>
          </a:p>
        </p:txBody>
      </p:sp>
      <p:sp>
        <p:nvSpPr>
          <p:cNvPr id="4" name="Slide Number Placeholder 3"/>
          <p:cNvSpPr>
            <a:spLocks noGrp="1"/>
          </p:cNvSpPr>
          <p:nvPr>
            <p:ph type="sldNum" sz="quarter" idx="5"/>
          </p:nvPr>
        </p:nvSpPr>
        <p:spPr/>
        <p:txBody>
          <a:bodyPr/>
          <a:lstStyle/>
          <a:p>
            <a:fld id="{127D8EDB-ED7B-4043-97B7-5646C7D0F842}" type="slidenum">
              <a:rPr lang="en-US" smtClean="0"/>
              <a:t>22</a:t>
            </a:fld>
            <a:endParaRPr lang="en-US"/>
          </a:p>
        </p:txBody>
      </p:sp>
    </p:spTree>
    <p:extLst>
      <p:ext uri="{BB962C8B-B14F-4D97-AF65-F5344CB8AC3E}">
        <p14:creationId xmlns:p14="http://schemas.microsoft.com/office/powerpoint/2010/main" val="16205293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critique and improve their full explanations.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Display slide 23 of the PPT for the full explanation. Have students use the Three Questions Explanation Checklist on the back of the Three Questions Handout to check that their story includes each of the parts (matter movement, matter change, energy change, and matter movement) and answers the prompt in a cohesive way. </a:t>
            </a:r>
          </a:p>
          <a:p>
            <a:pPr lvl="0"/>
            <a:r>
              <a:rPr lang="en-US" sz="1200" kern="1200" dirty="0">
                <a:solidFill>
                  <a:schemeClr val="tx1"/>
                </a:solidFill>
                <a:effectLst/>
                <a:latin typeface="+mn-lt"/>
                <a:ea typeface="+mn-ea"/>
                <a:cs typeface="+mn-cs"/>
              </a:rPr>
              <a:t>If students don’t have all four parts in their explanation, instruct them to add to their explanation using a different colored writing utensil.</a:t>
            </a:r>
          </a:p>
          <a:p>
            <a:r>
              <a:rPr lang="en-US" sz="1200" kern="1200" dirty="0">
                <a:solidFill>
                  <a:schemeClr val="tx1"/>
                </a:solidFill>
                <a:effectLst/>
                <a:latin typeface="+mn-lt"/>
                <a:ea typeface="+mn-ea"/>
                <a:cs typeface="+mn-cs"/>
              </a:rPr>
              <a:t>If students have model explanations to share, display student work and discuss. If students have common areas of weakness in their explanations, ask for a volunteer to share, display student work, and discuss ways of strengthening the response.</a:t>
            </a:r>
          </a:p>
          <a:p>
            <a:pPr lvl="3"/>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23</a:t>
            </a:fld>
            <a:endParaRPr lang="en-US"/>
          </a:p>
        </p:txBody>
      </p:sp>
    </p:spTree>
    <p:extLst>
      <p:ext uri="{BB962C8B-B14F-4D97-AF65-F5344CB8AC3E}">
        <p14:creationId xmlns:p14="http://schemas.microsoft.com/office/powerpoint/2010/main" val="3027484166"/>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consider how their ideas have changed.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24 of the 4.4 Explaining How Plants Make Food: Photosynthesis PPT. Have students look back over their process tools for this unit. </a:t>
            </a:r>
          </a:p>
          <a:p>
            <a:pPr lvl="0"/>
            <a:r>
              <a:rPr lang="en-US" sz="1200" kern="1200" dirty="0">
                <a:solidFill>
                  <a:schemeClr val="tx1"/>
                </a:solidFill>
                <a:effectLst/>
                <a:latin typeface="+mn-lt"/>
                <a:ea typeface="+mn-ea"/>
                <a:cs typeface="+mn-cs"/>
              </a:rPr>
              <a:t>Have students consider how their ideas changed with regard to scale, movement, and carbon. </a:t>
            </a:r>
          </a:p>
          <a:p>
            <a:r>
              <a:rPr lang="en-US" sz="1200" kern="1200" dirty="0">
                <a:solidFill>
                  <a:schemeClr val="tx1"/>
                </a:solidFill>
                <a:effectLst/>
                <a:latin typeface="+mn-lt"/>
                <a:ea typeface="+mn-ea"/>
                <a:cs typeface="+mn-cs"/>
              </a:rPr>
              <a:t>What do they know now about how plants make food that they didn’t know before the investigation?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946B7EDE-1D34-AF43-A72F-F106018D4F39}" type="slidenum">
              <a:rPr lang="en-US" smtClean="0"/>
              <a:pPr/>
              <a:t>24</a:t>
            </a:fld>
            <a:endParaRPr lang="en-US"/>
          </a:p>
        </p:txBody>
      </p:sp>
    </p:spTree>
    <p:extLst>
      <p:ext uri="{BB962C8B-B14F-4D97-AF65-F5344CB8AC3E}">
        <p14:creationId xmlns:p14="http://schemas.microsoft.com/office/powerpoint/2010/main" val="10631022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Revisit unanswered questions.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25 </a:t>
            </a:r>
            <a:r>
              <a:rPr lang="en-US" sz="10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of the 4.4 Explaining How Plants Make Food: Photosynthesis PPT. Have students look at their 3.5 Evidence-Based Arguments Tool for Plants. Display the class list of unanswered questions from Activity 3.5.</a:t>
            </a:r>
          </a:p>
          <a:p>
            <a:r>
              <a:rPr lang="en-US" sz="1200" kern="1200" dirty="0">
                <a:solidFill>
                  <a:schemeClr val="tx1"/>
                </a:solidFill>
                <a:effectLst/>
                <a:latin typeface="+mn-lt"/>
                <a:ea typeface="+mn-ea"/>
                <a:cs typeface="+mn-cs"/>
              </a:rPr>
              <a:t>Ask students which of their unanswered questions they can now answer with their understanding of Photosynthesis. Which ones are left unanswered? Do they have any new questions to add to the list?</a:t>
            </a:r>
            <a:r>
              <a:rPr lang="en-US" dirty="0">
                <a:effectLst/>
              </a:rPr>
              <a:t> </a:t>
            </a:r>
            <a:r>
              <a:rPr lang="en-US" sz="1000"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Check slides in PPT</a:t>
            </a:r>
          </a:p>
          <a:p>
            <a:pPr lvl="3"/>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25</a:t>
            </a:fld>
            <a:endParaRPr lang="en-US"/>
          </a:p>
        </p:txBody>
      </p:sp>
    </p:spTree>
    <p:extLst>
      <p:ext uri="{BB962C8B-B14F-4D97-AF65-F5344CB8AC3E}">
        <p14:creationId xmlns:p14="http://schemas.microsoft.com/office/powerpoint/2010/main" val="236956808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r>
              <a:rPr lang="en-US" sz="1200" b="1" kern="1200" dirty="0">
                <a:solidFill>
                  <a:schemeClr val="tx1"/>
                </a:solidFill>
                <a:effectLst/>
                <a:latin typeface="+mn-lt"/>
                <a:ea typeface="+mn-ea"/>
                <a:cs typeface="+mn-cs"/>
              </a:rPr>
              <a:t>Have students complete an exit ticket.</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26 of the 4.4 Explaining How Plants Make Food: Photosynthesis PPT.</a:t>
            </a:r>
          </a:p>
          <a:p>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Conclusions: How do matter and energy change during photosynthesis?</a:t>
            </a:r>
            <a:r>
              <a:rPr lang="en-US" dirty="0">
                <a:effectLst/>
              </a:rPr>
              <a:t> </a:t>
            </a:r>
          </a:p>
          <a:p>
            <a:pPr lvl="0"/>
            <a:r>
              <a:rPr lang="en-US" sz="1200" kern="1200" dirty="0">
                <a:solidFill>
                  <a:schemeClr val="tx1"/>
                </a:solidFill>
                <a:effectLst/>
                <a:latin typeface="+mn-lt"/>
                <a:ea typeface="+mn-ea"/>
                <a:cs typeface="+mn-cs"/>
              </a:rPr>
              <a:t>Predictions: What do you think happens to the glucose made during photosynthesis?</a:t>
            </a:r>
            <a:r>
              <a:rPr lang="en-US" dirty="0">
                <a:effectLst/>
              </a:rPr>
              <a:t> </a:t>
            </a:r>
          </a:p>
          <a:p>
            <a:pPr lvl="0"/>
            <a:endParaRPr lang="en-US" sz="1200" kern="1200" dirty="0">
              <a:solidFill>
                <a:schemeClr val="tx1"/>
              </a:solidFill>
              <a:effectLst/>
              <a:latin typeface="+mn-lt"/>
              <a:ea typeface="+mn-ea"/>
              <a:cs typeface="+mn-cs"/>
            </a:endParaRPr>
          </a:p>
          <a:p>
            <a:pPr lvl="0"/>
            <a:r>
              <a:rPr lang="en-US" sz="1200" kern="1200" dirty="0">
                <a:solidFill>
                  <a:schemeClr val="tx1"/>
                </a:solidFill>
                <a:effectLst/>
                <a:latin typeface="+mn-lt"/>
                <a:ea typeface="+mn-ea"/>
                <a:cs typeface="+mn-cs"/>
              </a:rPr>
              <a:t>On a sheet of paper or a sticky note, have students individually answer the exit ticket questions. Depending on time, you may have students answer both questions, assign students to answer a particular question, or let students choose one question to answer. Collect and review the answers.</a:t>
            </a:r>
          </a:p>
          <a:p>
            <a:pPr lvl="0"/>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The conclusions question will provide you with information about what your students are taking away from the activity. Student answers to the conclusions question can be used on the Driving Question Board (if you are using one). The predictions question allows students to begin thinking about the next activity and allows you to assess their current ideas as you prepare for the next activity. Student answers to the predictions question can be used as a lead in to the next activity.</a:t>
            </a:r>
            <a:r>
              <a:rPr lang="en-US" dirty="0">
                <a:effectLst/>
              </a:rPr>
              <a:t> </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946B7EDE-1D34-AF43-A72F-F106018D4F39}" type="slidenum">
              <a:rPr lang="en-US" smtClean="0"/>
              <a:pPr/>
              <a:t>26</a:t>
            </a:fld>
            <a:endParaRPr lang="en-US"/>
          </a:p>
        </p:txBody>
      </p:sp>
    </p:spTree>
    <p:extLst>
      <p:ext uri="{BB962C8B-B14F-4D97-AF65-F5344CB8AC3E}">
        <p14:creationId xmlns:p14="http://schemas.microsoft.com/office/powerpoint/2010/main" val="523084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a discussion to complete the Learning Tracking Tool for this activity.</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27 of the</a:t>
            </a:r>
            <a:r>
              <a:rPr lang="en-US" sz="1200" b="1" kern="1200" dirty="0">
                <a:solidFill>
                  <a:schemeClr val="tx1"/>
                </a:solidFill>
                <a:effectLst/>
                <a:latin typeface="+mn-lt"/>
                <a:ea typeface="+mn-ea"/>
                <a:cs typeface="+mn-cs"/>
              </a:rPr>
              <a:t> </a:t>
            </a:r>
            <a:r>
              <a:rPr lang="en-US" sz="1200" kern="1200" dirty="0">
                <a:solidFill>
                  <a:schemeClr val="tx1"/>
                </a:solidFill>
                <a:effectLst/>
                <a:latin typeface="+mn-lt"/>
                <a:ea typeface="+mn-ea"/>
                <a:cs typeface="+mn-cs"/>
              </a:rPr>
              <a:t>4.4 Explaining How Plants Make Food: Photosynthesis PPT.</a:t>
            </a:r>
          </a:p>
          <a:p>
            <a:pPr lvl="0"/>
            <a:r>
              <a:rPr lang="en-US" sz="1200" kern="1200" dirty="0">
                <a:solidFill>
                  <a:schemeClr val="tx1"/>
                </a:solidFill>
                <a:effectLst/>
                <a:latin typeface="+mn-lt"/>
                <a:ea typeface="+mn-ea"/>
                <a:cs typeface="+mn-cs"/>
              </a:rPr>
              <a:t>Pass out a Learning Tracking Tool for Plants to each student.</a:t>
            </a:r>
          </a:p>
          <a:p>
            <a:pPr lvl="0"/>
            <a:r>
              <a:rPr lang="en-US" sz="1200" kern="1200" dirty="0">
                <a:solidFill>
                  <a:schemeClr val="tx1"/>
                </a:solidFill>
                <a:effectLst/>
                <a:latin typeface="+mn-lt"/>
                <a:ea typeface="+mn-ea"/>
                <a:cs typeface="+mn-cs"/>
              </a:rPr>
              <a:t>Explain that students will add to the tool after activities to keep track of what they have figured out that will help them to answer the unit driving question. </a:t>
            </a:r>
          </a:p>
          <a:p>
            <a:pPr lvl="0"/>
            <a:r>
              <a:rPr lang="en-US" sz="1200" kern="1200" dirty="0">
                <a:solidFill>
                  <a:schemeClr val="tx1"/>
                </a:solidFill>
                <a:effectLst/>
                <a:latin typeface="+mn-lt"/>
                <a:ea typeface="+mn-ea"/>
                <a:cs typeface="+mn-cs"/>
              </a:rPr>
              <a:t>Have students write the activity name in the first column, "Explaining How Plants Make Food, Move and Function."</a:t>
            </a:r>
          </a:p>
          <a:p>
            <a:pPr lvl="0"/>
            <a:r>
              <a:rPr lang="en-US" sz="1200" kern="1200" dirty="0">
                <a:solidFill>
                  <a:schemeClr val="tx1"/>
                </a:solidFill>
                <a:effectLst/>
                <a:latin typeface="+mn-lt"/>
                <a:ea typeface="+mn-ea"/>
                <a:cs typeface="+mn-cs"/>
              </a:rPr>
              <a:t>Have a class discussion about what students figured out during the activity that will help them in answering the unit driving question. When you come to consensus as a class, have students record the answer in the second column of the tool.</a:t>
            </a:r>
          </a:p>
          <a:p>
            <a:pPr lvl="0"/>
            <a:r>
              <a:rPr lang="en-US" sz="1200" kern="1200" dirty="0">
                <a:solidFill>
                  <a:schemeClr val="tx1"/>
                </a:solidFill>
                <a:effectLst/>
                <a:latin typeface="+mn-lt"/>
                <a:ea typeface="+mn-ea"/>
                <a:cs typeface="+mn-cs"/>
              </a:rPr>
              <a:t>Have a class discussion about what students are wondering now that will help them move towards answering the unit driving question. Have students record the questions in the third column of the tool. </a:t>
            </a:r>
          </a:p>
          <a:p>
            <a:pPr lvl="0"/>
            <a:r>
              <a:rPr lang="en-US" sz="1200" kern="1200" dirty="0">
                <a:solidFill>
                  <a:schemeClr val="tx1"/>
                </a:solidFill>
                <a:effectLst/>
                <a:latin typeface="+mn-lt"/>
                <a:ea typeface="+mn-ea"/>
                <a:cs typeface="+mn-cs"/>
              </a:rPr>
              <a:t>Have students keep their Learning Tracking Tool for future activities. </a:t>
            </a:r>
          </a:p>
          <a:p>
            <a:pPr lvl="0"/>
            <a:r>
              <a:rPr lang="en-US" sz="1200" kern="1200" dirty="0">
                <a:solidFill>
                  <a:schemeClr val="tx1"/>
                </a:solidFill>
                <a:effectLst/>
                <a:latin typeface="+mn-lt"/>
                <a:ea typeface="+mn-ea"/>
                <a:cs typeface="+mn-cs"/>
              </a:rPr>
              <a:t>Example Learning Tracking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Activity Chunk: </a:t>
            </a:r>
            <a:r>
              <a:rPr lang="en-US" sz="1200" kern="1200" dirty="0">
                <a:solidFill>
                  <a:schemeClr val="tx1"/>
                </a:solidFill>
                <a:effectLst/>
                <a:latin typeface="+mn-lt"/>
                <a:ea typeface="+mn-ea"/>
                <a:cs typeface="+mn-cs"/>
              </a:rPr>
              <a:t>Explaining How Plants Make Food, Move and Function; Explainer</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Do? </a:t>
            </a:r>
            <a:r>
              <a:rPr lang="en-US" sz="1200" kern="1200" dirty="0">
                <a:solidFill>
                  <a:schemeClr val="tx1"/>
                </a:solidFill>
                <a:effectLst/>
                <a:latin typeface="+mn-lt"/>
                <a:ea typeface="+mn-ea"/>
                <a:cs typeface="+mn-cs"/>
              </a:rPr>
              <a:t>Conduct investigations to explore what happens when plants grow and when plants are left in the light and in the dark. Use the Predictions and Planning Tool and the Evidence-Based Arguments Tool.</a:t>
            </a:r>
          </a:p>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What Did We Figure Out?</a:t>
            </a:r>
            <a:r>
              <a:rPr lang="en-US" sz="1200" kern="1200" dirty="0">
                <a:solidFill>
                  <a:schemeClr val="tx1"/>
                </a:solidFill>
                <a:effectLst/>
                <a:latin typeface="+mn-lt"/>
                <a:ea typeface="+mn-ea"/>
                <a:cs typeface="+mn-cs"/>
              </a:rPr>
              <a:t> The mass of the plant increased while the mass of the paper towel (or gel) remained the same. In the dark,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leaves the plant and enters the air. In the light, CO</a:t>
            </a:r>
            <a:r>
              <a:rPr lang="en-US" sz="1200" kern="1200" baseline="-25000" dirty="0">
                <a:solidFill>
                  <a:schemeClr val="tx1"/>
                </a:solidFill>
                <a:effectLst/>
                <a:latin typeface="+mn-lt"/>
                <a:ea typeface="+mn-ea"/>
                <a:cs typeface="+mn-cs"/>
              </a:rPr>
              <a:t>2</a:t>
            </a:r>
            <a:r>
              <a:rPr lang="en-US" sz="1200" kern="1200" dirty="0">
                <a:solidFill>
                  <a:schemeClr val="tx1"/>
                </a:solidFill>
                <a:effectLst/>
                <a:latin typeface="+mn-lt"/>
                <a:ea typeface="+mn-ea"/>
                <a:cs typeface="+mn-cs"/>
              </a:rPr>
              <a:t> leaves the air and moves into the plant.</a:t>
            </a:r>
          </a:p>
          <a:p>
            <a:r>
              <a:rPr lang="en-US" sz="1200" b="1" kern="1200" dirty="0">
                <a:solidFill>
                  <a:schemeClr val="tx1"/>
                </a:solidFill>
                <a:effectLst/>
                <a:latin typeface="+mn-lt"/>
                <a:ea typeface="+mn-ea"/>
                <a:cs typeface="+mn-cs"/>
              </a:rPr>
              <a:t>What Are We Asking Now? </a:t>
            </a:r>
            <a:r>
              <a:rPr lang="en-US" sz="1200" kern="1200" dirty="0">
                <a:solidFill>
                  <a:schemeClr val="tx1"/>
                </a:solidFill>
                <a:effectLst/>
                <a:latin typeface="+mn-lt"/>
                <a:ea typeface="+mn-ea"/>
                <a:cs typeface="+mn-cs"/>
              </a:rPr>
              <a:t>How do plants get food and energy?</a:t>
            </a:r>
          </a:p>
        </p:txBody>
      </p:sp>
      <p:sp>
        <p:nvSpPr>
          <p:cNvPr id="4" name="Slide Number Placeholder 3"/>
          <p:cNvSpPr>
            <a:spLocks noGrp="1"/>
          </p:cNvSpPr>
          <p:nvPr>
            <p:ph type="sldNum" sz="quarter" idx="10"/>
          </p:nvPr>
        </p:nvSpPr>
        <p:spPr/>
        <p:txBody>
          <a:bodyPr/>
          <a:lstStyle/>
          <a:p>
            <a:fld id="{946B7EDE-1D34-AF43-A72F-F106018D4F39}" type="slidenum">
              <a:rPr lang="en-US" smtClean="0"/>
              <a:pPr/>
              <a:t>27</a:t>
            </a:fld>
            <a:endParaRPr lang="en-US"/>
          </a:p>
        </p:txBody>
      </p:sp>
    </p:spTree>
    <p:extLst>
      <p:ext uri="{BB962C8B-B14F-4D97-AF65-F5344CB8AC3E}">
        <p14:creationId xmlns:p14="http://schemas.microsoft.com/office/powerpoint/2010/main" val="9081781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Revisit students’ arguments about what happens when plants are in Light &amp; Dark.</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3 of the 4.4 Explaining How Plants Make Food: Photosynthesis PPT.</a:t>
            </a:r>
          </a:p>
          <a:p>
            <a:pPr lvl="0"/>
            <a:r>
              <a:rPr lang="en-US" sz="1200" kern="1200" dirty="0">
                <a:solidFill>
                  <a:schemeClr val="tx1"/>
                </a:solidFill>
                <a:effectLst/>
                <a:latin typeface="+mn-lt"/>
                <a:ea typeface="+mn-ea"/>
                <a:cs typeface="+mn-cs"/>
              </a:rPr>
              <a:t>Tell students that this activity’s purpose is to develop explanations for how plants make food.</a:t>
            </a:r>
          </a:p>
          <a:p>
            <a:pPr lvl="0"/>
            <a:r>
              <a:rPr lang="en-US" sz="1200" kern="1200" dirty="0">
                <a:solidFill>
                  <a:schemeClr val="tx1"/>
                </a:solidFill>
                <a:effectLst/>
                <a:latin typeface="+mn-lt"/>
                <a:ea typeface="+mn-ea"/>
                <a:cs typeface="+mn-cs"/>
              </a:rPr>
              <a:t>Return each student’s copy of 3.5 Evidence-Based Arguments Tool for Plants and have them review their arguments before they completed the molecular modeling activity. Their arguments and unanswered questions should also apply to potato plants.</a:t>
            </a:r>
            <a:r>
              <a:rPr lang="en-US" dirty="0">
                <a:effectLst/>
              </a:rPr>
              <a:t> </a:t>
            </a:r>
            <a:endParaRPr lang="en-US" sz="1200" kern="1200" dirty="0">
              <a:solidFill>
                <a:schemeClr val="tx1"/>
              </a:solidFill>
              <a:effectLst/>
              <a:latin typeface="+mn-lt"/>
              <a:ea typeface="+mn-ea"/>
              <a:cs typeface="+mn-cs"/>
            </a:endParaRPr>
          </a:p>
          <a:p>
            <a:endParaRPr lang="en-US" sz="1400" kern="1200" dirty="0">
              <a:solidFill>
                <a:schemeClr val="tx1"/>
              </a:solidFill>
              <a:effectLst/>
              <a:latin typeface="+mn-lt"/>
              <a:ea typeface="+mn-ea"/>
              <a:cs typeface="+mn-cs"/>
            </a:endParaRPr>
          </a:p>
          <a:p>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3</a:t>
            </a:fld>
            <a:endParaRPr lang="en-US"/>
          </a:p>
        </p:txBody>
      </p:sp>
    </p:spTree>
    <p:extLst>
      <p:ext uri="{BB962C8B-B14F-4D97-AF65-F5344CB8AC3E}">
        <p14:creationId xmlns:p14="http://schemas.microsoft.com/office/powerpoint/2010/main" val="37096585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know that plants make their own food.</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4 of the 4.4 Explaining How Plants Make Food: Photosynthesis PPT.</a:t>
            </a:r>
          </a:p>
          <a:p>
            <a:r>
              <a:rPr lang="en-US" sz="1200" kern="1200" dirty="0">
                <a:solidFill>
                  <a:schemeClr val="tx1"/>
                </a:solidFill>
                <a:effectLst/>
                <a:latin typeface="+mn-lt"/>
                <a:ea typeface="+mn-ea"/>
                <a:cs typeface="+mn-cs"/>
              </a:rPr>
              <a:t>Tell students that plants make glucose from photosynthesis in leaves. Glucose can be transported to cells through phloem and used for biosynthesis and cellular respiration.</a:t>
            </a:r>
            <a:r>
              <a:rPr lang="en-US" dirty="0">
                <a:effectLst/>
              </a:rPr>
              <a:t>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946B7EDE-1D34-AF43-A72F-F106018D4F39}" type="slidenum">
              <a:rPr lang="en-US" smtClean="0"/>
              <a:pPr/>
              <a:t>4</a:t>
            </a:fld>
            <a:endParaRPr lang="en-US"/>
          </a:p>
        </p:txBody>
      </p:sp>
    </p:spTree>
    <p:extLst>
      <p:ext uri="{BB962C8B-B14F-4D97-AF65-F5344CB8AC3E}">
        <p14:creationId xmlns:p14="http://schemas.microsoft.com/office/powerpoint/2010/main" val="342206192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complete the Explanations process tool.</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5 of the 4.4 Explaining How Plants Make Food: Photosynthesis PPT. Give each student one copy of 4.4 Explanations Tool for Potato Photosynthesis.</a:t>
            </a:r>
          </a:p>
          <a:p>
            <a:pPr lvl="0"/>
            <a:r>
              <a:rPr lang="en-US" sz="1200" kern="1200" dirty="0">
                <a:solidFill>
                  <a:schemeClr val="tx1"/>
                </a:solidFill>
                <a:effectLst/>
                <a:latin typeface="+mn-lt"/>
                <a:ea typeface="+mn-ea"/>
                <a:cs typeface="+mn-cs"/>
              </a:rPr>
              <a:t>Tell students that in this part of the investigation, they will combine everything they learned about how plants make food into an explanation.</a:t>
            </a:r>
          </a:p>
          <a:p>
            <a:pPr lvl="0"/>
            <a:r>
              <a:rPr lang="en-US" sz="1200" kern="1200" dirty="0">
                <a:solidFill>
                  <a:schemeClr val="tx1"/>
                </a:solidFill>
                <a:effectLst/>
                <a:latin typeface="+mn-lt"/>
                <a:ea typeface="+mn-ea"/>
                <a:cs typeface="+mn-cs"/>
              </a:rPr>
              <a:t>Remind them to consider both their evidence from the investigation as well as what they learned in the molecular modeling activity to construct their explanations. </a:t>
            </a:r>
          </a:p>
          <a:p>
            <a:r>
              <a:rPr lang="en-US" sz="1200" kern="1200" dirty="0">
                <a:solidFill>
                  <a:schemeClr val="tx1"/>
                </a:solidFill>
                <a:effectLst/>
                <a:latin typeface="+mn-lt"/>
                <a:ea typeface="+mn-ea"/>
                <a:cs typeface="+mn-cs"/>
              </a:rPr>
              <a:t>Give students about 10 minutes to complete the Explanations process tool.</a:t>
            </a:r>
            <a:r>
              <a:rPr lang="en-US" dirty="0">
                <a:effectLst/>
              </a:rPr>
              <a:t>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5</a:t>
            </a:fld>
            <a:endParaRPr lang="en-US"/>
          </a:p>
        </p:txBody>
      </p:sp>
    </p:spTree>
    <p:extLst>
      <p:ext uri="{BB962C8B-B14F-4D97-AF65-F5344CB8AC3E}">
        <p14:creationId xmlns:p14="http://schemas.microsoft.com/office/powerpoint/2010/main" val="6148578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share explanations with each other.</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Show slide 6 of the 4.4 Explaining How Plants Make Food: Photosynthesis PPT. Divide students into pairs and have them compare explanations for the Three Questions and the final explanation on the process tool.</a:t>
            </a:r>
          </a:p>
          <a:p>
            <a:r>
              <a:rPr lang="en-US" sz="1200" kern="1200" dirty="0">
                <a:solidFill>
                  <a:schemeClr val="tx1"/>
                </a:solidFill>
                <a:effectLst/>
                <a:latin typeface="+mn-lt"/>
                <a:ea typeface="+mn-ea"/>
                <a:cs typeface="+mn-cs"/>
              </a:rPr>
              <a:t>Have students use the Three Questions 11 x 17 Poster (or Handout) as a reference. Have students check their explanations with the middle and right-hand columns of the poster to make sure they are following the “rules.”</a:t>
            </a:r>
            <a:r>
              <a:rPr lang="en-US" dirty="0">
                <a:effectLst/>
              </a:rPr>
              <a:t> </a:t>
            </a:r>
            <a:endParaRPr lang="en-US" sz="14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754EE964-B89B-4FE9-BE39-55957A3A45BE}" type="slidenum">
              <a:rPr lang="en-US" smtClean="0"/>
              <a:t>6</a:t>
            </a:fld>
            <a:endParaRPr lang="en-US"/>
          </a:p>
        </p:txBody>
      </p:sp>
    </p:spTree>
    <p:extLst>
      <p:ext uri="{BB962C8B-B14F-4D97-AF65-F5344CB8AC3E}">
        <p14:creationId xmlns:p14="http://schemas.microsoft.com/office/powerpoint/2010/main" val="2384494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7-13 in the PPT to have the students discuss what is happening to matter during photosynthesis and to have them check their answers to the Matter Movement Question on their 4.4 Explanations Tool for Potato Photosynthesis.</a:t>
            </a:r>
          </a:p>
          <a:p>
            <a:pPr lvl="0"/>
            <a:r>
              <a:rPr lang="en-US" sz="1200" kern="1200" dirty="0">
                <a:solidFill>
                  <a:schemeClr val="tx1"/>
                </a:solidFill>
                <a:effectLst/>
                <a:latin typeface="+mn-lt"/>
                <a:ea typeface="+mn-ea"/>
                <a:cs typeface="+mn-cs"/>
              </a:rPr>
              <a:t>Show students slides 7-9 to have them think about where atoms are moving from and moving to during photosynthesis.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7</a:t>
            </a:fld>
            <a:endParaRPr lang="en-US"/>
          </a:p>
        </p:txBody>
      </p:sp>
    </p:spTree>
    <p:extLst>
      <p:ext uri="{BB962C8B-B14F-4D97-AF65-F5344CB8AC3E}">
        <p14:creationId xmlns:p14="http://schemas.microsoft.com/office/powerpoint/2010/main" val="5736371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7-13 in the PPT to have the students discuss what is happening to matter during photosynthesis and to have them check their answers to the Matter Movement Question on their 4.4 Explanations Tool for Potato Photosynthesis.</a:t>
            </a:r>
          </a:p>
          <a:p>
            <a:pPr lvl="0"/>
            <a:r>
              <a:rPr lang="en-US" sz="1200" kern="1200" dirty="0">
                <a:solidFill>
                  <a:schemeClr val="tx1"/>
                </a:solidFill>
                <a:effectLst/>
                <a:latin typeface="+mn-lt"/>
                <a:ea typeface="+mn-ea"/>
                <a:cs typeface="+mn-cs"/>
              </a:rPr>
              <a:t>Show students slides 7-9 to have them think about where atoms are moving from and moving to during photosynthesis.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8</a:t>
            </a:fld>
            <a:endParaRPr lang="en-US"/>
          </a:p>
        </p:txBody>
      </p:sp>
    </p:spTree>
    <p:extLst>
      <p:ext uri="{BB962C8B-B14F-4D97-AF65-F5344CB8AC3E}">
        <p14:creationId xmlns:p14="http://schemas.microsoft.com/office/powerpoint/2010/main" val="37736953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Have students think about how photosynthesis answers the Matter Movement question.</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Use slides 7-13 in the PPT to have the students discuss what is happening to matter during photosynthesis and to have them check their answers to the Matter Movement Question on their 4.4 Explanations Tool for Potato Photosynthesis.</a:t>
            </a:r>
          </a:p>
          <a:p>
            <a:pPr lvl="0"/>
            <a:r>
              <a:rPr lang="en-US" sz="1200" kern="1200" dirty="0">
                <a:solidFill>
                  <a:schemeClr val="tx1"/>
                </a:solidFill>
                <a:effectLst/>
                <a:latin typeface="+mn-lt"/>
                <a:ea typeface="+mn-ea"/>
                <a:cs typeface="+mn-cs"/>
              </a:rPr>
              <a:t>Show students slides 7-9 to have them think about where atoms are moving from and moving to during photosynthesis. </a:t>
            </a:r>
          </a:p>
          <a:p>
            <a:pPr marL="0" marR="0" indent="0" algn="l" defTabSz="457200" rtl="0" eaLnBrk="1" fontAlgn="auto" latinLnBrk="0" hangingPunct="1">
              <a:lnSpc>
                <a:spcPct val="100000"/>
              </a:lnSpc>
              <a:spcBef>
                <a:spcPts val="0"/>
              </a:spcBef>
              <a:spcAft>
                <a:spcPts val="0"/>
              </a:spcAft>
              <a:buClrTx/>
              <a:buSzTx/>
              <a:buFontTx/>
              <a:buNone/>
              <a:tabLst/>
              <a:defRPr/>
            </a:pPr>
            <a:endParaRPr lang="en-US" dirty="0"/>
          </a:p>
          <a:p>
            <a:pPr marL="0" marR="0" indent="0" algn="l" defTabSz="457200" rtl="0" eaLnBrk="1" fontAlgn="auto" latinLnBrk="0" hangingPunct="1">
              <a:lnSpc>
                <a:spcPct val="100000"/>
              </a:lnSpc>
              <a:spcBef>
                <a:spcPts val="0"/>
              </a:spcBef>
              <a:spcAft>
                <a:spcPts val="0"/>
              </a:spcAft>
              <a:buClrTx/>
              <a:buSzTx/>
              <a:buFontTx/>
              <a:buNone/>
              <a:tabLst/>
              <a:defRPr/>
            </a:pPr>
            <a:r>
              <a:rPr lang="en-US" dirty="0"/>
              <a:t>Image Credit:</a:t>
            </a:r>
            <a:r>
              <a:rPr lang="en-US" baseline="0" dirty="0"/>
              <a:t> Craig Douglas, Michigan State University</a:t>
            </a:r>
          </a:p>
          <a:p>
            <a:pPr marL="0" marR="0" indent="0" algn="l" defTabSz="457200" rtl="0" eaLnBrk="1" fontAlgn="auto" latinLnBrk="0" hangingPunct="1">
              <a:lnSpc>
                <a:spcPct val="100000"/>
              </a:lnSpc>
              <a:spcBef>
                <a:spcPts val="0"/>
              </a:spcBef>
              <a:spcAft>
                <a:spcPts val="0"/>
              </a:spcAft>
              <a:buClrTx/>
              <a:buSzTx/>
              <a:buFontTx/>
              <a:buNone/>
              <a:tabLst/>
              <a:defRPr/>
            </a:pPr>
            <a:endParaRPr lang="en-US" baseline="0" dirty="0"/>
          </a:p>
        </p:txBody>
      </p:sp>
      <p:sp>
        <p:nvSpPr>
          <p:cNvPr id="4" name="Slide Number Placeholder 3"/>
          <p:cNvSpPr>
            <a:spLocks noGrp="1"/>
          </p:cNvSpPr>
          <p:nvPr>
            <p:ph type="sldNum" sz="quarter" idx="10"/>
          </p:nvPr>
        </p:nvSpPr>
        <p:spPr/>
        <p:txBody>
          <a:bodyPr/>
          <a:lstStyle/>
          <a:p>
            <a:fld id="{D3F3F3A2-4CB2-4280-92F2-A775C7AFE2B3}" type="slidenum">
              <a:rPr lang="en-US" smtClean="0"/>
              <a:pPr/>
              <a:t>9</a:t>
            </a:fld>
            <a:endParaRPr lang="en-US"/>
          </a:p>
        </p:txBody>
      </p:sp>
    </p:spTree>
    <p:extLst>
      <p:ext uri="{BB962C8B-B14F-4D97-AF65-F5344CB8AC3E}">
        <p14:creationId xmlns:p14="http://schemas.microsoft.com/office/powerpoint/2010/main" val="75404132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pic>
        <p:nvPicPr>
          <p:cNvPr id="7" name="Picture 6" descr="Carbon TIME 4b.png"/>
          <p:cNvPicPr>
            <a:picLocks noChangeAspect="1"/>
          </p:cNvPicPr>
          <p:nvPr userDrawn="1"/>
        </p:nvPicPr>
        <p:blipFill>
          <a:blip r:embed="rId2" cstate="print">
            <a:extLst>
              <a:ext uri="{28A0092B-C50C-407E-A947-70E740481C1C}">
                <a14:useLocalDpi xmlns:a14="http://schemas.microsoft.com/office/drawing/2010/main"/>
              </a:ext>
            </a:extLst>
          </a:blip>
          <a:stretch>
            <a:fillRect/>
          </a:stretch>
        </p:blipFill>
        <p:spPr>
          <a:xfrm>
            <a:off x="486683" y="482468"/>
            <a:ext cx="1990713" cy="1505558"/>
          </a:xfrm>
          <a:prstGeom prst="rect">
            <a:avLst/>
          </a:prstGeom>
        </p:spPr>
      </p:pic>
    </p:spTree>
    <p:extLst>
      <p:ext uri="{BB962C8B-B14F-4D97-AF65-F5344CB8AC3E}">
        <p14:creationId xmlns:p14="http://schemas.microsoft.com/office/powerpoint/2010/main" val="890514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561500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483201"/>
            <a:ext cx="2057400" cy="5642962"/>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57200" y="483201"/>
            <a:ext cx="6019800" cy="5642962"/>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6356350"/>
            <a:ext cx="2133600" cy="365125"/>
          </a:xfrm>
          <a:prstGeom prst="rect">
            <a:avLst/>
          </a:prstGeom>
        </p:spPr>
        <p:txBody>
          <a:bodyPr/>
          <a:lstStyle/>
          <a:p>
            <a:endParaRPr lang="en-US"/>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6994125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457200" y="1504826"/>
            <a:ext cx="8229600" cy="490674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23400999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6" name="Slide Number Placeholder 5"/>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5074760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3111870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a:xfrm>
            <a:off x="457200" y="6356350"/>
            <a:ext cx="2133600" cy="365125"/>
          </a:xfrm>
          <a:prstGeom prst="rect">
            <a:avLst/>
          </a:prstGeom>
        </p:spPr>
        <p:txBody>
          <a:bodyPr/>
          <a:lstStyle/>
          <a:p>
            <a:endParaRPr lang="en-US" dirty="0"/>
          </a:p>
        </p:txBody>
      </p:sp>
      <p:sp>
        <p:nvSpPr>
          <p:cNvPr id="8" name="Footer Placeholder 7"/>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9" name="Slide Number Placeholder 8"/>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1247143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a:xfrm>
            <a:off x="457200" y="6356350"/>
            <a:ext cx="2133600" cy="365125"/>
          </a:xfrm>
          <a:prstGeom prst="rect">
            <a:avLst/>
          </a:prstGeom>
        </p:spPr>
        <p:txBody>
          <a:bodyPr/>
          <a:lstStyle/>
          <a:p>
            <a:endParaRPr lang="en-US"/>
          </a:p>
        </p:txBody>
      </p:sp>
      <p:sp>
        <p:nvSpPr>
          <p:cNvPr id="4" name="Footer Placeholder 3"/>
          <p:cNvSpPr>
            <a:spLocks noGrp="1"/>
          </p:cNvSpPr>
          <p:nvPr>
            <p:ph type="ftr" sz="quarter" idx="11"/>
          </p:nvPr>
        </p:nvSpPr>
        <p:spPr>
          <a:xfrm>
            <a:off x="3124200" y="6356350"/>
            <a:ext cx="2895600" cy="365125"/>
          </a:xfrm>
          <a:prstGeom prst="rect">
            <a:avLst/>
          </a:prstGeom>
        </p:spPr>
        <p:txBody>
          <a:bodyPr/>
          <a:lstStyle/>
          <a:p>
            <a:endParaRPr lang="en-US"/>
          </a:p>
        </p:txBody>
      </p:sp>
      <p:sp>
        <p:nvSpPr>
          <p:cNvPr id="5" name="Slide Number Placeholder 4"/>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13722786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457200" y="6356350"/>
            <a:ext cx="2133600" cy="365125"/>
          </a:xfrm>
          <a:prstGeom prst="rect">
            <a:avLst/>
          </a:prstGeom>
        </p:spPr>
        <p:txBody>
          <a:bodyPr/>
          <a:lstStyle/>
          <a:p>
            <a:endParaRPr lang="en-US"/>
          </a:p>
        </p:txBody>
      </p:sp>
      <p:sp>
        <p:nvSpPr>
          <p:cNvPr id="3" name="Footer Placeholder 2"/>
          <p:cNvSpPr>
            <a:spLocks noGrp="1"/>
          </p:cNvSpPr>
          <p:nvPr>
            <p:ph type="ftr" sz="quarter" idx="11"/>
          </p:nvPr>
        </p:nvSpPr>
        <p:spPr>
          <a:xfrm>
            <a:off x="3124200" y="6356350"/>
            <a:ext cx="2895600" cy="365125"/>
          </a:xfrm>
          <a:prstGeom prst="rect">
            <a:avLst/>
          </a:prstGeom>
        </p:spPr>
        <p:txBody>
          <a:bodyPr/>
          <a:lstStyle/>
          <a:p>
            <a:endParaRPr lang="en-US"/>
          </a:p>
        </p:txBody>
      </p:sp>
      <p:sp>
        <p:nvSpPr>
          <p:cNvPr id="4" name="Slide Number Placeholder 3"/>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9585041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3008313" cy="979511"/>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455588"/>
            <a:ext cx="5111750" cy="567057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27522720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57200" y="6356350"/>
            <a:ext cx="2133600" cy="365125"/>
          </a:xfrm>
          <a:prstGeom prst="rect">
            <a:avLst/>
          </a:prstGeom>
        </p:spPr>
        <p:txBody>
          <a:bodyPr/>
          <a:lstStyle/>
          <a:p>
            <a:endParaRPr lang="en-US"/>
          </a:p>
        </p:txBody>
      </p:sp>
      <p:sp>
        <p:nvSpPr>
          <p:cNvPr id="6" name="Footer Placeholder 5"/>
          <p:cNvSpPr>
            <a:spLocks noGrp="1"/>
          </p:cNvSpPr>
          <p:nvPr>
            <p:ph type="ftr" sz="quarter" idx="11"/>
          </p:nvPr>
        </p:nvSpPr>
        <p:spPr>
          <a:xfrm>
            <a:off x="3124200" y="6356350"/>
            <a:ext cx="2895600" cy="365125"/>
          </a:xfrm>
          <a:prstGeom prst="rect">
            <a:avLst/>
          </a:prstGeom>
        </p:spPr>
        <p:txBody>
          <a:bodyPr/>
          <a:lstStyle/>
          <a:p>
            <a:endParaRPr lang="en-US"/>
          </a:p>
        </p:txBody>
      </p:sp>
      <p:sp>
        <p:nvSpPr>
          <p:cNvPr id="7" name="Slide Number Placeholder 6"/>
          <p:cNvSpPr>
            <a:spLocks noGrp="1"/>
          </p:cNvSpPr>
          <p:nvPr>
            <p:ph type="sldNum" sz="quarter" idx="12"/>
          </p:nvPr>
        </p:nvSpPr>
        <p:spPr/>
        <p:txBody>
          <a:bodyPr/>
          <a:lstStyle/>
          <a:p>
            <a:fld id="{D3A1C050-F6FE-0E43-A9D0-F8EEADE3D1E4}" type="slidenum">
              <a:rPr lang="en-US" smtClean="0"/>
              <a:pPr/>
              <a:t>‹#›</a:t>
            </a:fld>
            <a:endParaRPr lang="en-US"/>
          </a:p>
        </p:txBody>
      </p:sp>
    </p:spTree>
    <p:extLst>
      <p:ext uri="{BB962C8B-B14F-4D97-AF65-F5344CB8AC3E}">
        <p14:creationId xmlns:p14="http://schemas.microsoft.com/office/powerpoint/2010/main" val="3510289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457200"/>
            <a:ext cx="8229600" cy="9924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57200" y="1491020"/>
            <a:ext cx="8229600" cy="490674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6" name="Slide Number Placeholder 5"/>
          <p:cNvSpPr>
            <a:spLocks noGrp="1"/>
          </p:cNvSpPr>
          <p:nvPr>
            <p:ph type="sldNum" sz="quarter" idx="4"/>
          </p:nvPr>
        </p:nvSpPr>
        <p:spPr>
          <a:xfrm>
            <a:off x="6553200" y="6411574"/>
            <a:ext cx="2133600" cy="365125"/>
          </a:xfrm>
          <a:prstGeom prst="rect">
            <a:avLst/>
          </a:prstGeom>
        </p:spPr>
        <p:txBody>
          <a:bodyPr vert="horz" lIns="91440" tIns="45720" rIns="91440" bIns="45720" rtlCol="0" anchor="ctr"/>
          <a:lstStyle>
            <a:lvl1pPr algn="r">
              <a:defRPr sz="2000">
                <a:solidFill>
                  <a:schemeClr val="tx1">
                    <a:tint val="75000"/>
                  </a:schemeClr>
                </a:solidFill>
                <a:latin typeface="Arial" panose="020B0604020202020204" pitchFamily="34" charset="0"/>
                <a:cs typeface="Arial" panose="020B0604020202020204" pitchFamily="34" charset="0"/>
              </a:defRPr>
            </a:lvl1pPr>
          </a:lstStyle>
          <a:p>
            <a:fld id="{2BAAFF94-8111-A348-8301-1F63C1D0CE4E}" type="slidenum">
              <a:rPr lang="en-US" smtClean="0"/>
              <a:pPr/>
              <a:t>‹#›</a:t>
            </a:fld>
            <a:endParaRPr lang="en-US" dirty="0"/>
          </a:p>
        </p:txBody>
      </p:sp>
      <p:sp>
        <p:nvSpPr>
          <p:cNvPr id="9" name="Footer Placeholder 5"/>
          <p:cNvSpPr>
            <a:spLocks noGrp="1"/>
          </p:cNvSpPr>
          <p:nvPr>
            <p:ph type="ftr" sz="quarter" idx="3"/>
          </p:nvPr>
        </p:nvSpPr>
        <p:spPr>
          <a:xfrm>
            <a:off x="457200" y="6400800"/>
            <a:ext cx="5989674" cy="365125"/>
          </a:xfrm>
          <a:prstGeom prst="rect">
            <a:avLst/>
          </a:prstGeom>
        </p:spPr>
        <p:txBody>
          <a:bodyPr/>
          <a:lstStyle/>
          <a:p>
            <a:endParaRPr lang="en-US" dirty="0"/>
          </a:p>
        </p:txBody>
      </p:sp>
    </p:spTree>
    <p:extLst>
      <p:ext uri="{BB962C8B-B14F-4D97-AF65-F5344CB8AC3E}">
        <p14:creationId xmlns:p14="http://schemas.microsoft.com/office/powerpoint/2010/main" val="7913569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image" Target="../media/image4.png"/><Relationship Id="rId4" Type="http://schemas.openxmlformats.org/officeDocument/2006/relationships/image" Target="../media/image3.png"/></Relationships>
</file>

<file path=ppt/slides/_rels/slide15.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png"/><Relationship Id="rId7" Type="http://schemas.openxmlformats.org/officeDocument/2006/relationships/image" Target="../media/image11.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7.png"/><Relationship Id="rId5" Type="http://schemas.openxmlformats.org/officeDocument/2006/relationships/image" Target="../media/image20.png"/><Relationship Id="rId10" Type="http://schemas.openxmlformats.org/officeDocument/2006/relationships/image" Target="../media/image21.png"/><Relationship Id="rId4" Type="http://schemas.openxmlformats.org/officeDocument/2006/relationships/image" Target="../media/image19.png"/><Relationship Id="rId9" Type="http://schemas.openxmlformats.org/officeDocument/2006/relationships/image" Target="../media/image13.png"/></Relationships>
</file>

<file path=ppt/slides/_rels/slide16.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16.png"/><Relationship Id="rId7" Type="http://schemas.openxmlformats.org/officeDocument/2006/relationships/image" Target="../media/image17.pn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22.png"/><Relationship Id="rId4" Type="http://schemas.openxmlformats.org/officeDocument/2006/relationships/image" Target="../media/image9.png"/><Relationship Id="rId9" Type="http://schemas.openxmlformats.org/officeDocument/2006/relationships/image" Target="../media/image13.png"/></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25.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24.png"/><Relationship Id="rId5" Type="http://schemas.openxmlformats.org/officeDocument/2006/relationships/image" Target="../media/image16.png"/><Relationship Id="rId4" Type="http://schemas.openxmlformats.org/officeDocument/2006/relationships/image" Target="../media/image23.png"/></Relationships>
</file>

<file path=ppt/slides/_rels/slide21.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image" Target="../media/image27.png"/></Relationships>
</file>

<file path=ppt/slides/_rels/slide22.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6.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png"/><Relationship Id="rId7" Type="http://schemas.openxmlformats.org/officeDocument/2006/relationships/image" Target="../media/image17.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image" Target="../media/image11.png"/><Relationship Id="rId5" Type="http://schemas.openxmlformats.org/officeDocument/2006/relationships/image" Target="../media/image16.png"/><Relationship Id="rId10" Type="http://schemas.openxmlformats.org/officeDocument/2006/relationships/image" Target="../media/image14.png"/><Relationship Id="rId4" Type="http://schemas.openxmlformats.org/officeDocument/2006/relationships/image" Target="../media/image15.png"/><Relationship Id="rId9"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85800" y="2130425"/>
            <a:ext cx="7772400" cy="1470025"/>
          </a:xfrm>
          <a:prstGeom prst="rect">
            <a:avLst/>
          </a:prstGeom>
        </p:spPr>
        <p:txBody>
          <a:bodyPr/>
          <a:lstStyle>
            <a:lvl1pPr algn="ctr" defTabSz="457200" rtl="0" eaLnBrk="1" latinLnBrk="0" hangingPunct="1">
              <a:spcBef>
                <a:spcPct val="0"/>
              </a:spcBef>
              <a:buNone/>
              <a:defRPr sz="4400" kern="1200">
                <a:solidFill>
                  <a:schemeClr val="tx1"/>
                </a:solidFill>
                <a:latin typeface="+mj-lt"/>
                <a:ea typeface="+mj-ea"/>
                <a:cs typeface="+mj-cs"/>
              </a:defRPr>
            </a:lvl1pPr>
          </a:lstStyle>
          <a:p>
            <a:endParaRPr lang="en-US" dirty="0">
              <a:ea typeface="ＭＳ Ｐゴシック" charset="-128"/>
              <a:cs typeface="ＭＳ Ｐゴシック" charset="-128"/>
            </a:endParaRPr>
          </a:p>
        </p:txBody>
      </p:sp>
      <p:sp>
        <p:nvSpPr>
          <p:cNvPr id="7" name="Subtitle 2"/>
          <p:cNvSpPr txBox="1">
            <a:spLocks/>
          </p:cNvSpPr>
          <p:nvPr/>
        </p:nvSpPr>
        <p:spPr>
          <a:xfrm>
            <a:off x="1371600" y="3886200"/>
            <a:ext cx="6400800" cy="1752600"/>
          </a:xfrm>
          <a:prstGeom prst="rect">
            <a:avLst/>
          </a:prstGeom>
        </p:spPr>
        <p:txBody>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buNone/>
            </a:pPr>
            <a:endParaRPr lang="en-US" dirty="0">
              <a:solidFill>
                <a:srgbClr val="000000"/>
              </a:solidFill>
              <a:ea typeface="ＭＳ Ｐゴシック" charset="-128"/>
              <a:cs typeface="ＭＳ Ｐゴシック" charset="-128"/>
            </a:endParaRPr>
          </a:p>
        </p:txBody>
      </p:sp>
      <p:grpSp>
        <p:nvGrpSpPr>
          <p:cNvPr id="3" name="Group 2"/>
          <p:cNvGrpSpPr/>
          <p:nvPr/>
        </p:nvGrpSpPr>
        <p:grpSpPr>
          <a:xfrm>
            <a:off x="178036" y="294321"/>
            <a:ext cx="5954172" cy="684705"/>
            <a:chOff x="178036" y="294321"/>
            <a:chExt cx="5954172" cy="684705"/>
          </a:xfrm>
        </p:grpSpPr>
        <p:sp>
          <p:nvSpPr>
            <p:cNvPr id="6" name="TextBox 5"/>
            <p:cNvSpPr txBox="1"/>
            <p:nvPr/>
          </p:nvSpPr>
          <p:spPr>
            <a:xfrm>
              <a:off x="3003051" y="332695"/>
              <a:ext cx="3129157" cy="646331"/>
            </a:xfrm>
            <a:prstGeom prst="rect">
              <a:avLst/>
            </a:prstGeom>
            <a:noFill/>
          </p:spPr>
          <p:txBody>
            <a:bodyPr wrap="none" rtlCol="0">
              <a:spAutoFit/>
            </a:bodyPr>
            <a:lstStyle/>
            <a:p>
              <a:r>
                <a:rPr lang="en-US" sz="1200" i="1" dirty="0"/>
                <a:t>Carbon: Transformations in Matter and Energy</a:t>
              </a:r>
            </a:p>
            <a:p>
              <a:r>
                <a:rPr lang="en-US" sz="1200" i="1" dirty="0"/>
                <a:t>Environmental Literacy Project</a:t>
              </a:r>
              <a:br>
                <a:rPr lang="en-US" sz="1200" i="1" dirty="0"/>
              </a:br>
              <a:r>
                <a:rPr lang="en-US" sz="1200" i="1" dirty="0"/>
                <a:t>Michigan State University</a:t>
              </a:r>
              <a:r>
                <a:rPr lang="en-US" sz="1200" dirty="0">
                  <a:effectLst/>
                </a:rPr>
                <a:t> </a:t>
              </a:r>
              <a:endParaRPr lang="en-US" sz="1600" dirty="0"/>
            </a:p>
          </p:txBody>
        </p:sp>
        <p:pic>
          <p:nvPicPr>
            <p:cNvPr id="2" name="Picture 1" descr="Carbon TIME 1 line small.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8036" y="294321"/>
              <a:ext cx="2831104" cy="643007"/>
            </a:xfrm>
            <a:prstGeom prst="rect">
              <a:avLst/>
            </a:prstGeom>
          </p:spPr>
        </p:pic>
      </p:grpSp>
      <p:sp>
        <p:nvSpPr>
          <p:cNvPr id="12" name="Title 11"/>
          <p:cNvSpPr>
            <a:spLocks noGrp="1"/>
          </p:cNvSpPr>
          <p:nvPr>
            <p:ph type="title"/>
          </p:nvPr>
        </p:nvSpPr>
        <p:spPr>
          <a:xfrm>
            <a:off x="457200" y="998801"/>
            <a:ext cx="8229600" cy="2539882"/>
          </a:xfrm>
        </p:spPr>
        <p:txBody>
          <a:bodyPr>
            <a:normAutofit fontScale="90000"/>
          </a:bodyPr>
          <a:lstStyle/>
          <a:p>
            <a:r>
              <a:rPr lang="en-US" i="1" dirty="0">
                <a:latin typeface="Arial"/>
                <a:cs typeface="Arial"/>
              </a:rPr>
              <a:t>Plants </a:t>
            </a:r>
            <a:r>
              <a:rPr lang="en-US" dirty="0">
                <a:latin typeface="Arial"/>
                <a:cs typeface="Arial"/>
              </a:rPr>
              <a:t>Unit</a:t>
            </a:r>
            <a:br>
              <a:rPr lang="en-US" dirty="0">
                <a:latin typeface="Arial"/>
                <a:cs typeface="Arial"/>
              </a:rPr>
            </a:br>
            <a:r>
              <a:rPr lang="en-US" dirty="0">
                <a:latin typeface="Arial"/>
                <a:cs typeface="Arial"/>
              </a:rPr>
              <a:t>Activity 4.4 Explaining How Plants Make Food: Photosynthesis</a:t>
            </a:r>
          </a:p>
        </p:txBody>
      </p:sp>
      <p:grpSp>
        <p:nvGrpSpPr>
          <p:cNvPr id="8" name="Group 7"/>
          <p:cNvGrpSpPr/>
          <p:nvPr/>
        </p:nvGrpSpPr>
        <p:grpSpPr>
          <a:xfrm>
            <a:off x="4281853" y="2938112"/>
            <a:ext cx="4442628" cy="3531145"/>
            <a:chOff x="0" y="0"/>
            <a:chExt cx="3418841" cy="2743200"/>
          </a:xfrm>
        </p:grpSpPr>
        <p:grpSp>
          <p:nvGrpSpPr>
            <p:cNvPr id="9" name="Group 8"/>
            <p:cNvGrpSpPr/>
            <p:nvPr/>
          </p:nvGrpSpPr>
          <p:grpSpPr>
            <a:xfrm>
              <a:off x="1028700" y="0"/>
              <a:ext cx="2390141" cy="2171671"/>
              <a:chOff x="897761" y="0"/>
              <a:chExt cx="1837002" cy="1874404"/>
            </a:xfrm>
          </p:grpSpPr>
          <p:cxnSp>
            <p:nvCxnSpPr>
              <p:cNvPr id="14" name="Straight Connector 13"/>
              <p:cNvCxnSpPr/>
              <p:nvPr/>
            </p:nvCxnSpPr>
            <p:spPr>
              <a:xfrm flipH="1">
                <a:off x="897761" y="571500"/>
                <a:ext cx="1274477" cy="204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15" name="Picture 14" descr="C:\Users\Christa\Dropbox\2 CTIME2 General\2.2 Curriculum Development\2.2.2 Media and Images\1 From Craig\Graphics-Images\B&amp;W line drawings\potato plant lin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29253" y="0"/>
                <a:ext cx="905510" cy="1733549"/>
              </a:xfrm>
              <a:prstGeom prst="rect">
                <a:avLst/>
              </a:prstGeom>
              <a:noFill/>
              <a:ln>
                <a:noFill/>
              </a:ln>
            </p:spPr>
          </p:pic>
          <p:cxnSp>
            <p:nvCxnSpPr>
              <p:cNvPr id="16" name="Straight Connector 15"/>
              <p:cNvCxnSpPr/>
              <p:nvPr/>
            </p:nvCxnSpPr>
            <p:spPr>
              <a:xfrm flipH="1">
                <a:off x="1600546" y="457200"/>
                <a:ext cx="585560" cy="1417204"/>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10" name="Group 9"/>
            <p:cNvGrpSpPr/>
            <p:nvPr/>
          </p:nvGrpSpPr>
          <p:grpSpPr>
            <a:xfrm>
              <a:off x="0" y="685800"/>
              <a:ext cx="2057400" cy="2057400"/>
              <a:chOff x="0" y="0"/>
              <a:chExt cx="2057400" cy="2057400"/>
            </a:xfrm>
          </p:grpSpPr>
          <p:pic>
            <p:nvPicPr>
              <p:cNvPr id="11" name="Picture 10" descr="Macintosh HD:Users:kirstenedwards:Dropbox (CarbonTIME):2 CTIME2 General:2.2 Curriculum Development:2.2.2 Media and Images:1 From Craig:B&amp;W line drawings:Cells:Plants:leaf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057400" cy="1988185"/>
              </a:xfrm>
              <a:prstGeom prst="rect">
                <a:avLst/>
              </a:prstGeom>
              <a:noFill/>
              <a:ln>
                <a:noFill/>
              </a:ln>
            </p:spPr>
          </p:pic>
          <p:sp>
            <p:nvSpPr>
              <p:cNvPr id="13" name="Oval 12"/>
              <p:cNvSpPr/>
              <p:nvPr/>
            </p:nvSpPr>
            <p:spPr>
              <a:xfrm>
                <a:off x="0" y="0"/>
                <a:ext cx="2057400" cy="20574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5" name="Slide Number Placeholder 4">
            <a:extLst>
              <a:ext uri="{FF2B5EF4-FFF2-40B4-BE49-F238E27FC236}">
                <a16:creationId xmlns:a16="http://schemas.microsoft.com/office/drawing/2014/main" id="{3E303F97-7F92-4607-8826-B2969FBB50E8}"/>
              </a:ext>
            </a:extLst>
          </p:cNvPr>
          <p:cNvSpPr>
            <a:spLocks noGrp="1"/>
          </p:cNvSpPr>
          <p:nvPr>
            <p:ph type="sldNum" sz="quarter" idx="12"/>
          </p:nvPr>
        </p:nvSpPr>
        <p:spPr/>
        <p:txBody>
          <a:bodyPr/>
          <a:lstStyle/>
          <a:p>
            <a:fld id="{D3A1C050-F6FE-0E43-A9D0-F8EEADE3D1E4}" type="slidenum">
              <a:rPr lang="en-US" smtClean="0"/>
              <a:pPr/>
              <a:t>1</a:t>
            </a:fld>
            <a:endParaRPr lang="en-US"/>
          </a:p>
        </p:txBody>
      </p:sp>
    </p:spTree>
    <p:extLst>
      <p:ext uri="{BB962C8B-B14F-4D97-AF65-F5344CB8AC3E}">
        <p14:creationId xmlns:p14="http://schemas.microsoft.com/office/powerpoint/2010/main" val="35319453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834422" y="1757393"/>
            <a:ext cx="3183080" cy="3384827"/>
          </a:xfrm>
        </p:spPr>
        <p:txBody>
          <a:bodyPr>
            <a:normAutofit/>
          </a:bodyPr>
          <a:lstStyle/>
          <a:p>
            <a:pPr marL="0" indent="0">
              <a:buNone/>
            </a:pPr>
            <a:r>
              <a:rPr lang="en-US" dirty="0"/>
              <a:t>Do you have:</a:t>
            </a:r>
          </a:p>
          <a:p>
            <a:r>
              <a:rPr lang="en-US" dirty="0"/>
              <a:t>an arrow showing carbon dioxide or CO</a:t>
            </a:r>
            <a:r>
              <a:rPr lang="en-US" baseline="-25000" dirty="0"/>
              <a:t>2 </a:t>
            </a:r>
            <a:r>
              <a:rPr lang="en-US" dirty="0"/>
              <a:t>going into the plant’s leaf cell?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10</a:t>
            </a:fld>
            <a:endParaRPr lang="en-US"/>
          </a:p>
        </p:txBody>
      </p:sp>
      <p:cxnSp>
        <p:nvCxnSpPr>
          <p:cNvPr id="12" name="Curved Connector 11"/>
          <p:cNvCxnSpPr/>
          <p:nvPr/>
        </p:nvCxnSpPr>
        <p:spPr>
          <a:xfrm rot="5400000">
            <a:off x="1051420" y="2775008"/>
            <a:ext cx="2013027" cy="713447"/>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2430601" y="2460048"/>
            <a:ext cx="677312" cy="365839"/>
          </a:xfrm>
          <a:prstGeom prst="rect">
            <a:avLst/>
          </a:prstGeom>
          <a:noFill/>
          <a:ln>
            <a:solidFill>
              <a:schemeClr val="tx1"/>
            </a:solidFill>
          </a:ln>
        </p:spPr>
        <p:txBody>
          <a:bodyPr wrap="square" rtlCol="0">
            <a:spAutoFit/>
          </a:bodyPr>
          <a:lstStyle/>
          <a:p>
            <a:r>
              <a:rPr lang="en-US" dirty="0"/>
              <a:t>CO</a:t>
            </a:r>
            <a:r>
              <a:rPr lang="en-US" baseline="-25000" dirty="0"/>
              <a:t>2</a:t>
            </a:r>
            <a:endParaRPr lang="en-US" dirty="0"/>
          </a:p>
        </p:txBody>
      </p:sp>
      <p:grpSp>
        <p:nvGrpSpPr>
          <p:cNvPr id="13" name="Group 12"/>
          <p:cNvGrpSpPr/>
          <p:nvPr/>
        </p:nvGrpSpPr>
        <p:grpSpPr>
          <a:xfrm>
            <a:off x="181645" y="1784148"/>
            <a:ext cx="5652777" cy="4708193"/>
            <a:chOff x="0" y="0"/>
            <a:chExt cx="3418841" cy="2743200"/>
          </a:xfrm>
        </p:grpSpPr>
        <p:grpSp>
          <p:nvGrpSpPr>
            <p:cNvPr id="14" name="Group 13"/>
            <p:cNvGrpSpPr/>
            <p:nvPr/>
          </p:nvGrpSpPr>
          <p:grpSpPr>
            <a:xfrm>
              <a:off x="1028700" y="0"/>
              <a:ext cx="2390141" cy="2171671"/>
              <a:chOff x="897761" y="0"/>
              <a:chExt cx="1837002" cy="1874404"/>
            </a:xfrm>
          </p:grpSpPr>
          <p:cxnSp>
            <p:nvCxnSpPr>
              <p:cNvPr id="23" name="Straight Connector 22"/>
              <p:cNvCxnSpPr/>
              <p:nvPr/>
            </p:nvCxnSpPr>
            <p:spPr>
              <a:xfrm flipH="1">
                <a:off x="897761" y="571500"/>
                <a:ext cx="1274477" cy="204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24" name="Picture 23" descr="C:\Users\Christa\Dropbox\2 CTIME2 General\2.2 Curriculum Development\2.2.2 Media and Images\1 From Craig\Graphics-Images\B&amp;W line drawings\potato plant li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9253" y="0"/>
                <a:ext cx="905510" cy="1733550"/>
              </a:xfrm>
              <a:prstGeom prst="rect">
                <a:avLst/>
              </a:prstGeom>
              <a:noFill/>
              <a:ln>
                <a:noFill/>
              </a:ln>
            </p:spPr>
          </p:pic>
          <p:cxnSp>
            <p:nvCxnSpPr>
              <p:cNvPr id="25" name="Straight Connector 24"/>
              <p:cNvCxnSpPr/>
              <p:nvPr/>
            </p:nvCxnSpPr>
            <p:spPr>
              <a:xfrm flipH="1">
                <a:off x="1600546" y="457200"/>
                <a:ext cx="585560" cy="1417204"/>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15" name="Group 14"/>
            <p:cNvGrpSpPr/>
            <p:nvPr/>
          </p:nvGrpSpPr>
          <p:grpSpPr>
            <a:xfrm>
              <a:off x="0" y="685800"/>
              <a:ext cx="2057400" cy="2057400"/>
              <a:chOff x="0" y="0"/>
              <a:chExt cx="2057400" cy="2057400"/>
            </a:xfrm>
          </p:grpSpPr>
          <p:pic>
            <p:nvPicPr>
              <p:cNvPr id="16" name="Picture 15" descr="Macintosh HD:Users:kirstenedwards:Dropbox (CarbonTIME):2 CTIME2 General:2.2 Curriculum Development:2.2.2 Media and Images:1 From Craig:B&amp;W line drawings:Cells:Plants:leaf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57400" cy="1988185"/>
              </a:xfrm>
              <a:prstGeom prst="rect">
                <a:avLst/>
              </a:prstGeom>
              <a:noFill/>
              <a:ln>
                <a:noFill/>
              </a:ln>
            </p:spPr>
          </p:pic>
          <p:sp>
            <p:nvSpPr>
              <p:cNvPr id="17" name="Oval 16"/>
              <p:cNvSpPr/>
              <p:nvPr/>
            </p:nvSpPr>
            <p:spPr>
              <a:xfrm>
                <a:off x="0" y="0"/>
                <a:ext cx="2057400" cy="20574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Tree>
    <p:extLst>
      <p:ext uri="{BB962C8B-B14F-4D97-AF65-F5344CB8AC3E}">
        <p14:creationId xmlns:p14="http://schemas.microsoft.com/office/powerpoint/2010/main" val="196363326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748479" y="1757393"/>
            <a:ext cx="3183080" cy="3384827"/>
          </a:xfrm>
        </p:spPr>
        <p:txBody>
          <a:bodyPr>
            <a:normAutofit/>
          </a:bodyPr>
          <a:lstStyle/>
          <a:p>
            <a:pPr marL="0" indent="0">
              <a:buNone/>
            </a:pPr>
            <a:r>
              <a:rPr lang="en-US" dirty="0"/>
              <a:t>Do you have:</a:t>
            </a:r>
          </a:p>
          <a:p>
            <a:r>
              <a:rPr lang="en-US" dirty="0"/>
              <a:t>an arrow showing water or H</a:t>
            </a:r>
            <a:r>
              <a:rPr lang="en-US" baseline="-25000" dirty="0"/>
              <a:t>2</a:t>
            </a:r>
            <a:r>
              <a:rPr lang="en-US" dirty="0"/>
              <a:t>O</a:t>
            </a:r>
            <a:r>
              <a:rPr lang="en-US" baseline="-25000" dirty="0"/>
              <a:t> </a:t>
            </a:r>
            <a:r>
              <a:rPr lang="en-US" dirty="0"/>
              <a:t>going into the plant’s leaf cell?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11</a:t>
            </a:fld>
            <a:endParaRPr lang="en-US"/>
          </a:p>
        </p:txBody>
      </p:sp>
      <p:cxnSp>
        <p:nvCxnSpPr>
          <p:cNvPr id="7" name="Curved Connector 6"/>
          <p:cNvCxnSpPr/>
          <p:nvPr/>
        </p:nvCxnSpPr>
        <p:spPr>
          <a:xfrm rot="16200000" flipH="1">
            <a:off x="128052" y="2749333"/>
            <a:ext cx="2052534" cy="804303"/>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202296" y="2801260"/>
            <a:ext cx="549871" cy="369332"/>
          </a:xfrm>
          <a:prstGeom prst="rect">
            <a:avLst/>
          </a:prstGeom>
          <a:noFill/>
          <a:ln>
            <a:solidFill>
              <a:schemeClr val="tx1"/>
            </a:solidFill>
          </a:ln>
        </p:spPr>
        <p:txBody>
          <a:bodyPr wrap="square" rtlCol="0">
            <a:spAutoFit/>
          </a:bodyPr>
          <a:lstStyle/>
          <a:p>
            <a:r>
              <a:rPr lang="en-US" dirty="0"/>
              <a:t>H</a:t>
            </a:r>
            <a:r>
              <a:rPr lang="en-US" baseline="-25000" dirty="0"/>
              <a:t>2</a:t>
            </a:r>
            <a:r>
              <a:rPr lang="en-US" dirty="0"/>
              <a:t>O</a:t>
            </a:r>
          </a:p>
        </p:txBody>
      </p:sp>
      <p:cxnSp>
        <p:nvCxnSpPr>
          <p:cNvPr id="29" name="Curved Connector 28"/>
          <p:cNvCxnSpPr/>
          <p:nvPr/>
        </p:nvCxnSpPr>
        <p:spPr>
          <a:xfrm rot="5400000">
            <a:off x="1051420" y="2775008"/>
            <a:ext cx="2013027" cy="713447"/>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30" name="TextBox 29"/>
          <p:cNvSpPr txBox="1"/>
          <p:nvPr/>
        </p:nvSpPr>
        <p:spPr>
          <a:xfrm>
            <a:off x="2430601" y="2460048"/>
            <a:ext cx="677312" cy="365839"/>
          </a:xfrm>
          <a:prstGeom prst="rect">
            <a:avLst/>
          </a:prstGeom>
          <a:noFill/>
          <a:ln>
            <a:solidFill>
              <a:schemeClr val="tx1"/>
            </a:solidFill>
          </a:ln>
        </p:spPr>
        <p:txBody>
          <a:bodyPr wrap="square" rtlCol="0">
            <a:spAutoFit/>
          </a:bodyPr>
          <a:lstStyle/>
          <a:p>
            <a:r>
              <a:rPr lang="en-US" dirty="0"/>
              <a:t>CO</a:t>
            </a:r>
            <a:r>
              <a:rPr lang="en-US" baseline="-25000" dirty="0"/>
              <a:t>2</a:t>
            </a:r>
            <a:endParaRPr lang="en-US" dirty="0"/>
          </a:p>
        </p:txBody>
      </p:sp>
      <p:grpSp>
        <p:nvGrpSpPr>
          <p:cNvPr id="31" name="Group 30"/>
          <p:cNvGrpSpPr/>
          <p:nvPr/>
        </p:nvGrpSpPr>
        <p:grpSpPr>
          <a:xfrm>
            <a:off x="95702" y="1703381"/>
            <a:ext cx="5652777" cy="4708193"/>
            <a:chOff x="0" y="0"/>
            <a:chExt cx="3418841" cy="2743200"/>
          </a:xfrm>
        </p:grpSpPr>
        <p:grpSp>
          <p:nvGrpSpPr>
            <p:cNvPr id="32" name="Group 31"/>
            <p:cNvGrpSpPr/>
            <p:nvPr/>
          </p:nvGrpSpPr>
          <p:grpSpPr>
            <a:xfrm>
              <a:off x="1028700" y="0"/>
              <a:ext cx="2390141" cy="2171671"/>
              <a:chOff x="897761" y="0"/>
              <a:chExt cx="1837002" cy="1874404"/>
            </a:xfrm>
          </p:grpSpPr>
          <p:cxnSp>
            <p:nvCxnSpPr>
              <p:cNvPr id="36" name="Straight Connector 35"/>
              <p:cNvCxnSpPr/>
              <p:nvPr/>
            </p:nvCxnSpPr>
            <p:spPr>
              <a:xfrm flipH="1">
                <a:off x="897761" y="571500"/>
                <a:ext cx="1274477" cy="204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37" name="Picture 36" descr="C:\Users\Christa\Dropbox\2 CTIME2 General\2.2 Curriculum Development\2.2.2 Media and Images\1 From Craig\Graphics-Images\B&amp;W line drawings\potato plant li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9253" y="0"/>
                <a:ext cx="905510" cy="1733549"/>
              </a:xfrm>
              <a:prstGeom prst="rect">
                <a:avLst/>
              </a:prstGeom>
              <a:noFill/>
              <a:ln>
                <a:noFill/>
              </a:ln>
            </p:spPr>
          </p:pic>
          <p:cxnSp>
            <p:nvCxnSpPr>
              <p:cNvPr id="38" name="Straight Connector 37"/>
              <p:cNvCxnSpPr/>
              <p:nvPr/>
            </p:nvCxnSpPr>
            <p:spPr>
              <a:xfrm flipH="1">
                <a:off x="1600546" y="457200"/>
                <a:ext cx="585560" cy="1417204"/>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33" name="Group 32"/>
            <p:cNvGrpSpPr/>
            <p:nvPr/>
          </p:nvGrpSpPr>
          <p:grpSpPr>
            <a:xfrm>
              <a:off x="0" y="685800"/>
              <a:ext cx="2057400" cy="2057400"/>
              <a:chOff x="0" y="0"/>
              <a:chExt cx="2057400" cy="2057400"/>
            </a:xfrm>
          </p:grpSpPr>
          <p:pic>
            <p:nvPicPr>
              <p:cNvPr id="34" name="Picture 33" descr="Macintosh HD:Users:kirstenedwards:Dropbox (CarbonTIME):2 CTIME2 General:2.2 Curriculum Development:2.2.2 Media and Images:1 From Craig:B&amp;W line drawings:Cells:Plants:leaf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57400" cy="1988185"/>
              </a:xfrm>
              <a:prstGeom prst="rect">
                <a:avLst/>
              </a:prstGeom>
              <a:noFill/>
              <a:ln>
                <a:noFill/>
              </a:ln>
            </p:spPr>
          </p:pic>
          <p:sp>
            <p:nvSpPr>
              <p:cNvPr id="35" name="Oval 34"/>
              <p:cNvSpPr/>
              <p:nvPr/>
            </p:nvSpPr>
            <p:spPr>
              <a:xfrm>
                <a:off x="0" y="0"/>
                <a:ext cx="2057400" cy="20574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Tree>
    <p:extLst>
      <p:ext uri="{BB962C8B-B14F-4D97-AF65-F5344CB8AC3E}">
        <p14:creationId xmlns:p14="http://schemas.microsoft.com/office/powerpoint/2010/main" val="19399095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748479" y="1702645"/>
            <a:ext cx="3183080" cy="3948855"/>
          </a:xfrm>
        </p:spPr>
        <p:txBody>
          <a:bodyPr>
            <a:normAutofit/>
          </a:bodyPr>
          <a:lstStyle/>
          <a:p>
            <a:pPr marL="0" indent="0">
              <a:buNone/>
            </a:pPr>
            <a:r>
              <a:rPr lang="en-US" dirty="0"/>
              <a:t>Do you have:</a:t>
            </a:r>
          </a:p>
          <a:p>
            <a:r>
              <a:rPr lang="en-US" dirty="0"/>
              <a:t>an arrow showing glucose or C</a:t>
            </a:r>
            <a:r>
              <a:rPr lang="en-US" baseline="-25000" dirty="0"/>
              <a:t>6</a:t>
            </a:r>
            <a:r>
              <a:rPr lang="en-US" dirty="0"/>
              <a:t>H</a:t>
            </a:r>
            <a:r>
              <a:rPr lang="en-US" baseline="-25000" dirty="0"/>
              <a:t>12</a:t>
            </a:r>
            <a:r>
              <a:rPr lang="en-US" dirty="0"/>
              <a:t>O</a:t>
            </a:r>
            <a:r>
              <a:rPr lang="en-US" baseline="-25000" dirty="0"/>
              <a:t>6</a:t>
            </a:r>
            <a:r>
              <a:rPr lang="en-US" dirty="0"/>
              <a:t> leaving the plant’s leaf cell?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12</a:t>
            </a:fld>
            <a:endParaRPr lang="en-US"/>
          </a:p>
        </p:txBody>
      </p:sp>
      <p:grpSp>
        <p:nvGrpSpPr>
          <p:cNvPr id="12" name="Group 11"/>
          <p:cNvGrpSpPr/>
          <p:nvPr/>
        </p:nvGrpSpPr>
        <p:grpSpPr>
          <a:xfrm>
            <a:off x="95702" y="1703381"/>
            <a:ext cx="5652777" cy="4956965"/>
            <a:chOff x="95702" y="1703381"/>
            <a:chExt cx="5652777" cy="4956965"/>
          </a:xfrm>
        </p:grpSpPr>
        <p:sp>
          <p:nvSpPr>
            <p:cNvPr id="14" name="TextBox 13"/>
            <p:cNvSpPr txBox="1"/>
            <p:nvPr/>
          </p:nvSpPr>
          <p:spPr>
            <a:xfrm>
              <a:off x="2624524" y="6222633"/>
              <a:ext cx="1007357" cy="365839"/>
            </a:xfrm>
            <a:prstGeom prst="rect">
              <a:avLst/>
            </a:prstGeom>
            <a:noFill/>
            <a:ln>
              <a:solidFill>
                <a:schemeClr val="tx1"/>
              </a:solidFill>
            </a:ln>
          </p:spPr>
          <p:txBody>
            <a:bodyPr wrap="square" rtlCol="0">
              <a:spAutoFit/>
            </a:bodyPr>
            <a:lstStyle/>
            <a:p>
              <a:r>
                <a:rPr lang="en-US" dirty="0"/>
                <a:t>Glucose</a:t>
              </a:r>
            </a:p>
          </p:txBody>
        </p:sp>
        <p:cxnSp>
          <p:nvCxnSpPr>
            <p:cNvPr id="8" name="Curved Connector 7"/>
            <p:cNvCxnSpPr/>
            <p:nvPr/>
          </p:nvCxnSpPr>
          <p:spPr>
            <a:xfrm rot="16200000" flipH="1">
              <a:off x="798627" y="5057883"/>
              <a:ext cx="2491640" cy="713285"/>
            </a:xfrm>
            <a:prstGeom prst="curvedConnector3">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31" name="Curved Connector 30"/>
            <p:cNvCxnSpPr/>
            <p:nvPr/>
          </p:nvCxnSpPr>
          <p:spPr>
            <a:xfrm rot="16200000" flipH="1">
              <a:off x="128052" y="2749333"/>
              <a:ext cx="2052534" cy="804303"/>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32" name="TextBox 31"/>
            <p:cNvSpPr txBox="1"/>
            <p:nvPr/>
          </p:nvSpPr>
          <p:spPr>
            <a:xfrm>
              <a:off x="202296" y="2801260"/>
              <a:ext cx="549871" cy="369332"/>
            </a:xfrm>
            <a:prstGeom prst="rect">
              <a:avLst/>
            </a:prstGeom>
            <a:noFill/>
            <a:ln>
              <a:solidFill>
                <a:schemeClr val="tx1"/>
              </a:solidFill>
            </a:ln>
          </p:spPr>
          <p:txBody>
            <a:bodyPr wrap="square" rtlCol="0">
              <a:spAutoFit/>
            </a:bodyPr>
            <a:lstStyle/>
            <a:p>
              <a:r>
                <a:rPr lang="en-US" dirty="0"/>
                <a:t>H</a:t>
              </a:r>
              <a:r>
                <a:rPr lang="en-US" baseline="-25000" dirty="0"/>
                <a:t>2</a:t>
              </a:r>
              <a:r>
                <a:rPr lang="en-US" dirty="0"/>
                <a:t>O</a:t>
              </a:r>
            </a:p>
          </p:txBody>
        </p:sp>
        <p:cxnSp>
          <p:nvCxnSpPr>
            <p:cNvPr id="33" name="Curved Connector 32"/>
            <p:cNvCxnSpPr/>
            <p:nvPr/>
          </p:nvCxnSpPr>
          <p:spPr>
            <a:xfrm rot="5400000">
              <a:off x="1051420" y="2775008"/>
              <a:ext cx="2013027" cy="713447"/>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34" name="TextBox 33"/>
            <p:cNvSpPr txBox="1"/>
            <p:nvPr/>
          </p:nvSpPr>
          <p:spPr>
            <a:xfrm>
              <a:off x="2430601" y="2460048"/>
              <a:ext cx="677312" cy="365839"/>
            </a:xfrm>
            <a:prstGeom prst="rect">
              <a:avLst/>
            </a:prstGeom>
            <a:noFill/>
            <a:ln>
              <a:solidFill>
                <a:schemeClr val="tx1"/>
              </a:solidFill>
            </a:ln>
          </p:spPr>
          <p:txBody>
            <a:bodyPr wrap="square" rtlCol="0">
              <a:spAutoFit/>
            </a:bodyPr>
            <a:lstStyle/>
            <a:p>
              <a:r>
                <a:rPr lang="en-US" dirty="0"/>
                <a:t>CO</a:t>
              </a:r>
              <a:r>
                <a:rPr lang="en-US" baseline="-25000" dirty="0"/>
                <a:t>2</a:t>
              </a:r>
              <a:endParaRPr lang="en-US" dirty="0"/>
            </a:p>
          </p:txBody>
        </p:sp>
        <p:grpSp>
          <p:nvGrpSpPr>
            <p:cNvPr id="35" name="Group 34"/>
            <p:cNvGrpSpPr/>
            <p:nvPr/>
          </p:nvGrpSpPr>
          <p:grpSpPr>
            <a:xfrm>
              <a:off x="95702" y="1703381"/>
              <a:ext cx="5652777" cy="4708193"/>
              <a:chOff x="0" y="0"/>
              <a:chExt cx="3418841" cy="2743200"/>
            </a:xfrm>
          </p:grpSpPr>
          <p:grpSp>
            <p:nvGrpSpPr>
              <p:cNvPr id="36" name="Group 35"/>
              <p:cNvGrpSpPr/>
              <p:nvPr/>
            </p:nvGrpSpPr>
            <p:grpSpPr>
              <a:xfrm>
                <a:off x="1028700" y="0"/>
                <a:ext cx="2390141" cy="2171671"/>
                <a:chOff x="897761" y="0"/>
                <a:chExt cx="1837002" cy="1874404"/>
              </a:xfrm>
            </p:grpSpPr>
            <p:cxnSp>
              <p:nvCxnSpPr>
                <p:cNvPr id="40" name="Straight Connector 39"/>
                <p:cNvCxnSpPr/>
                <p:nvPr/>
              </p:nvCxnSpPr>
              <p:spPr>
                <a:xfrm flipH="1">
                  <a:off x="897761" y="571500"/>
                  <a:ext cx="1274477" cy="204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41" name="Picture 40" descr="C:\Users\Christa\Dropbox\2 CTIME2 General\2.2 Curriculum Development\2.2.2 Media and Images\1 From Craig\Graphics-Images\B&amp;W line drawings\potato plant li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9253" y="0"/>
                  <a:ext cx="905510" cy="1733549"/>
                </a:xfrm>
                <a:prstGeom prst="rect">
                  <a:avLst/>
                </a:prstGeom>
                <a:noFill/>
                <a:ln>
                  <a:noFill/>
                </a:ln>
              </p:spPr>
            </p:pic>
            <p:cxnSp>
              <p:nvCxnSpPr>
                <p:cNvPr id="42" name="Straight Connector 41"/>
                <p:cNvCxnSpPr/>
                <p:nvPr/>
              </p:nvCxnSpPr>
              <p:spPr>
                <a:xfrm flipH="1">
                  <a:off x="1600546" y="457200"/>
                  <a:ext cx="585560" cy="1417204"/>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37" name="Group 36"/>
              <p:cNvGrpSpPr/>
              <p:nvPr/>
            </p:nvGrpSpPr>
            <p:grpSpPr>
              <a:xfrm>
                <a:off x="0" y="685800"/>
                <a:ext cx="2057400" cy="2057400"/>
                <a:chOff x="0" y="0"/>
                <a:chExt cx="2057400" cy="2057400"/>
              </a:xfrm>
            </p:grpSpPr>
            <p:pic>
              <p:nvPicPr>
                <p:cNvPr id="38" name="Picture 37" descr="Macintosh HD:Users:kirstenedwards:Dropbox (CarbonTIME):2 CTIME2 General:2.2 Curriculum Development:2.2.2 Media and Images:1 From Craig:B&amp;W line drawings:Cells:Plants:leaf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57400" cy="1988185"/>
                </a:xfrm>
                <a:prstGeom prst="rect">
                  <a:avLst/>
                </a:prstGeom>
                <a:noFill/>
                <a:ln>
                  <a:noFill/>
                </a:ln>
              </p:spPr>
            </p:pic>
            <p:sp>
              <p:nvSpPr>
                <p:cNvPr id="39" name="Oval 38"/>
                <p:cNvSpPr/>
                <p:nvPr/>
              </p:nvSpPr>
              <p:spPr>
                <a:xfrm>
                  <a:off x="0" y="0"/>
                  <a:ext cx="2057400" cy="20574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spTree>
    <p:extLst>
      <p:ext uri="{BB962C8B-B14F-4D97-AF65-F5344CB8AC3E}">
        <p14:creationId xmlns:p14="http://schemas.microsoft.com/office/powerpoint/2010/main" val="21190406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tx2">
              <a:lumMod val="40000"/>
              <a:lumOff val="60000"/>
            </a:schemeClr>
          </a:solidFill>
        </p:spPr>
        <p:txBody>
          <a:bodyPr/>
          <a:lstStyle/>
          <a:p>
            <a:r>
              <a:rPr lang="en-US" dirty="0"/>
              <a:t>Matter Movement</a:t>
            </a:r>
          </a:p>
        </p:txBody>
      </p:sp>
      <p:sp>
        <p:nvSpPr>
          <p:cNvPr id="3" name="Content Placeholder 2"/>
          <p:cNvSpPr>
            <a:spLocks noGrp="1"/>
          </p:cNvSpPr>
          <p:nvPr>
            <p:ph idx="1"/>
          </p:nvPr>
        </p:nvSpPr>
        <p:spPr>
          <a:xfrm>
            <a:off x="5855073" y="1757393"/>
            <a:ext cx="3183080" cy="3384827"/>
          </a:xfrm>
        </p:spPr>
        <p:txBody>
          <a:bodyPr>
            <a:normAutofit/>
          </a:bodyPr>
          <a:lstStyle/>
          <a:p>
            <a:pPr marL="0" indent="0">
              <a:buNone/>
            </a:pPr>
            <a:r>
              <a:rPr lang="en-US" dirty="0"/>
              <a:t>Do you have:</a:t>
            </a:r>
          </a:p>
          <a:p>
            <a:r>
              <a:rPr lang="en-US" dirty="0"/>
              <a:t>an arrow showing oxygen or O</a:t>
            </a:r>
            <a:r>
              <a:rPr lang="en-US" baseline="-25000" dirty="0"/>
              <a:t>2</a:t>
            </a:r>
            <a:r>
              <a:rPr lang="en-US" dirty="0"/>
              <a:t> leaving the plant’s leaf cell?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13</a:t>
            </a:fld>
            <a:endParaRPr lang="en-US"/>
          </a:p>
        </p:txBody>
      </p:sp>
      <p:grpSp>
        <p:nvGrpSpPr>
          <p:cNvPr id="5" name="Group 4"/>
          <p:cNvGrpSpPr/>
          <p:nvPr/>
        </p:nvGrpSpPr>
        <p:grpSpPr>
          <a:xfrm>
            <a:off x="202296" y="1727341"/>
            <a:ext cx="5652777" cy="4933005"/>
            <a:chOff x="202296" y="1727341"/>
            <a:chExt cx="5652777" cy="4933005"/>
          </a:xfrm>
        </p:grpSpPr>
        <p:cxnSp>
          <p:nvCxnSpPr>
            <p:cNvPr id="9" name="Curved Connector 8"/>
            <p:cNvCxnSpPr/>
            <p:nvPr/>
          </p:nvCxnSpPr>
          <p:spPr>
            <a:xfrm rot="5400000">
              <a:off x="243389" y="5098489"/>
              <a:ext cx="2253635" cy="420455"/>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314458" y="6246513"/>
              <a:ext cx="457200" cy="369332"/>
            </a:xfrm>
            <a:prstGeom prst="rect">
              <a:avLst/>
            </a:prstGeom>
            <a:noFill/>
            <a:ln>
              <a:solidFill>
                <a:schemeClr val="tx1"/>
              </a:solidFill>
            </a:ln>
          </p:spPr>
          <p:txBody>
            <a:bodyPr wrap="square" rtlCol="0">
              <a:spAutoFit/>
            </a:bodyPr>
            <a:lstStyle/>
            <a:p>
              <a:r>
                <a:rPr lang="en-US" dirty="0"/>
                <a:t>O</a:t>
              </a:r>
              <a:r>
                <a:rPr lang="en-US" baseline="-25000" dirty="0"/>
                <a:t>2</a:t>
              </a:r>
              <a:endParaRPr lang="en-US" dirty="0"/>
            </a:p>
          </p:txBody>
        </p:sp>
        <p:sp>
          <p:nvSpPr>
            <p:cNvPr id="26" name="TextBox 25"/>
            <p:cNvSpPr txBox="1"/>
            <p:nvPr/>
          </p:nvSpPr>
          <p:spPr>
            <a:xfrm>
              <a:off x="2624524" y="6222633"/>
              <a:ext cx="1007357" cy="365839"/>
            </a:xfrm>
            <a:prstGeom prst="rect">
              <a:avLst/>
            </a:prstGeom>
            <a:noFill/>
            <a:ln>
              <a:solidFill>
                <a:schemeClr val="tx1"/>
              </a:solidFill>
            </a:ln>
          </p:spPr>
          <p:txBody>
            <a:bodyPr wrap="square" rtlCol="0">
              <a:spAutoFit/>
            </a:bodyPr>
            <a:lstStyle/>
            <a:p>
              <a:r>
                <a:rPr lang="en-US" dirty="0"/>
                <a:t>Glucose</a:t>
              </a:r>
            </a:p>
          </p:txBody>
        </p:sp>
        <p:cxnSp>
          <p:nvCxnSpPr>
            <p:cNvPr id="27" name="Curved Connector 26"/>
            <p:cNvCxnSpPr/>
            <p:nvPr/>
          </p:nvCxnSpPr>
          <p:spPr>
            <a:xfrm rot="16200000" flipH="1">
              <a:off x="798627" y="5057883"/>
              <a:ext cx="2491640" cy="713285"/>
            </a:xfrm>
            <a:prstGeom prst="curvedConnector3">
              <a:avLst/>
            </a:prstGeom>
            <a:ln>
              <a:solidFill>
                <a:srgbClr val="008000"/>
              </a:solidFill>
              <a:tailEnd type="arrow"/>
            </a:ln>
          </p:spPr>
          <p:style>
            <a:lnRef idx="2">
              <a:schemeClr val="accent1"/>
            </a:lnRef>
            <a:fillRef idx="0">
              <a:schemeClr val="accent1"/>
            </a:fillRef>
            <a:effectRef idx="1">
              <a:schemeClr val="accent1"/>
            </a:effectRef>
            <a:fontRef idx="minor">
              <a:schemeClr val="tx1"/>
            </a:fontRef>
          </p:style>
        </p:cxnSp>
        <p:cxnSp>
          <p:nvCxnSpPr>
            <p:cNvPr id="28" name="Curved Connector 27"/>
            <p:cNvCxnSpPr/>
            <p:nvPr/>
          </p:nvCxnSpPr>
          <p:spPr>
            <a:xfrm rot="16200000" flipH="1">
              <a:off x="128052" y="2749333"/>
              <a:ext cx="2052534" cy="804303"/>
            </a:xfrm>
            <a:prstGeom prst="curvedConnector3">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29" name="TextBox 28"/>
            <p:cNvSpPr txBox="1"/>
            <p:nvPr/>
          </p:nvSpPr>
          <p:spPr>
            <a:xfrm>
              <a:off x="202296" y="2801260"/>
              <a:ext cx="549871" cy="369332"/>
            </a:xfrm>
            <a:prstGeom prst="rect">
              <a:avLst/>
            </a:prstGeom>
            <a:noFill/>
            <a:ln>
              <a:solidFill>
                <a:schemeClr val="tx1"/>
              </a:solidFill>
            </a:ln>
          </p:spPr>
          <p:txBody>
            <a:bodyPr wrap="square" rtlCol="0">
              <a:spAutoFit/>
            </a:bodyPr>
            <a:lstStyle/>
            <a:p>
              <a:r>
                <a:rPr lang="en-US" dirty="0"/>
                <a:t>H</a:t>
              </a:r>
              <a:r>
                <a:rPr lang="en-US" baseline="-25000" dirty="0"/>
                <a:t>2</a:t>
              </a:r>
              <a:r>
                <a:rPr lang="en-US" dirty="0"/>
                <a:t>O</a:t>
              </a:r>
            </a:p>
          </p:txBody>
        </p:sp>
        <p:cxnSp>
          <p:nvCxnSpPr>
            <p:cNvPr id="30" name="Curved Connector 29"/>
            <p:cNvCxnSpPr/>
            <p:nvPr/>
          </p:nvCxnSpPr>
          <p:spPr>
            <a:xfrm rot="5400000">
              <a:off x="1051420" y="2775008"/>
              <a:ext cx="2013027" cy="713447"/>
            </a:xfrm>
            <a:prstGeom prst="curvedConnector3">
              <a:avLst>
                <a:gd name="adj1" fmla="val 50000"/>
              </a:avLst>
            </a:prstGeom>
            <a:ln>
              <a:solidFill>
                <a:srgbClr val="0000FF"/>
              </a:solidFill>
              <a:tailEnd type="arrow"/>
            </a:ln>
          </p:spPr>
          <p:style>
            <a:lnRef idx="2">
              <a:schemeClr val="accent1"/>
            </a:lnRef>
            <a:fillRef idx="0">
              <a:schemeClr val="accent1"/>
            </a:fillRef>
            <a:effectRef idx="1">
              <a:schemeClr val="accent1"/>
            </a:effectRef>
            <a:fontRef idx="minor">
              <a:schemeClr val="tx1"/>
            </a:fontRef>
          </p:style>
        </p:cxnSp>
        <p:sp>
          <p:nvSpPr>
            <p:cNvPr id="31" name="TextBox 30"/>
            <p:cNvSpPr txBox="1"/>
            <p:nvPr/>
          </p:nvSpPr>
          <p:spPr>
            <a:xfrm>
              <a:off x="2430601" y="2460048"/>
              <a:ext cx="677312" cy="365839"/>
            </a:xfrm>
            <a:prstGeom prst="rect">
              <a:avLst/>
            </a:prstGeom>
            <a:noFill/>
            <a:ln>
              <a:solidFill>
                <a:schemeClr val="tx1"/>
              </a:solidFill>
            </a:ln>
          </p:spPr>
          <p:txBody>
            <a:bodyPr wrap="square" rtlCol="0">
              <a:spAutoFit/>
            </a:bodyPr>
            <a:lstStyle/>
            <a:p>
              <a:r>
                <a:rPr lang="en-US" dirty="0"/>
                <a:t>CO</a:t>
              </a:r>
              <a:r>
                <a:rPr lang="en-US" baseline="-25000" dirty="0"/>
                <a:t>2</a:t>
              </a:r>
              <a:endParaRPr lang="en-US" dirty="0"/>
            </a:p>
          </p:txBody>
        </p:sp>
        <p:grpSp>
          <p:nvGrpSpPr>
            <p:cNvPr id="32" name="Group 31"/>
            <p:cNvGrpSpPr/>
            <p:nvPr/>
          </p:nvGrpSpPr>
          <p:grpSpPr>
            <a:xfrm>
              <a:off x="202296" y="1727341"/>
              <a:ext cx="5652777" cy="4708193"/>
              <a:chOff x="0" y="0"/>
              <a:chExt cx="3418841" cy="2743200"/>
            </a:xfrm>
          </p:grpSpPr>
          <p:grpSp>
            <p:nvGrpSpPr>
              <p:cNvPr id="33" name="Group 32"/>
              <p:cNvGrpSpPr/>
              <p:nvPr/>
            </p:nvGrpSpPr>
            <p:grpSpPr>
              <a:xfrm>
                <a:off x="1028700" y="0"/>
                <a:ext cx="2390141" cy="2171671"/>
                <a:chOff x="897761" y="0"/>
                <a:chExt cx="1837002" cy="1874404"/>
              </a:xfrm>
            </p:grpSpPr>
            <p:cxnSp>
              <p:nvCxnSpPr>
                <p:cNvPr id="37" name="Straight Connector 36"/>
                <p:cNvCxnSpPr/>
                <p:nvPr/>
              </p:nvCxnSpPr>
              <p:spPr>
                <a:xfrm flipH="1">
                  <a:off x="897761" y="571500"/>
                  <a:ext cx="1274477" cy="204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38" name="Picture 37" descr="C:\Users\Christa\Dropbox\2 CTIME2 General\2.2 Curriculum Development\2.2.2 Media and Images\1 From Craig\Graphics-Images\B&amp;W line drawings\potato plant line.pn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829253" y="0"/>
                  <a:ext cx="905510" cy="1733550"/>
                </a:xfrm>
                <a:prstGeom prst="rect">
                  <a:avLst/>
                </a:prstGeom>
                <a:noFill/>
                <a:ln>
                  <a:noFill/>
                </a:ln>
              </p:spPr>
            </p:pic>
            <p:cxnSp>
              <p:nvCxnSpPr>
                <p:cNvPr id="39" name="Straight Connector 38"/>
                <p:cNvCxnSpPr/>
                <p:nvPr/>
              </p:nvCxnSpPr>
              <p:spPr>
                <a:xfrm flipH="1">
                  <a:off x="1600546" y="457200"/>
                  <a:ext cx="585560" cy="1417204"/>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34" name="Group 33"/>
              <p:cNvGrpSpPr/>
              <p:nvPr/>
            </p:nvGrpSpPr>
            <p:grpSpPr>
              <a:xfrm>
                <a:off x="0" y="685800"/>
                <a:ext cx="2057400" cy="2057400"/>
                <a:chOff x="0" y="0"/>
                <a:chExt cx="2057400" cy="2057400"/>
              </a:xfrm>
            </p:grpSpPr>
            <p:pic>
              <p:nvPicPr>
                <p:cNvPr id="35" name="Picture 34" descr="Macintosh HD:Users:kirstenedwards:Dropbox (CarbonTIME):2 CTIME2 General:2.2 Curriculum Development:2.2.2 Media and Images:1 From Craig:B&amp;W line drawings:Cells:Plants:leaf2.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2057400" cy="1988185"/>
                </a:xfrm>
                <a:prstGeom prst="rect">
                  <a:avLst/>
                </a:prstGeom>
                <a:noFill/>
                <a:ln>
                  <a:noFill/>
                </a:ln>
              </p:spPr>
            </p:pic>
            <p:sp>
              <p:nvSpPr>
                <p:cNvPr id="36" name="Oval 35"/>
                <p:cNvSpPr/>
                <p:nvPr/>
              </p:nvSpPr>
              <p:spPr>
                <a:xfrm>
                  <a:off x="0" y="0"/>
                  <a:ext cx="2057400" cy="20574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grpSp>
    </p:spTree>
    <p:extLst>
      <p:ext uri="{BB962C8B-B14F-4D97-AF65-F5344CB8AC3E}">
        <p14:creationId xmlns:p14="http://schemas.microsoft.com/office/powerpoint/2010/main" val="67290449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cell placeholder" hidden="1"/>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08500" y="2118952"/>
            <a:ext cx="3657600" cy="3651972"/>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p:nvPr/>
        </p:nvSpPr>
        <p:spPr>
          <a:xfrm>
            <a:off x="647214" y="1019163"/>
            <a:ext cx="7780394" cy="830997"/>
          </a:xfrm>
          <a:prstGeom prst="rect">
            <a:avLst/>
          </a:prstGeom>
          <a:noFill/>
        </p:spPr>
        <p:txBody>
          <a:bodyPr wrap="square" rtlCol="0">
            <a:spAutoFit/>
          </a:bodyPr>
          <a:lstStyle/>
          <a:p>
            <a:pPr algn="ctr"/>
            <a:r>
              <a:rPr lang="en-US" sz="2400" dirty="0">
                <a:solidFill>
                  <a:prstClr val="black"/>
                </a:solidFill>
              </a:rPr>
              <a:t>How are atoms in molecules being rearranged into different molecules inside a potato cell during photosynthesis?</a:t>
            </a:r>
          </a:p>
        </p:txBody>
      </p:sp>
      <p:sp>
        <p:nvSpPr>
          <p:cNvPr id="21" name="TextBox 20"/>
          <p:cNvSpPr txBox="1"/>
          <p:nvPr/>
        </p:nvSpPr>
        <p:spPr>
          <a:xfrm>
            <a:off x="842224" y="319206"/>
            <a:ext cx="7323876" cy="769441"/>
          </a:xfrm>
          <a:prstGeom prst="rect">
            <a:avLst/>
          </a:prstGeom>
          <a:solidFill>
            <a:schemeClr val="tx2">
              <a:lumMod val="40000"/>
              <a:lumOff val="60000"/>
            </a:schemeClr>
          </a:solidFill>
        </p:spPr>
        <p:txBody>
          <a:bodyPr wrap="square" rtlCol="0">
            <a:spAutoFit/>
          </a:bodyPr>
          <a:lstStyle/>
          <a:p>
            <a:pPr algn="ctr"/>
            <a:r>
              <a:rPr lang="en-US" sz="4400" dirty="0">
                <a:solidFill>
                  <a:prstClr val="black"/>
                </a:solidFill>
              </a:rPr>
              <a:t>The </a:t>
            </a:r>
            <a:r>
              <a:rPr lang="en-US" sz="4400" dirty="0"/>
              <a:t>Matter</a:t>
            </a:r>
            <a:r>
              <a:rPr lang="en-US" sz="4400" dirty="0">
                <a:solidFill>
                  <a:srgbClr val="FF0000"/>
                </a:solidFill>
              </a:rPr>
              <a:t> </a:t>
            </a:r>
            <a:r>
              <a:rPr lang="en-US" sz="4400" dirty="0">
                <a:solidFill>
                  <a:prstClr val="black"/>
                </a:solidFill>
              </a:rPr>
              <a:t>Change Question</a:t>
            </a:r>
          </a:p>
        </p:txBody>
      </p:sp>
      <p:grpSp>
        <p:nvGrpSpPr>
          <p:cNvPr id="22" name="Group 21"/>
          <p:cNvGrpSpPr/>
          <p:nvPr/>
        </p:nvGrpSpPr>
        <p:grpSpPr>
          <a:xfrm>
            <a:off x="1173933" y="1850160"/>
            <a:ext cx="5652777" cy="4708193"/>
            <a:chOff x="0" y="0"/>
            <a:chExt cx="3418841" cy="2743200"/>
          </a:xfrm>
        </p:grpSpPr>
        <p:grpSp>
          <p:nvGrpSpPr>
            <p:cNvPr id="23" name="Group 22"/>
            <p:cNvGrpSpPr/>
            <p:nvPr/>
          </p:nvGrpSpPr>
          <p:grpSpPr>
            <a:xfrm>
              <a:off x="1028700" y="0"/>
              <a:ext cx="2390141" cy="2171671"/>
              <a:chOff x="897761" y="0"/>
              <a:chExt cx="1837002" cy="1874404"/>
            </a:xfrm>
          </p:grpSpPr>
          <p:cxnSp>
            <p:nvCxnSpPr>
              <p:cNvPr id="27" name="Straight Connector 26"/>
              <p:cNvCxnSpPr/>
              <p:nvPr/>
            </p:nvCxnSpPr>
            <p:spPr>
              <a:xfrm flipH="1">
                <a:off x="897761" y="571500"/>
                <a:ext cx="1274477" cy="20417"/>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pic>
            <p:nvPicPr>
              <p:cNvPr id="28" name="Picture 27" descr="C:\Users\Christa\Dropbox\2 CTIME2 General\2.2 Curriculum Development\2.2.2 Media and Images\1 From Craig\Graphics-Images\B&amp;W line drawings\potato plant line.png"/>
              <p:cNvPicPr>
                <a:picLocks noChangeAspect="1"/>
              </p:cNvPicPr>
              <p:nvPr/>
            </p:nvPicPr>
            <p:blipFill>
              <a:blip r:embed="rId4">
                <a:extLst>
                  <a:ext uri="{28A0092B-C50C-407E-A947-70E740481C1C}">
                    <a14:useLocalDpi xmlns:a14="http://schemas.microsoft.com/office/drawing/2010/main" val="0"/>
                  </a:ext>
                </a:extLst>
              </a:blip>
              <a:srcRect/>
              <a:stretch>
                <a:fillRect/>
              </a:stretch>
            </p:blipFill>
            <p:spPr bwMode="auto">
              <a:xfrm>
                <a:off x="1829253" y="0"/>
                <a:ext cx="905510" cy="1733549"/>
              </a:xfrm>
              <a:prstGeom prst="rect">
                <a:avLst/>
              </a:prstGeom>
              <a:noFill/>
              <a:ln>
                <a:noFill/>
              </a:ln>
            </p:spPr>
          </p:pic>
          <p:cxnSp>
            <p:nvCxnSpPr>
              <p:cNvPr id="30" name="Straight Connector 29"/>
              <p:cNvCxnSpPr/>
              <p:nvPr/>
            </p:nvCxnSpPr>
            <p:spPr>
              <a:xfrm flipH="1">
                <a:off x="1600546" y="457200"/>
                <a:ext cx="585560" cy="1417204"/>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grpSp>
        <p:grpSp>
          <p:nvGrpSpPr>
            <p:cNvPr id="24" name="Group 23"/>
            <p:cNvGrpSpPr/>
            <p:nvPr/>
          </p:nvGrpSpPr>
          <p:grpSpPr>
            <a:xfrm>
              <a:off x="0" y="685800"/>
              <a:ext cx="2057400" cy="2057400"/>
              <a:chOff x="0" y="0"/>
              <a:chExt cx="2057400" cy="2057400"/>
            </a:xfrm>
          </p:grpSpPr>
          <p:pic>
            <p:nvPicPr>
              <p:cNvPr id="25" name="Picture 24" descr="Macintosh HD:Users:kirstenedwards:Dropbox (CarbonTIME):2 CTIME2 General:2.2 Curriculum Development:2.2.2 Media and Images:1 From Craig:B&amp;W line drawings:Cells:Plants:leaf2.png"/>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2057400" cy="1988185"/>
              </a:xfrm>
              <a:prstGeom prst="rect">
                <a:avLst/>
              </a:prstGeom>
              <a:noFill/>
              <a:ln>
                <a:noFill/>
              </a:ln>
            </p:spPr>
          </p:pic>
          <p:sp>
            <p:nvSpPr>
              <p:cNvPr id="26" name="Oval 25"/>
              <p:cNvSpPr/>
              <p:nvPr/>
            </p:nvSpPr>
            <p:spPr>
              <a:xfrm>
                <a:off x="0" y="0"/>
                <a:ext cx="2057400" cy="2057400"/>
              </a:xfrm>
              <a:prstGeom prst="ellipse">
                <a:avLst/>
              </a:prstGeom>
              <a:noFill/>
              <a:ln>
                <a:solidFill>
                  <a:schemeClr val="tx1"/>
                </a:solidFill>
              </a:ln>
              <a:effectLst/>
            </p:spPr>
            <p:style>
              <a:lnRef idx="1">
                <a:schemeClr val="accent1"/>
              </a:lnRef>
              <a:fillRef idx="3">
                <a:schemeClr val="accent1"/>
              </a:fillRef>
              <a:effectRef idx="2">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a:p>
            </p:txBody>
          </p:sp>
        </p:grpSp>
      </p:grpSp>
      <p:sp>
        <p:nvSpPr>
          <p:cNvPr id="2" name="Slide Number Placeholder 1">
            <a:extLst>
              <a:ext uri="{FF2B5EF4-FFF2-40B4-BE49-F238E27FC236}">
                <a16:creationId xmlns:a16="http://schemas.microsoft.com/office/drawing/2014/main" id="{77948E77-E084-4876-A295-01C25676E3D2}"/>
              </a:ext>
            </a:extLst>
          </p:cNvPr>
          <p:cNvSpPr>
            <a:spLocks noGrp="1"/>
          </p:cNvSpPr>
          <p:nvPr>
            <p:ph type="sldNum" sz="quarter" idx="12"/>
          </p:nvPr>
        </p:nvSpPr>
        <p:spPr/>
        <p:txBody>
          <a:bodyPr/>
          <a:lstStyle/>
          <a:p>
            <a:fld id="{D3A1C050-F6FE-0E43-A9D0-F8EEADE3D1E4}" type="slidenum">
              <a:rPr lang="en-US" smtClean="0"/>
              <a:pPr/>
              <a:t>14</a:t>
            </a:fld>
            <a:endParaRPr lang="en-US"/>
          </a:p>
        </p:txBody>
      </p:sp>
    </p:spTree>
    <p:extLst>
      <p:ext uri="{BB962C8B-B14F-4D97-AF65-F5344CB8AC3E}">
        <p14:creationId xmlns:p14="http://schemas.microsoft.com/office/powerpoint/2010/main" val="32003418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243115" y="221344"/>
            <a:ext cx="8610600" cy="1200329"/>
          </a:xfrm>
          <a:prstGeom prst="rect">
            <a:avLst/>
          </a:prstGeom>
          <a:noFill/>
        </p:spPr>
        <p:txBody>
          <a:bodyPr wrap="square" rtlCol="0">
            <a:spAutoFit/>
          </a:bodyPr>
          <a:lstStyle/>
          <a:p>
            <a:pPr algn="ctr"/>
            <a:r>
              <a:rPr lang="en-US" sz="3600" dirty="0">
                <a:latin typeface="Arial" panose="020B0604020202020204" pitchFamily="34" charset="0"/>
                <a:cs typeface="Arial" panose="020B0604020202020204" pitchFamily="34" charset="0"/>
              </a:rPr>
              <a:t>Plants make glucose from</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carbon dioxide and water in their leaves.</a:t>
            </a:r>
            <a:endParaRPr lang="en-US" sz="3300" dirty="0">
              <a:latin typeface="Arial" panose="020B0604020202020204" pitchFamily="34" charset="0"/>
              <a:cs typeface="Arial" panose="020B0604020202020204" pitchFamily="34" charset="0"/>
            </a:endParaRPr>
          </a:p>
        </p:txBody>
      </p:sp>
      <p:pic>
        <p:nvPicPr>
          <p:cNvPr id="29" name="potat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pic>
        <p:nvPicPr>
          <p:cNvPr id="1026" name="leaf temp" descr="C:\Documents and Settings\Craig Douglas\My Documents\for JJ\Visual Teaching Tools\Plant\leaf 05.png" hidden="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11039" y="1942287"/>
            <a:ext cx="3873506" cy="4336378"/>
          </a:xfrm>
          <a:prstGeom prst="rect">
            <a:avLst/>
          </a:prstGeom>
          <a:noFill/>
          <a:extLst>
            <a:ext uri="{909E8E84-426E-40DD-AFC4-6F175D3DCCD1}">
              <a14:hiddenFill xmlns:a14="http://schemas.microsoft.com/office/drawing/2010/main">
                <a:solidFill>
                  <a:srgbClr val="FFFFFF"/>
                </a:solidFill>
              </a14:hiddenFill>
            </a:ext>
          </a:extLst>
        </p:spPr>
      </p:pic>
      <p:pic>
        <p:nvPicPr>
          <p:cNvPr id="32" name="leaf" descr="C:\Documents and Settings\Craig Douglas\My Documents\for JJ\Visual Teaching Tools\Plant\leaf 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17273" y="813353"/>
            <a:ext cx="3873506" cy="4336378"/>
          </a:xfrm>
          <a:prstGeom prst="rect">
            <a:avLst/>
          </a:prstGeom>
          <a:noFill/>
          <a:extLst>
            <a:ext uri="{909E8E84-426E-40DD-AFC4-6F175D3DCCD1}">
              <a14:hiddenFill xmlns:a14="http://schemas.microsoft.com/office/drawing/2010/main">
                <a:solidFill>
                  <a:srgbClr val="FFFFFF"/>
                </a:solidFill>
              </a14:hiddenFill>
            </a:ext>
          </a:extLst>
        </p:spPr>
      </p:pic>
      <p:pic>
        <p:nvPicPr>
          <p:cNvPr id="27" name="arrow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511039" y="1934174"/>
            <a:ext cx="3880226" cy="4344490"/>
          </a:xfrm>
          <a:prstGeom prst="rect">
            <a:avLst/>
          </a:prstGeom>
          <a:noFill/>
          <a:extLst>
            <a:ext uri="{909E8E84-426E-40DD-AFC4-6F175D3DCCD1}">
              <a14:hiddenFill xmlns:a14="http://schemas.microsoft.com/office/drawing/2010/main">
                <a:solidFill>
                  <a:srgbClr val="FFFFFF"/>
                </a:solidFill>
              </a14:hiddenFill>
            </a:ext>
          </a:extLst>
        </p:spPr>
      </p:pic>
      <p:pic>
        <p:nvPicPr>
          <p:cNvPr id="50" name="glucose"/>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780380" y="4373387"/>
            <a:ext cx="822960" cy="548640"/>
          </a:xfrm>
          <a:prstGeom prst="rect">
            <a:avLst/>
          </a:prstGeom>
          <a:noFill/>
          <a:extLst>
            <a:ext uri="{909E8E84-426E-40DD-AFC4-6F175D3DCCD1}">
              <a14:hiddenFill xmlns:a14="http://schemas.microsoft.com/office/drawing/2010/main">
                <a:solidFill>
                  <a:srgbClr val="FFFFFF"/>
                </a:solidFill>
              </a14:hiddenFill>
            </a:ext>
          </a:extLst>
        </p:spPr>
      </p:pic>
      <p:pic>
        <p:nvPicPr>
          <p:cNvPr id="16"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8493" y="2875470"/>
            <a:ext cx="289135" cy="135016"/>
          </a:xfrm>
          <a:prstGeom prst="rect">
            <a:avLst/>
          </a:prstGeom>
          <a:noFill/>
          <a:extLst>
            <a:ext uri="{909E8E84-426E-40DD-AFC4-6F175D3DCCD1}">
              <a14:hiddenFill xmlns:a14="http://schemas.microsoft.com/office/drawing/2010/main">
                <a:solidFill>
                  <a:srgbClr val="FFFFFF"/>
                </a:solidFill>
              </a14:hiddenFill>
            </a:ext>
          </a:extLst>
        </p:spPr>
      </p:pic>
      <p:pic>
        <p:nvPicPr>
          <p:cNvPr id="18"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130400" y="4531136"/>
            <a:ext cx="122921" cy="233143"/>
          </a:xfrm>
          <a:prstGeom prst="rect">
            <a:avLst/>
          </a:prstGeom>
          <a:noFill/>
          <a:extLst>
            <a:ext uri="{909E8E84-426E-40DD-AFC4-6F175D3DCCD1}">
              <a14:hiddenFill xmlns:a14="http://schemas.microsoft.com/office/drawing/2010/main">
                <a:solidFill>
                  <a:srgbClr val="FFFFFF"/>
                </a:solidFill>
              </a14:hiddenFill>
            </a:ext>
          </a:extLst>
        </p:spPr>
      </p:pic>
      <p:pic>
        <p:nvPicPr>
          <p:cNvPr id="19"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6600093" y="5701215"/>
            <a:ext cx="430378" cy="126797"/>
          </a:xfrm>
          <a:prstGeom prst="rect">
            <a:avLst/>
          </a:prstGeom>
          <a:noFill/>
          <a:extLst>
            <a:ext uri="{909E8E84-426E-40DD-AFC4-6F175D3DCCD1}">
              <a14:hiddenFill xmlns:a14="http://schemas.microsoft.com/office/drawing/2010/main">
                <a:solidFill>
                  <a:srgbClr val="FFFFFF"/>
                </a:solidFill>
              </a14:hiddenFill>
            </a:ext>
          </a:extLst>
        </p:spPr>
      </p:pic>
      <p:pic>
        <p:nvPicPr>
          <p:cNvPr id="34" name="glucose"/>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780380" y="4373387"/>
            <a:ext cx="822960" cy="548640"/>
          </a:xfrm>
          <a:prstGeom prst="rect">
            <a:avLst/>
          </a:prstGeom>
          <a:noFill/>
          <a:extLst>
            <a:ext uri="{909E8E84-426E-40DD-AFC4-6F175D3DCCD1}">
              <a14:hiddenFill xmlns:a14="http://schemas.microsoft.com/office/drawing/2010/main">
                <a:solidFill>
                  <a:srgbClr val="FFFFFF"/>
                </a:solidFill>
              </a14:hiddenFill>
            </a:ext>
          </a:extLst>
        </p:spPr>
      </p:pic>
      <p:pic>
        <p:nvPicPr>
          <p:cNvPr id="35"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8492" y="2875470"/>
            <a:ext cx="289135" cy="135016"/>
          </a:xfrm>
          <a:prstGeom prst="rect">
            <a:avLst/>
          </a:prstGeom>
          <a:noFill/>
          <a:extLst>
            <a:ext uri="{909E8E84-426E-40DD-AFC4-6F175D3DCCD1}">
              <a14:hiddenFill xmlns:a14="http://schemas.microsoft.com/office/drawing/2010/main">
                <a:solidFill>
                  <a:srgbClr val="FFFFFF"/>
                </a:solidFill>
              </a14:hiddenFill>
            </a:ext>
          </a:extLst>
        </p:spPr>
      </p:pic>
      <p:pic>
        <p:nvPicPr>
          <p:cNvPr id="36" name="h2o" descr="C:\Documents and Settings\Craig Douglas\My Documents\for JJ\Systems &amp; Scale\molecules\water labeled06.5.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118491" y="2875470"/>
            <a:ext cx="289135" cy="135016"/>
          </a:xfrm>
          <a:prstGeom prst="rect">
            <a:avLst/>
          </a:prstGeom>
          <a:noFill/>
          <a:extLst>
            <a:ext uri="{909E8E84-426E-40DD-AFC4-6F175D3DCCD1}">
              <a14:hiddenFill xmlns:a14="http://schemas.microsoft.com/office/drawing/2010/main">
                <a:solidFill>
                  <a:srgbClr val="FFFFFF"/>
                </a:solidFill>
              </a14:hiddenFill>
            </a:ext>
          </a:extLst>
        </p:spPr>
      </p:pic>
      <p:pic>
        <p:nvPicPr>
          <p:cNvPr id="28" name="leaf front"/>
          <p:cNvPicPr>
            <a:picLocks noChangeAspect="1" noChangeArrowheads="1"/>
          </p:cNvPicPr>
          <p:nvPr/>
        </p:nvPicPr>
        <p:blipFill>
          <a:blip r:embed="rId10">
            <a:extLst>
              <a:ext uri="{28A0092B-C50C-407E-A947-70E740481C1C}">
                <a14:useLocalDpi xmlns:a14="http://schemas.microsoft.com/office/drawing/2010/main" val="0"/>
              </a:ext>
            </a:extLst>
          </a:blip>
          <a:stretch>
            <a:fillRect/>
          </a:stretch>
        </p:blipFill>
        <p:spPr bwMode="auto">
          <a:xfrm>
            <a:off x="4518285" y="1942287"/>
            <a:ext cx="3872980" cy="4336377"/>
          </a:xfrm>
          <a:prstGeom prst="rect">
            <a:avLst/>
          </a:prstGeom>
          <a:noFill/>
          <a:extLst>
            <a:ext uri="{909E8E84-426E-40DD-AFC4-6F175D3DCCD1}">
              <a14:hiddenFill xmlns:a14="http://schemas.microsoft.com/office/drawing/2010/main">
                <a:solidFill>
                  <a:srgbClr val="FFFFFF"/>
                </a:solidFill>
              </a14:hiddenFill>
            </a:ext>
          </a:extLst>
        </p:spPr>
      </p:pic>
      <p:pic>
        <p:nvPicPr>
          <p:cNvPr id="31" name="leaf small" descr="C:\Documents and Settings\Craig Douglas\My Documents\for JJ\Visual Teaching Tools\Plant\leaf 0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651108" y="2898008"/>
            <a:ext cx="253783" cy="284109"/>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63820648-C3B4-499A-8B9E-9794A72C2FEC}"/>
              </a:ext>
            </a:extLst>
          </p:cNvPr>
          <p:cNvSpPr>
            <a:spLocks noGrp="1"/>
          </p:cNvSpPr>
          <p:nvPr>
            <p:ph type="sldNum" sz="quarter" idx="12"/>
          </p:nvPr>
        </p:nvSpPr>
        <p:spPr/>
        <p:txBody>
          <a:bodyPr/>
          <a:lstStyle/>
          <a:p>
            <a:fld id="{D3A1C050-F6FE-0E43-A9D0-F8EEADE3D1E4}" type="slidenum">
              <a:rPr lang="en-US" smtClean="0"/>
              <a:pPr/>
              <a:t>15</a:t>
            </a:fld>
            <a:endParaRPr lang="en-US"/>
          </a:p>
        </p:txBody>
      </p:sp>
    </p:spTree>
    <p:extLst>
      <p:ext uri="{BB962C8B-B14F-4D97-AF65-F5344CB8AC3E}">
        <p14:creationId xmlns:p14="http://schemas.microsoft.com/office/powerpoint/2010/main" val="29444757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 calcmode="lin" valueType="num">
                                      <p:cBhvr>
                                        <p:cTn id="7" dur="2000" fill="hold"/>
                                        <p:tgtEl>
                                          <p:spTgt spid="32"/>
                                        </p:tgtEl>
                                        <p:attrNameLst>
                                          <p:attrName>ppt_w</p:attrName>
                                        </p:attrNameLst>
                                      </p:cBhvr>
                                      <p:tavLst>
                                        <p:tav tm="0">
                                          <p:val>
                                            <p:fltVal val="0"/>
                                          </p:val>
                                        </p:tav>
                                        <p:tav tm="100000">
                                          <p:val>
                                            <p:strVal val="#ppt_w"/>
                                          </p:val>
                                        </p:tav>
                                      </p:tavLst>
                                    </p:anim>
                                    <p:anim calcmode="lin" valueType="num">
                                      <p:cBhvr>
                                        <p:cTn id="8" dur="2000" fill="hold"/>
                                        <p:tgtEl>
                                          <p:spTgt spid="32"/>
                                        </p:tgtEl>
                                        <p:attrNameLst>
                                          <p:attrName>ppt_h</p:attrName>
                                        </p:attrNameLst>
                                      </p:cBhvr>
                                      <p:tavLst>
                                        <p:tav tm="0">
                                          <p:val>
                                            <p:fltVal val="0"/>
                                          </p:val>
                                        </p:tav>
                                        <p:tav tm="100000">
                                          <p:val>
                                            <p:strVal val="#ppt_h"/>
                                          </p:val>
                                        </p:tav>
                                      </p:tavLst>
                                    </p:anim>
                                  </p:childTnLst>
                                </p:cTn>
                              </p:par>
                              <p:par>
                                <p:cTn id="9" presetID="0" presetClass="path" presetSubtype="0" fill="hold" nodeType="withEffect">
                                  <p:stCondLst>
                                    <p:cond delay="0"/>
                                  </p:stCondLst>
                                  <p:childTnLst>
                                    <p:animMotion origin="layout" path="M -1.66667E-6 -3.28089E-6 L 0.51788 0.16544 " pathEditMode="relative" rAng="0" ptsTypes="AA">
                                      <p:cBhvr>
                                        <p:cTn id="10" dur="2000" fill="hold"/>
                                        <p:tgtEl>
                                          <p:spTgt spid="32"/>
                                        </p:tgtEl>
                                        <p:attrNameLst>
                                          <p:attrName>ppt_x</p:attrName>
                                          <p:attrName>ppt_y</p:attrName>
                                        </p:attrNameLst>
                                      </p:cBhvr>
                                      <p:rCtr x="25885" y="8260"/>
                                    </p:animMotion>
                                  </p:childTnLst>
                                </p:cTn>
                              </p:par>
                              <p:par>
                                <p:cTn id="11" presetID="1" presetClass="entr" presetSubtype="0"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childTnLst>
                                </p:cTn>
                              </p:par>
                              <p:par>
                                <p:cTn id="13" presetID="1" presetClass="exit" presetSubtype="0" fill="hold" nodeType="withEffect">
                                  <p:stCondLst>
                                    <p:cond delay="100"/>
                                  </p:stCondLst>
                                  <p:childTnLst>
                                    <p:set>
                                      <p:cBhvr>
                                        <p:cTn id="14" dur="1" fill="hold">
                                          <p:stCondLst>
                                            <p:cond delay="0"/>
                                          </p:stCondLst>
                                        </p:cTn>
                                        <p:tgtEl>
                                          <p:spTgt spid="31"/>
                                        </p:tgtEl>
                                        <p:attrNameLst>
                                          <p:attrName>style.visibility</p:attrName>
                                        </p:attrNameLst>
                                      </p:cBhvr>
                                      <p:to>
                                        <p:strVal val="hidden"/>
                                      </p:to>
                                    </p:set>
                                  </p:childTnLst>
                                </p:cTn>
                              </p:par>
                            </p:childTnLst>
                          </p:cTn>
                        </p:par>
                        <p:par>
                          <p:cTn id="15" fill="hold">
                            <p:stCondLst>
                              <p:cond delay="2000"/>
                            </p:stCondLst>
                            <p:childTnLst>
                              <p:par>
                                <p:cTn id="16" presetID="1" presetClass="entr" presetSubtype="0" fill="hold" nodeType="afterEffect">
                                  <p:stCondLst>
                                    <p:cond delay="0"/>
                                  </p:stCondLst>
                                  <p:childTnLst>
                                    <p:set>
                                      <p:cBhvr>
                                        <p:cTn id="17" dur="1" fill="hold">
                                          <p:stCondLst>
                                            <p:cond delay="0"/>
                                          </p:stCondLst>
                                        </p:cTn>
                                        <p:tgtEl>
                                          <p:spTgt spid="28"/>
                                        </p:tgtEl>
                                        <p:attrNameLst>
                                          <p:attrName>style.visibility</p:attrName>
                                        </p:attrNameLst>
                                      </p:cBhvr>
                                      <p:to>
                                        <p:strVal val="visible"/>
                                      </p:to>
                                    </p:set>
                                  </p:childTnLst>
                                </p:cTn>
                              </p:par>
                              <p:par>
                                <p:cTn id="18" presetID="10" presetClass="entr" presetSubtype="0" fill="hold"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500"/>
                                        <p:tgtEl>
                                          <p:spTgt spid="27"/>
                                        </p:tgtEl>
                                      </p:cBhvr>
                                    </p:animEffect>
                                  </p:childTnLst>
                                </p:cTn>
                              </p:par>
                            </p:childTnLst>
                          </p:cTn>
                        </p:par>
                        <p:par>
                          <p:cTn id="21" fill="hold">
                            <p:stCondLst>
                              <p:cond delay="2500"/>
                            </p:stCondLst>
                            <p:childTnLst>
                              <p:par>
                                <p:cTn id="22" presetID="23" presetClass="entr" presetSubtype="272" repeatCount="indefinite"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p:cTn id="24" dur="3000" fill="hold"/>
                                        <p:tgtEl>
                                          <p:spTgt spid="50"/>
                                        </p:tgtEl>
                                        <p:attrNameLst>
                                          <p:attrName>ppt_w</p:attrName>
                                        </p:attrNameLst>
                                      </p:cBhvr>
                                      <p:tavLst>
                                        <p:tav tm="0">
                                          <p:val>
                                            <p:strVal val="2/3*#ppt_w"/>
                                          </p:val>
                                        </p:tav>
                                        <p:tav tm="100000">
                                          <p:val>
                                            <p:strVal val="#ppt_w"/>
                                          </p:val>
                                        </p:tav>
                                      </p:tavLst>
                                    </p:anim>
                                    <p:anim calcmode="lin" valueType="num">
                                      <p:cBhvr>
                                        <p:cTn id="25" dur="3000" fill="hold"/>
                                        <p:tgtEl>
                                          <p:spTgt spid="50"/>
                                        </p:tgtEl>
                                        <p:attrNameLst>
                                          <p:attrName>ppt_h</p:attrName>
                                        </p:attrNameLst>
                                      </p:cBhvr>
                                      <p:tavLst>
                                        <p:tav tm="0">
                                          <p:val>
                                            <p:strVal val="2/3*#ppt_h"/>
                                          </p:val>
                                        </p:tav>
                                        <p:tav tm="100000">
                                          <p:val>
                                            <p:strVal val="#ppt_h"/>
                                          </p:val>
                                        </p:tav>
                                      </p:tavLst>
                                    </p:anim>
                                  </p:childTnLst>
                                </p:cTn>
                              </p:par>
                              <p:par>
                                <p:cTn id="26" presetID="0" presetClass="path" presetSubtype="0" repeatCount="indefinite" fill="hold" nodeType="withEffect">
                                  <p:stCondLst>
                                    <p:cond delay="0"/>
                                  </p:stCondLst>
                                  <p:childTnLst>
                                    <p:animMotion origin="layout" path="M 0.00157 -0.00116 C -0.00382 0.00578 -0.02187 0.03449 -0.03125 0.0412 C -0.04062 0.04791 -0.05052 0.04768 -0.05468 0.03912 C -0.05885 0.03055 -0.06475 0.00671 -0.05625 -0.01019 C -0.04774 -0.02709 -0.03298 -0.02153 -0.00382 -0.06181 C 0.02535 -0.10209 0.09358 -0.2125 0.1191 -0.25186 " pathEditMode="relative" rAng="0" ptsTypes="aaaaaa">
                                      <p:cBhvr>
                                        <p:cTn id="27" dur="3000" fill="hold"/>
                                        <p:tgtEl>
                                          <p:spTgt spid="50"/>
                                        </p:tgtEl>
                                        <p:attrNameLst>
                                          <p:attrName>ppt_x</p:attrName>
                                          <p:attrName>ppt_y</p:attrName>
                                        </p:attrNameLst>
                                      </p:cBhvr>
                                      <p:rCtr x="2552" y="-10093"/>
                                    </p:animMotion>
                                  </p:childTnLst>
                                </p:cTn>
                              </p:par>
                              <p:par>
                                <p:cTn id="28" presetID="1" presetClass="entr" presetSubtype="0" fill="hold" nodeType="withEffect">
                                  <p:stCondLst>
                                    <p:cond delay="0"/>
                                  </p:stCondLst>
                                  <p:childTnLst>
                                    <p:set>
                                      <p:cBhvr>
                                        <p:cTn id="29" dur="1" fill="hold">
                                          <p:stCondLst>
                                            <p:cond delay="0"/>
                                          </p:stCondLst>
                                        </p:cTn>
                                        <p:tgtEl>
                                          <p:spTgt spid="19"/>
                                        </p:tgtEl>
                                        <p:attrNameLst>
                                          <p:attrName>style.visibility</p:attrName>
                                        </p:attrNameLst>
                                      </p:cBhvr>
                                      <p:to>
                                        <p:strVal val="visible"/>
                                      </p:to>
                                    </p:set>
                                  </p:childTnLst>
                                </p:cTn>
                              </p:par>
                              <p:par>
                                <p:cTn id="30" presetID="0" presetClass="path" presetSubtype="0" repeatCount="indefinite" decel="60000" fill="hold" nodeType="withEffect">
                                  <p:stCondLst>
                                    <p:cond delay="0"/>
                                  </p:stCondLst>
                                  <p:childTnLst>
                                    <p:animMotion origin="layout" path="M -2.5E-6 -3.14669E-7 C -0.00399 -0.02036 -0.0125 -0.09509 -0.02396 -0.12193 C -0.03541 -0.14877 -0.05955 -0.15317 -0.06892 -0.1615 " pathEditMode="relative" rAng="0" ptsTypes="aaa">
                                      <p:cBhvr>
                                        <p:cTn id="31" dur="2000" fill="hold"/>
                                        <p:tgtEl>
                                          <p:spTgt spid="19"/>
                                        </p:tgtEl>
                                        <p:attrNameLst>
                                          <p:attrName>ppt_x</p:attrName>
                                          <p:attrName>ppt_y</p:attrName>
                                        </p:attrNameLst>
                                      </p:cBhvr>
                                      <p:rCtr x="-3455" y="-8075"/>
                                    </p:animMotion>
                                  </p:childTnLst>
                                </p:cTn>
                              </p:par>
                              <p:par>
                                <p:cTn id="32" presetID="6" presetClass="emph" presetSubtype="0" repeatCount="indefinite" accel="76000" autoRev="1" fill="hold" nodeType="withEffect">
                                  <p:stCondLst>
                                    <p:cond delay="0"/>
                                  </p:stCondLst>
                                  <p:childTnLst>
                                    <p:animScale>
                                      <p:cBhvr>
                                        <p:cTn id="33" dur="1000" fill="hold"/>
                                        <p:tgtEl>
                                          <p:spTgt spid="19"/>
                                        </p:tgtEl>
                                      </p:cBhvr>
                                      <p:by x="50000" y="50000"/>
                                    </p:animScale>
                                  </p:childTnLst>
                                </p:cTn>
                              </p:par>
                              <p:par>
                                <p:cTn id="34" presetID="1" presetClass="entr" presetSubtype="0" fill="hold" nodeType="withEffect">
                                  <p:stCondLst>
                                    <p:cond delay="0"/>
                                  </p:stCondLst>
                                  <p:childTnLst>
                                    <p:set>
                                      <p:cBhvr>
                                        <p:cTn id="35" dur="1" fill="hold">
                                          <p:stCondLst>
                                            <p:cond delay="0"/>
                                          </p:stCondLst>
                                        </p:cTn>
                                        <p:tgtEl>
                                          <p:spTgt spid="16"/>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8.33333E-7 4.81481E-6 C -0.01007 0.01087 -0.03177 0.02754 -0.06007 0.0655 C -0.08837 0.10347 -0.14705 0.19328 -0.16979 0.22847 C -0.19253 0.26365 -0.19496 0.26087 -0.19653 0.27638 C -0.19809 0.29189 -0.18854 0.3155 -0.17899 0.32222 C -0.16944 0.32893 -0.14896 0.325 -0.13924 0.31712 C -0.12951 0.30925 -0.12413 0.28634 -0.12031 0.27453 C -0.11649 0.26273 -0.11736 0.25138 -0.11667 0.24675 " pathEditMode="relative" rAng="0" ptsTypes="aaaaaaaa">
                                      <p:cBhvr>
                                        <p:cTn id="37" dur="5000" fill="hold"/>
                                        <p:tgtEl>
                                          <p:spTgt spid="16"/>
                                        </p:tgtEl>
                                        <p:attrNameLst>
                                          <p:attrName>ppt_x</p:attrName>
                                          <p:attrName>ppt_y</p:attrName>
                                        </p:attrNameLst>
                                      </p:cBhvr>
                                      <p:rCtr x="-9913" y="16435"/>
                                    </p:animMotion>
                                  </p:childTnLst>
                                </p:cTn>
                              </p:par>
                              <p:par>
                                <p:cTn id="38" presetID="1" presetClass="entr" presetSubtype="0" fill="hold" nodeType="withEffect">
                                  <p:stCondLst>
                                    <p:cond delay="500"/>
                                  </p:stCondLst>
                                  <p:childTnLst>
                                    <p:set>
                                      <p:cBhvr>
                                        <p:cTn id="39" dur="1" fill="hold">
                                          <p:stCondLst>
                                            <p:cond delay="0"/>
                                          </p:stCondLst>
                                        </p:cTn>
                                        <p:tgtEl>
                                          <p:spTgt spid="18"/>
                                        </p:tgtEl>
                                        <p:attrNameLst>
                                          <p:attrName>style.visibility</p:attrName>
                                        </p:attrNameLst>
                                      </p:cBhvr>
                                      <p:to>
                                        <p:strVal val="visible"/>
                                      </p:to>
                                    </p:set>
                                  </p:childTnLst>
                                </p:cTn>
                              </p:par>
                              <p:par>
                                <p:cTn id="40" presetID="0" presetClass="path" presetSubtype="0" repeatCount="indefinite" fill="hold" nodeType="withEffect">
                                  <p:stCondLst>
                                    <p:cond delay="500"/>
                                  </p:stCondLst>
                                  <p:childTnLst>
                                    <p:animMotion origin="layout" path="M -3.33333E-6 -2.76261E-6 C 0.00625 -0.00069 0.02414 -0.01457 0.0375 -0.00486 C 0.05087 0.00486 0.0625 0.03286 0.08021 0.05831 C 0.09792 0.08376 0.13039 0.12934 0.14358 0.14785 " pathEditMode="relative" rAng="0" ptsTypes="aaaa">
                                      <p:cBhvr>
                                        <p:cTn id="41" dur="2000" fill="hold"/>
                                        <p:tgtEl>
                                          <p:spTgt spid="18"/>
                                        </p:tgtEl>
                                        <p:attrNameLst>
                                          <p:attrName>ppt_x</p:attrName>
                                          <p:attrName>ppt_y</p:attrName>
                                        </p:attrNameLst>
                                      </p:cBhvr>
                                      <p:rCtr x="7170" y="6664"/>
                                    </p:animMotion>
                                  </p:childTnLst>
                                </p:cTn>
                              </p:par>
                              <p:par>
                                <p:cTn id="42" presetID="23" presetClass="entr" presetSubtype="272" repeatCount="indefinite" fill="hold" nodeType="withEffect">
                                  <p:stCondLst>
                                    <p:cond delay="1500"/>
                                  </p:stCondLst>
                                  <p:childTnLst>
                                    <p:set>
                                      <p:cBhvr>
                                        <p:cTn id="43" dur="1" fill="hold">
                                          <p:stCondLst>
                                            <p:cond delay="0"/>
                                          </p:stCondLst>
                                        </p:cTn>
                                        <p:tgtEl>
                                          <p:spTgt spid="34"/>
                                        </p:tgtEl>
                                        <p:attrNameLst>
                                          <p:attrName>style.visibility</p:attrName>
                                        </p:attrNameLst>
                                      </p:cBhvr>
                                      <p:to>
                                        <p:strVal val="visible"/>
                                      </p:to>
                                    </p:set>
                                    <p:anim calcmode="lin" valueType="num">
                                      <p:cBhvr>
                                        <p:cTn id="44" dur="3000" fill="hold"/>
                                        <p:tgtEl>
                                          <p:spTgt spid="34"/>
                                        </p:tgtEl>
                                        <p:attrNameLst>
                                          <p:attrName>ppt_w</p:attrName>
                                        </p:attrNameLst>
                                      </p:cBhvr>
                                      <p:tavLst>
                                        <p:tav tm="0">
                                          <p:val>
                                            <p:strVal val="2/3*#ppt_w"/>
                                          </p:val>
                                        </p:tav>
                                        <p:tav tm="100000">
                                          <p:val>
                                            <p:strVal val="#ppt_w"/>
                                          </p:val>
                                        </p:tav>
                                      </p:tavLst>
                                    </p:anim>
                                    <p:anim calcmode="lin" valueType="num">
                                      <p:cBhvr>
                                        <p:cTn id="45" dur="3000" fill="hold"/>
                                        <p:tgtEl>
                                          <p:spTgt spid="34"/>
                                        </p:tgtEl>
                                        <p:attrNameLst>
                                          <p:attrName>ppt_h</p:attrName>
                                        </p:attrNameLst>
                                      </p:cBhvr>
                                      <p:tavLst>
                                        <p:tav tm="0">
                                          <p:val>
                                            <p:strVal val="2/3*#ppt_h"/>
                                          </p:val>
                                        </p:tav>
                                        <p:tav tm="100000">
                                          <p:val>
                                            <p:strVal val="#ppt_h"/>
                                          </p:val>
                                        </p:tav>
                                      </p:tavLst>
                                    </p:anim>
                                  </p:childTnLst>
                                </p:cTn>
                              </p:par>
                              <p:par>
                                <p:cTn id="46" presetID="0" presetClass="path" presetSubtype="0" repeatCount="indefinite" fill="hold" nodeType="withEffect">
                                  <p:stCondLst>
                                    <p:cond delay="1500"/>
                                  </p:stCondLst>
                                  <p:childTnLst>
                                    <p:animMotion origin="layout" path="M 0.00157 -0.00116 C -0.00382 0.00578 -0.02187 0.03449 -0.03125 0.0412 C -0.04062 0.04791 -0.05052 0.04768 -0.05468 0.03912 C -0.05885 0.03055 -0.06475 0.00671 -0.05625 -0.01019 C -0.04774 -0.02709 -0.03298 -0.02153 -0.00382 -0.06181 C 0.02535 -0.10209 0.09358 -0.2125 0.1191 -0.25186 " pathEditMode="relative" rAng="0" ptsTypes="aaaaaa">
                                      <p:cBhvr>
                                        <p:cTn id="47" dur="3000" fill="hold"/>
                                        <p:tgtEl>
                                          <p:spTgt spid="34"/>
                                        </p:tgtEl>
                                        <p:attrNameLst>
                                          <p:attrName>ppt_x</p:attrName>
                                          <p:attrName>ppt_y</p:attrName>
                                        </p:attrNameLst>
                                      </p:cBhvr>
                                      <p:rCtr x="2552" y="-10093"/>
                                    </p:animMotion>
                                  </p:childTnLst>
                                </p:cTn>
                              </p:par>
                              <p:par>
                                <p:cTn id="48" presetID="1" presetClass="entr" presetSubtype="0" fill="hold" nodeType="withEffect">
                                  <p:stCondLst>
                                    <p:cond delay="1600"/>
                                  </p:stCondLst>
                                  <p:childTnLst>
                                    <p:set>
                                      <p:cBhvr>
                                        <p:cTn id="49" dur="1" fill="hold">
                                          <p:stCondLst>
                                            <p:cond delay="0"/>
                                          </p:stCondLst>
                                        </p:cTn>
                                        <p:tgtEl>
                                          <p:spTgt spid="35"/>
                                        </p:tgtEl>
                                        <p:attrNameLst>
                                          <p:attrName>style.visibility</p:attrName>
                                        </p:attrNameLst>
                                      </p:cBhvr>
                                      <p:to>
                                        <p:strVal val="visible"/>
                                      </p:to>
                                    </p:set>
                                  </p:childTnLst>
                                </p:cTn>
                              </p:par>
                              <p:par>
                                <p:cTn id="50" presetID="0" presetClass="path" presetSubtype="0" repeatCount="indefinite" fill="hold" nodeType="withEffect">
                                  <p:stCondLst>
                                    <p:cond delay="1600"/>
                                  </p:stCondLst>
                                  <p:childTnLst>
                                    <p:animMotion origin="layout" path="M -8.33333E-7 4.81481E-6 C -0.01128 0.01273 -0.03924 0.03865 -0.06753 0.07662 C -0.09583 0.11458 -0.14826 0.19513 -0.16979 0.22847 C -0.19132 0.2618 -0.19496 0.26087 -0.19653 0.27638 C -0.19809 0.29189 -0.18854 0.3155 -0.17899 0.32222 C -0.16944 0.32893 -0.14896 0.325 -0.13924 0.31712 C -0.12951 0.30925 -0.12413 0.28634 -0.12031 0.27453 C -0.11649 0.26273 -0.11736 0.25138 -0.11667 0.24675 " pathEditMode="relative" rAng="0" ptsTypes="aaaaaaaa">
                                      <p:cBhvr>
                                        <p:cTn id="51" dur="5000" fill="hold"/>
                                        <p:tgtEl>
                                          <p:spTgt spid="35"/>
                                        </p:tgtEl>
                                        <p:attrNameLst>
                                          <p:attrName>ppt_x</p:attrName>
                                          <p:attrName>ppt_y</p:attrName>
                                        </p:attrNameLst>
                                      </p:cBhvr>
                                      <p:rCtr x="-9913" y="16435"/>
                                    </p:animMotion>
                                  </p:childTnLst>
                                </p:cTn>
                              </p:par>
                              <p:par>
                                <p:cTn id="52" presetID="1" presetClass="entr" presetSubtype="0" fill="hold" nodeType="withEffect">
                                  <p:stCondLst>
                                    <p:cond delay="3300"/>
                                  </p:stCondLst>
                                  <p:childTnLst>
                                    <p:set>
                                      <p:cBhvr>
                                        <p:cTn id="53" dur="1" fill="hold">
                                          <p:stCondLst>
                                            <p:cond delay="0"/>
                                          </p:stCondLst>
                                        </p:cTn>
                                        <p:tgtEl>
                                          <p:spTgt spid="36"/>
                                        </p:tgtEl>
                                        <p:attrNameLst>
                                          <p:attrName>style.visibility</p:attrName>
                                        </p:attrNameLst>
                                      </p:cBhvr>
                                      <p:to>
                                        <p:strVal val="visible"/>
                                      </p:to>
                                    </p:set>
                                  </p:childTnLst>
                                </p:cTn>
                              </p:par>
                              <p:par>
                                <p:cTn id="54" presetID="0" presetClass="path" presetSubtype="0" repeatCount="indefinite" fill="hold" nodeType="withEffect">
                                  <p:stCondLst>
                                    <p:cond delay="3300"/>
                                  </p:stCondLst>
                                  <p:childTnLst>
                                    <p:animMotion origin="layout" path="M -8.33333E-7 4.81481E-6 C -0.01059 0.01134 -0.03507 0.03078 -0.06337 0.06875 C -0.09167 0.10671 -0.14757 0.19398 -0.16979 0.22847 C -0.19201 0.26296 -0.19496 0.26087 -0.19653 0.27638 C -0.19809 0.29189 -0.18854 0.3155 -0.17899 0.32222 C -0.16944 0.32893 -0.14896 0.325 -0.13924 0.31712 C -0.12951 0.30925 -0.12413 0.28634 -0.12031 0.27453 C -0.11649 0.26273 -0.11736 0.25138 -0.11667 0.24675 " pathEditMode="relative" rAng="0" ptsTypes="aaaaaaaa">
                                      <p:cBhvr>
                                        <p:cTn id="55" dur="5000" fill="hold"/>
                                        <p:tgtEl>
                                          <p:spTgt spid="36"/>
                                        </p:tgtEl>
                                        <p:attrNameLst>
                                          <p:attrName>ppt_x</p:attrName>
                                          <p:attrName>ppt_y</p:attrName>
                                        </p:attrNameLst>
                                      </p:cBhvr>
                                      <p:rCtr x="-9913" y="1643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 name="cell" descr="C:\Documents and Settings\Craig Douglas\My Documents\for JJ\Visual Teaching Tools\Plant\Potato cell.png" hidden="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79659" y="2191746"/>
            <a:ext cx="3657600" cy="36576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243115" y="221344"/>
            <a:ext cx="8610600" cy="1200329"/>
          </a:xfrm>
          <a:prstGeom prst="rect">
            <a:avLst/>
          </a:prstGeom>
          <a:noFill/>
        </p:spPr>
        <p:txBody>
          <a:bodyPr wrap="square" rtlCol="0">
            <a:spAutoFit/>
          </a:bodyPr>
          <a:lstStyle/>
          <a:p>
            <a:pPr algn="ctr"/>
            <a:r>
              <a:rPr lang="en-US" sz="3600" dirty="0">
                <a:latin typeface="Arial" panose="020B0604020202020204" pitchFamily="34" charset="0"/>
                <a:cs typeface="Arial" panose="020B0604020202020204" pitchFamily="34" charset="0"/>
              </a:rPr>
              <a:t>What happens inside the leaf cell </a:t>
            </a:r>
            <a:br>
              <a:rPr lang="en-US" sz="3600" dirty="0">
                <a:latin typeface="Arial" panose="020B0604020202020204" pitchFamily="34" charset="0"/>
                <a:cs typeface="Arial" panose="020B0604020202020204" pitchFamily="34" charset="0"/>
              </a:rPr>
            </a:br>
            <a:r>
              <a:rPr lang="en-US" sz="3600" dirty="0">
                <a:latin typeface="Arial" panose="020B0604020202020204" pitchFamily="34" charset="0"/>
                <a:cs typeface="Arial" panose="020B0604020202020204" pitchFamily="34" charset="0"/>
              </a:rPr>
              <a:t>as it photosynthesizes?</a:t>
            </a:r>
            <a:endParaRPr lang="en-US" sz="4800" dirty="0">
              <a:latin typeface="Arial" panose="020B0604020202020204" pitchFamily="34" charset="0"/>
              <a:cs typeface="Arial" panose="020B0604020202020204" pitchFamily="34" charset="0"/>
            </a:endParaRPr>
          </a:p>
        </p:txBody>
      </p:sp>
      <p:pic>
        <p:nvPicPr>
          <p:cNvPr id="29" name="potato"/>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pic>
        <p:nvPicPr>
          <p:cNvPr id="3074" name="cell" descr="C:\Documents and Settings\Craig Douglas\My Documents\for JJ\Visual Teaching Tools\Plant\Potato cell.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800" y="1211263"/>
            <a:ext cx="3657600" cy="3657600"/>
          </a:xfrm>
          <a:prstGeom prst="rect">
            <a:avLst/>
          </a:prstGeom>
          <a:noFill/>
          <a:extLst>
            <a:ext uri="{909E8E84-426E-40DD-AFC4-6F175D3DCCD1}">
              <a14:hiddenFill xmlns:a14="http://schemas.microsoft.com/office/drawing/2010/main">
                <a:solidFill>
                  <a:srgbClr val="FFFFFF"/>
                </a:solidFill>
              </a14:hiddenFill>
            </a:ext>
          </a:extLst>
        </p:spPr>
      </p:pic>
      <p:sp>
        <p:nvSpPr>
          <p:cNvPr id="22" name="Oval 21"/>
          <p:cNvSpPr/>
          <p:nvPr/>
        </p:nvSpPr>
        <p:spPr>
          <a:xfrm>
            <a:off x="-50800" y="1211260"/>
            <a:ext cx="3657600" cy="365760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pic>
        <p:nvPicPr>
          <p:cNvPr id="1026" name="arrows"/>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4034080" y="2698204"/>
            <a:ext cx="3826286" cy="3373714"/>
          </a:xfrm>
          <a:prstGeom prst="rect">
            <a:avLst/>
          </a:prstGeom>
          <a:noFill/>
          <a:extLst>
            <a:ext uri="{909E8E84-426E-40DD-AFC4-6F175D3DCCD1}">
              <a14:hiddenFill xmlns:a14="http://schemas.microsoft.com/office/drawing/2010/main">
                <a:solidFill>
                  <a:srgbClr val="FFFFFF"/>
                </a:solidFill>
              </a14:hiddenFill>
            </a:ext>
          </a:extLst>
        </p:spPr>
      </p:pic>
      <p:pic>
        <p:nvPicPr>
          <p:cNvPr id="20" name="h2o" descr="C:\Documents and Settings\Craig Douglas\My Documents\for JJ\Systems &amp; Scale\molecules\water labeled06.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5690" y="5538345"/>
            <a:ext cx="503137" cy="234948"/>
          </a:xfrm>
          <a:prstGeom prst="rect">
            <a:avLst/>
          </a:prstGeom>
          <a:noFill/>
          <a:extLst>
            <a:ext uri="{909E8E84-426E-40DD-AFC4-6F175D3DCCD1}">
              <a14:hiddenFill xmlns:a14="http://schemas.microsoft.com/office/drawing/2010/main">
                <a:solidFill>
                  <a:srgbClr val="FFFFFF"/>
                </a:solidFill>
              </a14:hiddenFill>
            </a:ext>
          </a:extLst>
        </p:spPr>
      </p:pic>
      <p:pic>
        <p:nvPicPr>
          <p:cNvPr id="21" name="glucos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26329" y="3534156"/>
            <a:ext cx="1444244" cy="962829"/>
          </a:xfrm>
          <a:prstGeom prst="rect">
            <a:avLst/>
          </a:prstGeom>
          <a:noFill/>
          <a:extLst>
            <a:ext uri="{909E8E84-426E-40DD-AFC4-6F175D3DCCD1}">
              <a14:hiddenFill xmlns:a14="http://schemas.microsoft.com/office/drawing/2010/main">
                <a:solidFill>
                  <a:srgbClr val="FFFFFF"/>
                </a:solidFill>
              </a14:hiddenFill>
            </a:ext>
          </a:extLst>
        </p:spPr>
      </p:pic>
      <p:pic>
        <p:nvPicPr>
          <p:cNvPr id="23"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241500" y="3812718"/>
            <a:ext cx="213901" cy="405703"/>
          </a:xfrm>
          <a:prstGeom prst="rect">
            <a:avLst/>
          </a:prstGeom>
          <a:noFill/>
          <a:extLst>
            <a:ext uri="{909E8E84-426E-40DD-AFC4-6F175D3DCCD1}">
              <a14:hiddenFill xmlns:a14="http://schemas.microsoft.com/office/drawing/2010/main">
                <a:solidFill>
                  <a:srgbClr val="FFFFFF"/>
                </a:solidFill>
              </a14:hiddenFill>
            </a:ext>
          </a:extLst>
        </p:spPr>
      </p:pic>
      <p:pic>
        <p:nvPicPr>
          <p:cNvPr id="24"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3659619" y="2929740"/>
            <a:ext cx="748921" cy="220645"/>
          </a:xfrm>
          <a:prstGeom prst="rect">
            <a:avLst/>
          </a:prstGeom>
          <a:noFill/>
          <a:extLst>
            <a:ext uri="{909E8E84-426E-40DD-AFC4-6F175D3DCCD1}">
              <a14:hiddenFill xmlns:a14="http://schemas.microsoft.com/office/drawing/2010/main">
                <a:solidFill>
                  <a:srgbClr val="FFFFFF"/>
                </a:solidFill>
              </a14:hiddenFill>
            </a:ext>
          </a:extLst>
        </p:spPr>
      </p:pic>
      <p:pic>
        <p:nvPicPr>
          <p:cNvPr id="15" name="h2o" descr="C:\Documents and Settings\Craig Douglas\My Documents\for JJ\Systems &amp; Scale\molecules\water labeled06.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85690" y="5538343"/>
            <a:ext cx="503137" cy="234948"/>
          </a:xfrm>
          <a:prstGeom prst="rect">
            <a:avLst/>
          </a:prstGeom>
          <a:noFill/>
          <a:extLst>
            <a:ext uri="{909E8E84-426E-40DD-AFC4-6F175D3DCCD1}">
              <a14:hiddenFill xmlns:a14="http://schemas.microsoft.com/office/drawing/2010/main">
                <a:solidFill>
                  <a:srgbClr val="FFFFFF"/>
                </a:solidFill>
              </a14:hiddenFill>
            </a:ext>
          </a:extLst>
        </p:spPr>
      </p:pic>
      <p:pic>
        <p:nvPicPr>
          <p:cNvPr id="16" name="glucos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5626329" y="3534154"/>
            <a:ext cx="1444244" cy="962829"/>
          </a:xfrm>
          <a:prstGeom prst="rect">
            <a:avLst/>
          </a:prstGeom>
          <a:noFill/>
          <a:extLst>
            <a:ext uri="{909E8E84-426E-40DD-AFC4-6F175D3DCCD1}">
              <a14:hiddenFill xmlns:a14="http://schemas.microsoft.com/office/drawing/2010/main">
                <a:solidFill>
                  <a:srgbClr val="FFFFFF"/>
                </a:solidFill>
              </a14:hiddenFill>
            </a:ext>
          </a:extLst>
        </p:spPr>
      </p:pic>
      <p:pic>
        <p:nvPicPr>
          <p:cNvPr id="17"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6241500" y="3812716"/>
            <a:ext cx="213901" cy="405703"/>
          </a:xfrm>
          <a:prstGeom prst="rect">
            <a:avLst/>
          </a:prstGeom>
          <a:noFill/>
          <a:extLst>
            <a:ext uri="{909E8E84-426E-40DD-AFC4-6F175D3DCCD1}">
              <a14:hiddenFill xmlns:a14="http://schemas.microsoft.com/office/drawing/2010/main">
                <a:solidFill>
                  <a:srgbClr val="FFFFFF"/>
                </a:solidFill>
              </a14:hiddenFill>
            </a:ext>
          </a:extLst>
        </p:spPr>
      </p:pic>
      <p:pic>
        <p:nvPicPr>
          <p:cNvPr id="18"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3659619" y="2929738"/>
            <a:ext cx="748921" cy="220645"/>
          </a:xfrm>
          <a:prstGeom prst="rect">
            <a:avLst/>
          </a:prstGeom>
          <a:noFill/>
          <a:extLst>
            <a:ext uri="{909E8E84-426E-40DD-AFC4-6F175D3DCCD1}">
              <a14:hiddenFill xmlns:a14="http://schemas.microsoft.com/office/drawing/2010/main">
                <a:solidFill>
                  <a:srgbClr val="FFFFFF"/>
                </a:solidFill>
              </a14:hiddenFill>
            </a:ext>
          </a:extLst>
        </p:spPr>
      </p:pic>
      <p:sp>
        <p:nvSpPr>
          <p:cNvPr id="27" name="AutoShape 2"/>
          <p:cNvSpPr>
            <a:spLocks noChangeArrowheads="1"/>
          </p:cNvSpPr>
          <p:nvPr/>
        </p:nvSpPr>
        <p:spPr bwMode="auto">
          <a:xfrm>
            <a:off x="5936717" y="3285702"/>
            <a:ext cx="937384" cy="1467540"/>
          </a:xfrm>
          <a:prstGeom prst="rightArrow">
            <a:avLst>
              <a:gd name="adj1" fmla="val 65892"/>
              <a:gd name="adj2" fmla="val 38321"/>
            </a:avLst>
          </a:prstGeom>
          <a:solidFill>
            <a:schemeClr val="bg1"/>
          </a:solidFill>
          <a:ln w="76200">
            <a:solidFill>
              <a:srgbClr val="00FF00"/>
            </a:solidFill>
            <a:round/>
            <a:headEnd/>
            <a:tailEnd/>
          </a:ln>
        </p:spPr>
        <p:txBody>
          <a:bodyPr lIns="62042" tIns="31021" rIns="62042" bIns="31021">
            <a:prstTxWarp prst="textNoShape">
              <a:avLst/>
            </a:prstTxWarp>
          </a:bodyPr>
          <a:lstStyle/>
          <a:p>
            <a:endParaRPr lang="en-US">
              <a:solidFill>
                <a:srgbClr val="000000"/>
              </a:solidFill>
            </a:endParaRPr>
          </a:p>
        </p:txBody>
      </p:sp>
      <p:sp>
        <p:nvSpPr>
          <p:cNvPr id="28" name="TextBox 27"/>
          <p:cNvSpPr txBox="1"/>
          <p:nvPr/>
        </p:nvSpPr>
        <p:spPr>
          <a:xfrm>
            <a:off x="5899100" y="3759216"/>
            <a:ext cx="898702" cy="555149"/>
          </a:xfrm>
          <a:prstGeom prst="rect">
            <a:avLst/>
          </a:prstGeom>
          <a:noFill/>
        </p:spPr>
        <p:txBody>
          <a:bodyPr wrap="square" lIns="62042" tIns="31021" rIns="62042" bIns="31021" rtlCol="0">
            <a:spAutoFit/>
          </a:bodyPr>
          <a:lstStyle/>
          <a:p>
            <a:pPr algn="ctr"/>
            <a:r>
              <a:rPr lang="en-US" sz="1600" dirty="0">
                <a:solidFill>
                  <a:srgbClr val="00FF00"/>
                </a:solidFill>
              </a:rPr>
              <a:t>Chemical change</a:t>
            </a:r>
          </a:p>
        </p:txBody>
      </p:sp>
      <p:sp>
        <p:nvSpPr>
          <p:cNvPr id="3" name="Oval 2"/>
          <p:cNvSpPr/>
          <p:nvPr/>
        </p:nvSpPr>
        <p:spPr>
          <a:xfrm>
            <a:off x="1755140" y="3017203"/>
            <a:ext cx="45720" cy="45720"/>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 name="Slide Number Placeholder 1">
            <a:extLst>
              <a:ext uri="{FF2B5EF4-FFF2-40B4-BE49-F238E27FC236}">
                <a16:creationId xmlns:a16="http://schemas.microsoft.com/office/drawing/2014/main" id="{FCBA389A-930F-4544-A60D-D0B6F7D78E60}"/>
              </a:ext>
            </a:extLst>
          </p:cNvPr>
          <p:cNvSpPr>
            <a:spLocks noGrp="1"/>
          </p:cNvSpPr>
          <p:nvPr>
            <p:ph type="sldNum" sz="quarter" idx="12"/>
          </p:nvPr>
        </p:nvSpPr>
        <p:spPr/>
        <p:txBody>
          <a:bodyPr/>
          <a:lstStyle/>
          <a:p>
            <a:fld id="{D3A1C050-F6FE-0E43-A9D0-F8EEADE3D1E4}" type="slidenum">
              <a:rPr lang="en-US" smtClean="0"/>
              <a:pPr/>
              <a:t>16</a:t>
            </a:fld>
            <a:endParaRPr lang="en-US"/>
          </a:p>
        </p:txBody>
      </p:sp>
    </p:spTree>
    <p:extLst>
      <p:ext uri="{BB962C8B-B14F-4D97-AF65-F5344CB8AC3E}">
        <p14:creationId xmlns:p14="http://schemas.microsoft.com/office/powerpoint/2010/main" val="31405615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hidden"/>
                                      </p:to>
                                    </p:set>
                                  </p:childTnLst>
                                </p:cTn>
                              </p:par>
                              <p:par>
                                <p:cTn id="7" presetID="53" presetClass="entr" presetSubtype="16"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anim calcmode="lin" valueType="num">
                                      <p:cBhvr>
                                        <p:cTn id="9" dur="2000" fill="hold"/>
                                        <p:tgtEl>
                                          <p:spTgt spid="3074"/>
                                        </p:tgtEl>
                                        <p:attrNameLst>
                                          <p:attrName>ppt_w</p:attrName>
                                        </p:attrNameLst>
                                      </p:cBhvr>
                                      <p:tavLst>
                                        <p:tav tm="0">
                                          <p:val>
                                            <p:fltVal val="0"/>
                                          </p:val>
                                        </p:tav>
                                        <p:tav tm="100000">
                                          <p:val>
                                            <p:strVal val="#ppt_w"/>
                                          </p:val>
                                        </p:tav>
                                      </p:tavLst>
                                    </p:anim>
                                    <p:anim calcmode="lin" valueType="num">
                                      <p:cBhvr>
                                        <p:cTn id="10" dur="2000" fill="hold"/>
                                        <p:tgtEl>
                                          <p:spTgt spid="3074"/>
                                        </p:tgtEl>
                                        <p:attrNameLst>
                                          <p:attrName>ppt_h</p:attrName>
                                        </p:attrNameLst>
                                      </p:cBhvr>
                                      <p:tavLst>
                                        <p:tav tm="0">
                                          <p:val>
                                            <p:fltVal val="0"/>
                                          </p:val>
                                        </p:tav>
                                        <p:tav tm="100000">
                                          <p:val>
                                            <p:strVal val="#ppt_h"/>
                                          </p:val>
                                        </p:tav>
                                      </p:tavLst>
                                    </p:anim>
                                    <p:animEffect transition="in" filter="fade">
                                      <p:cBhvr>
                                        <p:cTn id="11" dur="2000"/>
                                        <p:tgtEl>
                                          <p:spTgt spid="3074"/>
                                        </p:tgtEl>
                                      </p:cBhvr>
                                    </p:animEffect>
                                  </p:childTnLst>
                                </p:cTn>
                              </p:par>
                              <p:par>
                                <p:cTn id="12" presetID="0" presetClass="path" presetSubtype="0" fill="hold" nodeType="withEffect">
                                  <p:stCondLst>
                                    <p:cond delay="0"/>
                                  </p:stCondLst>
                                  <p:childTnLst>
                                    <p:animMotion origin="layout" path="M -4.44444E-6 2.96296E-6 L 0.49983 0.14213 " pathEditMode="relative" rAng="0" ptsTypes="AA">
                                      <p:cBhvr>
                                        <p:cTn id="13" dur="2000" fill="hold"/>
                                        <p:tgtEl>
                                          <p:spTgt spid="3074"/>
                                        </p:tgtEl>
                                        <p:attrNameLst>
                                          <p:attrName>ppt_x</p:attrName>
                                          <p:attrName>ppt_y</p:attrName>
                                        </p:attrNameLst>
                                      </p:cBhvr>
                                      <p:rCtr x="24983" y="7106"/>
                                    </p:animMotion>
                                  </p:childTnLst>
                                </p:cTn>
                              </p:par>
                              <p:par>
                                <p:cTn id="14" presetID="23" presetClass="entr" presetSubtype="16" fill="hold" grpId="2"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p:cTn id="16" dur="2000" fill="hold"/>
                                        <p:tgtEl>
                                          <p:spTgt spid="22"/>
                                        </p:tgtEl>
                                        <p:attrNameLst>
                                          <p:attrName>ppt_w</p:attrName>
                                        </p:attrNameLst>
                                      </p:cBhvr>
                                      <p:tavLst>
                                        <p:tav tm="0">
                                          <p:val>
                                            <p:fltVal val="0"/>
                                          </p:val>
                                        </p:tav>
                                        <p:tav tm="100000">
                                          <p:val>
                                            <p:strVal val="#ppt_w"/>
                                          </p:val>
                                        </p:tav>
                                      </p:tavLst>
                                    </p:anim>
                                    <p:anim calcmode="lin" valueType="num">
                                      <p:cBhvr>
                                        <p:cTn id="17" dur="2000" fill="hold"/>
                                        <p:tgtEl>
                                          <p:spTgt spid="22"/>
                                        </p:tgtEl>
                                        <p:attrNameLst>
                                          <p:attrName>ppt_h</p:attrName>
                                        </p:attrNameLst>
                                      </p:cBhvr>
                                      <p:tavLst>
                                        <p:tav tm="0">
                                          <p:val>
                                            <p:fltVal val="0"/>
                                          </p:val>
                                        </p:tav>
                                        <p:tav tm="100000">
                                          <p:val>
                                            <p:strVal val="#ppt_h"/>
                                          </p:val>
                                        </p:tav>
                                      </p:tavLst>
                                    </p:anim>
                                  </p:childTnLst>
                                </p:cTn>
                              </p:par>
                              <p:par>
                                <p:cTn id="18" presetID="0" presetClass="path" presetSubtype="0" fill="hold" grpId="0" nodeType="withEffect">
                                  <p:stCondLst>
                                    <p:cond delay="0"/>
                                  </p:stCondLst>
                                  <p:childTnLst>
                                    <p:animMotion origin="layout" path="M -4.44444E-6 2.96296E-6 L 0.49983 0.14213 " pathEditMode="relative" rAng="0" ptsTypes="AA">
                                      <p:cBhvr>
                                        <p:cTn id="19" dur="2000" fill="hold"/>
                                        <p:tgtEl>
                                          <p:spTgt spid="22"/>
                                        </p:tgtEl>
                                        <p:attrNameLst>
                                          <p:attrName>ppt_x</p:attrName>
                                          <p:attrName>ppt_y</p:attrName>
                                        </p:attrNameLst>
                                      </p:cBhvr>
                                      <p:rCtr x="24983" y="7106"/>
                                    </p:animMotion>
                                  </p:childTnLst>
                                </p:cTn>
                              </p:par>
                              <p:par>
                                <p:cTn id="20" presetID="10" presetClass="exit" presetSubtype="0" fill="hold" grpId="1" nodeType="withEffect">
                                  <p:stCondLst>
                                    <p:cond delay="1000"/>
                                  </p:stCondLst>
                                  <p:childTnLst>
                                    <p:animEffect transition="out" filter="fade">
                                      <p:cBhvr>
                                        <p:cTn id="21" dur="500"/>
                                        <p:tgtEl>
                                          <p:spTgt spid="22"/>
                                        </p:tgtEl>
                                      </p:cBhvr>
                                    </p:animEffect>
                                    <p:set>
                                      <p:cBhvr>
                                        <p:cTn id="22" dur="1" fill="hold">
                                          <p:stCondLst>
                                            <p:cond delay="499"/>
                                          </p:stCondLst>
                                        </p:cTn>
                                        <p:tgtEl>
                                          <p:spTgt spid="22"/>
                                        </p:tgtEl>
                                        <p:attrNameLst>
                                          <p:attrName>style.visibility</p:attrName>
                                        </p:attrNameLst>
                                      </p:cBhvr>
                                      <p:to>
                                        <p:strVal val="hidden"/>
                                      </p:to>
                                    </p:set>
                                  </p:childTnLst>
                                </p:cTn>
                              </p:par>
                            </p:childTnLst>
                          </p:cTn>
                        </p:par>
                        <p:par>
                          <p:cTn id="23" fill="hold">
                            <p:stCondLst>
                              <p:cond delay="2000"/>
                            </p:stCondLst>
                            <p:childTnLst>
                              <p:par>
                                <p:cTn id="24" presetID="10" presetClass="entr" presetSubtype="0" fill="hold" grpId="0"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500"/>
                                        <p:tgtEl>
                                          <p:spTgt spid="27"/>
                                        </p:tgtEl>
                                      </p:cBhvr>
                                    </p:animEffect>
                                  </p:childTnLst>
                                </p:cTn>
                              </p:par>
                              <p:par>
                                <p:cTn id="27" presetID="10" presetClass="entr" presetSubtype="0"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fade">
                                      <p:cBhvr>
                                        <p:cTn id="29" dur="500"/>
                                        <p:tgtEl>
                                          <p:spTgt spid="28"/>
                                        </p:tgtEl>
                                      </p:cBhvr>
                                    </p:animEffect>
                                  </p:childTnLst>
                                </p:cTn>
                              </p:par>
                              <p:par>
                                <p:cTn id="30" presetID="10" presetClass="entr" presetSubtype="0" fill="hold" nodeType="withEffect">
                                  <p:stCondLst>
                                    <p:cond delay="0"/>
                                  </p:stCondLst>
                                  <p:childTnLst>
                                    <p:set>
                                      <p:cBhvr>
                                        <p:cTn id="31" dur="1" fill="hold">
                                          <p:stCondLst>
                                            <p:cond delay="0"/>
                                          </p:stCondLst>
                                        </p:cTn>
                                        <p:tgtEl>
                                          <p:spTgt spid="1026"/>
                                        </p:tgtEl>
                                        <p:attrNameLst>
                                          <p:attrName>style.visibility</p:attrName>
                                        </p:attrNameLst>
                                      </p:cBhvr>
                                      <p:to>
                                        <p:strVal val="visible"/>
                                      </p:to>
                                    </p:set>
                                    <p:animEffect transition="in" filter="fade">
                                      <p:cBhvr>
                                        <p:cTn id="32" dur="500"/>
                                        <p:tgtEl>
                                          <p:spTgt spid="1026"/>
                                        </p:tgtEl>
                                      </p:cBhvr>
                                    </p:animEffect>
                                  </p:childTnLst>
                                </p:cTn>
                              </p:par>
                            </p:childTnLst>
                          </p:cTn>
                        </p:par>
                        <p:par>
                          <p:cTn id="33" fill="hold">
                            <p:stCondLst>
                              <p:cond delay="2500"/>
                            </p:stCondLst>
                            <p:childTnLst>
                              <p:par>
                                <p:cTn id="34" presetID="23" presetClass="entr" presetSubtype="272" repeatCount="indefinite" fill="hold" nodeType="afterEffect">
                                  <p:stCondLst>
                                    <p:cond delay="0"/>
                                  </p:stCondLst>
                                  <p:childTnLst>
                                    <p:set>
                                      <p:cBhvr>
                                        <p:cTn id="35" dur="1" fill="hold">
                                          <p:stCondLst>
                                            <p:cond delay="0"/>
                                          </p:stCondLst>
                                        </p:cTn>
                                        <p:tgtEl>
                                          <p:spTgt spid="21"/>
                                        </p:tgtEl>
                                        <p:attrNameLst>
                                          <p:attrName>style.visibility</p:attrName>
                                        </p:attrNameLst>
                                      </p:cBhvr>
                                      <p:to>
                                        <p:strVal val="visible"/>
                                      </p:to>
                                    </p:set>
                                    <p:anim calcmode="lin" valueType="num">
                                      <p:cBhvr>
                                        <p:cTn id="36" dur="2000" fill="hold"/>
                                        <p:tgtEl>
                                          <p:spTgt spid="21"/>
                                        </p:tgtEl>
                                        <p:attrNameLst>
                                          <p:attrName>ppt_w</p:attrName>
                                        </p:attrNameLst>
                                      </p:cBhvr>
                                      <p:tavLst>
                                        <p:tav tm="0">
                                          <p:val>
                                            <p:strVal val="2/3*#ppt_w"/>
                                          </p:val>
                                        </p:tav>
                                        <p:tav tm="100000">
                                          <p:val>
                                            <p:strVal val="#ppt_w"/>
                                          </p:val>
                                        </p:tav>
                                      </p:tavLst>
                                    </p:anim>
                                    <p:anim calcmode="lin" valueType="num">
                                      <p:cBhvr>
                                        <p:cTn id="37" dur="2000" fill="hold"/>
                                        <p:tgtEl>
                                          <p:spTgt spid="21"/>
                                        </p:tgtEl>
                                        <p:attrNameLst>
                                          <p:attrName>ppt_h</p:attrName>
                                        </p:attrNameLst>
                                      </p:cBhvr>
                                      <p:tavLst>
                                        <p:tav tm="0">
                                          <p:val>
                                            <p:strVal val="2/3*#ppt_h"/>
                                          </p:val>
                                        </p:tav>
                                        <p:tav tm="100000">
                                          <p:val>
                                            <p:strVal val="#ppt_h"/>
                                          </p:val>
                                        </p:tav>
                                      </p:tavLst>
                                    </p:anim>
                                  </p:childTnLst>
                                </p:cTn>
                              </p:par>
                              <p:par>
                                <p:cTn id="38" presetID="6" presetClass="emph" presetSubtype="0" repeatCount="indefinite" fill="hold" nodeType="withEffect">
                                  <p:stCondLst>
                                    <p:cond delay="0"/>
                                  </p:stCondLst>
                                  <p:childTnLst>
                                    <p:animScale>
                                      <p:cBhvr>
                                        <p:cTn id="39" dur="2000" fill="hold"/>
                                        <p:tgtEl>
                                          <p:spTgt spid="21"/>
                                        </p:tgtEl>
                                      </p:cBhvr>
                                      <p:by x="150000" y="150000"/>
                                    </p:animScale>
                                  </p:childTnLst>
                                </p:cTn>
                              </p:par>
                              <p:par>
                                <p:cTn id="40" presetID="0" presetClass="path" presetSubtype="0" repeatCount="indefinite" fill="hold" nodeType="withEffect">
                                  <p:stCondLst>
                                    <p:cond delay="0"/>
                                  </p:stCondLst>
                                  <p:childTnLst>
                                    <p:animMotion origin="layout" path="M 1.38889E-6 -2.22222E-6 C -0.01285 0.06944 -0.02552 0.13889 0.00746 0.19329 C 0.04045 0.24768 0.11892 0.28704 0.1974 0.32662 " pathEditMode="relative" ptsTypes="aaA">
                                      <p:cBhvr>
                                        <p:cTn id="41" dur="2000" fill="hold"/>
                                        <p:tgtEl>
                                          <p:spTgt spid="21"/>
                                        </p:tgtEl>
                                        <p:attrNameLst>
                                          <p:attrName>ppt_x</p:attrName>
                                          <p:attrName>ppt_y</p:attrName>
                                        </p:attrNameLst>
                                      </p:cBhvr>
                                    </p:animMotion>
                                  </p:childTnLst>
                                </p:cTn>
                              </p:par>
                              <p:par>
                                <p:cTn id="42" presetID="1" presetClass="entr" presetSubtype="0" fill="hold" nodeType="withEffect">
                                  <p:stCondLst>
                                    <p:cond delay="0"/>
                                  </p:stCondLst>
                                  <p:childTnLst>
                                    <p:set>
                                      <p:cBhvr>
                                        <p:cTn id="43" dur="1" fill="hold">
                                          <p:stCondLst>
                                            <p:cond delay="0"/>
                                          </p:stCondLst>
                                        </p:cTn>
                                        <p:tgtEl>
                                          <p:spTgt spid="20"/>
                                        </p:tgtEl>
                                        <p:attrNameLst>
                                          <p:attrName>style.visibility</p:attrName>
                                        </p:attrNameLst>
                                      </p:cBhvr>
                                      <p:to>
                                        <p:strVal val="visible"/>
                                      </p:to>
                                    </p:set>
                                  </p:childTnLst>
                                </p:cTn>
                              </p:par>
                              <p:par>
                                <p:cTn id="44" presetID="0" presetClass="path" presetSubtype="0" repeatCount="indefinite" fill="hold" nodeType="withEffect">
                                  <p:stCondLst>
                                    <p:cond delay="0"/>
                                  </p:stCondLst>
                                  <p:childTnLst>
                                    <p:animMotion origin="layout" path="M 5E-6 1.11111E-6 C -0.04149 -0.01158 -0.08299 -0.02315 -0.11667 -0.05996 C -0.15035 -0.09676 -0.17604 -0.15903 -0.20174 -0.22107 " pathEditMode="relative" ptsTypes="aaA">
                                      <p:cBhvr>
                                        <p:cTn id="45" dur="2000" fill="hold"/>
                                        <p:tgtEl>
                                          <p:spTgt spid="20"/>
                                        </p:tgtEl>
                                        <p:attrNameLst>
                                          <p:attrName>ppt_x</p:attrName>
                                          <p:attrName>ppt_y</p:attrName>
                                        </p:attrNameLst>
                                      </p:cBhvr>
                                    </p:animMotion>
                                  </p:childTnLst>
                                </p:cTn>
                              </p:par>
                              <p:par>
                                <p:cTn id="46" presetID="1" presetClass="entr" presetSubtype="0" fill="hold" nodeType="withEffect">
                                  <p:stCondLst>
                                    <p:cond delay="0"/>
                                  </p:stCondLst>
                                  <p:childTnLst>
                                    <p:set>
                                      <p:cBhvr>
                                        <p:cTn id="47" dur="1" fill="hold">
                                          <p:stCondLst>
                                            <p:cond delay="0"/>
                                          </p:stCondLst>
                                        </p:cTn>
                                        <p:tgtEl>
                                          <p:spTgt spid="23"/>
                                        </p:tgtEl>
                                        <p:attrNameLst>
                                          <p:attrName>style.visibility</p:attrName>
                                        </p:attrNameLst>
                                      </p:cBhvr>
                                      <p:to>
                                        <p:strVal val="visible"/>
                                      </p:to>
                                    </p:set>
                                  </p:childTnLst>
                                </p:cTn>
                              </p:par>
                              <p:par>
                                <p:cTn id="48" presetID="0" presetClass="path" presetSubtype="0" repeatCount="indefinite" fill="hold" nodeType="withEffect">
                                  <p:stCondLst>
                                    <p:cond delay="0"/>
                                  </p:stCondLst>
                                  <p:childTnLst>
                                    <p:animMotion origin="layout" path="M -1.94444E-6 -7.40741E-6 C -0.04687 0.01921 -0.09375 0.03865 -0.14097 0.02337 C -0.18819 0.0081 -0.23576 -0.04214 -0.28333 -0.09214 " pathEditMode="relative" ptsTypes="aaA">
                                      <p:cBhvr>
                                        <p:cTn id="49" dur="2000" fill="hold"/>
                                        <p:tgtEl>
                                          <p:spTgt spid="23"/>
                                        </p:tgtEl>
                                        <p:attrNameLst>
                                          <p:attrName>ppt_x</p:attrName>
                                          <p:attrName>ppt_y</p:attrName>
                                        </p:attrNameLst>
                                      </p:cBhvr>
                                    </p:animMotion>
                                  </p:childTnLst>
                                </p:cTn>
                              </p:par>
                              <p:par>
                                <p:cTn id="50" presetID="1"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childTnLst>
                                </p:cTn>
                              </p:par>
                              <p:par>
                                <p:cTn id="52" presetID="0" presetClass="path" presetSubtype="0" repeatCount="indefinite" fill="hold" nodeType="withEffect">
                                  <p:stCondLst>
                                    <p:cond delay="0"/>
                                  </p:stCondLst>
                                  <p:childTnLst>
                                    <p:animMotion origin="layout" path="M -8.05556E-6 2.96296E-6 C 0.05051 -0.02685 0.10121 -0.05348 0.14426 -0.03449 C 0.18732 -0.01551 0.22274 0.04953 0.25833 0.11458 " pathEditMode="relative" ptsTypes="aaA">
                                      <p:cBhvr>
                                        <p:cTn id="53" dur="2000" fill="hold"/>
                                        <p:tgtEl>
                                          <p:spTgt spid="24"/>
                                        </p:tgtEl>
                                        <p:attrNameLst>
                                          <p:attrName>ppt_x</p:attrName>
                                          <p:attrName>ppt_y</p:attrName>
                                        </p:attrNameLst>
                                      </p:cBhvr>
                                    </p:animMotion>
                                  </p:childTnLst>
                                </p:cTn>
                              </p:par>
                              <p:par>
                                <p:cTn id="54" presetID="23" presetClass="entr" presetSubtype="272" repeatCount="indefinite" fill="hold" nodeType="withEffect">
                                  <p:stCondLst>
                                    <p:cond delay="1000"/>
                                  </p:stCondLst>
                                  <p:childTnLst>
                                    <p:set>
                                      <p:cBhvr>
                                        <p:cTn id="55" dur="1" fill="hold">
                                          <p:stCondLst>
                                            <p:cond delay="0"/>
                                          </p:stCondLst>
                                        </p:cTn>
                                        <p:tgtEl>
                                          <p:spTgt spid="16"/>
                                        </p:tgtEl>
                                        <p:attrNameLst>
                                          <p:attrName>style.visibility</p:attrName>
                                        </p:attrNameLst>
                                      </p:cBhvr>
                                      <p:to>
                                        <p:strVal val="visible"/>
                                      </p:to>
                                    </p:set>
                                    <p:anim calcmode="lin" valueType="num">
                                      <p:cBhvr>
                                        <p:cTn id="56" dur="2000" fill="hold"/>
                                        <p:tgtEl>
                                          <p:spTgt spid="16"/>
                                        </p:tgtEl>
                                        <p:attrNameLst>
                                          <p:attrName>ppt_w</p:attrName>
                                        </p:attrNameLst>
                                      </p:cBhvr>
                                      <p:tavLst>
                                        <p:tav tm="0">
                                          <p:val>
                                            <p:strVal val="2/3*#ppt_w"/>
                                          </p:val>
                                        </p:tav>
                                        <p:tav tm="100000">
                                          <p:val>
                                            <p:strVal val="#ppt_w"/>
                                          </p:val>
                                        </p:tav>
                                      </p:tavLst>
                                    </p:anim>
                                    <p:anim calcmode="lin" valueType="num">
                                      <p:cBhvr>
                                        <p:cTn id="57" dur="2000" fill="hold"/>
                                        <p:tgtEl>
                                          <p:spTgt spid="16"/>
                                        </p:tgtEl>
                                        <p:attrNameLst>
                                          <p:attrName>ppt_h</p:attrName>
                                        </p:attrNameLst>
                                      </p:cBhvr>
                                      <p:tavLst>
                                        <p:tav tm="0">
                                          <p:val>
                                            <p:strVal val="2/3*#ppt_h"/>
                                          </p:val>
                                        </p:tav>
                                        <p:tav tm="100000">
                                          <p:val>
                                            <p:strVal val="#ppt_h"/>
                                          </p:val>
                                        </p:tav>
                                      </p:tavLst>
                                    </p:anim>
                                  </p:childTnLst>
                                </p:cTn>
                              </p:par>
                              <p:par>
                                <p:cTn id="58" presetID="6" presetClass="emph" presetSubtype="0" repeatCount="indefinite" fill="hold" nodeType="withEffect">
                                  <p:stCondLst>
                                    <p:cond delay="1000"/>
                                  </p:stCondLst>
                                  <p:childTnLst>
                                    <p:animScale>
                                      <p:cBhvr>
                                        <p:cTn id="59" dur="2000" fill="hold"/>
                                        <p:tgtEl>
                                          <p:spTgt spid="16"/>
                                        </p:tgtEl>
                                      </p:cBhvr>
                                      <p:by x="150000" y="150000"/>
                                    </p:animScale>
                                  </p:childTnLst>
                                </p:cTn>
                              </p:par>
                              <p:par>
                                <p:cTn id="60" presetID="0" presetClass="path" presetSubtype="0" repeatCount="indefinite" fill="hold" nodeType="withEffect">
                                  <p:stCondLst>
                                    <p:cond delay="1000"/>
                                  </p:stCondLst>
                                  <p:childTnLst>
                                    <p:animMotion origin="layout" path="M 1.38889E-6 -2.22222E-6 C -0.01285 0.06944 -0.02552 0.13889 0.00746 0.19329 C 0.04045 0.24768 0.11892 0.28704 0.1974 0.32662 " pathEditMode="relative" ptsTypes="aaA">
                                      <p:cBhvr>
                                        <p:cTn id="61" dur="2000" fill="hold"/>
                                        <p:tgtEl>
                                          <p:spTgt spid="16"/>
                                        </p:tgtEl>
                                        <p:attrNameLst>
                                          <p:attrName>ppt_x</p:attrName>
                                          <p:attrName>ppt_y</p:attrName>
                                        </p:attrNameLst>
                                      </p:cBhvr>
                                    </p:animMotion>
                                  </p:childTnLst>
                                </p:cTn>
                              </p:par>
                              <p:par>
                                <p:cTn id="62" presetID="1" presetClass="entr" presetSubtype="0" fill="hold" nodeType="withEffect">
                                  <p:stCondLst>
                                    <p:cond delay="1000"/>
                                  </p:stCondLst>
                                  <p:childTnLst>
                                    <p:set>
                                      <p:cBhvr>
                                        <p:cTn id="63" dur="1" fill="hold">
                                          <p:stCondLst>
                                            <p:cond delay="0"/>
                                          </p:stCondLst>
                                        </p:cTn>
                                        <p:tgtEl>
                                          <p:spTgt spid="15"/>
                                        </p:tgtEl>
                                        <p:attrNameLst>
                                          <p:attrName>style.visibility</p:attrName>
                                        </p:attrNameLst>
                                      </p:cBhvr>
                                      <p:to>
                                        <p:strVal val="visible"/>
                                      </p:to>
                                    </p:set>
                                  </p:childTnLst>
                                </p:cTn>
                              </p:par>
                              <p:par>
                                <p:cTn id="64" presetID="0" presetClass="path" presetSubtype="0" repeatCount="indefinite" fill="hold" nodeType="withEffect">
                                  <p:stCondLst>
                                    <p:cond delay="1000"/>
                                  </p:stCondLst>
                                  <p:childTnLst>
                                    <p:animMotion origin="layout" path="M 5E-6 1.11111E-6 C -0.04149 -0.01158 -0.08299 -0.02315 -0.11667 -0.05996 C -0.15035 -0.09676 -0.17604 -0.15903 -0.20174 -0.22107 " pathEditMode="relative" ptsTypes="aaA">
                                      <p:cBhvr>
                                        <p:cTn id="65" dur="2000" fill="hold"/>
                                        <p:tgtEl>
                                          <p:spTgt spid="15"/>
                                        </p:tgtEl>
                                        <p:attrNameLst>
                                          <p:attrName>ppt_x</p:attrName>
                                          <p:attrName>ppt_y</p:attrName>
                                        </p:attrNameLst>
                                      </p:cBhvr>
                                    </p:animMotion>
                                  </p:childTnLst>
                                </p:cTn>
                              </p:par>
                              <p:par>
                                <p:cTn id="66" presetID="1" presetClass="entr" presetSubtype="0" fill="hold" nodeType="withEffect">
                                  <p:stCondLst>
                                    <p:cond delay="1000"/>
                                  </p:stCondLst>
                                  <p:childTnLst>
                                    <p:set>
                                      <p:cBhvr>
                                        <p:cTn id="67" dur="1" fill="hold">
                                          <p:stCondLst>
                                            <p:cond delay="0"/>
                                          </p:stCondLst>
                                        </p:cTn>
                                        <p:tgtEl>
                                          <p:spTgt spid="17"/>
                                        </p:tgtEl>
                                        <p:attrNameLst>
                                          <p:attrName>style.visibility</p:attrName>
                                        </p:attrNameLst>
                                      </p:cBhvr>
                                      <p:to>
                                        <p:strVal val="visible"/>
                                      </p:to>
                                    </p:set>
                                  </p:childTnLst>
                                </p:cTn>
                              </p:par>
                              <p:par>
                                <p:cTn id="68" presetID="0" presetClass="path" presetSubtype="0" repeatCount="indefinite" fill="hold" nodeType="withEffect">
                                  <p:stCondLst>
                                    <p:cond delay="1000"/>
                                  </p:stCondLst>
                                  <p:childTnLst>
                                    <p:animMotion origin="layout" path="M -1.94444E-6 -7.40741E-6 C -0.04687 0.01921 -0.09375 0.03865 -0.14097 0.02337 C -0.18819 0.0081 -0.23576 -0.04214 -0.28333 -0.09214 " pathEditMode="relative" ptsTypes="aaA">
                                      <p:cBhvr>
                                        <p:cTn id="69" dur="2000" fill="hold"/>
                                        <p:tgtEl>
                                          <p:spTgt spid="17"/>
                                        </p:tgtEl>
                                        <p:attrNameLst>
                                          <p:attrName>ppt_x</p:attrName>
                                          <p:attrName>ppt_y</p:attrName>
                                        </p:attrNameLst>
                                      </p:cBhvr>
                                    </p:animMotion>
                                  </p:childTnLst>
                                </p:cTn>
                              </p:par>
                              <p:par>
                                <p:cTn id="70" presetID="1" presetClass="entr" presetSubtype="0" fill="hold" nodeType="withEffect">
                                  <p:stCondLst>
                                    <p:cond delay="1000"/>
                                  </p:stCondLst>
                                  <p:childTnLst>
                                    <p:set>
                                      <p:cBhvr>
                                        <p:cTn id="71" dur="1" fill="hold">
                                          <p:stCondLst>
                                            <p:cond delay="0"/>
                                          </p:stCondLst>
                                        </p:cTn>
                                        <p:tgtEl>
                                          <p:spTgt spid="18"/>
                                        </p:tgtEl>
                                        <p:attrNameLst>
                                          <p:attrName>style.visibility</p:attrName>
                                        </p:attrNameLst>
                                      </p:cBhvr>
                                      <p:to>
                                        <p:strVal val="visible"/>
                                      </p:to>
                                    </p:set>
                                  </p:childTnLst>
                                </p:cTn>
                              </p:par>
                              <p:par>
                                <p:cTn id="72" presetID="0" presetClass="path" presetSubtype="0" repeatCount="indefinite" fill="hold" nodeType="withEffect">
                                  <p:stCondLst>
                                    <p:cond delay="1000"/>
                                  </p:stCondLst>
                                  <p:childTnLst>
                                    <p:animMotion origin="layout" path="M -8.05556E-6 2.96296E-6 C 0.05051 -0.02685 0.10121 -0.05348 0.14426 -0.03449 C 0.18732 -0.01551 0.22274 0.04953 0.25833 0.11458 " pathEditMode="relative" ptsTypes="aaA">
                                      <p:cBhvr>
                                        <p:cTn id="73" dur="2000" fill="hold"/>
                                        <p:tgtEl>
                                          <p:spTgt spid="18"/>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2" grpId="1" animBg="1"/>
      <p:bldP spid="22" grpId="2" animBg="1"/>
      <p:bldP spid="27" grpId="0" animBg="1"/>
      <p:bldP spid="28" grpId="0"/>
      <p:bldP spid="3"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idx="1"/>
          </p:nvPr>
        </p:nvSpPr>
        <p:spPr/>
        <p:txBody>
          <a:bodyPr/>
          <a:lstStyle/>
          <a:p>
            <a:pPr marL="0" indent="0">
              <a:buNone/>
            </a:pPr>
            <a:r>
              <a:rPr lang="en-US" dirty="0"/>
              <a:t>What is the name of the chemical change that allows cells to make food? </a:t>
            </a:r>
          </a:p>
          <a:p>
            <a:pPr marL="0" indent="0">
              <a:buNone/>
            </a:pPr>
            <a:r>
              <a:rPr lang="en-US" b="1" i="1" dirty="0">
                <a:solidFill>
                  <a:srgbClr val="0000FF"/>
                </a:solidFill>
              </a:rPr>
              <a:t>Photosynthesis</a:t>
            </a:r>
          </a:p>
          <a:p>
            <a:pPr marL="0" indent="0">
              <a:buNone/>
            </a:pPr>
            <a:endParaRPr lang="en-US" dirty="0"/>
          </a:p>
          <a:p>
            <a:pPr marL="0" indent="0">
              <a:buNone/>
            </a:pPr>
            <a:r>
              <a:rPr lang="en-US" dirty="0"/>
              <a:t>Write the chemical equation for this change:</a:t>
            </a:r>
          </a:p>
          <a:p>
            <a:pPr marL="0" indent="0">
              <a:buNone/>
            </a:pPr>
            <a:r>
              <a:rPr lang="en-US" b="1" i="1" dirty="0">
                <a:solidFill>
                  <a:srgbClr val="0000FF"/>
                </a:solidFill>
              </a:rPr>
              <a:t>6 CO</a:t>
            </a:r>
            <a:r>
              <a:rPr lang="en-US" b="1" i="1" baseline="-25000" dirty="0">
                <a:solidFill>
                  <a:srgbClr val="0000FF"/>
                </a:solidFill>
              </a:rPr>
              <a:t>2</a:t>
            </a:r>
            <a:r>
              <a:rPr lang="en-US" b="1" i="1" dirty="0">
                <a:solidFill>
                  <a:srgbClr val="0000FF"/>
                </a:solidFill>
              </a:rPr>
              <a:t> + 6 H</a:t>
            </a:r>
            <a:r>
              <a:rPr lang="en-US" b="1" i="1" baseline="-25000" dirty="0">
                <a:solidFill>
                  <a:srgbClr val="0000FF"/>
                </a:solidFill>
              </a:rPr>
              <a:t>2</a:t>
            </a:r>
            <a:r>
              <a:rPr lang="en-US" b="1" i="1" dirty="0">
                <a:solidFill>
                  <a:srgbClr val="0000FF"/>
                </a:solidFill>
              </a:rPr>
              <a:t>O</a:t>
            </a:r>
            <a:r>
              <a:rPr lang="en-US" dirty="0">
                <a:solidFill>
                  <a:srgbClr val="0000FF"/>
                </a:solidFill>
              </a:rPr>
              <a:t> </a:t>
            </a:r>
            <a:r>
              <a:rPr lang="en-US" dirty="0">
                <a:solidFill>
                  <a:srgbClr val="0000FF"/>
                </a:solidFill>
                <a:sym typeface="Wingdings"/>
              </a:rPr>
              <a:t></a:t>
            </a:r>
            <a:r>
              <a:rPr lang="en-US" b="1" i="1" dirty="0">
                <a:solidFill>
                  <a:srgbClr val="0000FF"/>
                </a:solidFill>
              </a:rPr>
              <a:t>C</a:t>
            </a:r>
            <a:r>
              <a:rPr lang="en-US" b="1" i="1" baseline="-25000" dirty="0">
                <a:solidFill>
                  <a:srgbClr val="0000FF"/>
                </a:solidFill>
              </a:rPr>
              <a:t>6</a:t>
            </a:r>
            <a:r>
              <a:rPr lang="en-US" b="1" i="1" dirty="0">
                <a:solidFill>
                  <a:srgbClr val="0000FF"/>
                </a:solidFill>
              </a:rPr>
              <a:t>H</a:t>
            </a:r>
            <a:r>
              <a:rPr lang="en-US" b="1" i="1" baseline="-25000" dirty="0">
                <a:solidFill>
                  <a:srgbClr val="0000FF"/>
                </a:solidFill>
              </a:rPr>
              <a:t>12</a:t>
            </a:r>
            <a:r>
              <a:rPr lang="en-US" b="1" i="1" dirty="0">
                <a:solidFill>
                  <a:srgbClr val="0000FF"/>
                </a:solidFill>
              </a:rPr>
              <a:t>O</a:t>
            </a:r>
            <a:r>
              <a:rPr lang="en-US" b="1" i="1" baseline="-25000" dirty="0">
                <a:solidFill>
                  <a:srgbClr val="0000FF"/>
                </a:solidFill>
              </a:rPr>
              <a:t>6</a:t>
            </a:r>
            <a:r>
              <a:rPr lang="en-US" b="1" i="1" dirty="0">
                <a:solidFill>
                  <a:srgbClr val="0000FF"/>
                </a:solidFill>
              </a:rPr>
              <a:t> + 6 O</a:t>
            </a:r>
            <a:r>
              <a:rPr lang="en-US" b="1" i="1" baseline="-25000" dirty="0">
                <a:solidFill>
                  <a:srgbClr val="0000FF"/>
                </a:solidFill>
              </a:rPr>
              <a:t>2</a:t>
            </a:r>
            <a:endParaRPr lang="en-US" b="1" i="1" dirty="0">
              <a:solidFill>
                <a:srgbClr val="0000FF"/>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pPr/>
              <a:t>17</a:t>
            </a:fld>
            <a:endParaRPr lang="en-US"/>
          </a:p>
        </p:txBody>
      </p:sp>
    </p:spTree>
    <p:extLst>
      <p:ext uri="{BB962C8B-B14F-4D97-AF65-F5344CB8AC3E}">
        <p14:creationId xmlns:p14="http://schemas.microsoft.com/office/powerpoint/2010/main" val="11772895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8EB4E3"/>
          </a:solidFill>
        </p:spPr>
        <p:txBody>
          <a:bodyPr/>
          <a:lstStyle/>
          <a:p>
            <a:r>
              <a:rPr lang="en-US" dirty="0"/>
              <a:t>Matter Change</a:t>
            </a:r>
          </a:p>
        </p:txBody>
      </p:sp>
      <p:sp>
        <p:nvSpPr>
          <p:cNvPr id="3" name="Content Placeholder 2"/>
          <p:cNvSpPr>
            <a:spLocks noGrp="1"/>
          </p:cNvSpPr>
          <p:nvPr>
            <p:ph sz="half" idx="1"/>
          </p:nvPr>
        </p:nvSpPr>
        <p:spPr/>
        <p:txBody>
          <a:bodyPr>
            <a:normAutofit lnSpcReduction="10000"/>
          </a:bodyPr>
          <a:lstStyle/>
          <a:p>
            <a:pPr marL="0" indent="0">
              <a:buNone/>
            </a:pPr>
            <a:r>
              <a:rPr lang="en-US" dirty="0"/>
              <a:t>What molecules are carbon atoms in before the chemical change?  </a:t>
            </a:r>
          </a:p>
          <a:p>
            <a:pPr marL="0" indent="0">
              <a:buNone/>
            </a:pPr>
            <a:r>
              <a:rPr lang="en-US" dirty="0"/>
              <a:t> </a:t>
            </a:r>
            <a:r>
              <a:rPr lang="en-US" b="1" i="1" dirty="0">
                <a:solidFill>
                  <a:srgbClr val="0000FF"/>
                </a:solidFill>
              </a:rPr>
              <a:t>Carbon dioxide or CO</a:t>
            </a:r>
            <a:r>
              <a:rPr lang="en-US" b="1" i="1" baseline="-25000" dirty="0">
                <a:solidFill>
                  <a:srgbClr val="0000FF"/>
                </a:solidFill>
              </a:rPr>
              <a:t>2</a:t>
            </a:r>
            <a:r>
              <a:rPr lang="en-US" b="1" i="1" dirty="0">
                <a:solidFill>
                  <a:srgbClr val="0000FF"/>
                </a:solidFill>
              </a:rPr>
              <a:t> </a:t>
            </a:r>
            <a:endParaRPr lang="en-US" dirty="0"/>
          </a:p>
          <a:p>
            <a:pPr marL="0" indent="0">
              <a:buNone/>
            </a:pPr>
            <a:endParaRPr lang="en-US" dirty="0"/>
          </a:p>
          <a:p>
            <a:pPr marL="0" indent="0">
              <a:buNone/>
            </a:pPr>
            <a:endParaRPr lang="en-US" dirty="0"/>
          </a:p>
          <a:p>
            <a:pPr marL="0" indent="0">
              <a:buNone/>
            </a:pPr>
            <a:r>
              <a:rPr lang="en-US" dirty="0"/>
              <a:t>What other molecules </a:t>
            </a:r>
            <a:br>
              <a:rPr lang="en-US" dirty="0"/>
            </a:br>
            <a:r>
              <a:rPr lang="en-US" dirty="0"/>
              <a:t>are needed?</a:t>
            </a:r>
          </a:p>
          <a:p>
            <a:pPr marL="0" indent="0">
              <a:buNone/>
            </a:pPr>
            <a:r>
              <a:rPr lang="en-US" b="1" i="1" dirty="0">
                <a:solidFill>
                  <a:srgbClr val="0000FF"/>
                </a:solidFill>
              </a:rPr>
              <a:t>Water or H</a:t>
            </a:r>
            <a:r>
              <a:rPr lang="en-US" b="1" i="1" baseline="-25000" dirty="0">
                <a:solidFill>
                  <a:srgbClr val="0000FF"/>
                </a:solidFill>
              </a:rPr>
              <a:t>2</a:t>
            </a:r>
            <a:r>
              <a:rPr lang="en-US" b="1" i="1" dirty="0">
                <a:solidFill>
                  <a:srgbClr val="0000FF"/>
                </a:solidFill>
              </a:rPr>
              <a:t>O</a:t>
            </a:r>
          </a:p>
          <a:p>
            <a:pPr marL="0" indent="0">
              <a:buNone/>
            </a:pPr>
            <a:r>
              <a:rPr lang="en-US" dirty="0"/>
              <a:t> </a:t>
            </a:r>
          </a:p>
        </p:txBody>
      </p:sp>
      <p:sp>
        <p:nvSpPr>
          <p:cNvPr id="5" name="Content Placeholder 4"/>
          <p:cNvSpPr>
            <a:spLocks noGrp="1"/>
          </p:cNvSpPr>
          <p:nvPr>
            <p:ph sz="half" idx="2"/>
          </p:nvPr>
        </p:nvSpPr>
        <p:spPr/>
        <p:txBody>
          <a:bodyPr>
            <a:normAutofit/>
          </a:bodyPr>
          <a:lstStyle/>
          <a:p>
            <a:pPr marL="0" indent="0">
              <a:buNone/>
            </a:pPr>
            <a:r>
              <a:rPr lang="en-US" dirty="0"/>
              <a:t>What molecules are carbon atoms in after the chemical change?</a:t>
            </a:r>
          </a:p>
          <a:p>
            <a:pPr marL="0" indent="0">
              <a:buNone/>
            </a:pPr>
            <a:r>
              <a:rPr lang="en-US" b="1" i="1" dirty="0">
                <a:solidFill>
                  <a:srgbClr val="0000FF"/>
                </a:solidFill>
              </a:rPr>
              <a:t>Glucose or C</a:t>
            </a:r>
            <a:r>
              <a:rPr lang="en-US" b="1" i="1" baseline="-25000" dirty="0">
                <a:solidFill>
                  <a:srgbClr val="0000FF"/>
                </a:solidFill>
              </a:rPr>
              <a:t>6</a:t>
            </a:r>
            <a:r>
              <a:rPr lang="en-US" b="1" i="1" dirty="0">
                <a:solidFill>
                  <a:srgbClr val="0000FF"/>
                </a:solidFill>
              </a:rPr>
              <a:t>H</a:t>
            </a:r>
            <a:r>
              <a:rPr lang="en-US" b="1" i="1" baseline="-25000" dirty="0">
                <a:solidFill>
                  <a:srgbClr val="0000FF"/>
                </a:solidFill>
              </a:rPr>
              <a:t>12</a:t>
            </a:r>
            <a:r>
              <a:rPr lang="en-US" b="1" i="1" dirty="0">
                <a:solidFill>
                  <a:srgbClr val="0000FF"/>
                </a:solidFill>
              </a:rPr>
              <a:t>0</a:t>
            </a:r>
            <a:r>
              <a:rPr lang="en-US" b="1" i="1" baseline="-25000" dirty="0">
                <a:solidFill>
                  <a:srgbClr val="0000FF"/>
                </a:solidFill>
              </a:rPr>
              <a:t>6</a:t>
            </a:r>
            <a:endParaRPr lang="en-US" b="1" i="1" dirty="0">
              <a:solidFill>
                <a:srgbClr val="0000FF"/>
              </a:solidFill>
            </a:endParaRPr>
          </a:p>
          <a:p>
            <a:pPr marL="0" indent="0">
              <a:buNone/>
            </a:pPr>
            <a:r>
              <a:rPr lang="en-US" dirty="0"/>
              <a:t> </a:t>
            </a:r>
          </a:p>
          <a:p>
            <a:pPr marL="0" indent="0">
              <a:buNone/>
            </a:pPr>
            <a:endParaRPr lang="en-US" sz="2800" dirty="0"/>
          </a:p>
          <a:p>
            <a:pPr marL="0" indent="0">
              <a:buNone/>
            </a:pPr>
            <a:r>
              <a:rPr lang="en-US" sz="2800" dirty="0"/>
              <a:t>What other molecules are produced? </a:t>
            </a:r>
          </a:p>
          <a:p>
            <a:pPr marL="0" indent="0">
              <a:buNone/>
            </a:pPr>
            <a:r>
              <a:rPr lang="en-US" b="1" i="1" dirty="0">
                <a:solidFill>
                  <a:srgbClr val="0000FF"/>
                </a:solidFill>
              </a:rPr>
              <a:t>Oxygen or O</a:t>
            </a:r>
            <a:r>
              <a:rPr lang="en-US" b="1" i="1" baseline="-25000" dirty="0">
                <a:solidFill>
                  <a:srgbClr val="0000FF"/>
                </a:solidFill>
              </a:rPr>
              <a:t>2</a:t>
            </a:r>
            <a:endParaRPr lang="en-US" b="1" i="1" dirty="0">
              <a:solidFill>
                <a:srgbClr val="0000FF"/>
              </a:solidFill>
            </a:endParaRPr>
          </a:p>
        </p:txBody>
      </p:sp>
      <p:sp>
        <p:nvSpPr>
          <p:cNvPr id="4" name="Slide Number Placeholder 3"/>
          <p:cNvSpPr>
            <a:spLocks noGrp="1"/>
          </p:cNvSpPr>
          <p:nvPr>
            <p:ph type="sldNum" sz="quarter" idx="12"/>
          </p:nvPr>
        </p:nvSpPr>
        <p:spPr/>
        <p:txBody>
          <a:bodyPr/>
          <a:lstStyle/>
          <a:p>
            <a:fld id="{D3A1C050-F6FE-0E43-A9D0-F8EEADE3D1E4}" type="slidenum">
              <a:rPr lang="en-US" smtClean="0"/>
              <a:pPr/>
              <a:t>18</a:t>
            </a:fld>
            <a:endParaRPr lang="en-US"/>
          </a:p>
        </p:txBody>
      </p:sp>
      <p:sp>
        <p:nvSpPr>
          <p:cNvPr id="6" name="Right Arrow 5"/>
          <p:cNvSpPr>
            <a:spLocks/>
          </p:cNvSpPr>
          <p:nvPr/>
        </p:nvSpPr>
        <p:spPr>
          <a:xfrm>
            <a:off x="3689816" y="3030979"/>
            <a:ext cx="1325177" cy="1683429"/>
          </a:xfrm>
          <a:prstGeom prst="rightArrow">
            <a:avLst/>
          </a:prstGeom>
          <a:ln>
            <a:solidFill>
              <a:srgbClr val="0000FF"/>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b="1" dirty="0">
                <a:solidFill>
                  <a:srgbClr val="0000FF"/>
                </a:solidFill>
                <a:effectLst/>
                <a:latin typeface="Arial"/>
                <a:ea typeface="Times New Roman"/>
                <a:cs typeface="Times New Roman"/>
              </a:rPr>
              <a:t>Chemical Change</a:t>
            </a:r>
            <a:r>
              <a:rPr lang="en-US" sz="10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21761987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rgbClr val="FFFBAD"/>
          </a:solidFill>
        </p:spPr>
        <p:txBody>
          <a:bodyPr/>
          <a:lstStyle/>
          <a:p>
            <a:r>
              <a:rPr lang="en-US" dirty="0"/>
              <a:t>Energy Change</a:t>
            </a:r>
          </a:p>
        </p:txBody>
      </p:sp>
      <p:sp>
        <p:nvSpPr>
          <p:cNvPr id="3" name="Content Placeholder 2"/>
          <p:cNvSpPr>
            <a:spLocks noGrp="1"/>
          </p:cNvSpPr>
          <p:nvPr>
            <p:ph sz="half" idx="1"/>
          </p:nvPr>
        </p:nvSpPr>
        <p:spPr/>
        <p:txBody>
          <a:bodyPr>
            <a:normAutofit/>
          </a:bodyPr>
          <a:lstStyle/>
          <a:p>
            <a:pPr marL="0" indent="0">
              <a:buNone/>
            </a:pPr>
            <a:r>
              <a:rPr lang="en-US" dirty="0"/>
              <a:t>What forms of energy go into this chemical change?  </a:t>
            </a:r>
          </a:p>
          <a:p>
            <a:pPr marL="0" indent="0">
              <a:buNone/>
            </a:pPr>
            <a:r>
              <a:rPr lang="en-US" b="1" i="1" dirty="0">
                <a:solidFill>
                  <a:srgbClr val="0000FF"/>
                </a:solidFill>
              </a:rPr>
              <a:t>Light energy</a:t>
            </a:r>
          </a:p>
          <a:p>
            <a:pPr marL="0" indent="0">
              <a:buNone/>
            </a:pPr>
            <a:endParaRPr lang="en-US" dirty="0"/>
          </a:p>
          <a:p>
            <a:pPr marL="0" indent="0">
              <a:buNone/>
            </a:pPr>
            <a:endParaRPr lang="en-US" dirty="0"/>
          </a:p>
        </p:txBody>
      </p:sp>
      <p:sp>
        <p:nvSpPr>
          <p:cNvPr id="5" name="Content Placeholder 4"/>
          <p:cNvSpPr>
            <a:spLocks noGrp="1"/>
          </p:cNvSpPr>
          <p:nvPr>
            <p:ph sz="half" idx="2"/>
          </p:nvPr>
        </p:nvSpPr>
        <p:spPr>
          <a:xfrm>
            <a:off x="4934990" y="1600200"/>
            <a:ext cx="4038600" cy="5176499"/>
          </a:xfrm>
        </p:spPr>
        <p:txBody>
          <a:bodyPr>
            <a:normAutofit/>
          </a:bodyPr>
          <a:lstStyle/>
          <a:p>
            <a:pPr marL="0" indent="0">
              <a:buNone/>
            </a:pPr>
            <a:r>
              <a:rPr lang="en-US" dirty="0"/>
              <a:t>What forms of energy come out of this chemical change?</a:t>
            </a:r>
          </a:p>
          <a:p>
            <a:pPr marL="0" indent="0">
              <a:buNone/>
            </a:pPr>
            <a:r>
              <a:rPr lang="en-US" sz="2800" b="1" i="1">
                <a:solidFill>
                  <a:srgbClr val="0000FF"/>
                </a:solidFill>
              </a:rPr>
              <a:t>Chemical energy</a:t>
            </a:r>
            <a:r>
              <a:rPr lang="en-US" dirty="0"/>
              <a:t> </a:t>
            </a:r>
          </a:p>
        </p:txBody>
      </p:sp>
      <p:sp>
        <p:nvSpPr>
          <p:cNvPr id="4" name="Slide Number Placeholder 3"/>
          <p:cNvSpPr>
            <a:spLocks noGrp="1"/>
          </p:cNvSpPr>
          <p:nvPr>
            <p:ph type="sldNum" sz="quarter" idx="12"/>
          </p:nvPr>
        </p:nvSpPr>
        <p:spPr/>
        <p:txBody>
          <a:bodyPr/>
          <a:lstStyle/>
          <a:p>
            <a:fld id="{D3A1C050-F6FE-0E43-A9D0-F8EEADE3D1E4}" type="slidenum">
              <a:rPr lang="en-US" smtClean="0"/>
              <a:pPr/>
              <a:t>19</a:t>
            </a:fld>
            <a:endParaRPr lang="en-US"/>
          </a:p>
        </p:txBody>
      </p:sp>
      <p:sp>
        <p:nvSpPr>
          <p:cNvPr id="6" name="Right Arrow 5"/>
          <p:cNvSpPr>
            <a:spLocks/>
          </p:cNvSpPr>
          <p:nvPr/>
        </p:nvSpPr>
        <p:spPr>
          <a:xfrm>
            <a:off x="3257746" y="3302383"/>
            <a:ext cx="1876832" cy="1683429"/>
          </a:xfrm>
          <a:prstGeom prst="rightArrow">
            <a:avLst/>
          </a:prstGeom>
          <a:ln>
            <a:solidFill>
              <a:srgbClr val="C5C5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spcBef>
                <a:spcPts val="0"/>
              </a:spcBef>
              <a:spcAft>
                <a:spcPts val="300"/>
              </a:spcAft>
            </a:pPr>
            <a:r>
              <a:rPr lang="en-US" sz="800" b="1"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endParaRPr lang="en-US" sz="1400" b="1" dirty="0">
              <a:effectLst/>
              <a:latin typeface="Arial"/>
              <a:ea typeface="Times New Roman"/>
              <a:cs typeface="Times New Roman"/>
            </a:endParaRPr>
          </a:p>
          <a:p>
            <a:pPr marL="0" marR="0">
              <a:spcBef>
                <a:spcPts val="0"/>
              </a:spcBef>
              <a:spcAft>
                <a:spcPts val="300"/>
              </a:spcAft>
            </a:pPr>
            <a:r>
              <a:rPr lang="en-US" sz="1400" dirty="0">
                <a:ln w="18415" cmpd="sng">
                  <a:solidFill>
                    <a:schemeClr val="tx1"/>
                  </a:solidFill>
                  <a:prstDash val="solid"/>
                </a:ln>
                <a:solidFill>
                  <a:srgbClr val="C5C500"/>
                </a:solidFill>
                <a:effectLst/>
                <a:latin typeface="Arial"/>
                <a:ea typeface="Times New Roman"/>
                <a:cs typeface="Times New Roman"/>
              </a:rPr>
              <a:t>Energy Transformation</a:t>
            </a:r>
            <a:r>
              <a:rPr lang="en-US" sz="1000" b="1" dirty="0">
                <a:ln>
                  <a:solidFill>
                    <a:schemeClr val="tx1"/>
                  </a:solidFill>
                </a:ln>
                <a:solidFill>
                  <a:srgbClr val="C5C500"/>
                </a:solidFill>
                <a:effectLst/>
                <a:latin typeface="Arial"/>
                <a:ea typeface="Times New Roman"/>
                <a:cs typeface="Times New Roman"/>
              </a:rPr>
              <a:t> </a:t>
            </a:r>
            <a:endParaRPr lang="en-US" sz="1100" dirty="0">
              <a:ln>
                <a:solidFill>
                  <a:schemeClr val="tx1"/>
                </a:solidFill>
              </a:ln>
              <a:solidFill>
                <a:srgbClr val="C5C500"/>
              </a:solidFill>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spcBef>
                <a:spcPts val="0"/>
              </a:spcBef>
              <a:spcAft>
                <a:spcPts val="300"/>
              </a:spcAft>
            </a:pPr>
            <a:r>
              <a:rPr lang="en-US" sz="600" dirty="0">
                <a:effectLst/>
                <a:latin typeface="Arial"/>
                <a:ea typeface="Times New Roman"/>
                <a:cs typeface="Times New Roman"/>
              </a:rPr>
              <a:t> </a:t>
            </a:r>
            <a:endParaRPr lang="en-US" sz="1100" dirty="0">
              <a:effectLst/>
              <a:latin typeface="Arial"/>
              <a:ea typeface="Times New Roman"/>
              <a:cs typeface="Times New Roman"/>
            </a:endParaRPr>
          </a:p>
          <a:p>
            <a:pPr marL="0" marR="0" algn="ctr">
              <a:spcBef>
                <a:spcPts val="0"/>
              </a:spcBef>
              <a:spcAft>
                <a:spcPts val="300"/>
              </a:spcAft>
            </a:pPr>
            <a:r>
              <a:rPr lang="en-US" sz="800" dirty="0">
                <a:effectLst/>
                <a:latin typeface="Arial"/>
                <a:ea typeface="Times New Roman"/>
                <a:cs typeface="Times New Roman"/>
              </a:rPr>
              <a:t> </a:t>
            </a:r>
            <a:endParaRPr lang="en-US" sz="1100" dirty="0">
              <a:effectLst/>
              <a:latin typeface="Arial"/>
              <a:ea typeface="Times New Roman"/>
              <a:cs typeface="Times New Roman"/>
            </a:endParaRPr>
          </a:p>
        </p:txBody>
      </p:sp>
    </p:spTree>
    <p:extLst>
      <p:ext uri="{BB962C8B-B14F-4D97-AF65-F5344CB8AC3E}">
        <p14:creationId xmlns:p14="http://schemas.microsoft.com/office/powerpoint/2010/main" val="26008235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Right Arrow 18"/>
          <p:cNvSpPr/>
          <p:nvPr/>
        </p:nvSpPr>
        <p:spPr>
          <a:xfrm rot="18073251">
            <a:off x="1953559" y="3243157"/>
            <a:ext cx="2182745" cy="838017"/>
          </a:xfrm>
          <a:prstGeom prst="rightArrow">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 Inquiry </a:t>
            </a:r>
          </a:p>
          <a:p>
            <a:pPr algn="ctr"/>
            <a:r>
              <a:rPr lang="en-US" sz="1228" dirty="0"/>
              <a:t>(up the triangle)</a:t>
            </a:r>
          </a:p>
        </p:txBody>
      </p:sp>
      <p:sp>
        <p:nvSpPr>
          <p:cNvPr id="27" name="Oval 26"/>
          <p:cNvSpPr/>
          <p:nvPr/>
        </p:nvSpPr>
        <p:spPr>
          <a:xfrm>
            <a:off x="4943801" y="324440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68580" rIns="0" rtlCol="0" anchor="ctr"/>
          <a:lstStyle/>
          <a:p>
            <a:pPr algn="ctr"/>
            <a:r>
              <a:rPr lang="en-US" sz="720" dirty="0"/>
              <a:t>Molecular Models</a:t>
            </a:r>
          </a:p>
        </p:txBody>
      </p:sp>
      <p:grpSp>
        <p:nvGrpSpPr>
          <p:cNvPr id="2" name="Group 1"/>
          <p:cNvGrpSpPr/>
          <p:nvPr/>
        </p:nvGrpSpPr>
        <p:grpSpPr>
          <a:xfrm>
            <a:off x="3139269" y="3112794"/>
            <a:ext cx="2883139" cy="2556227"/>
            <a:chOff x="4507764" y="4440123"/>
            <a:chExt cx="5632799" cy="4994109"/>
          </a:xfrm>
        </p:grpSpPr>
        <p:grpSp>
          <p:nvGrpSpPr>
            <p:cNvPr id="12" name="Group 11"/>
            <p:cNvGrpSpPr/>
            <p:nvPr/>
          </p:nvGrpSpPr>
          <p:grpSpPr>
            <a:xfrm>
              <a:off x="4507764" y="4440123"/>
              <a:ext cx="5632799" cy="4910880"/>
              <a:chOff x="7749620" y="4073100"/>
              <a:chExt cx="5632799" cy="4910880"/>
            </a:xfrm>
          </p:grpSpPr>
          <p:sp>
            <p:nvSpPr>
              <p:cNvPr id="13" name="Isosceles Triangle 12"/>
              <p:cNvSpPr/>
              <p:nvPr/>
            </p:nvSpPr>
            <p:spPr>
              <a:xfrm>
                <a:off x="7749620" y="4073100"/>
                <a:ext cx="5632799" cy="4910880"/>
              </a:xfrm>
              <a:prstGeom prst="triangle">
                <a:avLst/>
              </a:prstGeom>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endParaRPr lang="en-US" sz="922" dirty="0"/>
              </a:p>
            </p:txBody>
          </p:sp>
          <p:cxnSp>
            <p:nvCxnSpPr>
              <p:cNvPr id="14" name="Straight Connector 13"/>
              <p:cNvCxnSpPr/>
              <p:nvPr/>
            </p:nvCxnSpPr>
            <p:spPr>
              <a:xfrm>
                <a:off x="9383616" y="6140723"/>
                <a:ext cx="237947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cxnSp>
            <p:nvCxnSpPr>
              <p:cNvPr id="15" name="Straight Connector 14"/>
              <p:cNvCxnSpPr/>
              <p:nvPr/>
            </p:nvCxnSpPr>
            <p:spPr>
              <a:xfrm>
                <a:off x="8562409" y="7569285"/>
                <a:ext cx="4008883" cy="0"/>
              </a:xfrm>
              <a:prstGeom prst="line">
                <a:avLst/>
              </a:prstGeom>
              <a:ln>
                <a:solidFill>
                  <a:srgbClr val="000000"/>
                </a:solidFill>
              </a:ln>
              <a:effectLst/>
            </p:spPr>
            <p:style>
              <a:lnRef idx="2">
                <a:schemeClr val="accent1"/>
              </a:lnRef>
              <a:fillRef idx="0">
                <a:schemeClr val="accent1"/>
              </a:fillRef>
              <a:effectRef idx="1">
                <a:schemeClr val="accent1"/>
              </a:effectRef>
              <a:fontRef idx="minor">
                <a:schemeClr val="tx1"/>
              </a:fontRef>
            </p:style>
          </p:cxnSp>
          <p:sp>
            <p:nvSpPr>
              <p:cNvPr id="16" name="TextBox 15"/>
              <p:cNvSpPr txBox="1"/>
              <p:nvPr/>
            </p:nvSpPr>
            <p:spPr>
              <a:xfrm>
                <a:off x="9593088" y="7581035"/>
                <a:ext cx="2055208" cy="550194"/>
              </a:xfrm>
              <a:prstGeom prst="rect">
                <a:avLst/>
              </a:prstGeom>
              <a:noFill/>
            </p:spPr>
            <p:txBody>
              <a:bodyPr wrap="none" rtlCol="0">
                <a:spAutoFit/>
              </a:bodyPr>
              <a:lstStyle/>
              <a:p>
                <a:r>
                  <a:rPr lang="en-US" sz="1230" b="1" dirty="0"/>
                  <a:t>Observations</a:t>
                </a:r>
              </a:p>
            </p:txBody>
          </p:sp>
          <p:sp>
            <p:nvSpPr>
              <p:cNvPr id="17" name="TextBox 16"/>
              <p:cNvSpPr txBox="1"/>
              <p:nvPr/>
            </p:nvSpPr>
            <p:spPr>
              <a:xfrm>
                <a:off x="9880845" y="6075085"/>
                <a:ext cx="1428097" cy="550194"/>
              </a:xfrm>
              <a:prstGeom prst="rect">
                <a:avLst/>
              </a:prstGeom>
              <a:noFill/>
            </p:spPr>
            <p:txBody>
              <a:bodyPr wrap="none" rtlCol="0">
                <a:spAutoFit/>
              </a:bodyPr>
              <a:lstStyle/>
              <a:p>
                <a:r>
                  <a:rPr lang="en-US" sz="1230" b="1" dirty="0"/>
                  <a:t>Patterns</a:t>
                </a:r>
              </a:p>
            </p:txBody>
          </p:sp>
          <p:sp>
            <p:nvSpPr>
              <p:cNvPr id="18" name="TextBox 17"/>
              <p:cNvSpPr txBox="1"/>
              <p:nvPr/>
            </p:nvSpPr>
            <p:spPr>
              <a:xfrm>
                <a:off x="9966919" y="4699891"/>
                <a:ext cx="1263464" cy="918743"/>
              </a:xfrm>
              <a:prstGeom prst="rect">
                <a:avLst/>
              </a:prstGeom>
              <a:noFill/>
            </p:spPr>
            <p:txBody>
              <a:bodyPr wrap="square" rtlCol="0">
                <a:spAutoFit/>
              </a:bodyPr>
              <a:lstStyle/>
              <a:p>
                <a:pPr algn="ctr"/>
                <a:r>
                  <a:rPr lang="en-US" sz="1228" b="1" dirty="0"/>
                  <a:t>Models</a:t>
                </a:r>
              </a:p>
            </p:txBody>
          </p:sp>
        </p:grpSp>
        <p:sp>
          <p:nvSpPr>
            <p:cNvPr id="33" name="TextBox 32"/>
            <p:cNvSpPr txBox="1"/>
            <p:nvPr/>
          </p:nvSpPr>
          <p:spPr>
            <a:xfrm>
              <a:off x="4954211" y="8270208"/>
              <a:ext cx="4860660" cy="1164024"/>
            </a:xfrm>
            <a:prstGeom prst="rect">
              <a:avLst/>
            </a:prstGeom>
            <a:noFill/>
          </p:spPr>
          <p:txBody>
            <a:bodyPr wrap="square" rtlCol="0">
              <a:spAutoFit/>
            </a:bodyPr>
            <a:lstStyle/>
            <a:p>
              <a:pPr algn="ctr"/>
              <a:r>
                <a:rPr lang="en-US" sz="818" dirty="0"/>
                <a:t>Students investigate radishes growing and radishes in the light and dark. They measure the mass of the seeds, gel/paper towel, and radish plants using a scale and observe CO</a:t>
              </a:r>
              <a:r>
                <a:rPr lang="en-US" sz="818" baseline="-25000" dirty="0"/>
                <a:t>2</a:t>
              </a:r>
              <a:r>
                <a:rPr lang="en-US" sz="818" dirty="0"/>
                <a:t> using BTB. </a:t>
              </a:r>
            </a:p>
          </p:txBody>
        </p:sp>
        <p:sp>
          <p:nvSpPr>
            <p:cNvPr id="34" name="TextBox 33"/>
            <p:cNvSpPr txBox="1"/>
            <p:nvPr/>
          </p:nvSpPr>
          <p:spPr>
            <a:xfrm>
              <a:off x="5806543" y="6841132"/>
              <a:ext cx="4008883" cy="1165529"/>
            </a:xfrm>
            <a:prstGeom prst="rect">
              <a:avLst/>
            </a:prstGeom>
            <a:noFill/>
          </p:spPr>
          <p:txBody>
            <a:bodyPr wrap="square" rtlCol="0">
              <a:spAutoFit/>
            </a:bodyPr>
            <a:lstStyle/>
            <a:p>
              <a:pPr marL="128588" indent="-128588">
                <a:buFont typeface="Arial" panose="020B0604020202020204" pitchFamily="34" charset="0"/>
                <a:buChar char="•"/>
              </a:pPr>
              <a:r>
                <a:rPr lang="en-US" sz="819" dirty="0"/>
                <a:t>Plants gain mass (more). </a:t>
              </a:r>
            </a:p>
            <a:p>
              <a:pPr marL="128588" indent="-128588">
                <a:buFont typeface="Arial" panose="020B0604020202020204" pitchFamily="34" charset="0"/>
                <a:buChar char="•"/>
              </a:pPr>
              <a:r>
                <a:rPr lang="en-US" sz="819" dirty="0"/>
                <a:t>Gel/Paper towel loses mass (less).</a:t>
              </a:r>
            </a:p>
            <a:p>
              <a:pPr marL="128588" indent="-128588">
                <a:buFont typeface="Arial" panose="020B0604020202020204" pitchFamily="34" charset="0"/>
                <a:buChar char="•"/>
              </a:pPr>
              <a:r>
                <a:rPr lang="en-US" sz="819" dirty="0"/>
                <a:t>Plants take in CO</a:t>
              </a:r>
              <a:r>
                <a:rPr lang="en-US" sz="819" baseline="-25000" dirty="0"/>
                <a:t>2</a:t>
              </a:r>
              <a:r>
                <a:rPr lang="en-US" sz="819" dirty="0"/>
                <a:t> in the light.</a:t>
              </a:r>
            </a:p>
            <a:p>
              <a:pPr marL="128588" indent="-128588">
                <a:buFont typeface="Arial" panose="020B0604020202020204" pitchFamily="34" charset="0"/>
                <a:buChar char="•"/>
              </a:pPr>
              <a:r>
                <a:rPr lang="en-US" sz="819" dirty="0"/>
                <a:t>Plants release CO</a:t>
              </a:r>
              <a:r>
                <a:rPr lang="en-US" sz="819" baseline="-25000" dirty="0"/>
                <a:t>2</a:t>
              </a:r>
              <a:r>
                <a:rPr lang="en-US" sz="819" dirty="0"/>
                <a:t> in the dark. </a:t>
              </a:r>
            </a:p>
          </p:txBody>
        </p:sp>
        <p:sp>
          <p:nvSpPr>
            <p:cNvPr id="35" name="TextBox 34"/>
            <p:cNvSpPr txBox="1"/>
            <p:nvPr/>
          </p:nvSpPr>
          <p:spPr>
            <a:xfrm>
              <a:off x="6276682" y="5495056"/>
              <a:ext cx="2120509" cy="1136465"/>
            </a:xfrm>
            <a:prstGeom prst="rect">
              <a:avLst/>
            </a:prstGeom>
            <a:noFill/>
          </p:spPr>
          <p:txBody>
            <a:bodyPr wrap="square" lIns="68580" tIns="0" rIns="68580" bIns="0" rtlCol="0">
              <a:spAutoFit/>
            </a:bodyPr>
            <a:lstStyle/>
            <a:p>
              <a:pPr algn="ctr"/>
              <a:r>
                <a:rPr lang="en-US" sz="630" dirty="0"/>
                <a:t>Atomic-molecular</a:t>
              </a:r>
            </a:p>
            <a:p>
              <a:pPr algn="ctr"/>
              <a:r>
                <a:rPr lang="en-US" sz="630" dirty="0"/>
                <a:t>model of chemical </a:t>
              </a:r>
            </a:p>
            <a:p>
              <a:pPr algn="ctr"/>
              <a:r>
                <a:rPr lang="en-US" sz="630" dirty="0"/>
                <a:t>change to explain photosynthesis, biosynthesis, and cellular respiration.</a:t>
              </a:r>
            </a:p>
          </p:txBody>
        </p:sp>
      </p:grpSp>
      <p:sp>
        <p:nvSpPr>
          <p:cNvPr id="36" name="Title 3"/>
          <p:cNvSpPr txBox="1">
            <a:spLocks/>
          </p:cNvSpPr>
          <p:nvPr/>
        </p:nvSpPr>
        <p:spPr>
          <a:xfrm>
            <a:off x="588835" y="870547"/>
            <a:ext cx="2305613" cy="335630"/>
          </a:xfrm>
          <a:prstGeom prst="rect">
            <a:avLst/>
          </a:prstGeom>
        </p:spPr>
        <p:txBody>
          <a:bodyPr>
            <a:noAutofit/>
          </a:bodyPr>
          <a:lstStyle>
            <a:lvl1pPr algn="ctr" defTabSz="731717" rtl="0" eaLnBrk="1" latinLnBrk="0" hangingPunct="1">
              <a:spcBef>
                <a:spcPct val="0"/>
              </a:spcBef>
              <a:buNone/>
              <a:defRPr sz="7000" kern="1200">
                <a:solidFill>
                  <a:schemeClr val="tx1"/>
                </a:solidFill>
                <a:latin typeface="+mj-lt"/>
                <a:ea typeface="+mj-ea"/>
                <a:cs typeface="+mj-cs"/>
              </a:defRPr>
            </a:lvl1pPr>
          </a:lstStyle>
          <a:p>
            <a:r>
              <a:rPr lang="en-US" sz="2048" dirty="0"/>
              <a:t>The </a:t>
            </a:r>
            <a:r>
              <a:rPr lang="en-US" sz="2048" i="1" dirty="0"/>
              <a:t>Plants</a:t>
            </a:r>
            <a:r>
              <a:rPr lang="en-US" sz="2048" dirty="0"/>
              <a:t> Unit</a:t>
            </a:r>
          </a:p>
        </p:txBody>
      </p:sp>
      <p:sp>
        <p:nvSpPr>
          <p:cNvPr id="43" name="Oval 42"/>
          <p:cNvSpPr/>
          <p:nvPr/>
        </p:nvSpPr>
        <p:spPr>
          <a:xfrm>
            <a:off x="604141" y="5063175"/>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 Lesson</a:t>
            </a:r>
          </a:p>
        </p:txBody>
      </p:sp>
      <p:sp>
        <p:nvSpPr>
          <p:cNvPr id="21" name="Oval 20"/>
          <p:cNvSpPr/>
          <p:nvPr/>
        </p:nvSpPr>
        <p:spPr>
          <a:xfrm>
            <a:off x="1109695" y="5052615"/>
            <a:ext cx="636633"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Pretest</a:t>
            </a:r>
          </a:p>
        </p:txBody>
      </p:sp>
      <p:sp>
        <p:nvSpPr>
          <p:cNvPr id="22" name="Oval 21"/>
          <p:cNvSpPr/>
          <p:nvPr/>
        </p:nvSpPr>
        <p:spPr>
          <a:xfrm>
            <a:off x="1695455" y="507321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tIns="137160" rIns="0" bIns="137160" rtlCol="0" anchor="ctr"/>
          <a:lstStyle/>
          <a:p>
            <a:pPr algn="ctr"/>
            <a:r>
              <a:rPr lang="en-US" sz="717" dirty="0"/>
              <a:t>Establish the Problem</a:t>
            </a:r>
          </a:p>
        </p:txBody>
      </p:sp>
      <p:sp>
        <p:nvSpPr>
          <p:cNvPr id="50" name="Rounded Rectangular Callout 49"/>
          <p:cNvSpPr/>
          <p:nvPr/>
        </p:nvSpPr>
        <p:spPr>
          <a:xfrm>
            <a:off x="2027930" y="1688055"/>
            <a:ext cx="1469778" cy="989295"/>
          </a:xfrm>
          <a:prstGeom prst="wedgeRoundRectCallout">
            <a:avLst>
              <a:gd name="adj1" fmla="val -12003"/>
              <a:gd name="adj2" fmla="val 294582"/>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2: Foundations: Zooming into Organisms</a:t>
            </a:r>
          </a:p>
        </p:txBody>
      </p:sp>
      <p:sp>
        <p:nvSpPr>
          <p:cNvPr id="20" name="Right Arrow 19"/>
          <p:cNvSpPr/>
          <p:nvPr/>
        </p:nvSpPr>
        <p:spPr>
          <a:xfrm rot="3497238">
            <a:off x="5140485" y="3267144"/>
            <a:ext cx="2133488" cy="838017"/>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74906" tIns="37453" rIns="74906" bIns="37453" spcCol="0" rtlCol="0" anchor="ctr"/>
          <a:lstStyle/>
          <a:p>
            <a:pPr algn="ctr"/>
            <a:r>
              <a:rPr lang="en-US" sz="1228" dirty="0"/>
              <a:t>Application</a:t>
            </a:r>
          </a:p>
          <a:p>
            <a:pPr algn="ctr"/>
            <a:r>
              <a:rPr lang="en-US" sz="1228" dirty="0"/>
              <a:t>(down the triangle)</a:t>
            </a:r>
          </a:p>
        </p:txBody>
      </p:sp>
      <p:sp>
        <p:nvSpPr>
          <p:cNvPr id="44" name="Rounded Rectangular Callout 43"/>
          <p:cNvSpPr/>
          <p:nvPr/>
        </p:nvSpPr>
        <p:spPr>
          <a:xfrm>
            <a:off x="666045" y="3668565"/>
            <a:ext cx="1201528" cy="807887"/>
          </a:xfrm>
          <a:prstGeom prst="wedgeRoundRectCallout">
            <a:avLst>
              <a:gd name="adj1" fmla="val -29869"/>
              <a:gd name="adj2" fmla="val 123385"/>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Pre-Lesson: Investigation Set Up</a:t>
            </a:r>
          </a:p>
        </p:txBody>
      </p:sp>
      <p:sp>
        <p:nvSpPr>
          <p:cNvPr id="53" name="Rounded Rectangular Callout 52"/>
          <p:cNvSpPr/>
          <p:nvPr/>
        </p:nvSpPr>
        <p:spPr>
          <a:xfrm>
            <a:off x="4982724" y="1392474"/>
            <a:ext cx="1745960" cy="835572"/>
          </a:xfrm>
          <a:prstGeom prst="wedgeRoundRectCallout">
            <a:avLst>
              <a:gd name="adj1" fmla="val -17845"/>
              <a:gd name="adj2" fmla="val 122063"/>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Lessons 4 and 5: Explaining How Plants Make Food, Move, Function, and Grow</a:t>
            </a:r>
          </a:p>
        </p:txBody>
      </p:sp>
      <p:sp>
        <p:nvSpPr>
          <p:cNvPr id="47" name="Rounded Rectangular Callout 46"/>
          <p:cNvSpPr/>
          <p:nvPr/>
        </p:nvSpPr>
        <p:spPr>
          <a:xfrm>
            <a:off x="6961219" y="2412029"/>
            <a:ext cx="1258696" cy="1824350"/>
          </a:xfrm>
          <a:prstGeom prst="wedgeRoundRectCallout">
            <a:avLst>
              <a:gd name="adj1" fmla="val -51639"/>
              <a:gd name="adj2" fmla="val 107179"/>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54" name="Oval 53"/>
          <p:cNvSpPr/>
          <p:nvPr/>
        </p:nvSpPr>
        <p:spPr>
          <a:xfrm>
            <a:off x="3109964" y="4082193"/>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68" dirty="0"/>
              <a:t>Observe</a:t>
            </a:r>
          </a:p>
        </p:txBody>
      </p:sp>
      <p:sp>
        <p:nvSpPr>
          <p:cNvPr id="57" name="Oval 56"/>
          <p:cNvSpPr/>
          <p:nvPr/>
        </p:nvSpPr>
        <p:spPr>
          <a:xfrm>
            <a:off x="3585698" y="3267465"/>
            <a:ext cx="637794" cy="636109"/>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Evidence-Based Arguments</a:t>
            </a:r>
          </a:p>
        </p:txBody>
      </p:sp>
      <p:sp>
        <p:nvSpPr>
          <p:cNvPr id="42" name="Oval 41"/>
          <p:cNvSpPr/>
          <p:nvPr/>
        </p:nvSpPr>
        <p:spPr>
          <a:xfrm>
            <a:off x="2274354" y="5073218"/>
            <a:ext cx="637794" cy="636109"/>
          </a:xfrm>
          <a:prstGeom prst="ellipse">
            <a:avLst/>
          </a:prstGeom>
          <a:solidFill>
            <a:srgbClr val="FF66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17" dirty="0"/>
              <a:t>Found-ational</a:t>
            </a:r>
          </a:p>
          <a:p>
            <a:pPr algn="ctr"/>
            <a:r>
              <a:rPr lang="en-US" sz="717" dirty="0"/>
              <a:t>Knowledge and Practice</a:t>
            </a:r>
          </a:p>
        </p:txBody>
      </p:sp>
      <p:sp>
        <p:nvSpPr>
          <p:cNvPr id="49" name="Rounded Rectangular Callout 48"/>
          <p:cNvSpPr/>
          <p:nvPr/>
        </p:nvSpPr>
        <p:spPr>
          <a:xfrm>
            <a:off x="940814" y="2716797"/>
            <a:ext cx="1739748" cy="914242"/>
          </a:xfrm>
          <a:prstGeom prst="wedgeRoundRectCallout">
            <a:avLst>
              <a:gd name="adj1" fmla="val 11776"/>
              <a:gd name="adj2" fmla="val 207831"/>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1: Pretest and Expressing Ideas and Questions</a:t>
            </a:r>
          </a:p>
        </p:txBody>
      </p:sp>
      <p:sp>
        <p:nvSpPr>
          <p:cNvPr id="56" name="Rounded Rectangular Callout 55"/>
          <p:cNvSpPr/>
          <p:nvPr/>
        </p:nvSpPr>
        <p:spPr>
          <a:xfrm>
            <a:off x="3576178" y="1399702"/>
            <a:ext cx="1265288" cy="820234"/>
          </a:xfrm>
          <a:prstGeom prst="wedgeRoundRectCallout">
            <a:avLst>
              <a:gd name="adj1" fmla="val -48473"/>
              <a:gd name="adj2" fmla="val 11163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3: Investigating Plants</a:t>
            </a:r>
          </a:p>
        </p:txBody>
      </p:sp>
      <p:sp>
        <p:nvSpPr>
          <p:cNvPr id="45" name="Oval 44">
            <a:extLst>
              <a:ext uri="{FF2B5EF4-FFF2-40B4-BE49-F238E27FC236}">
                <a16:creationId xmlns:a16="http://schemas.microsoft.com/office/drawing/2014/main" id="{DA655236-67AB-C847-B2FD-53D82E401405}"/>
              </a:ext>
            </a:extLst>
          </p:cNvPr>
          <p:cNvSpPr/>
          <p:nvPr/>
        </p:nvSpPr>
        <p:spPr>
          <a:xfrm>
            <a:off x="2808686" y="5089363"/>
            <a:ext cx="637794" cy="637794"/>
          </a:xfrm>
          <a:prstGeom prst="ellipse">
            <a:avLst/>
          </a:prstGeom>
          <a:solidFill>
            <a:srgbClr val="008000"/>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20" dirty="0"/>
              <a:t>Predict, Plan, &amp; Express Ideas and Questions</a:t>
            </a:r>
          </a:p>
        </p:txBody>
      </p:sp>
      <p:sp>
        <p:nvSpPr>
          <p:cNvPr id="11" name="Right Arrow 10"/>
          <p:cNvSpPr/>
          <p:nvPr/>
        </p:nvSpPr>
        <p:spPr>
          <a:xfrm>
            <a:off x="7962875" y="5207745"/>
            <a:ext cx="497961" cy="418676"/>
          </a:xfrm>
          <a:prstGeom prst="rightArrow">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17" dirty="0"/>
              <a:t>Next Unit</a:t>
            </a:r>
          </a:p>
        </p:txBody>
      </p:sp>
      <p:sp>
        <p:nvSpPr>
          <p:cNvPr id="28" name="Oval 27"/>
          <p:cNvSpPr/>
          <p:nvPr/>
        </p:nvSpPr>
        <p:spPr>
          <a:xfrm>
            <a:off x="5786825" y="5091048"/>
            <a:ext cx="637794" cy="636109"/>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720" dirty="0"/>
              <a:t>More Support</a:t>
            </a:r>
          </a:p>
        </p:txBody>
      </p:sp>
      <p:sp>
        <p:nvSpPr>
          <p:cNvPr id="29" name="Oval 28"/>
          <p:cNvSpPr/>
          <p:nvPr/>
        </p:nvSpPr>
        <p:spPr>
          <a:xfrm>
            <a:off x="6354703"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819" dirty="0"/>
              <a:t>Less Support</a:t>
            </a:r>
          </a:p>
        </p:txBody>
      </p:sp>
      <p:sp>
        <p:nvSpPr>
          <p:cNvPr id="31" name="Oval 30"/>
          <p:cNvSpPr/>
          <p:nvPr/>
        </p:nvSpPr>
        <p:spPr>
          <a:xfrm>
            <a:off x="6914066" y="5103260"/>
            <a:ext cx="637794" cy="636109"/>
          </a:xfrm>
          <a:prstGeom prst="ellipse">
            <a:avLst/>
          </a:prstGeom>
          <a:solidFill>
            <a:schemeClr val="tx1"/>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819" dirty="0"/>
              <a:t>Post test</a:t>
            </a:r>
          </a:p>
        </p:txBody>
      </p:sp>
      <p:sp>
        <p:nvSpPr>
          <p:cNvPr id="32" name="Oval 31"/>
          <p:cNvSpPr/>
          <p:nvPr/>
        </p:nvSpPr>
        <p:spPr>
          <a:xfrm>
            <a:off x="7403512" y="5089363"/>
            <a:ext cx="637794" cy="637794"/>
          </a:xfrm>
          <a:prstGeom prst="ellipse">
            <a:avLst/>
          </a:prstGeom>
          <a:solidFill>
            <a:srgbClr val="0000FF"/>
          </a:solidFill>
          <a:ln>
            <a:solidFill>
              <a:schemeClr val="tx1"/>
            </a:solidFill>
          </a:ln>
        </p:spPr>
        <p:style>
          <a:lnRef idx="1">
            <a:schemeClr val="accent1"/>
          </a:lnRef>
          <a:fillRef idx="3">
            <a:schemeClr val="accent1"/>
          </a:fillRef>
          <a:effectRef idx="2">
            <a:schemeClr val="accent1"/>
          </a:effectRef>
          <a:fontRef idx="minor">
            <a:schemeClr val="lt1"/>
          </a:fontRef>
        </p:style>
        <p:txBody>
          <a:bodyPr lIns="0" rIns="0" rtlCol="0" anchor="ctr"/>
          <a:lstStyle/>
          <a:p>
            <a:pPr algn="ctr"/>
            <a:r>
              <a:rPr lang="en-US" sz="750" dirty="0"/>
              <a:t>Maintain</a:t>
            </a:r>
          </a:p>
        </p:txBody>
      </p:sp>
      <p:sp>
        <p:nvSpPr>
          <p:cNvPr id="37" name="Rounded Rectangular Callout 36">
            <a:extLst>
              <a:ext uri="{FF2B5EF4-FFF2-40B4-BE49-F238E27FC236}">
                <a16:creationId xmlns:a16="http://schemas.microsoft.com/office/drawing/2014/main" id="{1920B543-0E7D-7049-BA0A-8DD181F89B9B}"/>
              </a:ext>
            </a:extLst>
          </p:cNvPr>
          <p:cNvSpPr/>
          <p:nvPr/>
        </p:nvSpPr>
        <p:spPr>
          <a:xfrm>
            <a:off x="6961219" y="2412029"/>
            <a:ext cx="1258696" cy="1824350"/>
          </a:xfrm>
          <a:prstGeom prst="wedgeRoundRectCallout">
            <a:avLst>
              <a:gd name="adj1" fmla="val -10083"/>
              <a:gd name="adj2" fmla="val 103356"/>
              <a:gd name="adj3" fmla="val 16667"/>
            </a:avLst>
          </a:prstGeom>
          <a:solidFill>
            <a:srgbClr val="FFFFFF"/>
          </a:solidFill>
          <a:ln>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US" sz="922" dirty="0">
                <a:solidFill>
                  <a:srgbClr val="000000"/>
                </a:solidFill>
              </a:rPr>
              <a:t>Lesson 6: Explaining Other Examples of Plants Growing, Moving, and Functioning</a:t>
            </a:r>
          </a:p>
        </p:txBody>
      </p:sp>
      <p:sp>
        <p:nvSpPr>
          <p:cNvPr id="38" name="Oval Callout 37">
            <a:extLst>
              <a:ext uri="{FF2B5EF4-FFF2-40B4-BE49-F238E27FC236}">
                <a16:creationId xmlns:a16="http://schemas.microsoft.com/office/drawing/2014/main" id="{058C0481-7E9D-924E-876C-EF330F27A9DF}"/>
              </a:ext>
            </a:extLst>
          </p:cNvPr>
          <p:cNvSpPr>
            <a:spLocks noChangeArrowheads="1"/>
          </p:cNvSpPr>
          <p:nvPr/>
        </p:nvSpPr>
        <p:spPr bwMode="auto">
          <a:xfrm>
            <a:off x="6577479" y="30683"/>
            <a:ext cx="1310968" cy="1301449"/>
          </a:xfrm>
          <a:prstGeom prst="wedgeEllipseCallout">
            <a:avLst>
              <a:gd name="adj1" fmla="val -70758"/>
              <a:gd name="adj2" fmla="val 65051"/>
            </a:avLst>
          </a:prstGeom>
          <a:solidFill>
            <a:schemeClr val="tx1">
              <a:lumMod val="65000"/>
              <a:lumOff val="35000"/>
            </a:schemeClr>
          </a:solidFill>
          <a:ln w="9525">
            <a:solidFill>
              <a:schemeClr val="tx1">
                <a:lumMod val="50000"/>
                <a:lumOff val="50000"/>
              </a:schemeClr>
            </a:solidFill>
            <a:miter lim="800000"/>
            <a:headEnd/>
            <a:tailEnd/>
          </a:ln>
          <a:effectLst>
            <a:outerShdw blurRad="40000" dist="23000" dir="5400000" rotWithShape="0">
              <a:srgbClr val="000000">
                <a:alpha val="34999"/>
              </a:srgbClr>
            </a:outerShdw>
          </a:effectLst>
        </p:spPr>
        <p:txBody>
          <a:bodyPr rot="0" vert="horz" wrap="square" lIns="53788" tIns="26894" rIns="53788" bIns="26894" anchor="ctr" anchorCtr="0" upright="1">
            <a:noAutofit/>
          </a:bodyPr>
          <a:lstStyle/>
          <a:p>
            <a:pPr algn="ctr"/>
            <a:r>
              <a:rPr lang="en-US" sz="2118" dirty="0">
                <a:solidFill>
                  <a:srgbClr val="FFFFFF"/>
                </a:solidFill>
                <a:latin typeface="Arial"/>
                <a:ea typeface="Times New Roman"/>
                <a:cs typeface="Times New Roman"/>
              </a:rPr>
              <a:t>You are here</a:t>
            </a:r>
            <a:endParaRPr lang="en-US" sz="2118" dirty="0">
              <a:latin typeface="Arial"/>
              <a:ea typeface="Times New Roman"/>
              <a:cs typeface="Times New Roman"/>
            </a:endParaRPr>
          </a:p>
        </p:txBody>
      </p:sp>
    </p:spTree>
    <p:extLst>
      <p:ext uri="{BB962C8B-B14F-4D97-AF65-F5344CB8AC3E}">
        <p14:creationId xmlns:p14="http://schemas.microsoft.com/office/powerpoint/2010/main" val="153734667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5472596" y="1508741"/>
            <a:ext cx="3671404" cy="1384995"/>
          </a:xfrm>
          <a:prstGeom prst="rect">
            <a:avLst/>
          </a:prstGeom>
          <a:noFill/>
        </p:spPr>
        <p:txBody>
          <a:bodyPr wrap="square" rtlCol="0">
            <a:spAutoFit/>
          </a:bodyPr>
          <a:lstStyle/>
          <a:p>
            <a:pPr algn="ctr"/>
            <a:r>
              <a:rPr lang="en-US" sz="2800" dirty="0"/>
              <a:t>What happens to glucose made by photosynthesis?   </a:t>
            </a:r>
          </a:p>
        </p:txBody>
      </p:sp>
      <p:pic>
        <p:nvPicPr>
          <p:cNvPr id="29" name="potato"/>
          <p:cNvPicPr>
            <a:picLocks noChangeAspect="1" noChangeArrowheads="1"/>
          </p:cNvPicPr>
          <p:nvPr/>
        </p:nvPicPr>
        <p:blipFill>
          <a:blip r:embed="rId3">
            <a:extLst>
              <a:ext uri="{28A0092B-C50C-407E-A947-70E740481C1C}">
                <a14:useLocalDpi xmlns:a14="http://schemas.microsoft.com/office/drawing/2010/main"/>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pic>
        <p:nvPicPr>
          <p:cNvPr id="30"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1964" y="1427006"/>
            <a:ext cx="3298588" cy="4968584"/>
          </a:xfrm>
          <a:prstGeom prst="rect">
            <a:avLst/>
          </a:prstGeom>
          <a:noFill/>
          <a:extLst>
            <a:ext uri="{909E8E84-426E-40DD-AFC4-6F175D3DCCD1}">
              <a14:hiddenFill xmlns:a14="http://schemas.microsoft.com/office/drawing/2010/main">
                <a:solidFill>
                  <a:srgbClr val="FFFFFF"/>
                </a:solidFill>
              </a14:hiddenFill>
            </a:ext>
          </a:extLst>
        </p:spPr>
      </p:pic>
      <p:pic>
        <p:nvPicPr>
          <p:cNvPr id="3074" name="cell" descr="C:\Documents and Settings\Craig Douglas\My Documents\for JJ\Visual Teaching Tools\Plant\Potato cell.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2702729" y="3693000"/>
            <a:ext cx="2180687" cy="2180688"/>
          </a:xfrm>
          <a:prstGeom prst="rect">
            <a:avLst/>
          </a:prstGeom>
          <a:noFill/>
          <a:extLst>
            <a:ext uri="{909E8E84-426E-40DD-AFC4-6F175D3DCCD1}">
              <a14:hiddenFill xmlns:a14="http://schemas.microsoft.com/office/drawing/2010/main">
                <a:solidFill>
                  <a:srgbClr val="FFFFFF"/>
                </a:solidFill>
              </a14:hiddenFill>
            </a:ext>
          </a:extLst>
        </p:spPr>
      </p:pic>
      <p:sp>
        <p:nvSpPr>
          <p:cNvPr id="3" name="Oval 2"/>
          <p:cNvSpPr/>
          <p:nvPr/>
        </p:nvSpPr>
        <p:spPr>
          <a:xfrm>
            <a:off x="2718236" y="3691921"/>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6" name="cell" descr="C:\Documents and Settings\Craig Douglas\My Documents\for JJ\Visual Teaching Tools\Plant\Potato cell.png"/>
          <p:cNvPicPr>
            <a:picLocks noChangeAspect="1" noChangeArrowheads="1"/>
          </p:cNvPicPr>
          <p:nvPr/>
        </p:nvPicPr>
        <p:blipFill>
          <a:blip r:embed="rId5" cstate="print">
            <a:extLst>
              <a:ext uri="{28A0092B-C50C-407E-A947-70E740481C1C}">
                <a14:useLocalDpi xmlns:a14="http://schemas.microsoft.com/office/drawing/2010/main"/>
              </a:ext>
            </a:extLst>
          </a:blip>
          <a:srcRect/>
          <a:stretch>
            <a:fillRect/>
          </a:stretch>
        </p:blipFill>
        <p:spPr bwMode="auto">
          <a:xfrm>
            <a:off x="3291909" y="1508741"/>
            <a:ext cx="2180687" cy="2180688"/>
          </a:xfrm>
          <a:prstGeom prst="rect">
            <a:avLst/>
          </a:prstGeom>
          <a:noFill/>
          <a:extLst>
            <a:ext uri="{909E8E84-426E-40DD-AFC4-6F175D3DCCD1}">
              <a14:hiddenFill xmlns:a14="http://schemas.microsoft.com/office/drawing/2010/main">
                <a:solidFill>
                  <a:srgbClr val="FFFFFF"/>
                </a:solidFill>
              </a14:hiddenFill>
            </a:ext>
          </a:extLst>
        </p:spPr>
      </p:pic>
      <p:sp>
        <p:nvSpPr>
          <p:cNvPr id="17" name="Oval 16"/>
          <p:cNvSpPr/>
          <p:nvPr/>
        </p:nvSpPr>
        <p:spPr>
          <a:xfrm>
            <a:off x="3307416" y="1507662"/>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41" name="Picture 9"/>
          <p:cNvPicPr>
            <a:picLocks noChangeAspect="1" noChangeArrowheads="1"/>
          </p:cNvPicPr>
          <p:nvPr/>
        </p:nvPicPr>
        <p:blipFill>
          <a:blip r:embed="rId6" cstate="print">
            <a:extLst>
              <a:ext uri="{28A0092B-C50C-407E-A947-70E740481C1C}">
                <a14:useLocalDpi xmlns:a14="http://schemas.microsoft.com/office/drawing/2010/main"/>
              </a:ext>
            </a:extLst>
          </a:blip>
          <a:stretch>
            <a:fillRect/>
          </a:stretch>
        </p:blipFill>
        <p:spPr bwMode="auto">
          <a:xfrm>
            <a:off x="5426661" y="4600323"/>
            <a:ext cx="2700715" cy="1800476"/>
          </a:xfrm>
          <a:prstGeom prst="rect">
            <a:avLst/>
          </a:prstGeom>
          <a:noFill/>
          <a:extLst>
            <a:ext uri="{909E8E84-426E-40DD-AFC4-6F175D3DCCD1}">
              <a14:hiddenFill xmlns:a14="http://schemas.microsoft.com/office/drawing/2010/main">
                <a:solidFill>
                  <a:srgbClr val="FFFFFF"/>
                </a:solidFill>
              </a14:hiddenFill>
            </a:ext>
          </a:extLst>
        </p:spPr>
      </p:pic>
      <p:pic>
        <p:nvPicPr>
          <p:cNvPr id="18" name="glucose"/>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2876932" y="2069144"/>
            <a:ext cx="829955" cy="553303"/>
          </a:xfrm>
          <a:prstGeom prst="rect">
            <a:avLst/>
          </a:prstGeom>
          <a:noFill/>
          <a:extLst>
            <a:ext uri="{909E8E84-426E-40DD-AFC4-6F175D3DCCD1}">
              <a14:hiddenFill xmlns:a14="http://schemas.microsoft.com/office/drawing/2010/main">
                <a:solidFill>
                  <a:srgbClr val="FFFFFF"/>
                </a:solidFill>
              </a14:hiddenFill>
            </a:ext>
          </a:extLst>
        </p:spPr>
      </p:pic>
      <p:pic>
        <p:nvPicPr>
          <p:cNvPr id="19" name="glucose"/>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2876932" y="2069144"/>
            <a:ext cx="829955" cy="553303"/>
          </a:xfrm>
          <a:prstGeom prst="rect">
            <a:avLst/>
          </a:prstGeom>
          <a:noFill/>
          <a:extLst>
            <a:ext uri="{909E8E84-426E-40DD-AFC4-6F175D3DCCD1}">
              <a14:hiddenFill xmlns:a14="http://schemas.microsoft.com/office/drawing/2010/main">
                <a:solidFill>
                  <a:srgbClr val="FFFFFF"/>
                </a:solidFill>
              </a14:hiddenFill>
            </a:ext>
          </a:extLst>
        </p:spPr>
      </p:pic>
      <p:pic>
        <p:nvPicPr>
          <p:cNvPr id="48" name="glucose"/>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1227626" y="2438924"/>
            <a:ext cx="829955" cy="553303"/>
          </a:xfrm>
          <a:prstGeom prst="rect">
            <a:avLst/>
          </a:prstGeom>
          <a:noFill/>
          <a:extLst>
            <a:ext uri="{909E8E84-426E-40DD-AFC4-6F175D3DCCD1}">
              <a14:hiddenFill xmlns:a14="http://schemas.microsoft.com/office/drawing/2010/main">
                <a:solidFill>
                  <a:srgbClr val="FFFFFF"/>
                </a:solidFill>
              </a14:hiddenFill>
            </a:ext>
          </a:extLst>
        </p:spPr>
      </p:pic>
      <p:pic>
        <p:nvPicPr>
          <p:cNvPr id="50" name="glucose"/>
          <p:cNvPicPr>
            <a:picLocks noChangeAspect="1" noChangeArrowheads="1"/>
          </p:cNvPicPr>
          <p:nvPr/>
        </p:nvPicPr>
        <p:blipFill>
          <a:blip r:embed="rId7" cstate="print">
            <a:extLst>
              <a:ext uri="{28A0092B-C50C-407E-A947-70E740481C1C}">
                <a14:useLocalDpi xmlns:a14="http://schemas.microsoft.com/office/drawing/2010/main"/>
              </a:ext>
            </a:extLst>
          </a:blip>
          <a:stretch>
            <a:fillRect/>
          </a:stretch>
        </p:blipFill>
        <p:spPr bwMode="auto">
          <a:xfrm>
            <a:off x="1227626" y="2438924"/>
            <a:ext cx="829955" cy="553303"/>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p:cNvSpPr txBox="1"/>
          <p:nvPr/>
        </p:nvSpPr>
        <p:spPr>
          <a:xfrm>
            <a:off x="5601651" y="3131421"/>
            <a:ext cx="3224160" cy="1384995"/>
          </a:xfrm>
          <a:prstGeom prst="rect">
            <a:avLst/>
          </a:prstGeom>
          <a:noFill/>
        </p:spPr>
        <p:txBody>
          <a:bodyPr wrap="none" rtlCol="0">
            <a:spAutoFit/>
          </a:bodyPr>
          <a:lstStyle/>
          <a:p>
            <a:r>
              <a:rPr lang="en-US" sz="2800" dirty="0"/>
              <a:t>Glucose moves from </a:t>
            </a:r>
            <a:br>
              <a:rPr lang="en-US" sz="2800" dirty="0"/>
            </a:br>
            <a:r>
              <a:rPr lang="en-US" sz="2800" dirty="0"/>
              <a:t>a plant’s leaves to all</a:t>
            </a:r>
            <a:br>
              <a:rPr lang="en-US" sz="2800" dirty="0"/>
            </a:br>
            <a:r>
              <a:rPr lang="en-US" sz="2800" dirty="0"/>
              <a:t>of its cells.</a:t>
            </a:r>
          </a:p>
        </p:txBody>
      </p:sp>
      <p:sp>
        <p:nvSpPr>
          <p:cNvPr id="15" name="Title 1"/>
          <p:cNvSpPr>
            <a:spLocks noGrp="1"/>
          </p:cNvSpPr>
          <p:nvPr>
            <p:ph type="title"/>
          </p:nvPr>
        </p:nvSpPr>
        <p:spPr>
          <a:xfrm>
            <a:off x="457200" y="353933"/>
            <a:ext cx="8229600" cy="992402"/>
          </a:xfrm>
          <a:solidFill>
            <a:schemeClr val="tx2">
              <a:lumMod val="40000"/>
              <a:lumOff val="60000"/>
            </a:schemeClr>
          </a:solidFill>
        </p:spPr>
        <p:txBody>
          <a:bodyPr/>
          <a:lstStyle/>
          <a:p>
            <a:r>
              <a:rPr lang="en-US" dirty="0"/>
              <a:t>Matter Movement</a:t>
            </a:r>
          </a:p>
        </p:txBody>
      </p:sp>
      <p:sp>
        <p:nvSpPr>
          <p:cNvPr id="4" name="Slide Number Placeholder 3">
            <a:extLst>
              <a:ext uri="{FF2B5EF4-FFF2-40B4-BE49-F238E27FC236}">
                <a16:creationId xmlns:a16="http://schemas.microsoft.com/office/drawing/2014/main" id="{B143ED85-452F-43A3-9656-FCEB975D1A16}"/>
              </a:ext>
            </a:extLst>
          </p:cNvPr>
          <p:cNvSpPr>
            <a:spLocks noGrp="1"/>
          </p:cNvSpPr>
          <p:nvPr>
            <p:ph type="sldNum" sz="quarter" idx="12"/>
          </p:nvPr>
        </p:nvSpPr>
        <p:spPr/>
        <p:txBody>
          <a:bodyPr/>
          <a:lstStyle/>
          <a:p>
            <a:fld id="{D3A1C050-F6FE-0E43-A9D0-F8EEADE3D1E4}" type="slidenum">
              <a:rPr lang="en-US" smtClean="0"/>
              <a:pPr/>
              <a:t>20</a:t>
            </a:fld>
            <a:endParaRPr lang="en-US"/>
          </a:p>
        </p:txBody>
      </p:sp>
    </p:spTree>
    <p:extLst>
      <p:ext uri="{BB962C8B-B14F-4D97-AF65-F5344CB8AC3E}">
        <p14:creationId xmlns:p14="http://schemas.microsoft.com/office/powerpoint/2010/main" val="30616640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500"/>
                                        <p:tgtEl>
                                          <p:spTgt spid="1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074"/>
                                        </p:tgtEl>
                                        <p:attrNameLst>
                                          <p:attrName>style.visibility</p:attrName>
                                        </p:attrNameLst>
                                      </p:cBhvr>
                                      <p:to>
                                        <p:strVal val="visible"/>
                                      </p:to>
                                    </p:set>
                                    <p:animEffect transition="in" filter="fade">
                                      <p:cBhvr>
                                        <p:cTn id="11" dur="500"/>
                                        <p:tgtEl>
                                          <p:spTgt spid="3074"/>
                                        </p:tgtEl>
                                      </p:cBhvr>
                                    </p:animEffect>
                                  </p:childTnLst>
                                </p:cTn>
                              </p:par>
                              <p:par>
                                <p:cTn id="12" presetID="1" presetClass="entr" presetSubtype="0" fill="hold" grpId="3" nodeType="withEffect">
                                  <p:stCondLst>
                                    <p:cond delay="1000"/>
                                  </p:stCondLst>
                                  <p:childTnLst>
                                    <p:set>
                                      <p:cBhvr>
                                        <p:cTn id="13" dur="1" fill="hold">
                                          <p:stCondLst>
                                            <p:cond delay="0"/>
                                          </p:stCondLst>
                                        </p:cTn>
                                        <p:tgtEl>
                                          <p:spTgt spid="17"/>
                                        </p:tgtEl>
                                        <p:attrNameLst>
                                          <p:attrName>style.visibility</p:attrName>
                                        </p:attrNameLst>
                                      </p:cBhvr>
                                      <p:to>
                                        <p:strVal val="visible"/>
                                      </p:to>
                                    </p:set>
                                  </p:childTnLst>
                                </p:cTn>
                              </p:par>
                            </p:childTnLst>
                          </p:cTn>
                        </p:par>
                        <p:par>
                          <p:cTn id="14" fill="hold">
                            <p:stCondLst>
                              <p:cond delay="1500"/>
                            </p:stCondLst>
                            <p:childTnLst>
                              <p:par>
                                <p:cTn id="15" presetID="0" presetClass="path" presetSubtype="0" fill="hold" nodeType="afterEffect">
                                  <p:stCondLst>
                                    <p:cond delay="0"/>
                                  </p:stCondLst>
                                  <p:childTnLst>
                                    <p:animMotion origin="layout" path="M 3.33333E-6 4.81481E-6 L -0.229 0.04745 " pathEditMode="relative" rAng="0" ptsTypes="AA">
                                      <p:cBhvr>
                                        <p:cTn id="16" dur="2000" fill="hold"/>
                                        <p:tgtEl>
                                          <p:spTgt spid="16"/>
                                        </p:tgtEl>
                                        <p:attrNameLst>
                                          <p:attrName>ppt_x</p:attrName>
                                          <p:attrName>ppt_y</p:attrName>
                                        </p:attrNameLst>
                                      </p:cBhvr>
                                      <p:rCtr x="-11458" y="2361"/>
                                    </p:animMotion>
                                  </p:childTnLst>
                                </p:cTn>
                              </p:par>
                              <p:par>
                                <p:cTn id="17" presetID="6" presetClass="emph" presetSubtype="0" fill="hold" nodeType="withEffect">
                                  <p:stCondLst>
                                    <p:cond delay="0"/>
                                  </p:stCondLst>
                                  <p:childTnLst>
                                    <p:animScale>
                                      <p:cBhvr>
                                        <p:cTn id="18" dur="2000" fill="hold"/>
                                        <p:tgtEl>
                                          <p:spTgt spid="16"/>
                                        </p:tgtEl>
                                      </p:cBhvr>
                                      <p:by x="2000" y="2000"/>
                                    </p:animScale>
                                  </p:childTnLst>
                                </p:cTn>
                              </p:par>
                              <p:par>
                                <p:cTn id="19" presetID="10" presetClass="exit" presetSubtype="0" fill="hold" nodeType="withEffect">
                                  <p:stCondLst>
                                    <p:cond delay="1500"/>
                                  </p:stCondLst>
                                  <p:childTnLst>
                                    <p:animEffect transition="out" filter="fade">
                                      <p:cBhvr>
                                        <p:cTn id="20" dur="500"/>
                                        <p:tgtEl>
                                          <p:spTgt spid="16"/>
                                        </p:tgtEl>
                                      </p:cBhvr>
                                    </p:animEffect>
                                    <p:set>
                                      <p:cBhvr>
                                        <p:cTn id="21" dur="1" fill="hold">
                                          <p:stCondLst>
                                            <p:cond delay="499"/>
                                          </p:stCondLst>
                                        </p:cTn>
                                        <p:tgtEl>
                                          <p:spTgt spid="16"/>
                                        </p:tgtEl>
                                        <p:attrNameLst>
                                          <p:attrName>style.visibility</p:attrName>
                                        </p:attrNameLst>
                                      </p:cBhvr>
                                      <p:to>
                                        <p:strVal val="hidden"/>
                                      </p:to>
                                    </p:set>
                                  </p:childTnLst>
                                </p:cTn>
                              </p:par>
                              <p:par>
                                <p:cTn id="22" presetID="0" presetClass="path" presetSubtype="0" fill="hold" grpId="0" nodeType="withEffect">
                                  <p:stCondLst>
                                    <p:cond delay="0"/>
                                  </p:stCondLst>
                                  <p:childTnLst>
                                    <p:animMotion origin="layout" path="M 1.66667E-6 3.33333E-6 L -0.23004 0.04722 " pathEditMode="relative" rAng="0" ptsTypes="AA">
                                      <p:cBhvr>
                                        <p:cTn id="23" dur="2000" fill="hold"/>
                                        <p:tgtEl>
                                          <p:spTgt spid="17"/>
                                        </p:tgtEl>
                                        <p:attrNameLst>
                                          <p:attrName>ppt_x</p:attrName>
                                          <p:attrName>ppt_y</p:attrName>
                                        </p:attrNameLst>
                                      </p:cBhvr>
                                      <p:rCtr x="-11510" y="2361"/>
                                    </p:animMotion>
                                  </p:childTnLst>
                                </p:cTn>
                              </p:par>
                              <p:par>
                                <p:cTn id="24" presetID="6" presetClass="emph" presetSubtype="0" fill="hold" grpId="1" nodeType="withEffect">
                                  <p:stCondLst>
                                    <p:cond delay="0"/>
                                  </p:stCondLst>
                                  <p:childTnLst>
                                    <p:animScale>
                                      <p:cBhvr>
                                        <p:cTn id="25" dur="2000" fill="hold"/>
                                        <p:tgtEl>
                                          <p:spTgt spid="17"/>
                                        </p:tgtEl>
                                      </p:cBhvr>
                                      <p:by x="2000" y="2000"/>
                                    </p:animScale>
                                  </p:childTnLst>
                                </p:cTn>
                              </p:par>
                              <p:par>
                                <p:cTn id="26" presetID="10" presetClass="entr" presetSubtype="0" fill="hold" grpId="2" nodeType="with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1500"/>
                                        <p:tgtEl>
                                          <p:spTgt spid="17"/>
                                        </p:tgtEl>
                                      </p:cBhvr>
                                    </p:animEffect>
                                  </p:childTnLst>
                                </p:cTn>
                              </p:par>
                              <p:par>
                                <p:cTn id="29" presetID="1" presetClass="entr" presetSubtype="0" fill="hold" grpId="3" nodeType="withEffect">
                                  <p:stCondLst>
                                    <p:cond delay="500"/>
                                  </p:stCondLst>
                                  <p:childTnLst>
                                    <p:set>
                                      <p:cBhvr>
                                        <p:cTn id="30" dur="1" fill="hold">
                                          <p:stCondLst>
                                            <p:cond delay="0"/>
                                          </p:stCondLst>
                                        </p:cTn>
                                        <p:tgtEl>
                                          <p:spTgt spid="3"/>
                                        </p:tgtEl>
                                        <p:attrNameLst>
                                          <p:attrName>style.visibility</p:attrName>
                                        </p:attrNameLst>
                                      </p:cBhvr>
                                      <p:to>
                                        <p:strVal val="visible"/>
                                      </p:to>
                                    </p:set>
                                  </p:childTnLst>
                                </p:cTn>
                              </p:par>
                              <p:par>
                                <p:cTn id="31" presetID="0" presetClass="path" presetSubtype="0" fill="hold" nodeType="withEffect">
                                  <p:stCondLst>
                                    <p:cond delay="500"/>
                                  </p:stCondLst>
                                  <p:childTnLst>
                                    <p:animMotion origin="layout" path="M 3.05556E-6 -3.7037E-6 L -0.16563 -0.17639 " pathEditMode="relative" rAng="0" ptsTypes="AA">
                                      <p:cBhvr>
                                        <p:cTn id="32" dur="2000" fill="hold"/>
                                        <p:tgtEl>
                                          <p:spTgt spid="3074"/>
                                        </p:tgtEl>
                                        <p:attrNameLst>
                                          <p:attrName>ppt_x</p:attrName>
                                          <p:attrName>ppt_y</p:attrName>
                                        </p:attrNameLst>
                                      </p:cBhvr>
                                      <p:rCtr x="-8281" y="-8819"/>
                                    </p:animMotion>
                                  </p:childTnLst>
                                </p:cTn>
                              </p:par>
                              <p:par>
                                <p:cTn id="33" presetID="6" presetClass="emph" presetSubtype="0" fill="hold" nodeType="withEffect">
                                  <p:stCondLst>
                                    <p:cond delay="500"/>
                                  </p:stCondLst>
                                  <p:childTnLst>
                                    <p:animScale>
                                      <p:cBhvr>
                                        <p:cTn id="34" dur="2000" fill="hold"/>
                                        <p:tgtEl>
                                          <p:spTgt spid="3074"/>
                                        </p:tgtEl>
                                      </p:cBhvr>
                                      <p:by x="2000" y="2000"/>
                                    </p:animScale>
                                  </p:childTnLst>
                                </p:cTn>
                              </p:par>
                              <p:par>
                                <p:cTn id="35" presetID="10" presetClass="exit" presetSubtype="0" fill="hold" nodeType="withEffect">
                                  <p:stCondLst>
                                    <p:cond delay="2000"/>
                                  </p:stCondLst>
                                  <p:childTnLst>
                                    <p:animEffect transition="out" filter="fade">
                                      <p:cBhvr>
                                        <p:cTn id="36" dur="500"/>
                                        <p:tgtEl>
                                          <p:spTgt spid="3074"/>
                                        </p:tgtEl>
                                      </p:cBhvr>
                                    </p:animEffect>
                                    <p:set>
                                      <p:cBhvr>
                                        <p:cTn id="37" dur="1" fill="hold">
                                          <p:stCondLst>
                                            <p:cond delay="499"/>
                                          </p:stCondLst>
                                        </p:cTn>
                                        <p:tgtEl>
                                          <p:spTgt spid="3074"/>
                                        </p:tgtEl>
                                        <p:attrNameLst>
                                          <p:attrName>style.visibility</p:attrName>
                                        </p:attrNameLst>
                                      </p:cBhvr>
                                      <p:to>
                                        <p:strVal val="hidden"/>
                                      </p:to>
                                    </p:set>
                                  </p:childTnLst>
                                </p:cTn>
                              </p:par>
                              <p:par>
                                <p:cTn id="38" presetID="0" presetClass="path" presetSubtype="0" fill="hold" grpId="0" nodeType="withEffect">
                                  <p:stCondLst>
                                    <p:cond delay="500"/>
                                  </p:stCondLst>
                                  <p:childTnLst>
                                    <p:animMotion origin="layout" path="M 5E-6 4.81481E-6 L -0.16546 -0.17663 " pathEditMode="relative" rAng="0" ptsTypes="AA">
                                      <p:cBhvr>
                                        <p:cTn id="39" dur="2000" fill="hold"/>
                                        <p:tgtEl>
                                          <p:spTgt spid="3"/>
                                        </p:tgtEl>
                                        <p:attrNameLst>
                                          <p:attrName>ppt_x</p:attrName>
                                          <p:attrName>ppt_y</p:attrName>
                                        </p:attrNameLst>
                                      </p:cBhvr>
                                      <p:rCtr x="-8281" y="-8843"/>
                                    </p:animMotion>
                                  </p:childTnLst>
                                </p:cTn>
                              </p:par>
                              <p:par>
                                <p:cTn id="40" presetID="6" presetClass="emph" presetSubtype="0" fill="hold" grpId="1" nodeType="withEffect">
                                  <p:stCondLst>
                                    <p:cond delay="500"/>
                                  </p:stCondLst>
                                  <p:childTnLst>
                                    <p:animScale>
                                      <p:cBhvr>
                                        <p:cTn id="41" dur="2000" fill="hold"/>
                                        <p:tgtEl>
                                          <p:spTgt spid="3"/>
                                        </p:tgtEl>
                                      </p:cBhvr>
                                      <p:by x="2000" y="2000"/>
                                    </p:animScale>
                                  </p:childTnLst>
                                </p:cTn>
                              </p:par>
                              <p:par>
                                <p:cTn id="42" presetID="10" presetClass="entr" presetSubtype="0" fill="hold" grpId="2" nodeType="withEffect">
                                  <p:stCondLst>
                                    <p:cond delay="500"/>
                                  </p:stCondLst>
                                  <p:childTnLst>
                                    <p:set>
                                      <p:cBhvr>
                                        <p:cTn id="43" dur="1" fill="hold">
                                          <p:stCondLst>
                                            <p:cond delay="0"/>
                                          </p:stCondLst>
                                        </p:cTn>
                                        <p:tgtEl>
                                          <p:spTgt spid="3"/>
                                        </p:tgtEl>
                                        <p:attrNameLst>
                                          <p:attrName>style.visibility</p:attrName>
                                        </p:attrNameLst>
                                      </p:cBhvr>
                                      <p:to>
                                        <p:strVal val="visible"/>
                                      </p:to>
                                    </p:set>
                                    <p:animEffect transition="in" filter="fade">
                                      <p:cBhvr>
                                        <p:cTn id="44" dur="1500"/>
                                        <p:tgtEl>
                                          <p:spTgt spid="3"/>
                                        </p:tgtEl>
                                      </p:cBhvr>
                                    </p:animEffect>
                                  </p:childTnLst>
                                </p:cTn>
                              </p:par>
                            </p:childTnLst>
                          </p:cTn>
                        </p:par>
                        <p:par>
                          <p:cTn id="45" fill="hold">
                            <p:stCondLst>
                              <p:cond delay="4000"/>
                            </p:stCondLst>
                            <p:childTnLst>
                              <p:par>
                                <p:cTn id="46" presetID="1" presetClass="entr" presetSubtype="0" fill="hold" nodeType="afterEffect">
                                  <p:stCondLst>
                                    <p:cond delay="0"/>
                                  </p:stCondLst>
                                  <p:childTnLst>
                                    <p:set>
                                      <p:cBhvr>
                                        <p:cTn id="47" dur="1" fill="hold">
                                          <p:stCondLst>
                                            <p:cond delay="0"/>
                                          </p:stCondLst>
                                        </p:cTn>
                                        <p:tgtEl>
                                          <p:spTgt spid="50"/>
                                        </p:tgtEl>
                                        <p:attrNameLst>
                                          <p:attrName>style.visibility</p:attrName>
                                        </p:attrNameLst>
                                      </p:cBhvr>
                                      <p:to>
                                        <p:strVal val="visible"/>
                                      </p:to>
                                    </p:set>
                                  </p:childTnLst>
                                </p:cTn>
                              </p:par>
                              <p:par>
                                <p:cTn id="48" presetID="1" presetClass="entr" presetSubtype="0" fill="hold" nodeType="withEffect">
                                  <p:stCondLst>
                                    <p:cond delay="500"/>
                                  </p:stCondLst>
                                  <p:childTnLst>
                                    <p:set>
                                      <p:cBhvr>
                                        <p:cTn id="49" dur="1" fill="hold">
                                          <p:stCondLst>
                                            <p:cond delay="0"/>
                                          </p:stCondLst>
                                        </p:cTn>
                                        <p:tgtEl>
                                          <p:spTgt spid="19"/>
                                        </p:tgtEl>
                                        <p:attrNameLst>
                                          <p:attrName>style.visibility</p:attrName>
                                        </p:attrNameLst>
                                      </p:cBhvr>
                                      <p:to>
                                        <p:strVal val="visible"/>
                                      </p:to>
                                    </p:set>
                                  </p:childTnLst>
                                </p:cTn>
                              </p:par>
                              <p:par>
                                <p:cTn id="50" presetID="0" presetClass="path" presetSubtype="0" repeatCount="indefinite" fill="hold" nodeType="withEffect">
                                  <p:stCondLst>
                                    <p:cond delay="0"/>
                                  </p:stCondLst>
                                  <p:childTnLst>
                                    <p:animMotion origin="layout" path="M -3.88889E-6 -3.33333E-6 C 0.00955 0.00857 0.04618 0.03496 0.0573 0.05139 C 0.06841 0.06783 0.06476 0.08866 0.06667 0.09838 " pathEditMode="relative" rAng="0" ptsTypes="aaa">
                                      <p:cBhvr>
                                        <p:cTn id="51" dur="5000" fill="hold"/>
                                        <p:tgtEl>
                                          <p:spTgt spid="50"/>
                                        </p:tgtEl>
                                        <p:attrNameLst>
                                          <p:attrName>ppt_x</p:attrName>
                                          <p:attrName>ppt_y</p:attrName>
                                        </p:attrNameLst>
                                      </p:cBhvr>
                                      <p:rCtr x="3420" y="4907"/>
                                    </p:animMotion>
                                  </p:childTnLst>
                                </p:cTn>
                              </p:par>
                              <p:par>
                                <p:cTn id="52" presetID="0" presetClass="path" presetSubtype="0" repeatCount="indefinite" fill="hold" nodeType="withEffect">
                                  <p:stCondLst>
                                    <p:cond delay="500"/>
                                  </p:stCondLst>
                                  <p:childTnLst>
                                    <p:animMotion origin="layout" path="M 4.16667E-6 1.85185E-6 C -0.01546 0.00347 -0.07466 0.00972 -0.09271 0.02129 C -0.11077 0.03287 -0.10504 0.05972 -0.10834 0.06991 " pathEditMode="relative" rAng="0" ptsTypes="aaa">
                                      <p:cBhvr>
                                        <p:cTn id="53" dur="5000" fill="hold"/>
                                        <p:tgtEl>
                                          <p:spTgt spid="19"/>
                                        </p:tgtEl>
                                        <p:attrNameLst>
                                          <p:attrName>ppt_x</p:attrName>
                                          <p:attrName>ppt_y</p:attrName>
                                        </p:attrNameLst>
                                      </p:cBhvr>
                                      <p:rCtr x="-5538" y="3495"/>
                                    </p:animMotion>
                                  </p:childTnLst>
                                </p:cTn>
                              </p:par>
                              <p:par>
                                <p:cTn id="54" presetID="1" presetClass="entr" presetSubtype="0" fill="hold" nodeType="withEffect">
                                  <p:stCondLst>
                                    <p:cond delay="2500"/>
                                  </p:stCondLst>
                                  <p:childTnLst>
                                    <p:set>
                                      <p:cBhvr>
                                        <p:cTn id="55" dur="1" fill="hold">
                                          <p:stCondLst>
                                            <p:cond delay="0"/>
                                          </p:stCondLst>
                                        </p:cTn>
                                        <p:tgtEl>
                                          <p:spTgt spid="48"/>
                                        </p:tgtEl>
                                        <p:attrNameLst>
                                          <p:attrName>style.visibility</p:attrName>
                                        </p:attrNameLst>
                                      </p:cBhvr>
                                      <p:to>
                                        <p:strVal val="visible"/>
                                      </p:to>
                                    </p:set>
                                  </p:childTnLst>
                                </p:cTn>
                              </p:par>
                              <p:par>
                                <p:cTn id="56" presetID="1" presetClass="entr" presetSubtype="0" fill="hold" nodeType="withEffect">
                                  <p:stCondLst>
                                    <p:cond delay="3000"/>
                                  </p:stCondLst>
                                  <p:childTnLst>
                                    <p:set>
                                      <p:cBhvr>
                                        <p:cTn id="57" dur="1" fill="hold">
                                          <p:stCondLst>
                                            <p:cond delay="0"/>
                                          </p:stCondLst>
                                        </p:cTn>
                                        <p:tgtEl>
                                          <p:spTgt spid="18"/>
                                        </p:tgtEl>
                                        <p:attrNameLst>
                                          <p:attrName>style.visibility</p:attrName>
                                        </p:attrNameLst>
                                      </p:cBhvr>
                                      <p:to>
                                        <p:strVal val="visible"/>
                                      </p:to>
                                    </p:set>
                                  </p:childTnLst>
                                </p:cTn>
                              </p:par>
                              <p:par>
                                <p:cTn id="58" presetID="0" presetClass="path" presetSubtype="0" repeatCount="indefinite" fill="hold" nodeType="withEffect">
                                  <p:stCondLst>
                                    <p:cond delay="2500"/>
                                  </p:stCondLst>
                                  <p:childTnLst>
                                    <p:animMotion origin="layout" path="M -3.88889E-6 -3.33333E-6 C 0.00973 0.0088 0.04723 0.03611 0.05851 0.05278 C 0.0698 0.06945 0.06546 0.08959 0.06719 0.09931 " pathEditMode="relative" rAng="0" ptsTypes="aaa">
                                      <p:cBhvr>
                                        <p:cTn id="59" dur="5000" fill="hold"/>
                                        <p:tgtEl>
                                          <p:spTgt spid="48"/>
                                        </p:tgtEl>
                                        <p:attrNameLst>
                                          <p:attrName>ppt_x</p:attrName>
                                          <p:attrName>ppt_y</p:attrName>
                                        </p:attrNameLst>
                                      </p:cBhvr>
                                      <p:rCtr x="3490" y="4954"/>
                                    </p:animMotion>
                                  </p:childTnLst>
                                </p:cTn>
                              </p:par>
                              <p:par>
                                <p:cTn id="60" presetID="0" presetClass="path" presetSubtype="0" repeatCount="indefinite" fill="hold" nodeType="withEffect">
                                  <p:stCondLst>
                                    <p:cond delay="3000"/>
                                  </p:stCondLst>
                                  <p:childTnLst>
                                    <p:animMotion origin="layout" path="M 4.16667E-6 1.85185E-6 C -0.01528 0.00347 -0.07362 0.00972 -0.09167 0.02129 C -0.10973 0.03287 -0.10487 0.05972 -0.10834 0.06991 " pathEditMode="relative" rAng="0" ptsTypes="aaa">
                                      <p:cBhvr>
                                        <p:cTn id="61" dur="5000" fill="hold"/>
                                        <p:tgtEl>
                                          <p:spTgt spid="18"/>
                                        </p:tgtEl>
                                        <p:attrNameLst>
                                          <p:attrName>ppt_x</p:attrName>
                                          <p:attrName>ppt_y</p:attrName>
                                        </p:attrNameLst>
                                      </p:cBhvr>
                                      <p:rCtr x="-5486" y="349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3" grpId="1" animBg="1"/>
      <p:bldP spid="3" grpId="2" animBg="1"/>
      <p:bldP spid="3" grpId="3" animBg="1"/>
      <p:bldP spid="17" grpId="0" animBg="1"/>
      <p:bldP spid="17" grpId="1" animBg="1"/>
      <p:bldP spid="17" grpId="2" animBg="1"/>
      <p:bldP spid="17" grpId="3"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123C9D-9570-2D4C-9D29-147703952E14}"/>
              </a:ext>
            </a:extLst>
          </p:cNvPr>
          <p:cNvSpPr>
            <a:spLocks noGrp="1"/>
          </p:cNvSpPr>
          <p:nvPr>
            <p:ph type="title"/>
          </p:nvPr>
        </p:nvSpPr>
        <p:spPr>
          <a:xfrm>
            <a:off x="457200" y="365760"/>
            <a:ext cx="8229600" cy="992402"/>
          </a:xfrm>
        </p:spPr>
        <p:txBody>
          <a:bodyPr>
            <a:normAutofit fontScale="90000"/>
          </a:bodyPr>
          <a:lstStyle/>
          <a:p>
            <a:r>
              <a:rPr lang="en-US" sz="4000" dirty="0"/>
              <a:t>How does photosynthesis fit into the story of how plants grow and function?</a:t>
            </a:r>
            <a:br>
              <a:rPr lang="en-US" dirty="0"/>
            </a:br>
            <a:r>
              <a:rPr lang="en-US" sz="2800" dirty="0"/>
              <a:t>Using the Plants Matter Tracing Tool</a:t>
            </a:r>
            <a:endParaRPr lang="en-US" dirty="0"/>
          </a:p>
        </p:txBody>
      </p:sp>
      <p:sp>
        <p:nvSpPr>
          <p:cNvPr id="5" name="Slide Number Placeholder 4">
            <a:extLst>
              <a:ext uri="{FF2B5EF4-FFF2-40B4-BE49-F238E27FC236}">
                <a16:creationId xmlns:a16="http://schemas.microsoft.com/office/drawing/2014/main" id="{44BBB949-6CA5-B240-AE5E-8AE7E7A1F9D5}"/>
              </a:ext>
            </a:extLst>
          </p:cNvPr>
          <p:cNvSpPr>
            <a:spLocks noGrp="1"/>
          </p:cNvSpPr>
          <p:nvPr>
            <p:ph type="sldNum" sz="quarter" idx="12"/>
          </p:nvPr>
        </p:nvSpPr>
        <p:spPr/>
        <p:txBody>
          <a:bodyPr/>
          <a:lstStyle/>
          <a:p>
            <a:fld id="{D3A1C050-F6FE-0E43-A9D0-F8EEADE3D1E4}" type="slidenum">
              <a:rPr lang="en-US" smtClean="0"/>
              <a:pPr/>
              <a:t>21</a:t>
            </a:fld>
            <a:endParaRPr lang="en-US"/>
          </a:p>
        </p:txBody>
      </p:sp>
      <p:pic>
        <p:nvPicPr>
          <p:cNvPr id="6" name="Picture 5">
            <a:extLst>
              <a:ext uri="{FF2B5EF4-FFF2-40B4-BE49-F238E27FC236}">
                <a16:creationId xmlns:a16="http://schemas.microsoft.com/office/drawing/2014/main" id="{7E794C24-1E01-4E4F-82CA-0703F4B45EAA}"/>
              </a:ext>
            </a:extLst>
          </p:cNvPr>
          <p:cNvPicPr>
            <a:picLocks noChangeAspect="1"/>
          </p:cNvPicPr>
          <p:nvPr/>
        </p:nvPicPr>
        <p:blipFill>
          <a:blip r:embed="rId3"/>
          <a:stretch>
            <a:fillRect/>
          </a:stretch>
        </p:blipFill>
        <p:spPr>
          <a:xfrm>
            <a:off x="447117" y="1780380"/>
            <a:ext cx="3600450" cy="4742761"/>
          </a:xfrm>
          <a:prstGeom prst="rect">
            <a:avLst/>
          </a:prstGeom>
        </p:spPr>
      </p:pic>
      <p:pic>
        <p:nvPicPr>
          <p:cNvPr id="11" name="Picture 10">
            <a:extLst>
              <a:ext uri="{FF2B5EF4-FFF2-40B4-BE49-F238E27FC236}">
                <a16:creationId xmlns:a16="http://schemas.microsoft.com/office/drawing/2014/main" id="{98A768DC-5E84-024E-AAA4-F83F988FA244}"/>
              </a:ext>
            </a:extLst>
          </p:cNvPr>
          <p:cNvPicPr>
            <a:picLocks noChangeAspect="1"/>
          </p:cNvPicPr>
          <p:nvPr/>
        </p:nvPicPr>
        <p:blipFill>
          <a:blip r:embed="rId4"/>
          <a:stretch>
            <a:fillRect/>
          </a:stretch>
        </p:blipFill>
        <p:spPr>
          <a:xfrm>
            <a:off x="4571999" y="1780379"/>
            <a:ext cx="3546389" cy="4742761"/>
          </a:xfrm>
          <a:prstGeom prst="rect">
            <a:avLst/>
          </a:prstGeom>
        </p:spPr>
      </p:pic>
    </p:spTree>
    <p:extLst>
      <p:ext uri="{BB962C8B-B14F-4D97-AF65-F5344CB8AC3E}">
        <p14:creationId xmlns:p14="http://schemas.microsoft.com/office/powerpoint/2010/main" val="374531790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F4C8F9-9595-B243-819D-9D6381C26821}"/>
              </a:ext>
            </a:extLst>
          </p:cNvPr>
          <p:cNvSpPr>
            <a:spLocks noGrp="1"/>
          </p:cNvSpPr>
          <p:nvPr>
            <p:ph type="title"/>
          </p:nvPr>
        </p:nvSpPr>
        <p:spPr>
          <a:xfrm>
            <a:off x="457200" y="420624"/>
            <a:ext cx="5328458" cy="992402"/>
          </a:xfrm>
        </p:spPr>
        <p:txBody>
          <a:bodyPr>
            <a:noAutofit/>
          </a:bodyPr>
          <a:lstStyle/>
          <a:p>
            <a:r>
              <a:rPr lang="en-US" sz="3200" dirty="0"/>
              <a:t>Drawing arrows to show matter movement for photosynthesis</a:t>
            </a:r>
          </a:p>
        </p:txBody>
      </p:sp>
      <p:sp>
        <p:nvSpPr>
          <p:cNvPr id="3" name="Content Placeholder 2">
            <a:extLst>
              <a:ext uri="{FF2B5EF4-FFF2-40B4-BE49-F238E27FC236}">
                <a16:creationId xmlns:a16="http://schemas.microsoft.com/office/drawing/2014/main" id="{2539BCBB-0127-F143-9722-CE68A9C5B1D8}"/>
              </a:ext>
            </a:extLst>
          </p:cNvPr>
          <p:cNvSpPr>
            <a:spLocks noGrp="1"/>
          </p:cNvSpPr>
          <p:nvPr>
            <p:ph sz="half" idx="1"/>
          </p:nvPr>
        </p:nvSpPr>
        <p:spPr>
          <a:xfrm>
            <a:off x="457200" y="1778791"/>
            <a:ext cx="5328458" cy="3757488"/>
          </a:xfrm>
        </p:spPr>
        <p:txBody>
          <a:bodyPr>
            <a:normAutofit/>
          </a:bodyPr>
          <a:lstStyle/>
          <a:p>
            <a:r>
              <a:rPr lang="en-US" dirty="0">
                <a:solidFill>
                  <a:srgbClr val="0432FF"/>
                </a:solidFill>
              </a:rPr>
              <a:t>Blue arrows: Carbon dioxide enters the plant’s leaves from the air (along with water from the soil through the plant’s roots and stem</a:t>
            </a:r>
          </a:p>
          <a:p>
            <a:r>
              <a:rPr lang="en-US" dirty="0">
                <a:solidFill>
                  <a:srgbClr val="00B050"/>
                </a:solidFill>
              </a:rPr>
              <a:t>Green arrows: Sugar moves from leaves to all plant cells</a:t>
            </a:r>
          </a:p>
        </p:txBody>
      </p:sp>
      <p:sp>
        <p:nvSpPr>
          <p:cNvPr id="5" name="Slide Number Placeholder 4">
            <a:extLst>
              <a:ext uri="{FF2B5EF4-FFF2-40B4-BE49-F238E27FC236}">
                <a16:creationId xmlns:a16="http://schemas.microsoft.com/office/drawing/2014/main" id="{AB4953F1-3652-0848-A351-5E0F56AE6119}"/>
              </a:ext>
            </a:extLst>
          </p:cNvPr>
          <p:cNvSpPr>
            <a:spLocks noGrp="1"/>
          </p:cNvSpPr>
          <p:nvPr>
            <p:ph type="sldNum" sz="quarter" idx="12"/>
          </p:nvPr>
        </p:nvSpPr>
        <p:spPr/>
        <p:txBody>
          <a:bodyPr/>
          <a:lstStyle/>
          <a:p>
            <a:fld id="{D3A1C050-F6FE-0E43-A9D0-F8EEADE3D1E4}" type="slidenum">
              <a:rPr lang="en-US" smtClean="0"/>
              <a:pPr/>
              <a:t>22</a:t>
            </a:fld>
            <a:endParaRPr lang="en-US"/>
          </a:p>
        </p:txBody>
      </p:sp>
      <p:pic>
        <p:nvPicPr>
          <p:cNvPr id="4" name="Picture 3">
            <a:extLst>
              <a:ext uri="{FF2B5EF4-FFF2-40B4-BE49-F238E27FC236}">
                <a16:creationId xmlns:a16="http://schemas.microsoft.com/office/drawing/2014/main" id="{34FB3A30-0EC9-B249-8BA2-8F5B3F4BED68}"/>
              </a:ext>
            </a:extLst>
          </p:cNvPr>
          <p:cNvPicPr>
            <a:picLocks noChangeAspect="1"/>
          </p:cNvPicPr>
          <p:nvPr/>
        </p:nvPicPr>
        <p:blipFill>
          <a:blip r:embed="rId3"/>
          <a:stretch>
            <a:fillRect/>
          </a:stretch>
        </p:blipFill>
        <p:spPr>
          <a:xfrm>
            <a:off x="5785658" y="714894"/>
            <a:ext cx="2777703" cy="5286895"/>
          </a:xfrm>
          <a:prstGeom prst="rect">
            <a:avLst/>
          </a:prstGeom>
        </p:spPr>
      </p:pic>
    </p:spTree>
    <p:extLst>
      <p:ext uri="{BB962C8B-B14F-4D97-AF65-F5344CB8AC3E}">
        <p14:creationId xmlns:p14="http://schemas.microsoft.com/office/powerpoint/2010/main" val="379001377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Telling the Whole Story</a:t>
            </a:r>
          </a:p>
        </p:txBody>
      </p:sp>
      <p:sp>
        <p:nvSpPr>
          <p:cNvPr id="3" name="Content Placeholder 2"/>
          <p:cNvSpPr>
            <a:spLocks noGrp="1"/>
          </p:cNvSpPr>
          <p:nvPr>
            <p:ph idx="1"/>
          </p:nvPr>
        </p:nvSpPr>
        <p:spPr/>
        <p:txBody>
          <a:bodyPr/>
          <a:lstStyle/>
          <a:p>
            <a:pPr marL="0" indent="0">
              <a:buNone/>
            </a:pPr>
            <a:r>
              <a:rPr lang="en-US" b="1" dirty="0"/>
              <a:t>Question:</a:t>
            </a:r>
            <a:r>
              <a:rPr lang="en-US" dirty="0"/>
              <a:t> How does a cell in the potato plant get food to a cell in its root? </a:t>
            </a:r>
          </a:p>
          <a:p>
            <a:r>
              <a:rPr lang="en-US" dirty="0"/>
              <a:t>Does your story include these parts? (Check the back of the Three Questions Handout.)</a:t>
            </a:r>
          </a:p>
          <a:p>
            <a:endParaRPr lang="en-US" dirty="0"/>
          </a:p>
        </p:txBody>
      </p:sp>
      <p:sp>
        <p:nvSpPr>
          <p:cNvPr id="4" name="Slide Number Placeholder 3"/>
          <p:cNvSpPr>
            <a:spLocks noGrp="1"/>
          </p:cNvSpPr>
          <p:nvPr>
            <p:ph type="sldNum" sz="quarter" idx="12"/>
          </p:nvPr>
        </p:nvSpPr>
        <p:spPr/>
        <p:txBody>
          <a:bodyPr/>
          <a:lstStyle/>
          <a:p>
            <a:fld id="{D3A1C050-F6FE-0E43-A9D0-F8EEADE3D1E4}" type="slidenum">
              <a:rPr lang="en-US" smtClean="0"/>
              <a:pPr/>
              <a:t>23</a:t>
            </a:fld>
            <a:endParaRPr lang="en-US"/>
          </a:p>
        </p:txBody>
      </p:sp>
      <p:graphicFrame>
        <p:nvGraphicFramePr>
          <p:cNvPr id="5" name="Table 4"/>
          <p:cNvGraphicFramePr>
            <a:graphicFrameLocks noGrp="1"/>
          </p:cNvGraphicFramePr>
          <p:nvPr>
            <p:extLst>
              <p:ext uri="{D42A27DB-BD31-4B8C-83A1-F6EECF244321}">
                <p14:modId xmlns:p14="http://schemas.microsoft.com/office/powerpoint/2010/main" val="3825599040"/>
              </p:ext>
            </p:extLst>
          </p:nvPr>
        </p:nvGraphicFramePr>
        <p:xfrm>
          <a:off x="516722" y="3701377"/>
          <a:ext cx="7738670" cy="2938756"/>
        </p:xfrm>
        <a:graphic>
          <a:graphicData uri="http://schemas.openxmlformats.org/drawingml/2006/table">
            <a:tbl>
              <a:tblPr firstRow="1" bandRow="1">
                <a:tableStyleId>{2D5ABB26-0587-4C30-8999-92F81FD0307C}</a:tableStyleId>
              </a:tblPr>
              <a:tblGrid>
                <a:gridCol w="7738670">
                  <a:extLst>
                    <a:ext uri="{9D8B030D-6E8A-4147-A177-3AD203B41FA5}">
                      <a16:colId xmlns:a16="http://schemas.microsoft.com/office/drawing/2014/main" val="20000"/>
                    </a:ext>
                  </a:extLst>
                </a:gridCol>
              </a:tblGrid>
              <a:tr h="734689">
                <a:tc>
                  <a:txBody>
                    <a:bodyPr/>
                    <a:lstStyle/>
                    <a:p>
                      <a:r>
                        <a:rPr lang="en-US" b="1" dirty="0"/>
                        <a:t>Matter movement:</a:t>
                      </a:r>
                      <a:r>
                        <a:rPr lang="en-US" baseline="0" dirty="0"/>
                        <a:t> Carbon dioxide and water enter into the cell.</a:t>
                      </a:r>
                      <a:endParaRPr lang="en-US" dirty="0"/>
                    </a:p>
                  </a:txBody>
                  <a:tcPr>
                    <a:solidFill>
                      <a:schemeClr val="tx2">
                        <a:lumMod val="40000"/>
                        <a:lumOff val="60000"/>
                      </a:schemeClr>
                    </a:solidFill>
                  </a:tcPr>
                </a:tc>
                <a:extLst>
                  <a:ext uri="{0D108BD9-81ED-4DB2-BD59-A6C34878D82A}">
                    <a16:rowId xmlns:a16="http://schemas.microsoft.com/office/drawing/2014/main" val="10000"/>
                  </a:ext>
                </a:extLst>
              </a:tr>
              <a:tr h="734689">
                <a:tc>
                  <a:txBody>
                    <a:bodyPr/>
                    <a:lstStyle/>
                    <a:p>
                      <a:r>
                        <a:rPr lang="en-US" b="1" dirty="0"/>
                        <a:t>Matter</a:t>
                      </a:r>
                      <a:r>
                        <a:rPr lang="en-US" b="1" baseline="0" dirty="0"/>
                        <a:t> change:</a:t>
                      </a:r>
                      <a:r>
                        <a:rPr lang="en-US" b="0" baseline="0" dirty="0"/>
                        <a:t> Carbon dioxide and water react resulting in glucose and oxygen.</a:t>
                      </a:r>
                      <a:endParaRPr lang="en-US" b="1" dirty="0"/>
                    </a:p>
                  </a:txBody>
                  <a:tcPr>
                    <a:solidFill>
                      <a:schemeClr val="tx2">
                        <a:lumMod val="40000"/>
                        <a:lumOff val="60000"/>
                      </a:schemeClr>
                    </a:solidFill>
                  </a:tcPr>
                </a:tc>
                <a:extLst>
                  <a:ext uri="{0D108BD9-81ED-4DB2-BD59-A6C34878D82A}">
                    <a16:rowId xmlns:a16="http://schemas.microsoft.com/office/drawing/2014/main" val="10001"/>
                  </a:ext>
                </a:extLst>
              </a:tr>
              <a:tr h="734689">
                <a:tc>
                  <a:txBody>
                    <a:bodyPr/>
                    <a:lstStyle/>
                    <a:p>
                      <a:r>
                        <a:rPr lang="en-US" b="1" dirty="0"/>
                        <a:t>Energy </a:t>
                      </a:r>
                      <a:r>
                        <a:rPr lang="en-US" b="1" baseline="0" dirty="0"/>
                        <a:t>change: </a:t>
                      </a:r>
                      <a:r>
                        <a:rPr lang="en-US" baseline="0" dirty="0"/>
                        <a:t>The light energy of the sun is converted into chemical energy that is stored in the high energy C-C and C-H bonds of glucose.</a:t>
                      </a:r>
                      <a:endParaRPr lang="en-US" dirty="0"/>
                    </a:p>
                  </a:txBody>
                  <a:tcPr>
                    <a:solidFill>
                      <a:srgbClr val="FFFBAD"/>
                    </a:solidFill>
                  </a:tcPr>
                </a:tc>
                <a:extLst>
                  <a:ext uri="{0D108BD9-81ED-4DB2-BD59-A6C34878D82A}">
                    <a16:rowId xmlns:a16="http://schemas.microsoft.com/office/drawing/2014/main" val="10002"/>
                  </a:ext>
                </a:extLst>
              </a:tr>
              <a:tr h="734689">
                <a:tc>
                  <a:txBody>
                    <a:bodyPr/>
                    <a:lstStyle/>
                    <a:p>
                      <a:pPr marL="0" marR="0" indent="0" algn="l" defTabSz="457200" rtl="0" eaLnBrk="1" fontAlgn="auto" latinLnBrk="0" hangingPunct="1">
                        <a:lnSpc>
                          <a:spcPct val="100000"/>
                        </a:lnSpc>
                        <a:spcBef>
                          <a:spcPts val="0"/>
                        </a:spcBef>
                        <a:spcAft>
                          <a:spcPts val="0"/>
                        </a:spcAft>
                        <a:buClrTx/>
                        <a:buSzTx/>
                        <a:buFontTx/>
                        <a:buNone/>
                        <a:tabLst/>
                        <a:defRPr/>
                      </a:pPr>
                      <a:r>
                        <a:rPr lang="en-US" b="1" dirty="0"/>
                        <a:t>Matter movement:</a:t>
                      </a:r>
                      <a:r>
                        <a:rPr lang="en-US" baseline="0" dirty="0"/>
                        <a:t> Glucose and oxygen leave the cell. The glucose is transported to other cells in the plant, including root cells. </a:t>
                      </a:r>
                      <a:endParaRPr lang="en-US" dirty="0"/>
                    </a:p>
                  </a:txBody>
                  <a:tcPr>
                    <a:solidFill>
                      <a:srgbClr val="8EB4E3"/>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134251573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How have your ideas changed?</a:t>
            </a:r>
          </a:p>
        </p:txBody>
      </p:sp>
      <p:sp>
        <p:nvSpPr>
          <p:cNvPr id="3" name="Content Placeholder 2"/>
          <p:cNvSpPr>
            <a:spLocks noGrp="1"/>
          </p:cNvSpPr>
          <p:nvPr>
            <p:ph idx="1"/>
          </p:nvPr>
        </p:nvSpPr>
        <p:spPr/>
        <p:txBody>
          <a:bodyPr>
            <a:normAutofit fontScale="92500" lnSpcReduction="10000"/>
          </a:bodyPr>
          <a:lstStyle/>
          <a:p>
            <a:r>
              <a:rPr lang="en-US" dirty="0"/>
              <a:t>Gather together your process tools for the unit (Expressing Ideas and Questions Tool, Predictions and Planning Tool, &amp; Evidence-Based Argument Tool).</a:t>
            </a:r>
          </a:p>
          <a:p>
            <a:r>
              <a:rPr lang="en-US" dirty="0"/>
              <a:t>How have your ideas changed related to:</a:t>
            </a:r>
          </a:p>
          <a:p>
            <a:pPr lvl="1"/>
            <a:r>
              <a:rPr lang="en-US" dirty="0"/>
              <a:t>Scale?</a:t>
            </a:r>
          </a:p>
          <a:p>
            <a:pPr lvl="1"/>
            <a:r>
              <a:rPr lang="en-US" dirty="0"/>
              <a:t>Movement?</a:t>
            </a:r>
          </a:p>
          <a:p>
            <a:pPr lvl="1"/>
            <a:r>
              <a:rPr lang="en-US" dirty="0"/>
              <a:t>Carbon?</a:t>
            </a:r>
          </a:p>
          <a:p>
            <a:r>
              <a:rPr lang="en-US" dirty="0"/>
              <a:t>What do you know now about how plants make glucose that you didn’t know before the investigation?</a:t>
            </a:r>
          </a:p>
        </p:txBody>
      </p:sp>
      <p:sp>
        <p:nvSpPr>
          <p:cNvPr id="4" name="Slide Number Placeholder 3"/>
          <p:cNvSpPr>
            <a:spLocks noGrp="1"/>
          </p:cNvSpPr>
          <p:nvPr>
            <p:ph type="sldNum" sz="quarter" idx="12"/>
          </p:nvPr>
        </p:nvSpPr>
        <p:spPr/>
        <p:txBody>
          <a:bodyPr/>
          <a:lstStyle/>
          <a:p>
            <a:fld id="{D3A1C050-F6FE-0E43-A9D0-F8EEADE3D1E4}" type="slidenum">
              <a:rPr lang="en-US" smtClean="0"/>
              <a:pPr/>
              <a:t>24</a:t>
            </a:fld>
            <a:endParaRPr lang="en-US"/>
          </a:p>
        </p:txBody>
      </p:sp>
    </p:spTree>
    <p:extLst>
      <p:ext uri="{BB962C8B-B14F-4D97-AF65-F5344CB8AC3E}">
        <p14:creationId xmlns:p14="http://schemas.microsoft.com/office/powerpoint/2010/main" val="334162057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rmAutofit/>
          </a:bodyPr>
          <a:lstStyle/>
          <a:p>
            <a:pPr algn="ctr"/>
            <a:r>
              <a:rPr lang="en-US" sz="4000" b="0" dirty="0"/>
              <a:t>Revisit unanswered questions</a:t>
            </a:r>
          </a:p>
        </p:txBody>
      </p:sp>
      <p:sp>
        <p:nvSpPr>
          <p:cNvPr id="4" name="Text Placeholder 3"/>
          <p:cNvSpPr>
            <a:spLocks noGrp="1"/>
          </p:cNvSpPr>
          <p:nvPr>
            <p:ph type="body" sz="half" idx="2"/>
          </p:nvPr>
        </p:nvSpPr>
        <p:spPr/>
        <p:txBody>
          <a:bodyPr>
            <a:noAutofit/>
          </a:bodyPr>
          <a:lstStyle/>
          <a:p>
            <a:pPr marL="342900" indent="-342900">
              <a:buFont typeface="Arial" panose="020B0604020202020204" pitchFamily="34" charset="0"/>
              <a:buChar char="•"/>
            </a:pPr>
            <a:r>
              <a:rPr lang="en-US" sz="2400" dirty="0"/>
              <a:t>Which unanswered questions can you now answer with what you understand about photosynthesis?</a:t>
            </a:r>
          </a:p>
          <a:p>
            <a:pPr marL="342900" indent="-342900">
              <a:buFont typeface="Arial" panose="020B0604020202020204" pitchFamily="34" charset="0"/>
              <a:buChar char="•"/>
            </a:pPr>
            <a:r>
              <a:rPr lang="en-US" sz="2400" dirty="0"/>
              <a:t>Which questions are left unanswered?</a:t>
            </a:r>
          </a:p>
          <a:p>
            <a:pPr marL="342900" indent="-342900">
              <a:buFont typeface="Arial" panose="020B0604020202020204" pitchFamily="34" charset="0"/>
              <a:buChar char="•"/>
            </a:pPr>
            <a:r>
              <a:rPr lang="en-US" sz="2400" dirty="0"/>
              <a:t>Do you have any new questions to add?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25</a:t>
            </a:fld>
            <a:endParaRPr lang="en-US"/>
          </a:p>
        </p:txBody>
      </p:sp>
      <p:pic>
        <p:nvPicPr>
          <p:cNvPr id="7" name="Picture 2"/>
          <p:cNvPicPr>
            <a:picLocks noGrp="1" noChangeAspect="1" noChangeArrowheads="1"/>
          </p:cNvPicPr>
          <p:nvPr>
            <p:ph idx="1"/>
          </p:nvPr>
        </p:nvPicPr>
        <p:blipFill rotWithShape="1">
          <a:blip r:embed="rId3">
            <a:extLst>
              <a:ext uri="{28A0092B-C50C-407E-A947-70E740481C1C}">
                <a14:useLocalDpi xmlns:a14="http://schemas.microsoft.com/office/drawing/2010/main" val="0"/>
              </a:ext>
            </a:extLst>
          </a:blip>
          <a:srcRect l="14281" t="22466" r="14931" b="10671"/>
          <a:stretch/>
        </p:blipFill>
        <p:spPr bwMode="auto">
          <a:xfrm>
            <a:off x="3575050" y="1932924"/>
            <a:ext cx="5111750" cy="2715928"/>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45966473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428331-F9EF-6A42-ABE3-35AC71C60E9A}"/>
              </a:ext>
            </a:extLst>
          </p:cNvPr>
          <p:cNvSpPr>
            <a:spLocks noGrp="1"/>
          </p:cNvSpPr>
          <p:nvPr>
            <p:ph type="title"/>
          </p:nvPr>
        </p:nvSpPr>
        <p:spPr/>
        <p:txBody>
          <a:bodyPr/>
          <a:lstStyle/>
          <a:p>
            <a:r>
              <a:rPr lang="en-US" dirty="0"/>
              <a:t>Exit Ticket</a:t>
            </a:r>
          </a:p>
        </p:txBody>
      </p:sp>
      <p:sp>
        <p:nvSpPr>
          <p:cNvPr id="3" name="Content Placeholder 2">
            <a:extLst>
              <a:ext uri="{FF2B5EF4-FFF2-40B4-BE49-F238E27FC236}">
                <a16:creationId xmlns:a16="http://schemas.microsoft.com/office/drawing/2014/main" id="{7D9069A4-238A-F74D-9636-4EADC03771FB}"/>
              </a:ext>
            </a:extLst>
          </p:cNvPr>
          <p:cNvSpPr>
            <a:spLocks noGrp="1"/>
          </p:cNvSpPr>
          <p:nvPr>
            <p:ph idx="1"/>
          </p:nvPr>
        </p:nvSpPr>
        <p:spPr/>
        <p:txBody>
          <a:bodyPr/>
          <a:lstStyle/>
          <a:p>
            <a:r>
              <a:rPr lang="en-US" dirty="0"/>
              <a:t>Conclusions</a:t>
            </a:r>
          </a:p>
          <a:p>
            <a:pPr lvl="1"/>
            <a:r>
              <a:rPr lang="en-US" dirty="0"/>
              <a:t>How do matter and energy change during photosynthesis? </a:t>
            </a:r>
          </a:p>
          <a:p>
            <a:r>
              <a:rPr lang="en-US" dirty="0"/>
              <a:t>Predictions</a:t>
            </a:r>
          </a:p>
          <a:p>
            <a:pPr lvl="1"/>
            <a:r>
              <a:rPr lang="en-US" dirty="0"/>
              <a:t>What do you think happens to the glucose made during photosynthesis?</a:t>
            </a:r>
            <a:endParaRPr lang="en-US" sz="3200" dirty="0"/>
          </a:p>
        </p:txBody>
      </p:sp>
      <p:sp>
        <p:nvSpPr>
          <p:cNvPr id="4" name="Slide Number Placeholder 3">
            <a:extLst>
              <a:ext uri="{FF2B5EF4-FFF2-40B4-BE49-F238E27FC236}">
                <a16:creationId xmlns:a16="http://schemas.microsoft.com/office/drawing/2014/main" id="{88671A43-0D0D-324B-9149-7B81DF8D5110}"/>
              </a:ext>
            </a:extLst>
          </p:cNvPr>
          <p:cNvSpPr>
            <a:spLocks noGrp="1"/>
          </p:cNvSpPr>
          <p:nvPr>
            <p:ph type="sldNum" sz="quarter" idx="12"/>
          </p:nvPr>
        </p:nvSpPr>
        <p:spPr/>
        <p:txBody>
          <a:bodyPr/>
          <a:lstStyle/>
          <a:p>
            <a:fld id="{C82A8714-C4A1-614E-B309-DB23F8B4D841}" type="slidenum">
              <a:rPr lang="en-US" smtClean="0"/>
              <a:t>26</a:t>
            </a:fld>
            <a:endParaRPr lang="en-US"/>
          </a:p>
        </p:txBody>
      </p:sp>
    </p:spTree>
    <p:extLst>
      <p:ext uri="{BB962C8B-B14F-4D97-AF65-F5344CB8AC3E}">
        <p14:creationId xmlns:p14="http://schemas.microsoft.com/office/powerpoint/2010/main" val="199819300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B3A661-34C2-3842-ADF0-37618B88BEBE}"/>
              </a:ext>
            </a:extLst>
          </p:cNvPr>
          <p:cNvSpPr>
            <a:spLocks noGrp="1"/>
          </p:cNvSpPr>
          <p:nvPr>
            <p:ph type="title"/>
          </p:nvPr>
        </p:nvSpPr>
        <p:spPr/>
        <p:txBody>
          <a:bodyPr/>
          <a:lstStyle/>
          <a:p>
            <a:r>
              <a:rPr lang="en-US" dirty="0"/>
              <a:t>Learning Tracking Tool</a:t>
            </a:r>
          </a:p>
        </p:txBody>
      </p:sp>
      <p:sp>
        <p:nvSpPr>
          <p:cNvPr id="3" name="Slide Number Placeholder 2">
            <a:extLst>
              <a:ext uri="{FF2B5EF4-FFF2-40B4-BE49-F238E27FC236}">
                <a16:creationId xmlns:a16="http://schemas.microsoft.com/office/drawing/2014/main" id="{2E7E7F18-C482-8A44-B238-1362A5B0543F}"/>
              </a:ext>
            </a:extLst>
          </p:cNvPr>
          <p:cNvSpPr>
            <a:spLocks noGrp="1"/>
          </p:cNvSpPr>
          <p:nvPr>
            <p:ph type="sldNum" sz="quarter" idx="12"/>
          </p:nvPr>
        </p:nvSpPr>
        <p:spPr/>
        <p:txBody>
          <a:bodyPr/>
          <a:lstStyle/>
          <a:p>
            <a:fld id="{D3A1C050-F6FE-0E43-A9D0-F8EEADE3D1E4}" type="slidenum">
              <a:rPr lang="en-US" smtClean="0"/>
              <a:pPr/>
              <a:t>27</a:t>
            </a:fld>
            <a:endParaRPr lang="en-US"/>
          </a:p>
        </p:txBody>
      </p:sp>
      <p:sp>
        <p:nvSpPr>
          <p:cNvPr id="7" name="TextBox 6">
            <a:extLst>
              <a:ext uri="{FF2B5EF4-FFF2-40B4-BE49-F238E27FC236}">
                <a16:creationId xmlns:a16="http://schemas.microsoft.com/office/drawing/2014/main" id="{599BEFAC-80B0-D34F-B127-C33E45157111}"/>
              </a:ext>
            </a:extLst>
          </p:cNvPr>
          <p:cNvSpPr txBox="1"/>
          <p:nvPr/>
        </p:nvSpPr>
        <p:spPr>
          <a:xfrm>
            <a:off x="76556" y="1269601"/>
            <a:ext cx="4981117" cy="5324535"/>
          </a:xfrm>
          <a:prstGeom prst="rect">
            <a:avLst/>
          </a:prstGeom>
          <a:noFill/>
        </p:spPr>
        <p:txBody>
          <a:bodyPr wrap="square" rtlCol="0">
            <a:spAutoFit/>
          </a:bodyPr>
          <a:lstStyle/>
          <a:p>
            <a:pPr marL="285750" indent="-285750">
              <a:buFont typeface="Arial" panose="020B0604020202020204" pitchFamily="34" charset="0"/>
              <a:buChar char="•"/>
            </a:pPr>
            <a:r>
              <a:rPr lang="en-US" sz="2000" dirty="0"/>
              <a:t>Record the activity chunk name  “Explaining How Plants Make Food, Move, and Function,” and your role in first column.</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what you did during the activity chunk and record your ideas in the column, “What Did We Do?”</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Discuss with your classmates what you figured out will help you to answer the unit driving question. Record your ideas in the column “What Did We Figure Out?”</a:t>
            </a:r>
          </a:p>
          <a:p>
            <a:endParaRPr lang="en-US" sz="2000" dirty="0"/>
          </a:p>
          <a:p>
            <a:pPr marL="285750" indent="-285750">
              <a:buFont typeface="Arial" panose="020B0604020202020204" pitchFamily="34" charset="0"/>
              <a:buChar char="•"/>
            </a:pPr>
            <a:r>
              <a:rPr lang="en-US" sz="2000" dirty="0"/>
              <a:t>Discuss questions you now have related to the unit driving question and record them in the column “What Are We Asking Now?”</a:t>
            </a:r>
          </a:p>
        </p:txBody>
      </p:sp>
      <p:pic>
        <p:nvPicPr>
          <p:cNvPr id="6" name="Picture 5">
            <a:extLst>
              <a:ext uri="{FF2B5EF4-FFF2-40B4-BE49-F238E27FC236}">
                <a16:creationId xmlns:a16="http://schemas.microsoft.com/office/drawing/2014/main" id="{781383DA-83C6-774F-9BB7-1A83F44C50D5}"/>
              </a:ext>
            </a:extLst>
          </p:cNvPr>
          <p:cNvPicPr>
            <a:picLocks noChangeAspect="1"/>
          </p:cNvPicPr>
          <p:nvPr/>
        </p:nvPicPr>
        <p:blipFill>
          <a:blip r:embed="rId3"/>
          <a:stretch>
            <a:fillRect/>
          </a:stretch>
        </p:blipFill>
        <p:spPr>
          <a:xfrm>
            <a:off x="5078938" y="1954463"/>
            <a:ext cx="3980002" cy="2810042"/>
          </a:xfrm>
          <a:prstGeom prst="rect">
            <a:avLst/>
          </a:prstGeom>
          <a:ln>
            <a:solidFill>
              <a:schemeClr val="tx1"/>
            </a:solidFill>
          </a:ln>
        </p:spPr>
      </p:pic>
    </p:spTree>
    <p:extLst>
      <p:ext uri="{BB962C8B-B14F-4D97-AF65-F5344CB8AC3E}">
        <p14:creationId xmlns:p14="http://schemas.microsoft.com/office/powerpoint/2010/main" val="26446318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5588"/>
            <a:ext cx="8229600" cy="979511"/>
          </a:xfrm>
        </p:spPr>
        <p:txBody>
          <a:bodyPr>
            <a:noAutofit/>
          </a:bodyPr>
          <a:lstStyle/>
          <a:p>
            <a:pPr algn="ctr"/>
            <a:r>
              <a:rPr lang="en-US" sz="4400" b="0" dirty="0"/>
              <a:t>Revisit your arguments</a:t>
            </a:r>
          </a:p>
        </p:txBody>
      </p:sp>
      <p:sp>
        <p:nvSpPr>
          <p:cNvPr id="7" name="Text Placeholder 6"/>
          <p:cNvSpPr>
            <a:spLocks noGrp="1"/>
          </p:cNvSpPr>
          <p:nvPr>
            <p:ph type="body" sz="half" idx="2"/>
          </p:nvPr>
        </p:nvSpPr>
        <p:spPr>
          <a:xfrm>
            <a:off x="457201" y="1435100"/>
            <a:ext cx="2707410" cy="4691063"/>
          </a:xfrm>
        </p:spPr>
        <p:txBody>
          <a:bodyPr>
            <a:normAutofit/>
          </a:bodyPr>
          <a:lstStyle/>
          <a:p>
            <a:r>
              <a:rPr lang="en-US" sz="2800" dirty="0"/>
              <a:t>Think about what you know now that you didn’t know before. What have you learned?</a:t>
            </a:r>
          </a:p>
        </p:txBody>
      </p:sp>
      <p:sp>
        <p:nvSpPr>
          <p:cNvPr id="5" name="Slide Number Placeholder 4"/>
          <p:cNvSpPr>
            <a:spLocks noGrp="1"/>
          </p:cNvSpPr>
          <p:nvPr>
            <p:ph type="sldNum" sz="quarter" idx="12"/>
          </p:nvPr>
        </p:nvSpPr>
        <p:spPr/>
        <p:txBody>
          <a:bodyPr/>
          <a:lstStyle/>
          <a:p>
            <a:fld id="{D3A1C050-F6FE-0E43-A9D0-F8EEADE3D1E4}" type="slidenum">
              <a:rPr lang="en-US" smtClean="0"/>
              <a:pPr/>
              <a:t>3</a:t>
            </a:fld>
            <a:endParaRPr lang="en-US"/>
          </a:p>
        </p:txBody>
      </p:sp>
      <p:pic>
        <p:nvPicPr>
          <p:cNvPr id="6"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l="14281" t="22466" r="14931" b="10671"/>
          <a:stretch/>
        </p:blipFill>
        <p:spPr bwMode="auto">
          <a:xfrm>
            <a:off x="3041991" y="2118733"/>
            <a:ext cx="5937601" cy="315472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158185282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28" y="48135"/>
            <a:ext cx="9016612" cy="63735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5363" name="Title 1"/>
          <p:cNvSpPr>
            <a:spLocks noGrp="1"/>
          </p:cNvSpPr>
          <p:nvPr>
            <p:ph type="title"/>
          </p:nvPr>
        </p:nvSpPr>
        <p:spPr>
          <a:xfrm>
            <a:off x="457200" y="122858"/>
            <a:ext cx="8229600" cy="992402"/>
          </a:xfrm>
          <a:solidFill>
            <a:schemeClr val="bg2"/>
          </a:solidFill>
        </p:spPr>
        <p:txBody>
          <a:bodyPr/>
          <a:lstStyle/>
          <a:p>
            <a:r>
              <a:rPr lang="en-US" altLang="en-US" dirty="0"/>
              <a:t>Plants make their own food</a:t>
            </a:r>
          </a:p>
        </p:txBody>
      </p:sp>
      <p:sp>
        <p:nvSpPr>
          <p:cNvPr id="3" name="Slide Number Placeholder 2"/>
          <p:cNvSpPr>
            <a:spLocks noGrp="1"/>
          </p:cNvSpPr>
          <p:nvPr>
            <p:ph type="sldNum" sz="quarter" idx="12"/>
          </p:nvPr>
        </p:nvSpPr>
        <p:spPr/>
        <p:txBody>
          <a:bodyPr/>
          <a:lstStyle/>
          <a:p>
            <a:pPr>
              <a:defRPr/>
            </a:pPr>
            <a:fld id="{776E580A-82DC-4D67-9964-BF262C600765}" type="slidenum">
              <a:rPr lang="en-US"/>
              <a:pPr>
                <a:defRPr/>
              </a:pPr>
              <a:t>4</a:t>
            </a:fld>
            <a:endParaRPr lang="en-US"/>
          </a:p>
        </p:txBody>
      </p:sp>
      <p:sp>
        <p:nvSpPr>
          <p:cNvPr id="15365" name="TextBox 4"/>
          <p:cNvSpPr txBox="1">
            <a:spLocks noChangeArrowheads="1"/>
          </p:cNvSpPr>
          <p:nvPr/>
        </p:nvSpPr>
        <p:spPr bwMode="auto">
          <a:xfrm>
            <a:off x="695324" y="3153375"/>
            <a:ext cx="18002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Food</a:t>
            </a:r>
          </a:p>
        </p:txBody>
      </p:sp>
      <p:sp>
        <p:nvSpPr>
          <p:cNvPr id="15366" name="TextBox 6"/>
          <p:cNvSpPr txBox="1">
            <a:spLocks noChangeArrowheads="1"/>
          </p:cNvSpPr>
          <p:nvPr/>
        </p:nvSpPr>
        <p:spPr bwMode="auto">
          <a:xfrm>
            <a:off x="3667126" y="3153375"/>
            <a:ext cx="1800224"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To Cells</a:t>
            </a:r>
          </a:p>
        </p:txBody>
      </p:sp>
      <p:sp>
        <p:nvSpPr>
          <p:cNvPr id="15367" name="TextBox 8"/>
          <p:cNvSpPr txBox="1">
            <a:spLocks noChangeArrowheads="1"/>
          </p:cNvSpPr>
          <p:nvPr/>
        </p:nvSpPr>
        <p:spPr bwMode="auto">
          <a:xfrm>
            <a:off x="6607175" y="1733550"/>
            <a:ext cx="17272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Materials</a:t>
            </a:r>
            <a:br>
              <a:rPr lang="en-US" altLang="en-US" sz="2400" dirty="0"/>
            </a:br>
            <a:r>
              <a:rPr lang="en-US" altLang="en-US" sz="2400" dirty="0"/>
              <a:t>for growth:</a:t>
            </a:r>
            <a:br>
              <a:rPr lang="en-US" altLang="en-US" sz="2400" dirty="0"/>
            </a:br>
            <a:r>
              <a:rPr lang="en-US" altLang="en-US" sz="2400" dirty="0"/>
              <a:t>Biosynthesis</a:t>
            </a:r>
          </a:p>
        </p:txBody>
      </p:sp>
      <p:sp>
        <p:nvSpPr>
          <p:cNvPr id="15368" name="TextBox 10"/>
          <p:cNvSpPr txBox="1">
            <a:spLocks noChangeArrowheads="1"/>
          </p:cNvSpPr>
          <p:nvPr/>
        </p:nvSpPr>
        <p:spPr bwMode="auto">
          <a:xfrm>
            <a:off x="6702425" y="3803650"/>
            <a:ext cx="1536700"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defTabSz="457200" fontAlgn="base">
              <a:spcBef>
                <a:spcPct val="0"/>
              </a:spcBef>
              <a:spcAft>
                <a:spcPct val="0"/>
              </a:spcAft>
              <a:defRPr>
                <a:solidFill>
                  <a:schemeClr val="tx1"/>
                </a:solidFill>
                <a:latin typeface="Calibri" pitchFamily="34" charset="0"/>
              </a:defRPr>
            </a:lvl6pPr>
            <a:lvl7pPr marL="2971800" indent="-228600" defTabSz="457200" fontAlgn="base">
              <a:spcBef>
                <a:spcPct val="0"/>
              </a:spcBef>
              <a:spcAft>
                <a:spcPct val="0"/>
              </a:spcAft>
              <a:defRPr>
                <a:solidFill>
                  <a:schemeClr val="tx1"/>
                </a:solidFill>
                <a:latin typeface="Calibri" pitchFamily="34" charset="0"/>
              </a:defRPr>
            </a:lvl7pPr>
            <a:lvl8pPr marL="3429000" indent="-228600" defTabSz="457200" fontAlgn="base">
              <a:spcBef>
                <a:spcPct val="0"/>
              </a:spcBef>
              <a:spcAft>
                <a:spcPct val="0"/>
              </a:spcAft>
              <a:defRPr>
                <a:solidFill>
                  <a:schemeClr val="tx1"/>
                </a:solidFill>
                <a:latin typeface="Calibri" pitchFamily="34" charset="0"/>
              </a:defRPr>
            </a:lvl8pPr>
            <a:lvl9pPr marL="3886200" indent="-228600" defTabSz="457200" fontAlgn="base">
              <a:spcBef>
                <a:spcPct val="0"/>
              </a:spcBef>
              <a:spcAft>
                <a:spcPct val="0"/>
              </a:spcAft>
              <a:defRPr>
                <a:solidFill>
                  <a:schemeClr val="tx1"/>
                </a:solidFill>
                <a:latin typeface="Calibri" pitchFamily="34" charset="0"/>
              </a:defRPr>
            </a:lvl9pPr>
          </a:lstStyle>
          <a:p>
            <a:pPr algn="ctr"/>
            <a:r>
              <a:rPr lang="en-US" altLang="en-US" sz="2400" dirty="0"/>
              <a:t>Energy:</a:t>
            </a:r>
            <a:br>
              <a:rPr lang="en-US" altLang="en-US" sz="2400" dirty="0"/>
            </a:br>
            <a:r>
              <a:rPr lang="en-US" altLang="en-US" sz="2400" dirty="0"/>
              <a:t>Cellular </a:t>
            </a:r>
            <a:br>
              <a:rPr lang="en-US" altLang="en-US" sz="2400" dirty="0"/>
            </a:br>
            <a:r>
              <a:rPr lang="en-US" altLang="en-US" sz="2400" dirty="0"/>
              <a:t>respiration</a:t>
            </a:r>
          </a:p>
        </p:txBody>
      </p:sp>
      <p:pic>
        <p:nvPicPr>
          <p:cNvPr id="1027" name="Picture 3" descr="C:\Documents and Settings\Craig Douglas\My Documents\for JJ\Digestion and Biosynthesis\glucose right fad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9150" y="1271896"/>
            <a:ext cx="1797050" cy="1185554"/>
          </a:xfrm>
          <a:prstGeom prst="rect">
            <a:avLst/>
          </a:prstGeom>
          <a:noFill/>
          <a:extLst>
            <a:ext uri="{909E8E84-426E-40DD-AFC4-6F175D3DCCD1}">
              <a14:hiddenFill xmlns:a14="http://schemas.microsoft.com/office/drawing/2010/main">
                <a:solidFill>
                  <a:srgbClr val="FFFFFF"/>
                </a:solidFill>
              </a14:hiddenFill>
            </a:ext>
          </a:extLst>
        </p:spPr>
      </p:pic>
      <p:sp>
        <p:nvSpPr>
          <p:cNvPr id="10" name="Oval 9"/>
          <p:cNvSpPr/>
          <p:nvPr/>
        </p:nvSpPr>
        <p:spPr>
          <a:xfrm>
            <a:off x="554787" y="2553388"/>
            <a:ext cx="2130725" cy="1811547"/>
          </a:xfrm>
          <a:prstGeom prst="ellipse">
            <a:avLst/>
          </a:prstGeom>
          <a:noFill/>
          <a:ln w="38100" cmpd="sng">
            <a:solidFill>
              <a:srgbClr val="FF0000"/>
            </a:solidFill>
          </a:ln>
        </p:spPr>
        <p:style>
          <a:lnRef idx="1">
            <a:schemeClr val="accent1"/>
          </a:lnRef>
          <a:fillRef idx="3">
            <a:schemeClr val="accent1"/>
          </a:fillRef>
          <a:effectRef idx="2">
            <a:schemeClr val="accent1"/>
          </a:effectRef>
          <a:fontRef idx="minor">
            <a:schemeClr val="lt1"/>
          </a:fontRef>
        </p:style>
        <p:txBody>
          <a:bodyPr anchor="ctr"/>
          <a:lstStyle/>
          <a:p>
            <a:pPr algn="ctr" defTabSz="457200">
              <a:defRPr/>
            </a:pPr>
            <a:endParaRPr lang="en-US">
              <a:solidFill>
                <a:prstClr val="white"/>
              </a:solidFill>
            </a:endParaRPr>
          </a:p>
        </p:txBody>
      </p:sp>
    </p:spTree>
    <p:extLst>
      <p:ext uri="{BB962C8B-B14F-4D97-AF65-F5344CB8AC3E}">
        <p14:creationId xmlns:p14="http://schemas.microsoft.com/office/powerpoint/2010/main" val="15384547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20998" y="359828"/>
            <a:ext cx="8080744" cy="757768"/>
          </a:xfrm>
        </p:spPr>
        <p:txBody>
          <a:bodyPr>
            <a:noAutofit/>
          </a:bodyPr>
          <a:lstStyle/>
          <a:p>
            <a:pPr algn="ctr"/>
            <a:r>
              <a:rPr lang="en-US" sz="4400" b="0" dirty="0"/>
              <a:t>Constructing explanations</a:t>
            </a:r>
          </a:p>
        </p:txBody>
      </p:sp>
      <p:sp>
        <p:nvSpPr>
          <p:cNvPr id="7" name="Text Placeholder 6"/>
          <p:cNvSpPr>
            <a:spLocks noGrp="1"/>
          </p:cNvSpPr>
          <p:nvPr>
            <p:ph type="body" sz="half" idx="2"/>
          </p:nvPr>
        </p:nvSpPr>
        <p:spPr>
          <a:xfrm>
            <a:off x="457200" y="1117596"/>
            <a:ext cx="3008313" cy="5008567"/>
          </a:xfrm>
        </p:spPr>
        <p:txBody>
          <a:bodyPr>
            <a:normAutofit fontScale="92500" lnSpcReduction="10000"/>
          </a:bodyPr>
          <a:lstStyle/>
          <a:p>
            <a:r>
              <a:rPr lang="en-US" sz="2800" dirty="0"/>
              <a:t>Consider the following as you construct your explanation:</a:t>
            </a:r>
          </a:p>
          <a:p>
            <a:pPr marL="457200" indent="-457200">
              <a:buFont typeface="Arial" panose="020B0604020202020204" pitchFamily="34" charset="0"/>
              <a:buChar char="•"/>
            </a:pPr>
            <a:r>
              <a:rPr lang="en-US" sz="2800" dirty="0"/>
              <a:t>Evidence from the investigation</a:t>
            </a:r>
          </a:p>
          <a:p>
            <a:pPr marL="457200" indent="-457200">
              <a:buFont typeface="Arial" panose="020B0604020202020204" pitchFamily="34" charset="0"/>
              <a:buChar char="•"/>
            </a:pPr>
            <a:r>
              <a:rPr lang="en-US" sz="2800" dirty="0"/>
              <a:t>What you learned from the molecular modeling activity</a:t>
            </a:r>
          </a:p>
          <a:p>
            <a:pPr marL="457200" indent="-457200">
              <a:buFont typeface="Arial" panose="020B0604020202020204" pitchFamily="34" charset="0"/>
              <a:buChar char="•"/>
            </a:pPr>
            <a:r>
              <a:rPr lang="en-US" sz="2800" dirty="0"/>
              <a:t>Three Questions Handout</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5</a:t>
            </a:fld>
            <a:endParaRPr lang="en-US" sz="1800" kern="0">
              <a:solidFill>
                <a:sysClr val="windowText" lastClr="000000"/>
              </a:solidFill>
            </a:endParaRPr>
          </a:p>
        </p:txBody>
      </p:sp>
      <p:pic>
        <p:nvPicPr>
          <p:cNvPr id="3" name="Picture 2" descr="Screen Shot 2016-08-27 at 8.34.40 PM.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71847" y="1117596"/>
            <a:ext cx="4660562" cy="4699000"/>
          </a:xfrm>
          <a:prstGeom prst="rect">
            <a:avLst/>
          </a:prstGeom>
          <a:ln>
            <a:solidFill>
              <a:schemeClr val="tx1"/>
            </a:solidFill>
          </a:ln>
        </p:spPr>
      </p:pic>
    </p:spTree>
    <p:extLst>
      <p:ext uri="{BB962C8B-B14F-4D97-AF65-F5344CB8AC3E}">
        <p14:creationId xmlns:p14="http://schemas.microsoft.com/office/powerpoint/2010/main" val="266372197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64067"/>
            <a:ext cx="8229600" cy="992402"/>
          </a:xfrm>
        </p:spPr>
        <p:txBody>
          <a:bodyPr/>
          <a:lstStyle/>
          <a:p>
            <a:r>
              <a:rPr lang="en-US" dirty="0"/>
              <a:t>Comparing Ideas with a Partner</a:t>
            </a:r>
          </a:p>
        </p:txBody>
      </p:sp>
      <p:sp>
        <p:nvSpPr>
          <p:cNvPr id="6" name="Content Placeholder 5"/>
          <p:cNvSpPr>
            <a:spLocks noGrp="1"/>
          </p:cNvSpPr>
          <p:nvPr>
            <p:ph idx="1"/>
          </p:nvPr>
        </p:nvSpPr>
        <p:spPr>
          <a:xfrm>
            <a:off x="457200" y="1358462"/>
            <a:ext cx="8229600" cy="4906748"/>
          </a:xfrm>
        </p:spPr>
        <p:txBody>
          <a:bodyPr/>
          <a:lstStyle/>
          <a:p>
            <a:r>
              <a:rPr lang="en-US" dirty="0"/>
              <a:t>Compare your explanations for each of the Three Questions.</a:t>
            </a:r>
          </a:p>
          <a:p>
            <a:pPr lvl="1"/>
            <a:r>
              <a:rPr lang="en-US" dirty="0"/>
              <a:t>How are they alike?</a:t>
            </a:r>
          </a:p>
          <a:p>
            <a:pPr lvl="1"/>
            <a:r>
              <a:rPr lang="en-US" dirty="0"/>
              <a:t>How are they different?</a:t>
            </a:r>
          </a:p>
          <a:p>
            <a:r>
              <a:rPr lang="en-US" dirty="0"/>
              <a:t>Check your explanation with the middle- and right-hand columns of the Three Questions handout.</a:t>
            </a:r>
          </a:p>
          <a:p>
            <a:r>
              <a:rPr lang="en-US" dirty="0"/>
              <a:t>Consider making revisions to your explanation based on your conversation with your partner.</a:t>
            </a:r>
          </a:p>
        </p:txBody>
      </p:sp>
      <p:sp>
        <p:nvSpPr>
          <p:cNvPr id="5" name="Slide Number Placeholder 4"/>
          <p:cNvSpPr>
            <a:spLocks noGrp="1"/>
          </p:cNvSpPr>
          <p:nvPr>
            <p:ph type="sldNum" sz="quarter" idx="12"/>
          </p:nvPr>
        </p:nvSpPr>
        <p:spPr/>
        <p:txBody>
          <a:bodyPr/>
          <a:lstStyle/>
          <a:p>
            <a:fld id="{D3A1C050-F6FE-0E43-A9D0-F8EEADE3D1E4}" type="slidenum">
              <a:rPr lang="en-US" sz="1800" kern="0">
                <a:solidFill>
                  <a:sysClr val="windowText" lastClr="000000"/>
                </a:solidFill>
              </a:rPr>
              <a:pPr/>
              <a:t>6</a:t>
            </a:fld>
            <a:endParaRPr lang="en-US" sz="1800" kern="0">
              <a:solidFill>
                <a:sysClr val="windowText" lastClr="000000"/>
              </a:solidFill>
            </a:endParaRPr>
          </a:p>
        </p:txBody>
      </p:sp>
    </p:spTree>
    <p:extLst>
      <p:ext uri="{BB962C8B-B14F-4D97-AF65-F5344CB8AC3E}">
        <p14:creationId xmlns:p14="http://schemas.microsoft.com/office/powerpoint/2010/main" val="27937809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otato - all"/>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457203" y="1598368"/>
            <a:ext cx="3138036" cy="4736659"/>
          </a:xfrm>
          <a:prstGeom prst="rect">
            <a:avLst/>
          </a:prstGeom>
          <a:noFill/>
          <a:extLst>
            <a:ext uri="{909E8E84-426E-40DD-AFC4-6F175D3DCCD1}">
              <a14:hiddenFill xmlns:a14="http://schemas.microsoft.com/office/drawing/2010/main">
                <a:solidFill>
                  <a:srgbClr val="FFFFFF"/>
                </a:solidFill>
              </a14:hiddenFill>
            </a:ext>
          </a:extLst>
        </p:spPr>
      </p:pic>
      <p:sp>
        <p:nvSpPr>
          <p:cNvPr id="7" name="from"/>
          <p:cNvSpPr txBox="1"/>
          <p:nvPr/>
        </p:nvSpPr>
        <p:spPr>
          <a:xfrm>
            <a:off x="4594691" y="1781919"/>
            <a:ext cx="4123386" cy="830997"/>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Where are atoms moving </a:t>
            </a:r>
            <a:r>
              <a:rPr lang="en-US" sz="2400" b="1" u="sng" dirty="0">
                <a:latin typeface="Arial" panose="020B0604020202020204" pitchFamily="34" charset="0"/>
                <a:cs typeface="Arial" panose="020B0604020202020204" pitchFamily="34" charset="0"/>
              </a:rPr>
              <a:t>from</a:t>
            </a:r>
            <a:r>
              <a:rPr lang="en-US" sz="2400" dirty="0">
                <a:latin typeface="Arial" panose="020B0604020202020204" pitchFamily="34" charset="0"/>
                <a:cs typeface="Arial" panose="020B0604020202020204" pitchFamily="34" charset="0"/>
              </a:rPr>
              <a:t>?</a:t>
            </a:r>
          </a:p>
        </p:txBody>
      </p:sp>
      <p:sp>
        <p:nvSpPr>
          <p:cNvPr id="9" name="to"/>
          <p:cNvSpPr txBox="1"/>
          <p:nvPr/>
        </p:nvSpPr>
        <p:spPr>
          <a:xfrm>
            <a:off x="4610637" y="3614550"/>
            <a:ext cx="4237149" cy="461665"/>
          </a:xfrm>
          <a:prstGeom prst="rect">
            <a:avLst/>
          </a:prstGeom>
          <a:noFill/>
        </p:spPr>
        <p:txBody>
          <a:bodyPr wrap="square" rtlCol="0">
            <a:spAutoFit/>
          </a:bodyPr>
          <a:lstStyle/>
          <a:p>
            <a:pPr algn="ctr"/>
            <a:r>
              <a:rPr lang="en-US" sz="2400" dirty="0">
                <a:latin typeface="Arial" panose="020B0604020202020204" pitchFamily="34" charset="0"/>
                <a:cs typeface="Arial" panose="020B0604020202020204" pitchFamily="34" charset="0"/>
              </a:rPr>
              <a:t> Where are atoms moving </a:t>
            </a:r>
            <a:r>
              <a:rPr lang="en-US" sz="2400" b="1" u="sng" dirty="0">
                <a:latin typeface="Arial" panose="020B0604020202020204" pitchFamily="34" charset="0"/>
                <a:cs typeface="Arial" panose="020B0604020202020204" pitchFamily="34" charset="0"/>
              </a:rPr>
              <a:t>to</a:t>
            </a:r>
            <a:r>
              <a:rPr lang="en-US" sz="2400" dirty="0">
                <a:latin typeface="Arial" panose="020B0604020202020204" pitchFamily="34" charset="0"/>
                <a:cs typeface="Arial" panose="020B0604020202020204" pitchFamily="34" charset="0"/>
              </a:rPr>
              <a:t>? </a:t>
            </a:r>
          </a:p>
        </p:txBody>
      </p:sp>
      <p:pic>
        <p:nvPicPr>
          <p:cNvPr id="12"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457202" y="1609823"/>
            <a:ext cx="3138036" cy="4716881"/>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a:off x="415504" y="341886"/>
            <a:ext cx="8302573" cy="830997"/>
          </a:xfrm>
          <a:prstGeom prst="rect">
            <a:avLst/>
          </a:prstGeom>
          <a:solidFill>
            <a:schemeClr val="tx2">
              <a:lumMod val="40000"/>
              <a:lumOff val="60000"/>
            </a:schemeClr>
          </a:solidFill>
        </p:spPr>
        <p:txBody>
          <a:bodyPr wrap="none" rtlCol="0">
            <a:spAutoFit/>
          </a:bodyPr>
          <a:lstStyle/>
          <a:p>
            <a:r>
              <a:rPr lang="en-US" sz="4800" dirty="0">
                <a:solidFill>
                  <a:prstClr val="black"/>
                </a:solidFill>
              </a:rPr>
              <a:t>The </a:t>
            </a:r>
            <a:r>
              <a:rPr lang="en-US" sz="4800" dirty="0"/>
              <a:t>Matter</a:t>
            </a:r>
            <a:r>
              <a:rPr lang="en-US" sz="4800" dirty="0">
                <a:solidFill>
                  <a:srgbClr val="FF0000"/>
                </a:solidFill>
              </a:rPr>
              <a:t> </a:t>
            </a:r>
            <a:r>
              <a:rPr lang="en-US" sz="4800" dirty="0">
                <a:solidFill>
                  <a:prstClr val="black"/>
                </a:solidFill>
              </a:rPr>
              <a:t>Movement Question</a:t>
            </a:r>
          </a:p>
        </p:txBody>
      </p:sp>
      <p:sp>
        <p:nvSpPr>
          <p:cNvPr id="2" name="Slide Number Placeholder 1">
            <a:extLst>
              <a:ext uri="{FF2B5EF4-FFF2-40B4-BE49-F238E27FC236}">
                <a16:creationId xmlns:a16="http://schemas.microsoft.com/office/drawing/2014/main" id="{9AE46481-29E0-473F-94C2-96D560B26476}"/>
              </a:ext>
            </a:extLst>
          </p:cNvPr>
          <p:cNvSpPr>
            <a:spLocks noGrp="1"/>
          </p:cNvSpPr>
          <p:nvPr>
            <p:ph type="sldNum" sz="quarter" idx="12"/>
          </p:nvPr>
        </p:nvSpPr>
        <p:spPr/>
        <p:txBody>
          <a:bodyPr/>
          <a:lstStyle/>
          <a:p>
            <a:fld id="{D3A1C050-F6FE-0E43-A9D0-F8EEADE3D1E4}" type="slidenum">
              <a:rPr lang="en-US" smtClean="0"/>
              <a:pPr/>
              <a:t>7</a:t>
            </a:fld>
            <a:endParaRPr lang="en-US"/>
          </a:p>
        </p:txBody>
      </p:sp>
    </p:spTree>
    <p:extLst>
      <p:ext uri="{BB962C8B-B14F-4D97-AF65-F5344CB8AC3E}">
        <p14:creationId xmlns:p14="http://schemas.microsoft.com/office/powerpoint/2010/main" val="9941001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0" presetClass="entr" presetSubtype="0" fill="hold" nodeType="withEffect">
                                  <p:stCondLst>
                                    <p:cond delay="100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p:nvPr/>
        </p:nvSpPr>
        <p:spPr>
          <a:xfrm>
            <a:off x="243115" y="221344"/>
            <a:ext cx="8610600" cy="1200329"/>
          </a:xfrm>
          <a:prstGeom prst="rect">
            <a:avLst/>
          </a:prstGeom>
          <a:noFill/>
        </p:spPr>
        <p:txBody>
          <a:bodyPr wrap="square" rtlCol="0">
            <a:spAutoFit/>
          </a:bodyPr>
          <a:lstStyle/>
          <a:p>
            <a:pPr algn="ctr"/>
            <a:r>
              <a:rPr lang="en-US" sz="3600" b="1" u="sng" dirty="0">
                <a:latin typeface="Arial" panose="020B0604020202020204" pitchFamily="34" charset="0"/>
                <a:cs typeface="Arial" panose="020B0604020202020204" pitchFamily="34" charset="0"/>
              </a:rPr>
              <a:t>Which</a:t>
            </a:r>
            <a:r>
              <a:rPr lang="en-US" sz="3600" dirty="0">
                <a:latin typeface="Arial" panose="020B0604020202020204" pitchFamily="34" charset="0"/>
                <a:cs typeface="Arial" panose="020B0604020202020204" pitchFamily="34" charset="0"/>
              </a:rPr>
              <a:t> atoms and molecules move so that plants can do photosynthesis?</a:t>
            </a:r>
            <a:endParaRPr lang="en-US" sz="4800" dirty="0">
              <a:latin typeface="Arial" panose="020B0604020202020204" pitchFamily="34" charset="0"/>
              <a:cs typeface="Arial" panose="020B0604020202020204" pitchFamily="34" charset="0"/>
            </a:endParaRPr>
          </a:p>
        </p:txBody>
      </p:sp>
      <p:pic>
        <p:nvPicPr>
          <p:cNvPr id="1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19" name="Table 18"/>
          <p:cNvGraphicFramePr>
            <a:graphicFrameLocks noGrp="1"/>
          </p:cNvGraphicFramePr>
          <p:nvPr/>
        </p:nvGraphicFramePr>
        <p:xfrm>
          <a:off x="4881163" y="1625669"/>
          <a:ext cx="3841725" cy="4775130"/>
        </p:xfrm>
        <a:graphic>
          <a:graphicData uri="http://schemas.openxmlformats.org/drawingml/2006/table">
            <a:tbl>
              <a:tblPr firstRow="1" bandRow="1">
                <a:tableStyleId>{5940675A-B579-460E-94D1-54222C63F5DA}</a:tableStyleId>
              </a:tblPr>
              <a:tblGrid>
                <a:gridCol w="2490395">
                  <a:extLst>
                    <a:ext uri="{9D8B030D-6E8A-4147-A177-3AD203B41FA5}">
                      <a16:colId xmlns:a16="http://schemas.microsoft.com/office/drawing/2014/main" val="20000"/>
                    </a:ext>
                  </a:extLst>
                </a:gridCol>
                <a:gridCol w="1351330">
                  <a:extLst>
                    <a:ext uri="{9D8B030D-6E8A-4147-A177-3AD203B41FA5}">
                      <a16:colId xmlns:a16="http://schemas.microsoft.com/office/drawing/2014/main" val="20001"/>
                    </a:ext>
                  </a:extLst>
                </a:gridCol>
              </a:tblGrid>
              <a:tr h="676840">
                <a:tc>
                  <a:txBody>
                    <a:bodyPr/>
                    <a:lstStyle/>
                    <a:p>
                      <a:endParaRPr lang="en-US" sz="2400" dirty="0"/>
                    </a:p>
                  </a:txBody>
                  <a:tcPr marL="0" marR="0" marT="0" marB="0"/>
                </a:tc>
                <a:tc rowSpan="3">
                  <a:txBody>
                    <a:bodyPr/>
                    <a:lstStyle/>
                    <a:p>
                      <a:endParaRPr lang="en-US" sz="2400" dirty="0"/>
                    </a:p>
                  </a:txBody>
                  <a:tcPr marL="0" marR="0" marT="0" marB="0"/>
                </a:tc>
                <a:extLst>
                  <a:ext uri="{0D108BD9-81ED-4DB2-BD59-A6C34878D82A}">
                    <a16:rowId xmlns:a16="http://schemas.microsoft.com/office/drawing/2014/main" val="10000"/>
                  </a:ext>
                </a:extLst>
              </a:tr>
              <a:tr h="228600">
                <a:tc>
                  <a:txBody>
                    <a:bodyPr/>
                    <a:lstStyle/>
                    <a:p>
                      <a:pPr algn="ctr"/>
                      <a:r>
                        <a:rPr lang="en-US" sz="2400" dirty="0">
                          <a:solidFill>
                            <a:srgbClr val="28AAE1"/>
                          </a:solidFill>
                        </a:rPr>
                        <a:t>water</a:t>
                      </a:r>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1"/>
                  </a:ext>
                </a:extLst>
              </a:tr>
              <a:tr h="656590">
                <a:tc>
                  <a:txBody>
                    <a:bodyPr/>
                    <a:lstStyle/>
                    <a:p>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2"/>
                  </a:ext>
                </a:extLst>
              </a:tr>
              <a:tr h="261257">
                <a:tc>
                  <a:txBody>
                    <a:bodyPr/>
                    <a:lstStyle/>
                    <a:p>
                      <a:pPr algn="ctr"/>
                      <a:r>
                        <a:rPr lang="en-US" sz="2400" dirty="0">
                          <a:solidFill>
                            <a:srgbClr val="221F1F"/>
                          </a:solidFill>
                        </a:rPr>
                        <a:t>carbon dioxide</a:t>
                      </a:r>
                      <a:endParaRPr lang="en-US" sz="2400" dirty="0">
                        <a:solidFill>
                          <a:srgbClr val="28AAE1"/>
                        </a:solidFill>
                      </a:endParaRPr>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3953A2"/>
                          </a:solidFill>
                        </a:rPr>
                        <a:t>oxygen</a:t>
                      </a:r>
                    </a:p>
                  </a:txBody>
                  <a:tcPr marL="0" marR="0" marT="0" marB="0"/>
                </a:tc>
                <a:extLst>
                  <a:ext uri="{0D108BD9-81ED-4DB2-BD59-A6C34878D82A}">
                    <a16:rowId xmlns:a16="http://schemas.microsoft.com/office/drawing/2014/main" val="10003"/>
                  </a:ext>
                </a:extLst>
              </a:tr>
              <a:tr h="2339340">
                <a:tc gridSpan="2">
                  <a:txBody>
                    <a:bodyPr/>
                    <a:lstStyle/>
                    <a:p>
                      <a:pPr algn="ctr"/>
                      <a:endParaRPr lang="en-US" sz="2400" dirty="0"/>
                    </a:p>
                  </a:txBody>
                  <a:tcPr marL="0" marR="0" marT="0" marB="0"/>
                </a:tc>
                <a:tc hMerge="1">
                  <a:txBody>
                    <a:bodyPr/>
                    <a:lstStyle/>
                    <a:p>
                      <a:pPr algn="ctr"/>
                      <a:endParaRPr lang="en-US" dirty="0"/>
                    </a:p>
                  </a:txBody>
                  <a:tcPr/>
                </a:tc>
                <a:extLst>
                  <a:ext uri="{0D108BD9-81ED-4DB2-BD59-A6C34878D82A}">
                    <a16:rowId xmlns:a16="http://schemas.microsoft.com/office/drawing/2014/main" val="10004"/>
                  </a:ext>
                </a:extLst>
              </a:tr>
              <a:tr h="370840">
                <a:tc gridSpan="2">
                  <a:txBody>
                    <a:bodyPr/>
                    <a:lstStyle/>
                    <a:p>
                      <a:pPr algn="ctr"/>
                      <a:r>
                        <a:rPr lang="en-US" sz="2400" dirty="0">
                          <a:solidFill>
                            <a:srgbClr val="E80A89"/>
                          </a:solidFill>
                        </a:rPr>
                        <a:t>glucose</a:t>
                      </a:r>
                    </a:p>
                  </a:txBody>
                  <a:tcPr marL="0" marR="0" marT="0" marB="0"/>
                </a:tc>
                <a:tc hMerge="1">
                  <a:txBody>
                    <a:bodyPr/>
                    <a:lstStyle/>
                    <a:p>
                      <a:pPr algn="ctr"/>
                      <a:endParaRPr lang="en-US" sz="2800" dirty="0"/>
                    </a:p>
                  </a:txBody>
                  <a:tcPr/>
                </a:tc>
                <a:extLst>
                  <a:ext uri="{0D108BD9-81ED-4DB2-BD59-A6C34878D82A}">
                    <a16:rowId xmlns:a16="http://schemas.microsoft.com/office/drawing/2014/main" val="10005"/>
                  </a:ext>
                </a:extLst>
              </a:tr>
            </a:tbl>
          </a:graphicData>
        </a:graphic>
      </p:graphicFrame>
      <p:pic>
        <p:nvPicPr>
          <p:cNvPr id="20" name="Picture 4" descr="C:\Documents and Settings\Craig Douglas\My Documents\for JJ\Systems &amp; Scale\molecules\water labeled06.5.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487734" y="1665570"/>
            <a:ext cx="1314292" cy="613731"/>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8"/>
          <p:cNvPicPr>
            <a:picLocks noChangeAspect="1" noChangeArrowheads="1"/>
          </p:cNvPicPr>
          <p:nvPr/>
        </p:nvPicPr>
        <p:blipFill>
          <a:blip r:embed="rId5">
            <a:extLst>
              <a:ext uri="{28A0092B-C50C-407E-A947-70E740481C1C}">
                <a14:useLocalDpi xmlns:a14="http://schemas.microsoft.com/office/drawing/2010/main" val="0"/>
              </a:ext>
            </a:extLst>
          </a:blip>
          <a:stretch>
            <a:fillRect/>
          </a:stretch>
        </p:blipFill>
        <p:spPr bwMode="auto">
          <a:xfrm>
            <a:off x="7741846" y="1876261"/>
            <a:ext cx="596616" cy="1131600"/>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9"/>
          <p:cNvPicPr>
            <a:picLocks noChangeAspect="1" noChangeArrowheads="1"/>
          </p:cNvPicPr>
          <p:nvPr/>
        </p:nvPicPr>
        <p:blipFill>
          <a:blip r:embed="rId6">
            <a:extLst>
              <a:ext uri="{28A0092B-C50C-407E-A947-70E740481C1C}">
                <a14:useLocalDpi xmlns:a14="http://schemas.microsoft.com/office/drawing/2010/main" val="0"/>
              </a:ext>
            </a:extLst>
          </a:blip>
          <a:stretch>
            <a:fillRect/>
          </a:stretch>
        </p:blipFill>
        <p:spPr bwMode="auto">
          <a:xfrm>
            <a:off x="5173855" y="2708047"/>
            <a:ext cx="1972666" cy="581182"/>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C:\Users\Public\Documents\Craig's Folder\for JJ\Systems &amp; Scale\molecules\glucose labeled06.5.png"/>
          <p:cNvPicPr>
            <a:picLocks noChangeAspect="1" noChangeArrowheads="1"/>
          </p:cNvPicPr>
          <p:nvPr/>
        </p:nvPicPr>
        <p:blipFill>
          <a:blip r:embed="rId7"/>
          <a:srcRect/>
          <a:stretch>
            <a:fillRect/>
          </a:stretch>
        </p:blipFill>
        <p:spPr bwMode="auto">
          <a:xfrm>
            <a:off x="5037822" y="3679659"/>
            <a:ext cx="3528408" cy="2353974"/>
          </a:xfrm>
          <a:prstGeom prst="rect">
            <a:avLst/>
          </a:prstGeom>
          <a:noFill/>
        </p:spPr>
      </p:pic>
      <p:sp>
        <p:nvSpPr>
          <p:cNvPr id="2" name="Slide Number Placeholder 1">
            <a:extLst>
              <a:ext uri="{FF2B5EF4-FFF2-40B4-BE49-F238E27FC236}">
                <a16:creationId xmlns:a16="http://schemas.microsoft.com/office/drawing/2014/main" id="{317B87E8-2E94-4859-AE4F-97A92E554361}"/>
              </a:ext>
            </a:extLst>
          </p:cNvPr>
          <p:cNvSpPr>
            <a:spLocks noGrp="1"/>
          </p:cNvSpPr>
          <p:nvPr>
            <p:ph type="sldNum" sz="quarter" idx="12"/>
          </p:nvPr>
        </p:nvSpPr>
        <p:spPr/>
        <p:txBody>
          <a:bodyPr/>
          <a:lstStyle/>
          <a:p>
            <a:fld id="{D3A1C050-F6FE-0E43-A9D0-F8EEADE3D1E4}" type="slidenum">
              <a:rPr lang="en-US" smtClean="0"/>
              <a:pPr/>
              <a:t>8</a:t>
            </a:fld>
            <a:endParaRPr lang="en-US"/>
          </a:p>
        </p:txBody>
      </p:sp>
    </p:spTree>
    <p:extLst>
      <p:ext uri="{BB962C8B-B14F-4D97-AF65-F5344CB8AC3E}">
        <p14:creationId xmlns:p14="http://schemas.microsoft.com/office/powerpoint/2010/main" val="143682855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500"/>
                                        <p:tgtEl>
                                          <p:spTgt spid="19"/>
                                        </p:tgtEl>
                                      </p:cBhvr>
                                    </p:animEffect>
                                  </p:childTnLst>
                                </p:cTn>
                              </p:par>
                              <p:par>
                                <p:cTn id="8" presetID="10" presetClass="entr" presetSubtype="0" fill="hold" nodeType="withEffect">
                                  <p:stCondLst>
                                    <p:cond delay="0"/>
                                  </p:stCondLst>
                                  <p:childTnLst>
                                    <p:set>
                                      <p:cBhvr>
                                        <p:cTn id="9" dur="1" fill="hold">
                                          <p:stCondLst>
                                            <p:cond delay="0"/>
                                          </p:stCondLst>
                                        </p:cTn>
                                        <p:tgtEl>
                                          <p:spTgt spid="20"/>
                                        </p:tgtEl>
                                        <p:attrNameLst>
                                          <p:attrName>style.visibility</p:attrName>
                                        </p:attrNameLst>
                                      </p:cBhvr>
                                      <p:to>
                                        <p:strVal val="visible"/>
                                      </p:to>
                                    </p:set>
                                    <p:animEffect transition="in" filter="fade">
                                      <p:cBhvr>
                                        <p:cTn id="10" dur="500"/>
                                        <p:tgtEl>
                                          <p:spTgt spid="20"/>
                                        </p:tgtEl>
                                      </p:cBhvr>
                                    </p:animEffect>
                                  </p:childTnLst>
                                </p:cTn>
                              </p:par>
                              <p:par>
                                <p:cTn id="11" presetID="10" presetClass="entr" presetSubtype="0" fill="hold" nodeType="with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fade">
                                      <p:cBhvr>
                                        <p:cTn id="13" dur="500"/>
                                        <p:tgtEl>
                                          <p:spTgt spid="23"/>
                                        </p:tgtEl>
                                      </p:cBhvr>
                                    </p:animEffect>
                                  </p:childTnLst>
                                </p:cTn>
                              </p:par>
                              <p:par>
                                <p:cTn id="14" presetID="10" presetClass="entr" presetSubtype="0" fill="hold" nodeType="with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500"/>
                                        <p:tgtEl>
                                          <p:spTgt spid="24"/>
                                        </p:tgtEl>
                                      </p:cBhvr>
                                    </p:animEffect>
                                  </p:childTnLst>
                                </p:cTn>
                              </p:par>
                              <p:par>
                                <p:cTn id="17" presetID="10" presetClass="entr" presetSubtype="0" fill="hold" nodeType="with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fade">
                                      <p:cBhvr>
                                        <p:cTn id="19" dur="500"/>
                                        <p:tgtEl>
                                          <p:spTgt spid="10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58446" y="221344"/>
            <a:ext cx="8900885" cy="954107"/>
          </a:xfrm>
          <a:prstGeom prst="rect">
            <a:avLst/>
          </a:prstGeom>
          <a:noFill/>
        </p:spPr>
        <p:txBody>
          <a:bodyPr wrap="square" rtlCol="0">
            <a:spAutoFit/>
          </a:bodyPr>
          <a:lstStyle/>
          <a:p>
            <a:pPr algn="ctr"/>
            <a:r>
              <a:rPr lang="en-US" sz="2800" b="1" u="sng" dirty="0">
                <a:latin typeface="Arial" panose="020B0604020202020204" pitchFamily="34" charset="0"/>
                <a:cs typeface="Arial" panose="020B0604020202020204" pitchFamily="34" charset="0"/>
              </a:rPr>
              <a:t>How</a:t>
            </a:r>
            <a:r>
              <a:rPr lang="en-US" sz="2800" dirty="0">
                <a:latin typeface="Arial" panose="020B0604020202020204" pitchFamily="34" charset="0"/>
                <a:cs typeface="Arial" panose="020B0604020202020204" pitchFamily="34" charset="0"/>
              </a:rPr>
              <a:t> do glucose water, carbon dioxide, and oxygen move for a plant leaf to photosynthesize?</a:t>
            </a:r>
          </a:p>
        </p:txBody>
      </p:sp>
      <p:pic>
        <p:nvPicPr>
          <p:cNvPr id="29" name="potato"/>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701964" y="1421795"/>
            <a:ext cx="3298589" cy="4979004"/>
          </a:xfrm>
          <a:prstGeom prst="rect">
            <a:avLst/>
          </a:prstGeom>
          <a:noFill/>
          <a:extLst>
            <a:ext uri="{909E8E84-426E-40DD-AFC4-6F175D3DCCD1}">
              <a14:hiddenFill xmlns:a14="http://schemas.microsoft.com/office/drawing/2010/main">
                <a:solidFill>
                  <a:srgbClr val="FFFFFF"/>
                </a:solidFill>
              </a14:hiddenFill>
            </a:ext>
          </a:extLst>
        </p:spPr>
      </p:pic>
      <p:pic>
        <p:nvPicPr>
          <p:cNvPr id="30" name="arrows"/>
          <p:cNvPicPr>
            <a:picLocks noChangeAspect="1" noChangeArrowheads="1"/>
          </p:cNvPicPr>
          <p:nvPr/>
        </p:nvPicPr>
        <p:blipFill>
          <a:blip r:embed="rId4">
            <a:extLst>
              <a:ext uri="{28A0092B-C50C-407E-A947-70E740481C1C}">
                <a14:useLocalDpi xmlns:a14="http://schemas.microsoft.com/office/drawing/2010/main" val="0"/>
              </a:ext>
            </a:extLst>
          </a:blip>
          <a:stretch>
            <a:fillRect/>
          </a:stretch>
        </p:blipFill>
        <p:spPr bwMode="auto">
          <a:xfrm>
            <a:off x="701964" y="1432192"/>
            <a:ext cx="3298587" cy="4958210"/>
          </a:xfrm>
          <a:prstGeom prst="rect">
            <a:avLst/>
          </a:prstGeom>
          <a:noFill/>
          <a:extLst>
            <a:ext uri="{909E8E84-426E-40DD-AFC4-6F175D3DCCD1}">
              <a14:hiddenFill xmlns:a14="http://schemas.microsoft.com/office/drawing/2010/main">
                <a:solidFill>
                  <a:srgbClr val="FFFFFF"/>
                </a:solidFill>
              </a14:hiddenFill>
            </a:ext>
          </a:extLst>
        </p:spPr>
      </p:pic>
      <p:pic>
        <p:nvPicPr>
          <p:cNvPr id="3074" name="cell" descr="C:\Documents and Settings\Craig Douglas\My Documents\for JJ\Visual Teaching Tools\Plant\Potato cell.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626529" y="2169000"/>
            <a:ext cx="2180687" cy="2180688"/>
          </a:xfrm>
          <a:prstGeom prst="rect">
            <a:avLst/>
          </a:prstGeom>
          <a:noFill/>
          <a:extLst>
            <a:ext uri="{909E8E84-426E-40DD-AFC4-6F175D3DCCD1}">
              <a14:hiddenFill xmlns:a14="http://schemas.microsoft.com/office/drawing/2010/main">
                <a:solidFill>
                  <a:srgbClr val="FFFFFF"/>
                </a:solidFill>
              </a14:hiddenFill>
            </a:ext>
          </a:extLst>
        </p:spPr>
      </p:pic>
      <p:pic>
        <p:nvPicPr>
          <p:cNvPr id="49" name="h2o" descr="C:\Documents and Settings\Craig Douglas\My Documents\for JJ\Systems &amp; Scale\molecules\water labeled06.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6045" y="4684378"/>
            <a:ext cx="289135" cy="135016"/>
          </a:xfrm>
          <a:prstGeom prst="rect">
            <a:avLst/>
          </a:prstGeom>
          <a:noFill/>
          <a:extLst>
            <a:ext uri="{909E8E84-426E-40DD-AFC4-6F175D3DCCD1}">
              <a14:hiddenFill xmlns:a14="http://schemas.microsoft.com/office/drawing/2010/main">
                <a:solidFill>
                  <a:srgbClr val="FFFFFF"/>
                </a:solidFill>
              </a14:hiddenFill>
            </a:ext>
          </a:extLst>
        </p:spPr>
      </p:pic>
      <p:pic>
        <p:nvPicPr>
          <p:cNvPr id="50" name="glucose"/>
          <p:cNvPicPr>
            <a:picLocks noChangeAspect="1" noChangeArrowheads="1"/>
          </p:cNvPicPr>
          <p:nvPr/>
        </p:nvPicPr>
        <p:blipFill>
          <a:blip r:embed="rId7">
            <a:extLst>
              <a:ext uri="{28A0092B-C50C-407E-A947-70E740481C1C}">
                <a14:useLocalDpi xmlns:a14="http://schemas.microsoft.com/office/drawing/2010/main" val="0"/>
              </a:ext>
            </a:extLst>
          </a:blip>
          <a:stretch>
            <a:fillRect/>
          </a:stretch>
        </p:blipFill>
        <p:spPr bwMode="auto">
          <a:xfrm>
            <a:off x="1531162" y="2708047"/>
            <a:ext cx="829955" cy="553303"/>
          </a:xfrm>
          <a:prstGeom prst="rect">
            <a:avLst/>
          </a:prstGeom>
          <a:noFill/>
          <a:extLst>
            <a:ext uri="{909E8E84-426E-40DD-AFC4-6F175D3DCCD1}">
              <a14:hiddenFill xmlns:a14="http://schemas.microsoft.com/office/drawing/2010/main">
                <a:solidFill>
                  <a:srgbClr val="FFFFFF"/>
                </a:solidFill>
              </a14:hiddenFill>
            </a:ext>
          </a:extLst>
        </p:spPr>
      </p:pic>
      <p:graphicFrame>
        <p:nvGraphicFramePr>
          <p:cNvPr id="20" name="Table 19"/>
          <p:cNvGraphicFramePr>
            <a:graphicFrameLocks noGrp="1"/>
          </p:cNvGraphicFramePr>
          <p:nvPr/>
        </p:nvGraphicFramePr>
        <p:xfrm>
          <a:off x="4881163" y="1625669"/>
          <a:ext cx="3841725" cy="4775130"/>
        </p:xfrm>
        <a:graphic>
          <a:graphicData uri="http://schemas.openxmlformats.org/drawingml/2006/table">
            <a:tbl>
              <a:tblPr firstRow="1" bandRow="1">
                <a:tableStyleId>{5940675A-B579-460E-94D1-54222C63F5DA}</a:tableStyleId>
              </a:tblPr>
              <a:tblGrid>
                <a:gridCol w="2490395">
                  <a:extLst>
                    <a:ext uri="{9D8B030D-6E8A-4147-A177-3AD203B41FA5}">
                      <a16:colId xmlns:a16="http://schemas.microsoft.com/office/drawing/2014/main" val="20000"/>
                    </a:ext>
                  </a:extLst>
                </a:gridCol>
                <a:gridCol w="1351330">
                  <a:extLst>
                    <a:ext uri="{9D8B030D-6E8A-4147-A177-3AD203B41FA5}">
                      <a16:colId xmlns:a16="http://schemas.microsoft.com/office/drawing/2014/main" val="20001"/>
                    </a:ext>
                  </a:extLst>
                </a:gridCol>
              </a:tblGrid>
              <a:tr h="676840">
                <a:tc>
                  <a:txBody>
                    <a:bodyPr/>
                    <a:lstStyle/>
                    <a:p>
                      <a:endParaRPr lang="en-US" sz="2400" dirty="0"/>
                    </a:p>
                  </a:txBody>
                  <a:tcPr marL="0" marR="0" marT="0" marB="0"/>
                </a:tc>
                <a:tc rowSpan="3">
                  <a:txBody>
                    <a:bodyPr/>
                    <a:lstStyle/>
                    <a:p>
                      <a:endParaRPr lang="en-US" sz="2400" dirty="0"/>
                    </a:p>
                  </a:txBody>
                  <a:tcPr marL="0" marR="0" marT="0" marB="0"/>
                </a:tc>
                <a:extLst>
                  <a:ext uri="{0D108BD9-81ED-4DB2-BD59-A6C34878D82A}">
                    <a16:rowId xmlns:a16="http://schemas.microsoft.com/office/drawing/2014/main" val="10000"/>
                  </a:ext>
                </a:extLst>
              </a:tr>
              <a:tr h="228600">
                <a:tc>
                  <a:txBody>
                    <a:bodyPr/>
                    <a:lstStyle/>
                    <a:p>
                      <a:pPr algn="ctr"/>
                      <a:r>
                        <a:rPr lang="en-US" sz="2400" dirty="0">
                          <a:solidFill>
                            <a:srgbClr val="28AAE1"/>
                          </a:solidFill>
                        </a:rPr>
                        <a:t>water</a:t>
                      </a:r>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1"/>
                  </a:ext>
                </a:extLst>
              </a:tr>
              <a:tr h="656590">
                <a:tc>
                  <a:txBody>
                    <a:bodyPr/>
                    <a:lstStyle/>
                    <a:p>
                      <a:endParaRPr lang="en-US" sz="2400" dirty="0"/>
                    </a:p>
                  </a:txBody>
                  <a:tcPr marL="0" marR="0" marT="0" marB="0"/>
                </a:tc>
                <a:tc vMerge="1">
                  <a:txBody>
                    <a:bodyPr/>
                    <a:lstStyle/>
                    <a:p>
                      <a:endParaRPr lang="en-US" sz="2400" dirty="0"/>
                    </a:p>
                  </a:txBody>
                  <a:tcPr marL="0" marR="0" marT="0" marB="0"/>
                </a:tc>
                <a:extLst>
                  <a:ext uri="{0D108BD9-81ED-4DB2-BD59-A6C34878D82A}">
                    <a16:rowId xmlns:a16="http://schemas.microsoft.com/office/drawing/2014/main" val="10002"/>
                  </a:ext>
                </a:extLst>
              </a:tr>
              <a:tr h="261257">
                <a:tc>
                  <a:txBody>
                    <a:bodyPr/>
                    <a:lstStyle/>
                    <a:p>
                      <a:pPr algn="ctr"/>
                      <a:r>
                        <a:rPr lang="en-US" sz="2400" dirty="0">
                          <a:solidFill>
                            <a:srgbClr val="221F1F"/>
                          </a:solidFill>
                        </a:rPr>
                        <a:t>carbon dioxide</a:t>
                      </a:r>
                      <a:endParaRPr lang="en-US" sz="2400" dirty="0">
                        <a:solidFill>
                          <a:srgbClr val="28AAE1"/>
                        </a:solidFill>
                      </a:endParaRPr>
                    </a:p>
                  </a:txBody>
                  <a:tcPr marL="0" marR="0" marT="0" marB="0"/>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dirty="0">
                          <a:solidFill>
                            <a:srgbClr val="3953A2"/>
                          </a:solidFill>
                        </a:rPr>
                        <a:t>oxygen</a:t>
                      </a:r>
                    </a:p>
                  </a:txBody>
                  <a:tcPr marL="0" marR="0" marT="0" marB="0"/>
                </a:tc>
                <a:extLst>
                  <a:ext uri="{0D108BD9-81ED-4DB2-BD59-A6C34878D82A}">
                    <a16:rowId xmlns:a16="http://schemas.microsoft.com/office/drawing/2014/main" val="10003"/>
                  </a:ext>
                </a:extLst>
              </a:tr>
              <a:tr h="2339340">
                <a:tc gridSpan="2">
                  <a:txBody>
                    <a:bodyPr/>
                    <a:lstStyle/>
                    <a:p>
                      <a:pPr algn="ctr"/>
                      <a:endParaRPr lang="en-US" sz="2400" dirty="0"/>
                    </a:p>
                  </a:txBody>
                  <a:tcPr marL="0" marR="0" marT="0" marB="0"/>
                </a:tc>
                <a:tc hMerge="1">
                  <a:txBody>
                    <a:bodyPr/>
                    <a:lstStyle/>
                    <a:p>
                      <a:pPr algn="ctr"/>
                      <a:endParaRPr lang="en-US" dirty="0"/>
                    </a:p>
                  </a:txBody>
                  <a:tcPr/>
                </a:tc>
                <a:extLst>
                  <a:ext uri="{0D108BD9-81ED-4DB2-BD59-A6C34878D82A}">
                    <a16:rowId xmlns:a16="http://schemas.microsoft.com/office/drawing/2014/main" val="10004"/>
                  </a:ext>
                </a:extLst>
              </a:tr>
              <a:tr h="370840">
                <a:tc gridSpan="2">
                  <a:txBody>
                    <a:bodyPr/>
                    <a:lstStyle/>
                    <a:p>
                      <a:pPr algn="ctr"/>
                      <a:r>
                        <a:rPr lang="en-US" sz="2400" dirty="0">
                          <a:solidFill>
                            <a:srgbClr val="E80A89"/>
                          </a:solidFill>
                        </a:rPr>
                        <a:t>glucose</a:t>
                      </a:r>
                    </a:p>
                  </a:txBody>
                  <a:tcPr marL="0" marR="0" marT="0" marB="0"/>
                </a:tc>
                <a:tc hMerge="1">
                  <a:txBody>
                    <a:bodyPr/>
                    <a:lstStyle/>
                    <a:p>
                      <a:pPr algn="ctr"/>
                      <a:endParaRPr lang="en-US" sz="2800" dirty="0"/>
                    </a:p>
                  </a:txBody>
                  <a:tcPr/>
                </a:tc>
                <a:extLst>
                  <a:ext uri="{0D108BD9-81ED-4DB2-BD59-A6C34878D82A}">
                    <a16:rowId xmlns:a16="http://schemas.microsoft.com/office/drawing/2014/main" val="10005"/>
                  </a:ext>
                </a:extLst>
              </a:tr>
            </a:tbl>
          </a:graphicData>
        </a:graphic>
      </p:graphicFrame>
      <p:pic>
        <p:nvPicPr>
          <p:cNvPr id="21" name="Picture 4" descr="C:\Documents and Settings\Craig Douglas\My Documents\for JJ\Systems &amp; Scale\molecules\water labeled06.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487734" y="1665570"/>
            <a:ext cx="1314292" cy="613731"/>
          </a:xfrm>
          <a:prstGeom prst="rect">
            <a:avLst/>
          </a:prstGeom>
          <a:noFill/>
          <a:extLst>
            <a:ext uri="{909E8E84-426E-40DD-AFC4-6F175D3DCCD1}">
              <a14:hiddenFill xmlns:a14="http://schemas.microsoft.com/office/drawing/2010/main">
                <a:solidFill>
                  <a:srgbClr val="FFFFFF"/>
                </a:solidFill>
              </a14:hiddenFill>
            </a:ext>
          </a:extLst>
        </p:spPr>
      </p:pic>
      <p:pic>
        <p:nvPicPr>
          <p:cNvPr id="22" name="Picture 8"/>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7741846" y="1876261"/>
            <a:ext cx="596616" cy="113160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9"/>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5173855" y="2708047"/>
            <a:ext cx="1972666" cy="581182"/>
          </a:xfrm>
          <a:prstGeom prst="rect">
            <a:avLst/>
          </a:prstGeom>
          <a:noFill/>
          <a:extLst>
            <a:ext uri="{909E8E84-426E-40DD-AFC4-6F175D3DCCD1}">
              <a14:hiddenFill xmlns:a14="http://schemas.microsoft.com/office/drawing/2010/main">
                <a:solidFill>
                  <a:srgbClr val="FFFFFF"/>
                </a:solidFill>
              </a14:hiddenFill>
            </a:ext>
          </a:extLst>
        </p:spPr>
      </p:pic>
      <p:pic>
        <p:nvPicPr>
          <p:cNvPr id="24" name="Picture 2" descr="C:\Users\Public\Documents\Craig's Folder\for JJ\Systems &amp; Scale\molecules\glucose labeled06.5.png"/>
          <p:cNvPicPr>
            <a:picLocks noChangeAspect="1" noChangeArrowheads="1"/>
          </p:cNvPicPr>
          <p:nvPr/>
        </p:nvPicPr>
        <p:blipFill>
          <a:blip r:embed="rId10"/>
          <a:srcRect/>
          <a:stretch>
            <a:fillRect/>
          </a:stretch>
        </p:blipFill>
        <p:spPr bwMode="auto">
          <a:xfrm>
            <a:off x="5037822" y="3679659"/>
            <a:ext cx="3528408" cy="2353974"/>
          </a:xfrm>
          <a:prstGeom prst="rect">
            <a:avLst/>
          </a:prstGeom>
          <a:noFill/>
        </p:spPr>
      </p:pic>
      <p:sp>
        <p:nvSpPr>
          <p:cNvPr id="25" name="Oval 24"/>
          <p:cNvSpPr/>
          <p:nvPr/>
        </p:nvSpPr>
        <p:spPr>
          <a:xfrm>
            <a:off x="2642036" y="2167921"/>
            <a:ext cx="2167128" cy="2184259"/>
          </a:xfrm>
          <a:prstGeom prst="ellipse">
            <a:avLst/>
          </a:prstGeom>
          <a:gradFill>
            <a:gsLst>
              <a:gs pos="0">
                <a:schemeClr val="accent2">
                  <a:lumMod val="50000"/>
                </a:schemeClr>
              </a:gs>
              <a:gs pos="100000">
                <a:schemeClr val="accent2">
                  <a:lumMod val="75000"/>
                </a:schemeClr>
              </a:gs>
            </a:gsLst>
          </a:gra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4"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716539" y="2923491"/>
            <a:ext cx="122921" cy="233143"/>
          </a:xfrm>
          <a:prstGeom prst="rect">
            <a:avLst/>
          </a:prstGeom>
          <a:noFill/>
          <a:extLst>
            <a:ext uri="{909E8E84-426E-40DD-AFC4-6F175D3DCCD1}">
              <a14:hiddenFill xmlns:a14="http://schemas.microsoft.com/office/drawing/2010/main">
                <a:solidFill>
                  <a:srgbClr val="FFFFFF"/>
                </a:solidFill>
              </a14:hiddenFill>
            </a:ext>
          </a:extLst>
        </p:spPr>
      </p:pic>
      <p:pic>
        <p:nvPicPr>
          <p:cNvPr id="15"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967109" y="2378662"/>
            <a:ext cx="430378" cy="126797"/>
          </a:xfrm>
          <a:prstGeom prst="rect">
            <a:avLst/>
          </a:prstGeom>
          <a:noFill/>
          <a:extLst>
            <a:ext uri="{909E8E84-426E-40DD-AFC4-6F175D3DCCD1}">
              <a14:hiddenFill xmlns:a14="http://schemas.microsoft.com/office/drawing/2010/main">
                <a:solidFill>
                  <a:srgbClr val="FFFFFF"/>
                </a:solidFill>
              </a14:hiddenFill>
            </a:ext>
          </a:extLst>
        </p:spPr>
      </p:pic>
      <p:pic>
        <p:nvPicPr>
          <p:cNvPr id="16" name="h2o" descr="C:\Documents and Settings\Craig Douglas\My Documents\for JJ\Systems &amp; Scale\molecules\water labeled06.5.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56045" y="4684378"/>
            <a:ext cx="289135" cy="135016"/>
          </a:xfrm>
          <a:prstGeom prst="rect">
            <a:avLst/>
          </a:prstGeom>
          <a:noFill/>
          <a:extLst>
            <a:ext uri="{909E8E84-426E-40DD-AFC4-6F175D3DCCD1}">
              <a14:hiddenFill xmlns:a14="http://schemas.microsoft.com/office/drawing/2010/main">
                <a:solidFill>
                  <a:srgbClr val="FFFFFF"/>
                </a:solidFill>
              </a14:hiddenFill>
            </a:ext>
          </a:extLst>
        </p:spPr>
      </p:pic>
      <p:pic>
        <p:nvPicPr>
          <p:cNvPr id="18" name="o2"/>
          <p:cNvPicPr>
            <a:picLocks noChangeAspect="1" noChangeArrowheads="1"/>
          </p:cNvPicPr>
          <p:nvPr/>
        </p:nvPicPr>
        <p:blipFill>
          <a:blip r:embed="rId8">
            <a:extLst>
              <a:ext uri="{28A0092B-C50C-407E-A947-70E740481C1C}">
                <a14:useLocalDpi xmlns:a14="http://schemas.microsoft.com/office/drawing/2010/main" val="0"/>
              </a:ext>
            </a:extLst>
          </a:blip>
          <a:stretch>
            <a:fillRect/>
          </a:stretch>
        </p:blipFill>
        <p:spPr bwMode="auto">
          <a:xfrm>
            <a:off x="1716539" y="2923491"/>
            <a:ext cx="122921" cy="233143"/>
          </a:xfrm>
          <a:prstGeom prst="rect">
            <a:avLst/>
          </a:prstGeom>
          <a:noFill/>
          <a:extLst>
            <a:ext uri="{909E8E84-426E-40DD-AFC4-6F175D3DCCD1}">
              <a14:hiddenFill xmlns:a14="http://schemas.microsoft.com/office/drawing/2010/main">
                <a:solidFill>
                  <a:srgbClr val="FFFFFF"/>
                </a:solidFill>
              </a14:hiddenFill>
            </a:ext>
          </a:extLst>
        </p:spPr>
      </p:pic>
      <p:pic>
        <p:nvPicPr>
          <p:cNvPr id="19" name="co2"/>
          <p:cNvPicPr>
            <a:picLocks noChangeAspect="1" noChangeArrowheads="1"/>
          </p:cNvPicPr>
          <p:nvPr/>
        </p:nvPicPr>
        <p:blipFill>
          <a:blip r:embed="rId9">
            <a:extLst>
              <a:ext uri="{28A0092B-C50C-407E-A947-70E740481C1C}">
                <a14:useLocalDpi xmlns:a14="http://schemas.microsoft.com/office/drawing/2010/main" val="0"/>
              </a:ext>
            </a:extLst>
          </a:blip>
          <a:stretch>
            <a:fillRect/>
          </a:stretch>
        </p:blipFill>
        <p:spPr bwMode="auto">
          <a:xfrm>
            <a:off x="967109" y="2378662"/>
            <a:ext cx="430378" cy="126797"/>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9E39E3FC-9ECE-4C5C-A250-424D4BB0039E}"/>
              </a:ext>
            </a:extLst>
          </p:cNvPr>
          <p:cNvSpPr>
            <a:spLocks noGrp="1"/>
          </p:cNvSpPr>
          <p:nvPr>
            <p:ph type="sldNum" sz="quarter" idx="12"/>
          </p:nvPr>
        </p:nvSpPr>
        <p:spPr/>
        <p:txBody>
          <a:bodyPr/>
          <a:lstStyle/>
          <a:p>
            <a:fld id="{D3A1C050-F6FE-0E43-A9D0-F8EEADE3D1E4}" type="slidenum">
              <a:rPr lang="en-US" smtClean="0"/>
              <a:pPr/>
              <a:t>9</a:t>
            </a:fld>
            <a:endParaRPr lang="en-US"/>
          </a:p>
        </p:txBody>
      </p:sp>
    </p:spTree>
    <p:extLst>
      <p:ext uri="{BB962C8B-B14F-4D97-AF65-F5344CB8AC3E}">
        <p14:creationId xmlns:p14="http://schemas.microsoft.com/office/powerpoint/2010/main" val="382196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fade">
                                      <p:cBhvr>
                                        <p:cTn id="7" dur="500"/>
                                        <p:tgtEl>
                                          <p:spTgt spid="3074"/>
                                        </p:tgtEl>
                                      </p:cBhvr>
                                    </p:animEffect>
                                  </p:childTnLst>
                                </p:cTn>
                              </p:par>
                            </p:childTnLst>
                          </p:cTn>
                        </p:par>
                        <p:par>
                          <p:cTn id="8" fill="hold">
                            <p:stCondLst>
                              <p:cond delay="500"/>
                            </p:stCondLst>
                            <p:childTnLst>
                              <p:par>
                                <p:cTn id="9" presetID="0" presetClass="path" presetSubtype="0" fill="hold" nodeType="afterEffect">
                                  <p:stCondLst>
                                    <p:cond delay="0"/>
                                  </p:stCondLst>
                                  <p:childTnLst>
                                    <p:animMotion origin="layout" path="M -3.61111E-6 -1.48148E-6 L -0.21198 -0.03194 " pathEditMode="relative" rAng="0" ptsTypes="AA">
                                      <p:cBhvr>
                                        <p:cTn id="10" dur="2000" fill="hold"/>
                                        <p:tgtEl>
                                          <p:spTgt spid="3074"/>
                                        </p:tgtEl>
                                        <p:attrNameLst>
                                          <p:attrName>ppt_x</p:attrName>
                                          <p:attrName>ppt_y</p:attrName>
                                        </p:attrNameLst>
                                      </p:cBhvr>
                                      <p:rCtr x="-10608" y="-1597"/>
                                    </p:animMotion>
                                  </p:childTnLst>
                                </p:cTn>
                              </p:par>
                              <p:par>
                                <p:cTn id="11" presetID="6" presetClass="emph" presetSubtype="0" fill="hold" nodeType="withEffect">
                                  <p:stCondLst>
                                    <p:cond delay="0"/>
                                  </p:stCondLst>
                                  <p:childTnLst>
                                    <p:animScale>
                                      <p:cBhvr>
                                        <p:cTn id="12" dur="2000" fill="hold"/>
                                        <p:tgtEl>
                                          <p:spTgt spid="3074"/>
                                        </p:tgtEl>
                                      </p:cBhvr>
                                      <p:by x="2000" y="2000"/>
                                    </p:animScale>
                                  </p:childTnLst>
                                </p:cTn>
                              </p:par>
                              <p:par>
                                <p:cTn id="13" presetID="1" presetClass="entr" presetSubtype="0" fill="hold" grpId="3" nodeType="withEffect">
                                  <p:stCondLst>
                                    <p:cond delay="0"/>
                                  </p:stCondLst>
                                  <p:childTnLst>
                                    <p:set>
                                      <p:cBhvr>
                                        <p:cTn id="14" dur="1" fill="hold">
                                          <p:stCondLst>
                                            <p:cond delay="0"/>
                                          </p:stCondLst>
                                        </p:cTn>
                                        <p:tgtEl>
                                          <p:spTgt spid="25"/>
                                        </p:tgtEl>
                                        <p:attrNameLst>
                                          <p:attrName>style.visibility</p:attrName>
                                        </p:attrNameLst>
                                      </p:cBhvr>
                                      <p:to>
                                        <p:strVal val="visible"/>
                                      </p:to>
                                    </p:set>
                                  </p:childTnLst>
                                </p:cTn>
                              </p:par>
                              <p:par>
                                <p:cTn id="15" presetID="0" presetClass="path" presetSubtype="0" fill="hold" grpId="0" nodeType="withEffect">
                                  <p:stCondLst>
                                    <p:cond delay="0"/>
                                  </p:stCondLst>
                                  <p:childTnLst>
                                    <p:animMotion origin="layout" path="M -1.66667E-6 -2.96296E-6 L -0.21285 -0.03217 " pathEditMode="relative" rAng="0" ptsTypes="AA">
                                      <p:cBhvr>
                                        <p:cTn id="16" dur="2000" fill="hold"/>
                                        <p:tgtEl>
                                          <p:spTgt spid="25"/>
                                        </p:tgtEl>
                                        <p:attrNameLst>
                                          <p:attrName>ppt_x</p:attrName>
                                          <p:attrName>ppt_y</p:attrName>
                                        </p:attrNameLst>
                                      </p:cBhvr>
                                      <p:rCtr x="-10642" y="-1620"/>
                                    </p:animMotion>
                                  </p:childTnLst>
                                </p:cTn>
                              </p:par>
                              <p:par>
                                <p:cTn id="17" presetID="6" presetClass="emph" presetSubtype="0" fill="hold" grpId="1" nodeType="withEffect">
                                  <p:stCondLst>
                                    <p:cond delay="0"/>
                                  </p:stCondLst>
                                  <p:childTnLst>
                                    <p:animScale>
                                      <p:cBhvr>
                                        <p:cTn id="18" dur="2000" fill="hold"/>
                                        <p:tgtEl>
                                          <p:spTgt spid="25"/>
                                        </p:tgtEl>
                                      </p:cBhvr>
                                      <p:by x="2000" y="2000"/>
                                    </p:animScale>
                                  </p:childTnLst>
                                </p:cTn>
                              </p:par>
                              <p:par>
                                <p:cTn id="19" presetID="10" presetClass="entr" presetSubtype="0" fill="hold" grpId="2" nodeType="withEffect">
                                  <p:stCondLst>
                                    <p:cond delay="0"/>
                                  </p:stCondLst>
                                  <p:childTnLst>
                                    <p:set>
                                      <p:cBhvr>
                                        <p:cTn id="20" dur="1" fill="hold">
                                          <p:stCondLst>
                                            <p:cond delay="0"/>
                                          </p:stCondLst>
                                        </p:cTn>
                                        <p:tgtEl>
                                          <p:spTgt spid="25"/>
                                        </p:tgtEl>
                                        <p:attrNameLst>
                                          <p:attrName>style.visibility</p:attrName>
                                        </p:attrNameLst>
                                      </p:cBhvr>
                                      <p:to>
                                        <p:strVal val="visible"/>
                                      </p:to>
                                    </p:set>
                                    <p:animEffect transition="in" filter="fade">
                                      <p:cBhvr>
                                        <p:cTn id="21" dur="1500"/>
                                        <p:tgtEl>
                                          <p:spTgt spid="25"/>
                                        </p:tgtEl>
                                      </p:cBhvr>
                                    </p:animEffect>
                                  </p:childTnLst>
                                </p:cTn>
                              </p:par>
                              <p:par>
                                <p:cTn id="22" presetID="10" presetClass="exit" presetSubtype="0" fill="hold" nodeType="withEffect">
                                  <p:stCondLst>
                                    <p:cond delay="1500"/>
                                  </p:stCondLst>
                                  <p:childTnLst>
                                    <p:animEffect transition="out" filter="fade">
                                      <p:cBhvr>
                                        <p:cTn id="23" dur="500"/>
                                        <p:tgtEl>
                                          <p:spTgt spid="3074"/>
                                        </p:tgtEl>
                                      </p:cBhvr>
                                    </p:animEffect>
                                    <p:set>
                                      <p:cBhvr>
                                        <p:cTn id="24" dur="1" fill="hold">
                                          <p:stCondLst>
                                            <p:cond delay="499"/>
                                          </p:stCondLst>
                                        </p:cTn>
                                        <p:tgtEl>
                                          <p:spTgt spid="3074"/>
                                        </p:tgtEl>
                                        <p:attrNameLst>
                                          <p:attrName>style.visibility</p:attrName>
                                        </p:attrNameLst>
                                      </p:cBhvr>
                                      <p:to>
                                        <p:strVal val="hidden"/>
                                      </p:to>
                                    </p:set>
                                  </p:childTnLst>
                                </p:cTn>
                              </p:par>
                            </p:childTnLst>
                          </p:cTn>
                        </p:par>
                        <p:par>
                          <p:cTn id="25" fill="hold">
                            <p:stCondLst>
                              <p:cond delay="2500"/>
                            </p:stCondLst>
                            <p:childTnLst>
                              <p:par>
                                <p:cTn id="26" presetID="1" presetClass="entr" presetSubtype="0" fill="hold" nodeType="afterEffect">
                                  <p:stCondLst>
                                    <p:cond delay="0"/>
                                  </p:stCondLst>
                                  <p:childTnLst>
                                    <p:set>
                                      <p:cBhvr>
                                        <p:cTn id="27" dur="1" fill="hold">
                                          <p:stCondLst>
                                            <p:cond delay="0"/>
                                          </p:stCondLst>
                                        </p:cTn>
                                        <p:tgtEl>
                                          <p:spTgt spid="14"/>
                                        </p:tgtEl>
                                        <p:attrNameLst>
                                          <p:attrName>style.visibility</p:attrName>
                                        </p:attrNameLst>
                                      </p:cBhvr>
                                      <p:to>
                                        <p:strVal val="visible"/>
                                      </p:to>
                                    </p:set>
                                  </p:childTnLst>
                                </p:cTn>
                              </p:par>
                              <p:par>
                                <p:cTn id="28" presetID="0" presetClass="path" presetSubtype="0" repeatCount="indefinite" fill="hold" nodeType="withEffect">
                                  <p:stCondLst>
                                    <p:cond delay="0"/>
                                  </p:stCondLst>
                                  <p:childTnLst>
                                    <p:animMotion origin="layout" path="M -4.44444E-6 2.96296E-6 C -0.01302 0.00301 -0.02413 0.0037 -0.03541 -0.00556 C -0.0467 -0.01482 -0.06128 -0.0456 -0.06805 -0.05625 " pathEditMode="relative" rAng="0" ptsTypes="aaa">
                                      <p:cBhvr>
                                        <p:cTn id="29" dur="2000" fill="hold"/>
                                        <p:tgtEl>
                                          <p:spTgt spid="14"/>
                                        </p:tgtEl>
                                        <p:attrNameLst>
                                          <p:attrName>ppt_x</p:attrName>
                                          <p:attrName>ppt_y</p:attrName>
                                        </p:attrNameLst>
                                      </p:cBhvr>
                                      <p:rCtr x="-3403" y="-2639"/>
                                    </p:animMotion>
                                  </p:childTnLst>
                                </p:cTn>
                              </p:par>
                              <p:par>
                                <p:cTn id="30" presetID="1" presetClass="entr" presetSubtype="0" fill="hold" nodeType="withEffect">
                                  <p:stCondLst>
                                    <p:cond delay="0"/>
                                  </p:stCondLst>
                                  <p:childTnLst>
                                    <p:set>
                                      <p:cBhvr>
                                        <p:cTn id="31" dur="1" fill="hold">
                                          <p:stCondLst>
                                            <p:cond delay="0"/>
                                          </p:stCondLst>
                                        </p:cTn>
                                        <p:tgtEl>
                                          <p:spTgt spid="15"/>
                                        </p:tgtEl>
                                        <p:attrNameLst>
                                          <p:attrName>style.visibility</p:attrName>
                                        </p:attrNameLst>
                                      </p:cBhvr>
                                      <p:to>
                                        <p:strVal val="visible"/>
                                      </p:to>
                                    </p:set>
                                  </p:childTnLst>
                                </p:cTn>
                              </p:par>
                              <p:par>
                                <p:cTn id="32" presetID="0" presetClass="path" presetSubtype="0" repeatCount="indefinite" fill="hold" nodeType="withEffect">
                                  <p:stCondLst>
                                    <p:cond delay="0"/>
                                  </p:stCondLst>
                                  <p:childTnLst>
                                    <p:animMotion origin="layout" path="M 3.33333E-6 1.48148E-6 C 0.00816 0.00324 0.03802 0.0044 0.04896 0.01898 C 0.05989 0.03356 0.06215 0.07315 0.06562 0.0875 " pathEditMode="relative" rAng="0" ptsTypes="aaa">
                                      <p:cBhvr>
                                        <p:cTn id="33" dur="2000" fill="hold"/>
                                        <p:tgtEl>
                                          <p:spTgt spid="15"/>
                                        </p:tgtEl>
                                        <p:attrNameLst>
                                          <p:attrName>ppt_x</p:attrName>
                                          <p:attrName>ppt_y</p:attrName>
                                        </p:attrNameLst>
                                      </p:cBhvr>
                                      <p:rCtr x="3281" y="4375"/>
                                    </p:animMotion>
                                  </p:childTnLst>
                                </p:cTn>
                              </p:par>
                              <p:par>
                                <p:cTn id="34" presetID="1" presetClass="entr" presetSubtype="0" fill="hold" nodeType="withEffect">
                                  <p:stCondLst>
                                    <p:cond delay="0"/>
                                  </p:stCondLst>
                                  <p:childTnLst>
                                    <p:set>
                                      <p:cBhvr>
                                        <p:cTn id="35" dur="1" fill="hold">
                                          <p:stCondLst>
                                            <p:cond delay="0"/>
                                          </p:stCondLst>
                                        </p:cTn>
                                        <p:tgtEl>
                                          <p:spTgt spid="49"/>
                                        </p:tgtEl>
                                        <p:attrNameLst>
                                          <p:attrName>style.visibility</p:attrName>
                                        </p:attrNameLst>
                                      </p:cBhvr>
                                      <p:to>
                                        <p:strVal val="visible"/>
                                      </p:to>
                                    </p:set>
                                  </p:childTnLst>
                                </p:cTn>
                              </p:par>
                              <p:par>
                                <p:cTn id="36" presetID="0" presetClass="path" presetSubtype="0" repeatCount="indefinite" fill="hold" nodeType="withEffect">
                                  <p:stCondLst>
                                    <p:cond delay="0"/>
                                  </p:stCondLst>
                                  <p:childTnLst>
                                    <p:animMotion origin="layout" path="M 0 -4.07407E-6 C -0.00903 -0.01134 -0.04358 -0.0537 -0.05417 -0.06875 C -0.06476 -0.08379 -0.05608 -0.07916 -0.06319 -0.09004 C -0.07031 -0.10092 -0.0908 -0.11921 -0.09653 -0.13356 C -0.10226 -0.14791 -0.09774 -0.15856 -0.09792 -0.17615 C -0.09809 -0.19398 -0.0875 -0.22708 -0.09722 -0.23935 C -0.10694 -0.25162 -0.14375 -0.24722 -0.1559 -0.2493 " pathEditMode="relative" rAng="0" ptsTypes="aaaaaaa">
                                      <p:cBhvr>
                                        <p:cTn id="37" dur="5000" fill="hold"/>
                                        <p:tgtEl>
                                          <p:spTgt spid="49"/>
                                        </p:tgtEl>
                                        <p:attrNameLst>
                                          <p:attrName>ppt_x</p:attrName>
                                          <p:attrName>ppt_y</p:attrName>
                                        </p:attrNameLst>
                                      </p:cBhvr>
                                      <p:rCtr x="-7795" y="-12593"/>
                                    </p:animMotion>
                                  </p:childTnLst>
                                </p:cTn>
                              </p:par>
                              <p:par>
                                <p:cTn id="38" presetID="1" presetClass="entr" presetSubtype="0" fill="hold" nodeType="withEffect">
                                  <p:stCondLst>
                                    <p:cond delay="500"/>
                                  </p:stCondLst>
                                  <p:childTnLst>
                                    <p:set>
                                      <p:cBhvr>
                                        <p:cTn id="39" dur="1" fill="hold">
                                          <p:stCondLst>
                                            <p:cond delay="0"/>
                                          </p:stCondLst>
                                        </p:cTn>
                                        <p:tgtEl>
                                          <p:spTgt spid="50"/>
                                        </p:tgtEl>
                                        <p:attrNameLst>
                                          <p:attrName>style.visibility</p:attrName>
                                        </p:attrNameLst>
                                      </p:cBhvr>
                                      <p:to>
                                        <p:strVal val="visible"/>
                                      </p:to>
                                    </p:set>
                                  </p:childTnLst>
                                </p:cTn>
                              </p:par>
                              <p:par>
                                <p:cTn id="40" presetID="0" presetClass="path" presetSubtype="0" repeatCount="indefinite" fill="hold" nodeType="withEffect">
                                  <p:stCondLst>
                                    <p:cond delay="500"/>
                                  </p:stCondLst>
                                  <p:childTnLst>
                                    <p:animMotion origin="layout" path="M 2.77778E-6 4.81481E-6 C 0.00659 0.00277 0.0335 0.0037 0.03958 0.01712 C 0.04566 0.03055 0.03732 0.06759 0.03663 0.08078 " pathEditMode="relative" rAng="0" ptsTypes="aaa">
                                      <p:cBhvr>
                                        <p:cTn id="41" dur="2000" fill="hold"/>
                                        <p:tgtEl>
                                          <p:spTgt spid="50"/>
                                        </p:tgtEl>
                                        <p:attrNameLst>
                                          <p:attrName>ppt_x</p:attrName>
                                          <p:attrName>ppt_y</p:attrName>
                                        </p:attrNameLst>
                                      </p:cBhvr>
                                      <p:rCtr x="2274" y="4028"/>
                                    </p:animMotion>
                                  </p:childTnLst>
                                </p:cTn>
                              </p:par>
                              <p:par>
                                <p:cTn id="42" presetID="1" presetClass="entr" presetSubtype="0" fill="hold" nodeType="withEffect">
                                  <p:stCondLst>
                                    <p:cond delay="2500"/>
                                  </p:stCondLst>
                                  <p:childTnLst>
                                    <p:set>
                                      <p:cBhvr>
                                        <p:cTn id="43" dur="1" fill="hold">
                                          <p:stCondLst>
                                            <p:cond delay="0"/>
                                          </p:stCondLst>
                                        </p:cTn>
                                        <p:tgtEl>
                                          <p:spTgt spid="16"/>
                                        </p:tgtEl>
                                        <p:attrNameLst>
                                          <p:attrName>style.visibility</p:attrName>
                                        </p:attrNameLst>
                                      </p:cBhvr>
                                      <p:to>
                                        <p:strVal val="visible"/>
                                      </p:to>
                                    </p:set>
                                  </p:childTnLst>
                                </p:cTn>
                              </p:par>
                              <p:par>
                                <p:cTn id="44" presetID="0" presetClass="path" presetSubtype="0" repeatCount="indefinite" fill="hold" nodeType="withEffect">
                                  <p:stCondLst>
                                    <p:cond delay="2500"/>
                                  </p:stCondLst>
                                  <p:childTnLst>
                                    <p:animMotion origin="layout" path="M 0 -4.07407E-6 C -0.00903 -0.01134 -0.04358 -0.0537 -0.05417 -0.06875 C -0.06476 -0.08379 -0.05608 -0.07916 -0.06319 -0.09004 C -0.07031 -0.10092 -0.0908 -0.11921 -0.09653 -0.13356 C -0.10226 -0.14791 -0.09774 -0.15856 -0.09792 -0.17615 C -0.09809 -0.19398 -0.0875 -0.22708 -0.09722 -0.23935 C -0.10694 -0.25162 -0.14375 -0.24722 -0.1559 -0.2493 " pathEditMode="relative" rAng="0" ptsTypes="aaaaaaa">
                                      <p:cBhvr>
                                        <p:cTn id="45" dur="5000" fill="hold"/>
                                        <p:tgtEl>
                                          <p:spTgt spid="16"/>
                                        </p:tgtEl>
                                        <p:attrNameLst>
                                          <p:attrName>ppt_x</p:attrName>
                                          <p:attrName>ppt_y</p:attrName>
                                        </p:attrNameLst>
                                      </p:cBhvr>
                                      <p:rCtr x="-7795" y="-12593"/>
                                    </p:animMotion>
                                  </p:childTnLst>
                                </p:cTn>
                              </p:par>
                              <p:par>
                                <p:cTn id="46" presetID="1" presetClass="entr" presetSubtype="0" fill="hold" nodeType="withEffect">
                                  <p:stCondLst>
                                    <p:cond delay="1000"/>
                                  </p:stCondLst>
                                  <p:childTnLst>
                                    <p:set>
                                      <p:cBhvr>
                                        <p:cTn id="47" dur="1" fill="hold">
                                          <p:stCondLst>
                                            <p:cond delay="0"/>
                                          </p:stCondLst>
                                        </p:cTn>
                                        <p:tgtEl>
                                          <p:spTgt spid="18"/>
                                        </p:tgtEl>
                                        <p:attrNameLst>
                                          <p:attrName>style.visibility</p:attrName>
                                        </p:attrNameLst>
                                      </p:cBhvr>
                                      <p:to>
                                        <p:strVal val="visible"/>
                                      </p:to>
                                    </p:set>
                                  </p:childTnLst>
                                </p:cTn>
                              </p:par>
                              <p:par>
                                <p:cTn id="48" presetID="0" presetClass="path" presetSubtype="0" repeatCount="indefinite" fill="hold" nodeType="withEffect">
                                  <p:stCondLst>
                                    <p:cond delay="1000"/>
                                  </p:stCondLst>
                                  <p:childTnLst>
                                    <p:animMotion origin="layout" path="M -4.44444E-6 2.96296E-6 C -0.01302 0.00301 -0.02395 0.00393 -0.03541 -0.00556 C -0.04687 -0.01505 -0.06145 -0.04676 -0.0684 -0.05764 " pathEditMode="relative" rAng="0" ptsTypes="aaa">
                                      <p:cBhvr>
                                        <p:cTn id="49" dur="2000" fill="hold"/>
                                        <p:tgtEl>
                                          <p:spTgt spid="18"/>
                                        </p:tgtEl>
                                        <p:attrNameLst>
                                          <p:attrName>ppt_x</p:attrName>
                                          <p:attrName>ppt_y</p:attrName>
                                        </p:attrNameLst>
                                      </p:cBhvr>
                                      <p:rCtr x="-3420" y="-2685"/>
                                    </p:animMotion>
                                  </p:childTnLst>
                                </p:cTn>
                              </p:par>
                              <p:par>
                                <p:cTn id="50" presetID="1" presetClass="entr" presetSubtype="0" fill="hold" nodeType="withEffect">
                                  <p:stCondLst>
                                    <p:cond delay="1000"/>
                                  </p:stCondLst>
                                  <p:childTnLst>
                                    <p:set>
                                      <p:cBhvr>
                                        <p:cTn id="51" dur="1" fill="hold">
                                          <p:stCondLst>
                                            <p:cond delay="0"/>
                                          </p:stCondLst>
                                        </p:cTn>
                                        <p:tgtEl>
                                          <p:spTgt spid="19"/>
                                        </p:tgtEl>
                                        <p:attrNameLst>
                                          <p:attrName>style.visibility</p:attrName>
                                        </p:attrNameLst>
                                      </p:cBhvr>
                                      <p:to>
                                        <p:strVal val="visible"/>
                                      </p:to>
                                    </p:set>
                                  </p:childTnLst>
                                </p:cTn>
                              </p:par>
                              <p:par>
                                <p:cTn id="52" presetID="0" presetClass="path" presetSubtype="0" repeatCount="indefinite" fill="hold" nodeType="withEffect">
                                  <p:stCondLst>
                                    <p:cond delay="1000"/>
                                  </p:stCondLst>
                                  <p:childTnLst>
                                    <p:animMotion origin="layout" path="M 3.33333E-6 1.48148E-6 C 0.00868 0.0037 0.0408 0.0081 0.05173 0.02222 C 0.06267 0.03634 0.0625 0.07199 0.06527 0.08518 " pathEditMode="relative" rAng="0" ptsTypes="aaa">
                                      <p:cBhvr>
                                        <p:cTn id="53" dur="2000" fill="hold"/>
                                        <p:tgtEl>
                                          <p:spTgt spid="19"/>
                                        </p:tgtEl>
                                        <p:attrNameLst>
                                          <p:attrName>ppt_x</p:attrName>
                                          <p:attrName>ppt_y</p:attrName>
                                        </p:attrNameLst>
                                      </p:cBhvr>
                                      <p:rCtr x="3264" y="425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5" grpId="1" animBg="1"/>
      <p:bldP spid="25" grpId="2" animBg="1"/>
      <p:bldP spid="25" grpId="3" animBg="1"/>
    </p:bldLst>
  </p:timing>
</p:sld>
</file>

<file path=ppt/theme/theme1.xml><?xml version="1.0" encoding="utf-8"?>
<a:theme xmlns:a="http://schemas.openxmlformats.org/drawingml/2006/main" name="Presentatio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Template 4 Presentation</Template>
  <TotalTime>977</TotalTime>
  <Words>4158</Words>
  <Application>Microsoft Macintosh PowerPoint</Application>
  <PresentationFormat>On-screen Show (4:3)</PresentationFormat>
  <Paragraphs>367</Paragraphs>
  <Slides>27</Slides>
  <Notes>27</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27</vt:i4>
      </vt:variant>
    </vt:vector>
  </HeadingPairs>
  <TitlesOfParts>
    <vt:vector size="30" baseType="lpstr">
      <vt:lpstr>Arial</vt:lpstr>
      <vt:lpstr>Calibri</vt:lpstr>
      <vt:lpstr>Presentation</vt:lpstr>
      <vt:lpstr>Plants Unit Activity 4.4 Explaining How Plants Make Food: Photosynthesis</vt:lpstr>
      <vt:lpstr>PowerPoint Presentation</vt:lpstr>
      <vt:lpstr>Revisit your arguments</vt:lpstr>
      <vt:lpstr>Plants make their own food</vt:lpstr>
      <vt:lpstr>Constructing explanations</vt:lpstr>
      <vt:lpstr>Comparing Ideas with a Partner</vt:lpstr>
      <vt:lpstr>PowerPoint Presentation</vt:lpstr>
      <vt:lpstr>PowerPoint Presentation</vt:lpstr>
      <vt:lpstr>PowerPoint Presentation</vt:lpstr>
      <vt:lpstr>Matter Movement</vt:lpstr>
      <vt:lpstr>Matter Movement</vt:lpstr>
      <vt:lpstr>Matter Movement</vt:lpstr>
      <vt:lpstr>Matter Movement</vt:lpstr>
      <vt:lpstr>PowerPoint Presentation</vt:lpstr>
      <vt:lpstr>PowerPoint Presentation</vt:lpstr>
      <vt:lpstr>PowerPoint Presentation</vt:lpstr>
      <vt:lpstr>Matter Change</vt:lpstr>
      <vt:lpstr>Matter Change</vt:lpstr>
      <vt:lpstr>Energy Change</vt:lpstr>
      <vt:lpstr>Matter Movement</vt:lpstr>
      <vt:lpstr>How does photosynthesis fit into the story of how plants grow and function? Using the Plants Matter Tracing Tool</vt:lpstr>
      <vt:lpstr>Drawing arrows to show matter movement for photosynthesis</vt:lpstr>
      <vt:lpstr>Telling the Whole Story</vt:lpstr>
      <vt:lpstr>How have your ideas changed?</vt:lpstr>
      <vt:lpstr>Revisit unanswered questions</vt:lpstr>
      <vt:lpstr>Exit Ticket</vt:lpstr>
      <vt:lpstr>Learning Tracking Tool</vt:lpstr>
    </vt:vector>
  </TitlesOfParts>
  <Company>Michigan State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Plants Unit  Activity 3.2 Explaining Plants in the Light and Dark: Photosynthesis</dc:title>
  <dc:creator>Christa Haverly</dc:creator>
  <cp:lastModifiedBy>Tompkins, Elizabeth</cp:lastModifiedBy>
  <cp:revision>68</cp:revision>
  <dcterms:created xsi:type="dcterms:W3CDTF">2015-08-11T14:43:52Z</dcterms:created>
  <dcterms:modified xsi:type="dcterms:W3CDTF">2020-03-23T18:19:01Z</dcterms:modified>
</cp:coreProperties>
</file>