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3"/>
  </p:notesMasterIdLst>
  <p:sldIdLst>
    <p:sldId id="290" r:id="rId2"/>
    <p:sldId id="339" r:id="rId3"/>
    <p:sldId id="280" r:id="rId4"/>
    <p:sldId id="291" r:id="rId5"/>
    <p:sldId id="292" r:id="rId6"/>
    <p:sldId id="293" r:id="rId7"/>
    <p:sldId id="294" r:id="rId8"/>
    <p:sldId id="295" r:id="rId9"/>
    <p:sldId id="296" r:id="rId10"/>
    <p:sldId id="297" r:id="rId11"/>
    <p:sldId id="306" r:id="rId12"/>
    <p:sldId id="298" r:id="rId13"/>
    <p:sldId id="276" r:id="rId14"/>
    <p:sldId id="301" r:id="rId15"/>
    <p:sldId id="302" r:id="rId16"/>
    <p:sldId id="303" r:id="rId17"/>
    <p:sldId id="311" r:id="rId18"/>
    <p:sldId id="312" r:id="rId19"/>
    <p:sldId id="304" r:id="rId20"/>
    <p:sldId id="342" r:id="rId21"/>
    <p:sldId id="340" r:id="rId2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270" autoAdjust="0"/>
    <p:restoredTop sz="54707" autoAdjust="0"/>
  </p:normalViewPr>
  <p:slideViewPr>
    <p:cSldViewPr snapToGrid="0">
      <p:cViewPr varScale="1">
        <p:scale>
          <a:sx n="49" d="100"/>
          <a:sy n="49" d="100"/>
        </p:scale>
        <p:origin x="1512" y="184"/>
      </p:cViewPr>
      <p:guideLst>
        <p:guide orient="horz" pos="2160"/>
        <p:guide pos="2880"/>
      </p:guideLst>
    </p:cSldViewPr>
  </p:slideViewPr>
  <p:outlineViewPr>
    <p:cViewPr>
      <p:scale>
        <a:sx n="33" d="100"/>
        <a:sy n="33" d="100"/>
      </p:scale>
      <p:origin x="0" y="0"/>
    </p:cViewPr>
  </p:outlineViewPr>
  <p:notesTextViewPr>
    <p:cViewPr>
      <p:scale>
        <a:sx n="1" d="1"/>
        <a:sy n="1" d="1"/>
      </p:scale>
      <p:origin x="0" y="-512"/>
    </p:cViewPr>
  </p:notesTextViewPr>
  <p:sorterViewPr>
    <p:cViewPr>
      <p:scale>
        <a:sx n="65" d="100"/>
        <a:sy n="65"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44219B8-544B-4094-8AFB-05B99A4B0ACA}" type="datetimeFigureOut">
              <a:rPr lang="en-US" smtClean="0"/>
              <a:t>3/23/20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27D8EDB-ED7B-4043-97B7-5646C7D0F842}" type="slidenum">
              <a:rPr lang="en-US" smtClean="0"/>
              <a:t>‹#›</a:t>
            </a:fld>
            <a:endParaRPr lang="en-US"/>
          </a:p>
        </p:txBody>
      </p:sp>
    </p:spTree>
    <p:extLst>
      <p:ext uri="{BB962C8B-B14F-4D97-AF65-F5344CB8AC3E}">
        <p14:creationId xmlns:p14="http://schemas.microsoft.com/office/powerpoint/2010/main" val="33019220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a:t>
            </a:r>
            <a:r>
              <a:rPr lang="en-US" altLang="en-US" baseline="0" dirty="0"/>
              <a:t> </a:t>
            </a:r>
            <a:r>
              <a:rPr lang="en-US" altLang="en-US" dirty="0"/>
              <a:t>Craig Douglas, Michigan State University</a:t>
            </a:r>
          </a:p>
          <a:p>
            <a:endParaRPr 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1</a:t>
            </a:fld>
            <a:endParaRPr lang="en-US"/>
          </a:p>
        </p:txBody>
      </p:sp>
    </p:spTree>
    <p:extLst>
      <p:ext uri="{BB962C8B-B14F-4D97-AF65-F5344CB8AC3E}">
        <p14:creationId xmlns:p14="http://schemas.microsoft.com/office/powerpoint/2010/main" val="12198525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University</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a:p>
            <a:pPr lvl="0"/>
            <a:r>
              <a:rPr lang="en-US" sz="1200" kern="1200" dirty="0">
                <a:solidFill>
                  <a:schemeClr val="tx1"/>
                </a:solidFill>
                <a:effectLst/>
                <a:latin typeface="+mn-lt"/>
                <a:ea typeface="+mn-ea"/>
                <a:cs typeface="+mn-cs"/>
              </a:rPr>
              <a:t>Display slides 10-12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en-US" dirty="0"/>
          </a:p>
        </p:txBody>
      </p:sp>
      <p:sp>
        <p:nvSpPr>
          <p:cNvPr id="4" name="Slide Number Placeholder 3"/>
          <p:cNvSpPr>
            <a:spLocks noGrp="1"/>
          </p:cNvSpPr>
          <p:nvPr>
            <p:ph type="sldNum" sz="quarter" idx="10"/>
          </p:nvPr>
        </p:nvSpPr>
        <p:spPr/>
        <p:txBody>
          <a:bodyPr/>
          <a:lstStyle/>
          <a:p>
            <a:fld id="{127D8EDB-ED7B-4043-97B7-5646C7D0F842}" type="slidenum">
              <a:rPr lang="en-US" smtClean="0"/>
              <a:t>10</a:t>
            </a:fld>
            <a:endParaRPr lang="en-US"/>
          </a:p>
        </p:txBody>
      </p:sp>
    </p:spTree>
    <p:extLst>
      <p:ext uri="{BB962C8B-B14F-4D97-AF65-F5344CB8AC3E}">
        <p14:creationId xmlns:p14="http://schemas.microsoft.com/office/powerpoint/2010/main" val="27468123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en-US" dirty="0"/>
              <a:t>Image Credit: Craig Douglas, Michigan State </a:t>
            </a:r>
            <a:r>
              <a:rPr lang="en-US" altLang="en-US" dirty="0">
                <a:solidFill>
                  <a:srgbClr val="0000FF"/>
                </a:solidFill>
              </a:rPr>
              <a:t>University</a:t>
            </a:r>
          </a:p>
          <a:p>
            <a:endParaRPr lang="en-US" dirty="0"/>
          </a:p>
          <a:p>
            <a:pPr lvl="0"/>
            <a:r>
              <a:rPr lang="en-US" sz="1200" kern="1200" dirty="0">
                <a:solidFill>
                  <a:schemeClr val="tx1"/>
                </a:solidFill>
                <a:effectLst/>
                <a:latin typeface="+mn-lt"/>
                <a:ea typeface="+mn-ea"/>
                <a:cs typeface="+mn-cs"/>
              </a:rPr>
              <a:t>Display slides 10-12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127D8EDB-ED7B-4043-97B7-5646C7D0F842}" type="slidenum">
              <a:rPr lang="en-US" smtClean="0"/>
              <a:t>11</a:t>
            </a:fld>
            <a:endParaRPr lang="en-US"/>
          </a:p>
        </p:txBody>
      </p:sp>
    </p:spTree>
    <p:extLst>
      <p:ext uri="{BB962C8B-B14F-4D97-AF65-F5344CB8AC3E}">
        <p14:creationId xmlns:p14="http://schemas.microsoft.com/office/powerpoint/2010/main" val="2746812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a:t>Image Credit: Craig Douglas, Michigan State University</a:t>
            </a:r>
          </a:p>
          <a:p>
            <a:pPr marL="171450" lvl="0" indent="-171450">
              <a:buFont typeface="Arial"/>
              <a:buChar char="•"/>
            </a:pP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10-12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127D8EDB-ED7B-4043-97B7-5646C7D0F842}" type="slidenum">
              <a:rPr lang="en-US" smtClean="0"/>
              <a:t>12</a:t>
            </a:fld>
            <a:endParaRPr lang="en-US"/>
          </a:p>
        </p:txBody>
      </p:sp>
    </p:spTree>
    <p:extLst>
      <p:ext uri="{BB962C8B-B14F-4D97-AF65-F5344CB8AC3E}">
        <p14:creationId xmlns:p14="http://schemas.microsoft.com/office/powerpoint/2010/main" val="6097858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 Craig Douglas, Michigan State University</a:t>
            </a:r>
          </a:p>
          <a:p>
            <a:pPr>
              <a:spcBef>
                <a:spcPct val="0"/>
              </a:spcBef>
            </a:pPr>
            <a:endParaRPr lang="en-US" altLang="en-US" dirty="0"/>
          </a:p>
          <a:p>
            <a:pPr lvl="0"/>
            <a:r>
              <a:rPr lang="en-US" sz="1200" b="1" kern="1200" dirty="0">
                <a:solidFill>
                  <a:schemeClr val="tx1"/>
                </a:solidFill>
                <a:effectLst/>
                <a:latin typeface="+mn-lt"/>
                <a:ea typeface="+mn-ea"/>
                <a:cs typeface="+mn-cs"/>
              </a:rPr>
              <a:t>Have students think about how biosynthesis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13 to begin discussing the Matter Change Question. </a:t>
            </a:r>
          </a:p>
          <a:p>
            <a:pPr lvl="0"/>
            <a:r>
              <a:rPr lang="en-US" sz="1200" kern="1200" dirty="0">
                <a:solidFill>
                  <a:schemeClr val="tx1"/>
                </a:solidFill>
                <a:effectLst/>
                <a:latin typeface="+mn-lt"/>
                <a:ea typeface="+mn-ea"/>
                <a:cs typeface="+mn-cs"/>
              </a:rPr>
              <a:t>Display slides 14-15 to have students compare their answers to the Matter Change Question on the 5.3 Explanations Tool for Potato Biosynthesis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p>
          <a:p>
            <a:pPr lvl="1"/>
            <a:r>
              <a:rPr lang="en-US" sz="1200" kern="1200" dirty="0">
                <a:solidFill>
                  <a:schemeClr val="tx1"/>
                </a:solidFill>
                <a:effectLst/>
                <a:latin typeface="+mn-lt"/>
                <a:ea typeface="+mn-ea"/>
                <a:cs typeface="+mn-cs"/>
              </a:rPr>
              <a:t>Note: If you taught only 5.1, you can use the posters to help students visualize the process, but do not need to focus on the names of the small organic molecules.</a:t>
            </a:r>
          </a:p>
          <a:p>
            <a:r>
              <a:rPr lang="en-US" sz="1200" kern="1200" dirty="0">
                <a:solidFill>
                  <a:schemeClr val="tx1"/>
                </a:solidFill>
                <a:effectLst/>
                <a:latin typeface="+mn-lt"/>
                <a:ea typeface="+mn-ea"/>
                <a:cs typeface="+mn-cs"/>
              </a:rPr>
              <a:t>(Optional): You can also show students the Metabolic Pathways Poster to give them an impression of how complicated actual biochemical processes are inside cells. </a:t>
            </a:r>
            <a:endParaRPr lang="en-US" sz="1400" kern="1200" dirty="0">
              <a:solidFill>
                <a:schemeClr val="tx1"/>
              </a:solidFill>
              <a:effectLst/>
              <a:latin typeface="+mn-lt"/>
              <a:ea typeface="+mn-ea"/>
              <a:cs typeface="+mn-cs"/>
            </a:endParaRPr>
          </a:p>
        </p:txBody>
      </p:sp>
      <p:sp>
        <p:nvSpPr>
          <p:cNvPr id="4915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8731F79E-D867-4495-9C9D-332232B4076F}" type="slidenum">
              <a:rPr lang="en-US" altLang="en-US">
                <a:solidFill>
                  <a:srgbClr val="000000"/>
                </a:solidFill>
              </a:rPr>
              <a:pPr fontAlgn="base">
                <a:spcBef>
                  <a:spcPct val="0"/>
                </a:spcBef>
                <a:spcAft>
                  <a:spcPct val="0"/>
                </a:spcAft>
              </a:pPr>
              <a:t>13</a:t>
            </a:fld>
            <a:endParaRPr lang="en-US" altLang="en-US">
              <a:solidFill>
                <a:srgbClr val="000000"/>
              </a:solidFill>
            </a:endParaRPr>
          </a:p>
        </p:txBody>
      </p:sp>
    </p:spTree>
    <p:extLst>
      <p:ext uri="{BB962C8B-B14F-4D97-AF65-F5344CB8AC3E}">
        <p14:creationId xmlns:p14="http://schemas.microsoft.com/office/powerpoint/2010/main" val="21004309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14-15 to have students compare their answers to the Matter Change Question on the 5.3 Explanations Tool for Potato Biosynthesis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p>
          <a:p>
            <a:pPr lvl="1"/>
            <a:r>
              <a:rPr lang="en-US" sz="1200" kern="1200" dirty="0">
                <a:solidFill>
                  <a:schemeClr val="tx1"/>
                </a:solidFill>
                <a:effectLst/>
                <a:latin typeface="+mn-lt"/>
                <a:ea typeface="+mn-ea"/>
                <a:cs typeface="+mn-cs"/>
              </a:rPr>
              <a:t>Note: If you taught only 5.1, you can use the posters to help students visualize the process, but do not need to focus on the names of the small organic molecules.</a:t>
            </a:r>
          </a:p>
          <a:p>
            <a:r>
              <a:rPr lang="en-US" sz="1200" kern="1200" dirty="0">
                <a:solidFill>
                  <a:schemeClr val="tx1"/>
                </a:solidFill>
                <a:effectLst/>
                <a:latin typeface="+mn-lt"/>
                <a:ea typeface="+mn-ea"/>
                <a:cs typeface="+mn-cs"/>
              </a:rPr>
              <a:t>(Optional): You can also show students the Metabolic Pathways Poster to give them an impression of how complicated actual biochemical processes are inside cells.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14</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Display slides 14-15 to have students compare their answers to the Matter Change Question on the 5.3 Explanations Tool for Potato Biosynthesis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0"/>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p>
          <a:p>
            <a:pPr lvl="1"/>
            <a:r>
              <a:rPr lang="en-US" sz="1200" kern="1200" dirty="0">
                <a:solidFill>
                  <a:schemeClr val="tx1"/>
                </a:solidFill>
                <a:effectLst/>
                <a:latin typeface="+mn-lt"/>
                <a:ea typeface="+mn-ea"/>
                <a:cs typeface="+mn-cs"/>
              </a:rPr>
              <a:t>Note: If you taught only 5.1, you can use the posters to help students visualize the process, but do not need to focus on the names of the small organic molecules.</a:t>
            </a:r>
          </a:p>
          <a:p>
            <a:r>
              <a:rPr lang="en-US" sz="1200" kern="1200" dirty="0">
                <a:solidFill>
                  <a:schemeClr val="tx1"/>
                </a:solidFill>
                <a:effectLst/>
                <a:latin typeface="+mn-lt"/>
                <a:ea typeface="+mn-ea"/>
                <a:cs typeface="+mn-cs"/>
              </a:rPr>
              <a:t>(Optional): You can also show students the Metabolic Pathways Poster to give them an impression of how complicated actual biochemical processes are inside cells.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biosynthesis helps answer the Energy Change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16 to have students compare their answers to the Energy Change Question on the 5.3 Explanations Tool for Potato Biosynthesis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Using the Plants Matter Tracing Tool, have students answer the question: How does biosynthesis fit into the story of how plants grow?</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17 and have students pull out their Plants Matter Tracing Tool. Allow students to complete their tools, keeping in mind the discussion that just took place.</a:t>
            </a:r>
          </a:p>
          <a:p>
            <a:r>
              <a:rPr lang="en-US" sz="1200" kern="1200" dirty="0">
                <a:solidFill>
                  <a:schemeClr val="tx1"/>
                </a:solidFill>
                <a:effectLst/>
                <a:latin typeface="+mn-lt"/>
                <a:ea typeface="+mn-ea"/>
                <a:cs typeface="+mn-cs"/>
              </a:rPr>
              <a:t>Display slide 18 to have students check their arrows on the Plants Matter Tracing Tool. Allow for corrections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17</a:t>
            </a:fld>
            <a:endParaRPr lang="en-US"/>
          </a:p>
        </p:txBody>
      </p:sp>
    </p:spTree>
    <p:extLst>
      <p:ext uri="{BB962C8B-B14F-4D97-AF65-F5344CB8AC3E}">
        <p14:creationId xmlns:p14="http://schemas.microsoft.com/office/powerpoint/2010/main" val="33923912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Using the Plants Matter Tracing Tool, have students answer the question: How does biosynthesis fit into the story of how plants grow?</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17 and have students pull out their Plants Matter Tracing Tool. Allow students to complete their tools, keeping in mind the discussion that just took place.</a:t>
            </a:r>
          </a:p>
          <a:p>
            <a:r>
              <a:rPr lang="en-US" sz="1200" kern="1200" dirty="0">
                <a:solidFill>
                  <a:schemeClr val="tx1"/>
                </a:solidFill>
                <a:effectLst/>
                <a:latin typeface="+mn-lt"/>
                <a:ea typeface="+mn-ea"/>
                <a:cs typeface="+mn-cs"/>
              </a:rPr>
              <a:t>Display slide 18 to have students check their arrows on the Plants Matter Tracing Tool. Allow for corrections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18</a:t>
            </a:fld>
            <a:endParaRPr lang="en-US"/>
          </a:p>
        </p:txBody>
      </p:sp>
    </p:spTree>
    <p:extLst>
      <p:ext uri="{BB962C8B-B14F-4D97-AF65-F5344CB8AC3E}">
        <p14:creationId xmlns:p14="http://schemas.microsoft.com/office/powerpoint/2010/main" val="38887070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look at two handouts: (a) the Three Questions Handout, and (b) the Plants Example Explanations Handout.</a:t>
            </a:r>
          </a:p>
          <a:p>
            <a:pPr lvl="0"/>
            <a:r>
              <a:rPr lang="en-US" sz="1200" kern="1200" dirty="0">
                <a:solidFill>
                  <a:schemeClr val="tx1"/>
                </a:solidFill>
                <a:effectLst/>
                <a:latin typeface="+mn-lt"/>
                <a:ea typeface="+mn-ea"/>
                <a:cs typeface="+mn-cs"/>
              </a:rPr>
              <a:t>Ask students to evaluate the two example explanations of biosynthesis on the Plants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read about biosynthesis and complete part of the matter tracing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5.3 How do Plants Use Food to Grow? Reading. The reading provides a summary explanation of biosynthesis and additional information about other metabolic pathways. Students can complete the reading using the Questions, Connections, Questions Student Reading Strategy. See the Engaging Students with Readings and the Question,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r>
              <a:rPr lang="en-US" dirty="0">
                <a:effectLst/>
              </a:rPr>
              <a:t> </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Have students complete the Big Idea Probe: Houseplant for a Busy Family for the second time.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If you decided to use the Big Idea Probe: Houseplant for a Busy Family, have students complete it and share their ideas for a second time. See Assessing the Big Idea Probe: Houseplant for a Busy Family for suggestions about how to use the Big Idea Probe.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5.3 Explaining How Plants </a:t>
            </a:r>
            <a:r>
              <a:rPr lang="en-US" sz="1200" kern="1200">
                <a:solidFill>
                  <a:schemeClr val="tx1"/>
                </a:solidFill>
                <a:effectLst/>
                <a:latin typeface="+mn-lt"/>
                <a:ea typeface="+mn-ea"/>
                <a:cs typeface="+mn-cs"/>
              </a:rPr>
              <a:t>Grow Biosynthesis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538780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 5.3 Explaining How Plants Grow: Biosynthesis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do plants use soil minerals for?</a:t>
            </a:r>
          </a:p>
          <a:p>
            <a:pPr lvl="0"/>
            <a:r>
              <a:rPr lang="en-US" sz="1200" kern="1200" dirty="0">
                <a:solidFill>
                  <a:schemeClr val="tx1"/>
                </a:solidFill>
                <a:effectLst/>
                <a:latin typeface="+mn-lt"/>
                <a:ea typeface="+mn-ea"/>
                <a:cs typeface="+mn-cs"/>
              </a:rPr>
              <a:t>Predictions: How do you think what we have learned about potatoes applies to other types of plants?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p>
        </p:txBody>
      </p:sp>
      <p:sp>
        <p:nvSpPr>
          <p:cNvPr id="4" name="Slide Number Placeholder 3"/>
          <p:cNvSpPr>
            <a:spLocks noGrp="1"/>
          </p:cNvSpPr>
          <p:nvPr>
            <p:ph type="sldNum" sz="quarter" idx="5"/>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9853241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5.3 Explaining How Plants Grow: Biosynthesis PPT.</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Have students write the activity chunk name, "Explaining How Plants Grow" and their role, "Explainer" in the first column.</a:t>
            </a:r>
          </a:p>
          <a:p>
            <a:pPr lvl="0"/>
            <a:r>
              <a:rPr lang="en-US" sz="1200" kern="1200" dirty="0">
                <a:solidFill>
                  <a:schemeClr val="tx1"/>
                </a:solidFill>
                <a:effectLst/>
                <a:latin typeface="+mn-lt"/>
                <a:ea typeface="+mn-ea"/>
                <a:cs typeface="+mn-cs"/>
              </a:rPr>
              <a:t>Have a class discussion about what students did during the activity chunk.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figured out during the activity chunk that will help them in answering the unit driving question. When you come to consensus as a class, have students record the answer in the third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fourth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Example Learning Tracking Tool</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Plants Grow; Explainer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a:t>
            </a:r>
            <a:r>
              <a:rPr lang="en-US" sz="1200" kern="1200" dirty="0">
                <a:solidFill>
                  <a:schemeClr val="tx1"/>
                </a:solidFill>
                <a:effectLst/>
                <a:latin typeface="+mn-lt"/>
                <a:ea typeface="+mn-ea"/>
                <a:cs typeface="+mn-cs"/>
              </a:rPr>
              <a:t> Trace the process involved in a potato growing on a poster of a potato, construct a model of the building of molecules through biosynthesis, and use the Explanations Tool to explain biosynthesis.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 </a:t>
            </a:r>
            <a:r>
              <a:rPr lang="en-US" sz="1200" kern="1200" dirty="0">
                <a:solidFill>
                  <a:schemeClr val="tx1"/>
                </a:solidFill>
                <a:effectLst/>
                <a:latin typeface="+mn-lt"/>
                <a:ea typeface="+mn-ea"/>
                <a:cs typeface="+mn-cs"/>
              </a:rPr>
              <a:t>Some glucose that plants make is combined with soil minerals to make large organic molecules for growth (biosynthesis).</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other plants grow, move, and function?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129437671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Remind students of their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slide 3 of the PPT have students revisit their arguments and unanswered questions from the Plant Investigation by looking at 3.5 Evidence-Based Arguments Tool for Plants. </a:t>
            </a:r>
          </a:p>
          <a:p>
            <a:pPr lvl="0"/>
            <a:r>
              <a:rPr lang="en-US" sz="1200" kern="1200" dirty="0">
                <a:solidFill>
                  <a:schemeClr val="tx1"/>
                </a:solidFill>
                <a:effectLst/>
                <a:latin typeface="+mn-lt"/>
                <a:ea typeface="+mn-ea"/>
                <a:cs typeface="+mn-cs"/>
              </a:rPr>
              <a:t>Remind students that after explaining cellular respiration and photosynthesis in Activities 4.2 and 4.4 there were still unanswered questions about how plants grow.</a:t>
            </a:r>
          </a:p>
          <a:p>
            <a:r>
              <a:rPr lang="en-US" sz="1200" kern="1200" dirty="0">
                <a:solidFill>
                  <a:schemeClr val="tx1"/>
                </a:solidFill>
                <a:effectLst/>
                <a:latin typeface="+mn-lt"/>
                <a:ea typeface="+mn-ea"/>
                <a:cs typeface="+mn-cs"/>
              </a:rPr>
              <a:t>In today’s lesson, students will use what they learned in Activities 5.1 (and 5.2) to explain how plants get glucose to their cells and how plants use glucose for growth.</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r>
              <a:rPr lang="en-US" altLang="en-US" dirty="0"/>
              <a:t>Image Credit:</a:t>
            </a:r>
            <a:r>
              <a:rPr lang="en-US" altLang="en-US" baseline="0" dirty="0"/>
              <a:t> </a:t>
            </a:r>
            <a:r>
              <a:rPr lang="en-US" altLang="en-US" dirty="0"/>
              <a:t>Craig Douglas, Michigan State University</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review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4-5 of the 5.3 Explaining How Plants Grow: Biosynthesis PPT to guide students through a review of biosynthesis.</a:t>
            </a:r>
          </a:p>
          <a:p>
            <a:r>
              <a:rPr lang="en-US" sz="1200" kern="1200" dirty="0">
                <a:solidFill>
                  <a:schemeClr val="tx1"/>
                </a:solidFill>
                <a:effectLst/>
                <a:latin typeface="+mn-lt"/>
                <a:ea typeface="+mn-ea"/>
                <a:cs typeface="+mn-cs"/>
              </a:rPr>
              <a:t>Ask students for their ideas about what they remember from the previous activity.</a:t>
            </a:r>
            <a:r>
              <a:rPr lang="en-US" dirty="0">
                <a:effectLst/>
              </a:rPr>
              <a:t> </a:t>
            </a:r>
            <a:endParaRPr lang="en-US" sz="1200" kern="1200" dirty="0">
              <a:solidFill>
                <a:schemeClr val="tx1"/>
              </a:solidFill>
              <a:effectLst/>
              <a:latin typeface="+mn-lt"/>
              <a:ea typeface="+mn-ea"/>
              <a:cs typeface="+mn-cs"/>
            </a:endParaRPr>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fontAlgn="base">
              <a:spcBef>
                <a:spcPct val="0"/>
              </a:spcBef>
              <a:spcAft>
                <a:spcPct val="0"/>
              </a:spcAft>
            </a:pPr>
            <a:fld id="{C2458FD4-3C6D-4211-9FA9-25E4C24C7F66}" type="slidenum">
              <a:rPr lang="en-US" altLang="en-US"/>
              <a:pPr fontAlgn="base">
                <a:spcBef>
                  <a:spcPct val="0"/>
                </a:spcBef>
                <a:spcAft>
                  <a:spcPct val="0"/>
                </a:spcAft>
              </a:pPr>
              <a:t>4</a:t>
            </a:fld>
            <a:endParaRPr lang="en-US" altLang="en-US"/>
          </a:p>
        </p:txBody>
      </p:sp>
    </p:spTree>
    <p:extLst>
      <p:ext uri="{BB962C8B-B14F-4D97-AF65-F5344CB8AC3E}">
        <p14:creationId xmlns:p14="http://schemas.microsoft.com/office/powerpoint/2010/main" val="9330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Bef>
                <a:spcPct val="0"/>
              </a:spcBef>
            </a:pPr>
            <a:r>
              <a:rPr lang="en-US" altLang="en-US" dirty="0"/>
              <a:t>Image Credit:</a:t>
            </a:r>
            <a:r>
              <a:rPr lang="en-US" altLang="en-US" baseline="0" dirty="0"/>
              <a:t> </a:t>
            </a:r>
            <a:r>
              <a:rPr lang="en-US" altLang="en-US" dirty="0"/>
              <a:t>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review the process of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4-5 of the 5.3 Explaining How Plants Grow: Biosynthesis PPT to guide students through a review of biosynthesis.</a:t>
            </a:r>
          </a:p>
          <a:p>
            <a:r>
              <a:rPr lang="en-US" sz="1200" kern="1200" dirty="0">
                <a:solidFill>
                  <a:schemeClr val="tx1"/>
                </a:solidFill>
                <a:effectLst/>
                <a:latin typeface="+mn-lt"/>
                <a:ea typeface="+mn-ea"/>
                <a:cs typeface="+mn-cs"/>
              </a:rPr>
              <a:t>Ask students for their ideas about what they remember from the previous activity.</a:t>
            </a:r>
            <a:r>
              <a:rPr lang="en-US" dirty="0">
                <a:effectLst/>
              </a:rPr>
              <a:t> </a:t>
            </a:r>
            <a:endParaRPr lang="en-US" altLang="en-US" dirty="0"/>
          </a:p>
        </p:txBody>
      </p:sp>
      <p:sp>
        <p:nvSpPr>
          <p:cNvPr id="4" name="Slide Number Placeholder 3"/>
          <p:cNvSpPr>
            <a:spLocks noGrp="1"/>
          </p:cNvSpPr>
          <p:nvPr>
            <p:ph type="sldNum" sz="quarter" idx="10"/>
          </p:nvPr>
        </p:nvSpPr>
        <p:spPr/>
        <p:txBody>
          <a:bodyPr/>
          <a:lstStyle/>
          <a:p>
            <a:fld id="{1A8DB5E6-0037-2142-8CF5-4CCB9A148583}" type="slidenum">
              <a:rPr lang="en-US" smtClean="0"/>
              <a:pPr/>
              <a:t>5</a:t>
            </a:fld>
            <a:endParaRPr lang="en-US"/>
          </a:p>
        </p:txBody>
      </p:sp>
    </p:spTree>
    <p:extLst>
      <p:ext uri="{BB962C8B-B14F-4D97-AF65-F5344CB8AC3E}">
        <p14:creationId xmlns:p14="http://schemas.microsoft.com/office/powerpoint/2010/main" val="208441771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their Explanations Process Tool for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PPT. Give each student one copy of 5.3 Explanations Tool for Potato Biosynthesis. </a:t>
            </a:r>
          </a:p>
          <a:p>
            <a:pPr lvl="0"/>
            <a:r>
              <a:rPr lang="en-US" sz="1200" kern="1200" dirty="0">
                <a:solidFill>
                  <a:schemeClr val="tx1"/>
                </a:solidFill>
                <a:effectLst/>
                <a:latin typeface="+mn-lt"/>
                <a:ea typeface="+mn-ea"/>
                <a:cs typeface="+mn-cs"/>
              </a:rPr>
              <a:t>Tell students that in this part of the unit, they will combine everything they learned about how plants use food to grow into an explanation.</a:t>
            </a:r>
          </a:p>
          <a:p>
            <a:pPr lvl="0"/>
            <a:r>
              <a:rPr lang="en-US" sz="1200" kern="1200" dirty="0">
                <a:solidFill>
                  <a:schemeClr val="tx1"/>
                </a:solidFill>
                <a:effectLst/>
                <a:latin typeface="+mn-lt"/>
                <a:ea typeface="+mn-ea"/>
                <a:cs typeface="+mn-cs"/>
              </a:rPr>
              <a:t>Remind them to consider both their evidence from the investigation as well as what they learned in the molecular modeling (or tracing) activity to construct their explanations. </a:t>
            </a:r>
          </a:p>
          <a:p>
            <a:r>
              <a:rPr lang="en-US" sz="1200" kern="1200" dirty="0">
                <a:solidFill>
                  <a:schemeClr val="tx1"/>
                </a:solidFill>
                <a:effectLst/>
                <a:latin typeface="+mn-lt"/>
                <a:ea typeface="+mn-ea"/>
                <a:cs typeface="+mn-cs"/>
              </a:rPr>
              <a:t>Give students about 10 minutes to complete the Explanations process tool.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7 of the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or handout to make sure they are following the “rules.”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Image</a:t>
            </a:r>
            <a:r>
              <a:rPr lang="en-US" sz="1200" kern="1200" baseline="0" dirty="0">
                <a:solidFill>
                  <a:schemeClr val="tx1"/>
                </a:solidFill>
                <a:latin typeface="+mn-lt"/>
                <a:ea typeface="+mn-ea"/>
                <a:cs typeface="+mn-cs"/>
              </a:rPr>
              <a:t> Credit: Craig Douglas, Michigan State University</a:t>
            </a:r>
            <a:endParaRPr lang="en-US" sz="1200" kern="1200" dirty="0">
              <a:solidFill>
                <a:schemeClr val="tx1"/>
              </a:solidFill>
              <a:latin typeface="+mn-lt"/>
              <a:ea typeface="+mn-ea"/>
              <a:cs typeface="+mn-cs"/>
            </a:endParaRP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8-9 in the PPT to have the students discuss what is happening to matter during biosynthesis and to have them check their answers to the Matter Movement Question on their 5.3 Explanations Tool for Potato Biosynthesis.</a:t>
            </a:r>
          </a:p>
          <a:p>
            <a:pPr lvl="0"/>
            <a:r>
              <a:rPr lang="en-US" sz="1200" kern="1200" dirty="0">
                <a:solidFill>
                  <a:schemeClr val="tx1"/>
                </a:solidFill>
                <a:effectLst/>
                <a:latin typeface="+mn-lt"/>
                <a:ea typeface="+mn-ea"/>
                <a:cs typeface="+mn-cs"/>
              </a:rPr>
              <a:t>Show students slide 8-9 to have them think about where atoms are moving from and moving to during biosynthesis. </a:t>
            </a:r>
          </a:p>
          <a:p>
            <a:pPr lvl="0"/>
            <a:r>
              <a:rPr lang="en-US" sz="1200" kern="1200" dirty="0">
                <a:solidFill>
                  <a:schemeClr val="tx1"/>
                </a:solidFill>
                <a:effectLst/>
                <a:latin typeface="+mn-lt"/>
                <a:ea typeface="+mn-ea"/>
                <a:cs typeface="+mn-cs"/>
              </a:rPr>
              <a:t>Display slides 10-12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11093188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Image</a:t>
            </a:r>
            <a:r>
              <a:rPr lang="en-US" sz="1200" kern="1200" baseline="0" dirty="0">
                <a:solidFill>
                  <a:schemeClr val="tx1"/>
                </a:solidFill>
                <a:latin typeface="+mn-lt"/>
                <a:ea typeface="+mn-ea"/>
                <a:cs typeface="+mn-cs"/>
              </a:rPr>
              <a:t> Credit: Craig Douglas, Michigan State University</a:t>
            </a:r>
          </a:p>
          <a:p>
            <a:r>
              <a:rPr lang="en-US" sz="1200"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think about how biosynthesis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8-9 in the PPT to have the students discuss what is happening to matter during biosynthesis and to have them check their answers to the Matter Movement Question on their 5.3 Explanations Tool for Potato Biosynthesis.</a:t>
            </a:r>
          </a:p>
          <a:p>
            <a:pPr lvl="0"/>
            <a:r>
              <a:rPr lang="en-US" sz="1200" kern="1200" dirty="0">
                <a:solidFill>
                  <a:schemeClr val="tx1"/>
                </a:solidFill>
                <a:effectLst/>
                <a:latin typeface="+mn-lt"/>
                <a:ea typeface="+mn-ea"/>
                <a:cs typeface="+mn-cs"/>
              </a:rPr>
              <a:t>Show students slide 8-9 to have them think about where atoms are moving from and moving to during biosynthesis. </a:t>
            </a:r>
          </a:p>
          <a:p>
            <a:pPr lvl="0"/>
            <a:r>
              <a:rPr lang="en-US" sz="1200" kern="1200" dirty="0">
                <a:solidFill>
                  <a:schemeClr val="tx1"/>
                </a:solidFill>
                <a:effectLst/>
                <a:latin typeface="+mn-lt"/>
                <a:ea typeface="+mn-ea"/>
                <a:cs typeface="+mn-cs"/>
              </a:rPr>
              <a:t>Display slides 10-12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20191253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solidFill>
                  <a:prstClr val="black">
                    <a:tint val="75000"/>
                  </a:prstClr>
                </a:solidFill>
              </a:rPr>
              <a:pPr>
                <a:defRPr/>
              </a:pPr>
              <a:t>‹#›</a:t>
            </a:fld>
            <a:endParaRPr lang="en-US">
              <a:solidFill>
                <a:prstClr val="black">
                  <a:tint val="75000"/>
                </a:prstClr>
              </a:solidFill>
            </a:endParaRPr>
          </a:p>
        </p:txBody>
      </p:sp>
      <p:pic>
        <p:nvPicPr>
          <p:cNvPr id="7" name="Picture 6" descr="C:\Documents and Settings\Craig Douglas\My Documents\for JJ\Carbon TIME\logo\Carbon TIME 1 line small.png"/>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pPr defTabSz="457200" fontAlgn="base">
              <a:spcBef>
                <a:spcPct val="0"/>
              </a:spcBef>
              <a:spcAft>
                <a:spcPct val="0"/>
              </a:spcAft>
            </a:pPr>
            <a:r>
              <a:rPr lang="en-US" sz="1300" i="1" dirty="0">
                <a:solidFill>
                  <a:prstClr val="black"/>
                </a:solidFill>
              </a:rPr>
              <a:t> </a:t>
            </a:r>
            <a:endParaRPr lang="en-US" sz="1300" dirty="0">
              <a:solidFill>
                <a:prstClr val="black"/>
              </a:solidFill>
            </a:endParaRPr>
          </a:p>
          <a:p>
            <a:pPr defTabSz="457200" fontAlgn="base">
              <a:spcBef>
                <a:spcPct val="0"/>
              </a:spcBef>
              <a:spcAft>
                <a:spcPct val="0"/>
              </a:spcAft>
            </a:pPr>
            <a:r>
              <a:rPr lang="en-US" sz="1300" i="1" dirty="0">
                <a:solidFill>
                  <a:prstClr val="black"/>
                </a:solidFill>
              </a:rPr>
              <a:t>Environmental Literacy Project</a:t>
            </a:r>
            <a:br>
              <a:rPr lang="en-US" sz="1300" i="1" dirty="0">
                <a:solidFill>
                  <a:prstClr val="black"/>
                </a:solidFill>
              </a:rPr>
            </a:br>
            <a:r>
              <a:rPr lang="en-US" sz="1300" i="1" dirty="0">
                <a:solidFill>
                  <a:prstClr val="black"/>
                </a:solidFill>
              </a:rPr>
              <a:t>Michigan State University</a:t>
            </a:r>
            <a:r>
              <a:rPr lang="en-US" sz="1300" dirty="0">
                <a:solidFill>
                  <a:prstClr val="black"/>
                </a:solidFill>
              </a:rPr>
              <a:t> </a:t>
            </a:r>
          </a:p>
        </p:txBody>
      </p:sp>
    </p:spTree>
    <p:extLst>
      <p:ext uri="{BB962C8B-B14F-4D97-AF65-F5344CB8AC3E}">
        <p14:creationId xmlns:p14="http://schemas.microsoft.com/office/powerpoint/2010/main" val="7710716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777902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781025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38489147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42569486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545904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63946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8029403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507941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13694188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defTabSz="457200">
              <a:defRPr/>
            </a:pPr>
            <a:endParaRPr lang="en-US">
              <a:solidFill>
                <a:prstClr val="black"/>
              </a:solidFill>
            </a:endParaRPr>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solidFill>
                <a:prstClr val="black"/>
              </a:solidFill>
            </a:endParaRPr>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solidFill>
                  <a:prstClr val="black">
                    <a:tint val="75000"/>
                  </a:prstClr>
                </a:solidFill>
              </a:rPr>
              <a:pPr>
                <a:defRPr/>
              </a:pPr>
              <a:t>‹#›</a:t>
            </a:fld>
            <a:endParaRPr lang="en-US">
              <a:solidFill>
                <a:prstClr val="black">
                  <a:tint val="75000"/>
                </a:prstClr>
              </a:solidFill>
            </a:endParaRPr>
          </a:p>
        </p:txBody>
      </p:sp>
    </p:spTree>
    <p:extLst>
      <p:ext uri="{BB962C8B-B14F-4D97-AF65-F5344CB8AC3E}">
        <p14:creationId xmlns:p14="http://schemas.microsoft.com/office/powerpoint/2010/main" val="23335974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defTabSz="457200">
              <a:defRPr/>
            </a:pPr>
            <a:fld id="{9D6E3948-9AC7-4963-980D-81ABFA4FA34A}" type="slidenum">
              <a:rPr lang="en-US" smtClean="0">
                <a:solidFill>
                  <a:prstClr val="black">
                    <a:tint val="75000"/>
                  </a:prstClr>
                </a:solidFill>
              </a:rPr>
              <a:pPr defTabSz="457200">
                <a:defRPr/>
              </a:pPr>
              <a:t>‹#›</a:t>
            </a:fld>
            <a:endParaRPr lang="en-US" dirty="0">
              <a:solidFill>
                <a:prstClr val="black">
                  <a:tint val="75000"/>
                </a:prstClr>
              </a:solidFill>
            </a:endParaRPr>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defTabSz="457200">
              <a:defRPr/>
            </a:pPr>
            <a:endParaRPr lang="en-US">
              <a:solidFill>
                <a:prstClr val="black"/>
              </a:solidFill>
            </a:endParaRPr>
          </a:p>
        </p:txBody>
      </p:sp>
    </p:spTree>
    <p:extLst>
      <p:ext uri="{BB962C8B-B14F-4D97-AF65-F5344CB8AC3E}">
        <p14:creationId xmlns:p14="http://schemas.microsoft.com/office/powerpoint/2010/main" val="1951684911"/>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0.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2.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3" Type="http://schemas.openxmlformats.org/officeDocument/2006/relationships/image" Target="../media/image35.tiff"/><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9.png"/><Relationship Id="rId7"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1.png"/><Relationship Id="rId10" Type="http://schemas.openxmlformats.org/officeDocument/2006/relationships/image" Target="../media/image16.png"/><Relationship Id="rId4" Type="http://schemas.openxmlformats.org/officeDocument/2006/relationships/image" Target="../media/image10.png"/><Relationship Id="rId9" Type="http://schemas.openxmlformats.org/officeDocument/2006/relationships/image" Target="../media/image15.png"/></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21.png"/><Relationship Id="rId3" Type="http://schemas.openxmlformats.org/officeDocument/2006/relationships/image" Target="../media/image11.png"/><Relationship Id="rId7" Type="http://schemas.openxmlformats.org/officeDocument/2006/relationships/image" Target="../media/image13.png"/><Relationship Id="rId12" Type="http://schemas.openxmlformats.org/officeDocument/2006/relationships/image" Target="../media/image20.png"/><Relationship Id="rId17" Type="http://schemas.openxmlformats.org/officeDocument/2006/relationships/image" Target="../media/image25.png"/><Relationship Id="rId2" Type="http://schemas.openxmlformats.org/officeDocument/2006/relationships/notesSlide" Target="../notesSlides/notesSlide9.xml"/><Relationship Id="rId16"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5" Type="http://schemas.openxmlformats.org/officeDocument/2006/relationships/image" Target="../media/image19.png"/><Relationship Id="rId15" Type="http://schemas.openxmlformats.org/officeDocument/2006/relationships/image" Target="../media/image23.png"/><Relationship Id="rId10" Type="http://schemas.openxmlformats.org/officeDocument/2006/relationships/image" Target="../media/image16.png"/><Relationship Id="rId4" Type="http://schemas.openxmlformats.org/officeDocument/2006/relationships/image" Target="../media/image18.png"/><Relationship Id="rId9" Type="http://schemas.openxmlformats.org/officeDocument/2006/relationships/image" Target="../media/image15.png"/><Relationship Id="rId1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pPr>
              <a:defRPr/>
            </a:pPr>
            <a:fld id="{D07E269F-9726-44B7-92E4-7A50054E190B}" type="slidenum">
              <a:rPr lang="en-US" smtClean="0">
                <a:solidFill>
                  <a:prstClr val="black">
                    <a:tint val="75000"/>
                  </a:prstClr>
                </a:solidFill>
              </a:rPr>
              <a:pPr>
                <a:defRPr/>
              </a:pPr>
              <a:t>1</a:t>
            </a:fld>
            <a:endParaRPr lang="en-US">
              <a:solidFill>
                <a:prstClr val="black">
                  <a:tint val="75000"/>
                </a:prstClr>
              </a:solidFill>
            </a:endParaRPr>
          </a:p>
        </p:txBody>
      </p:sp>
      <p:grpSp>
        <p:nvGrpSpPr>
          <p:cNvPr id="5" name="Group 4"/>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7" name="Picture 6" descr="Carbon TIME 1 line 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8" name="Title 1"/>
          <p:cNvSpPr txBox="1">
            <a:spLocks/>
          </p:cNvSpPr>
          <p:nvPr/>
        </p:nvSpPr>
        <p:spPr>
          <a:xfrm>
            <a:off x="733926" y="1203993"/>
            <a:ext cx="7772400" cy="2778459"/>
          </a:xfrm>
          <a:prstGeom prst="rect">
            <a:avLst/>
          </a:prstGeom>
        </p:spPr>
        <p:txBody>
          <a:bodyPr/>
          <a:lst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r>
              <a:rPr lang="en-US" altLang="en-US" i="1" dirty="0">
                <a:latin typeface="Arial" panose="020B0604020202020204" pitchFamily="34" charset="0"/>
                <a:cs typeface="Arial" panose="020B0604020202020204" pitchFamily="34" charset="0"/>
              </a:rPr>
              <a:t>Plants </a:t>
            </a:r>
            <a:r>
              <a:rPr lang="en-US" altLang="en-US" dirty="0">
                <a:latin typeface="Arial" panose="020B0604020202020204" pitchFamily="34" charset="0"/>
                <a:cs typeface="Arial" panose="020B0604020202020204" pitchFamily="34" charset="0"/>
              </a:rPr>
              <a:t>Unit</a:t>
            </a:r>
            <a:br>
              <a:rPr lang="en-US" altLang="en-US" dirty="0">
                <a:latin typeface="Arial" panose="020B0604020202020204" pitchFamily="34" charset="0"/>
                <a:cs typeface="Arial" panose="020B0604020202020204" pitchFamily="34" charset="0"/>
              </a:rPr>
            </a:br>
            <a:r>
              <a:rPr lang="en-US" altLang="en-US" dirty="0">
                <a:latin typeface="Arial" panose="020B0604020202020204" pitchFamily="34" charset="0"/>
                <a:cs typeface="Arial" panose="020B0604020202020204" pitchFamily="34" charset="0"/>
              </a:rPr>
              <a:t>Activity 5.3: </a:t>
            </a:r>
            <a:r>
              <a:rPr lang="en-US" dirty="0">
                <a:latin typeface="Arial" panose="020B0604020202020204" pitchFamily="34" charset="0"/>
                <a:cs typeface="Arial" panose="020B0604020202020204" pitchFamily="34" charset="0"/>
              </a:rPr>
              <a:t>Explaining </a:t>
            </a:r>
            <a:r>
              <a:rPr lang="en-US">
                <a:latin typeface="Arial" panose="020B0604020202020204" pitchFamily="34" charset="0"/>
                <a:cs typeface="Arial" panose="020B0604020202020204" pitchFamily="34" charset="0"/>
              </a:rPr>
              <a:t>How Potato Plants </a:t>
            </a:r>
            <a:r>
              <a:rPr lang="en-US" dirty="0">
                <a:latin typeface="Arial" panose="020B0604020202020204" pitchFamily="34" charset="0"/>
                <a:cs typeface="Arial" panose="020B0604020202020204" pitchFamily="34" charset="0"/>
              </a:rPr>
              <a:t>Grow: Biosynthesis</a:t>
            </a:r>
            <a:endParaRPr lang="en-US" altLang="en-US" dirty="0">
              <a:latin typeface="Arial" panose="020B0604020202020204" pitchFamily="34" charset="0"/>
              <a:cs typeface="Arial" panose="020B0604020202020204" pitchFamily="34" charset="0"/>
            </a:endParaRPr>
          </a:p>
        </p:txBody>
      </p:sp>
      <p:sp>
        <p:nvSpPr>
          <p:cNvPr id="13" name="AutoShape 7"/>
          <p:cNvSpPr>
            <a:spLocks noChangeArrowheads="1"/>
          </p:cNvSpPr>
          <p:nvPr/>
        </p:nvSpPr>
        <p:spPr bwMode="auto">
          <a:xfrm>
            <a:off x="3487138" y="4912512"/>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endParaRPr lang="en-US" altLang="en-US"/>
          </a:p>
        </p:txBody>
      </p:sp>
      <p:pic>
        <p:nvPicPr>
          <p:cNvPr id="14"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5547934" y="3291321"/>
            <a:ext cx="2528752" cy="34874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Picture 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bwMode="auto">
          <a:xfrm>
            <a:off x="1233746" y="4197849"/>
            <a:ext cx="1755944" cy="242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09789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10</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510209" y="1190037"/>
            <a:ext cx="3446716" cy="5016757"/>
          </a:xfrm>
          <a:prstGeom prst="rect">
            <a:avLst/>
          </a:prstGeom>
        </p:spPr>
        <p:txBody>
          <a:bodyPr wrap="square">
            <a:spAutoFit/>
          </a:bodyPr>
          <a:lstStyle/>
          <a:p>
            <a:r>
              <a:rPr lang="en-US" sz="3200" dirty="0"/>
              <a:t>Do you have:</a:t>
            </a:r>
          </a:p>
          <a:p>
            <a:pPr marL="457200" indent="-457200">
              <a:buFont typeface="Arial"/>
              <a:buChar char="•"/>
            </a:pPr>
            <a:r>
              <a:rPr lang="en-US" sz="3200" dirty="0"/>
              <a:t>an arrow showing small organic molecules or monomers (amino acids, sugars, and fatty acids) going into the potato cell? </a:t>
            </a:r>
          </a:p>
        </p:txBody>
      </p:sp>
      <p:cxnSp>
        <p:nvCxnSpPr>
          <p:cNvPr id="8" name="Curved Connector 7"/>
          <p:cNvCxnSpPr/>
          <p:nvPr/>
        </p:nvCxnSpPr>
        <p:spPr>
          <a:xfrm rot="16200000" flipH="1">
            <a:off x="457480" y="3505480"/>
            <a:ext cx="2206480" cy="536160"/>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1389035" y="2259819"/>
            <a:ext cx="1401844" cy="877163"/>
          </a:xfrm>
          <a:prstGeom prst="rect">
            <a:avLst/>
          </a:prstGeom>
          <a:solidFill>
            <a:schemeClr val="bg1"/>
          </a:solidFill>
          <a:ln>
            <a:solidFill>
              <a:schemeClr val="tx1"/>
            </a:solidFill>
          </a:ln>
        </p:spPr>
        <p:txBody>
          <a:bodyPr wrap="square" rtlCol="0">
            <a:spAutoFit/>
          </a:bodyPr>
          <a:lstStyle/>
          <a:p>
            <a:r>
              <a:rPr lang="en-US" sz="1700" dirty="0"/>
              <a:t>Small Organic Molecules or Monomers</a:t>
            </a:r>
          </a:p>
        </p:txBody>
      </p:sp>
      <p:grpSp>
        <p:nvGrpSpPr>
          <p:cNvPr id="12" name="Group 11"/>
          <p:cNvGrpSpPr/>
          <p:nvPr/>
        </p:nvGrpSpPr>
        <p:grpSpPr>
          <a:xfrm>
            <a:off x="431800" y="1371600"/>
            <a:ext cx="5232400" cy="4952999"/>
            <a:chOff x="0" y="1"/>
            <a:chExt cx="3543299" cy="3487419"/>
          </a:xfrm>
        </p:grpSpPr>
        <p:grpSp>
          <p:nvGrpSpPr>
            <p:cNvPr id="13" name="Group 12"/>
            <p:cNvGrpSpPr/>
            <p:nvPr/>
          </p:nvGrpSpPr>
          <p:grpSpPr>
            <a:xfrm>
              <a:off x="1143000" y="1"/>
              <a:ext cx="2400299" cy="3200404"/>
              <a:chOff x="844330" y="0"/>
              <a:chExt cx="1699975" cy="2311400"/>
            </a:xfrm>
          </p:grpSpPr>
          <p:cxnSp>
            <p:nvCxnSpPr>
              <p:cNvPr id="15" name="Straight Connector 14"/>
              <p:cNvCxnSpPr/>
              <p:nvPr/>
            </p:nvCxnSpPr>
            <p:spPr>
              <a:xfrm flipH="1" flipV="1">
                <a:off x="844330" y="990600"/>
                <a:ext cx="1085783" cy="242085"/>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flipH="1">
                <a:off x="1330037" y="1211283"/>
                <a:ext cx="604776" cy="11001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2" name="Picture 21" descr="C:\Users\Christa\Dropbox\2 CTIME2 General\2.2 Curriculum Development\2.2.2 Media and Images\1 From Craig\Graphics-Images\B&amp;W line drawings\potato plant line.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795" y="0"/>
                <a:ext cx="905510" cy="1733550"/>
              </a:xfrm>
              <a:prstGeom prst="rect">
                <a:avLst/>
              </a:prstGeom>
              <a:noFill/>
              <a:ln>
                <a:noFill/>
              </a:ln>
            </p:spPr>
          </p:pic>
        </p:grpSp>
        <p:pic>
          <p:nvPicPr>
            <p:cNvPr id="14" name="Picture 13" descr="root2.png"/>
            <p:cNvPicPr>
              <a:picLocks noChangeAspect="1"/>
            </p:cNvPicPr>
            <p:nvPr/>
          </p:nvPicPr>
          <p:blipFill rotWithShape="1">
            <a:blip r:embed="rId4" cstate="print">
              <a:extLst>
                <a:ext uri="{28A0092B-C50C-407E-A947-70E740481C1C}">
                  <a14:useLocalDpi xmlns:a14="http://schemas.microsoft.com/office/drawing/2010/main" val="0"/>
                </a:ext>
              </a:extLst>
            </a:blip>
            <a:srcRect l="2853" t="4876"/>
            <a:stretch/>
          </p:blipFill>
          <p:spPr bwMode="auto">
            <a:xfrm>
              <a:off x="0" y="1371600"/>
              <a:ext cx="2110740" cy="2115820"/>
            </a:xfrm>
            <a:prstGeom prst="ellipse">
              <a:avLst/>
            </a:prstGeom>
            <a:ln>
              <a:solidFill>
                <a:schemeClr val="tx1"/>
              </a:solid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5590477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11</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841999" y="1190037"/>
            <a:ext cx="3114925" cy="3046988"/>
          </a:xfrm>
          <a:prstGeom prst="rect">
            <a:avLst/>
          </a:prstGeom>
        </p:spPr>
        <p:txBody>
          <a:bodyPr wrap="square">
            <a:spAutoFit/>
          </a:bodyPr>
          <a:lstStyle/>
          <a:p>
            <a:r>
              <a:rPr lang="en-US" sz="3200" dirty="0"/>
              <a:t>Do you have:</a:t>
            </a:r>
          </a:p>
          <a:p>
            <a:pPr marL="457200" indent="-457200">
              <a:buFont typeface="Arial"/>
              <a:buChar char="•"/>
            </a:pPr>
            <a:r>
              <a:rPr lang="en-US" sz="3200" dirty="0"/>
              <a:t>an arrow showing soil minerals going into the potato cell? </a:t>
            </a:r>
          </a:p>
        </p:txBody>
      </p:sp>
      <p:cxnSp>
        <p:nvCxnSpPr>
          <p:cNvPr id="4" name="Curved Connector 3"/>
          <p:cNvCxnSpPr/>
          <p:nvPr/>
        </p:nvCxnSpPr>
        <p:spPr>
          <a:xfrm rot="5400000">
            <a:off x="1219200" y="2768600"/>
            <a:ext cx="2870200" cy="1447800"/>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2786107" y="1601923"/>
            <a:ext cx="1401844" cy="353943"/>
          </a:xfrm>
          <a:prstGeom prst="rect">
            <a:avLst/>
          </a:prstGeom>
          <a:solidFill>
            <a:schemeClr val="bg1"/>
          </a:solidFill>
          <a:ln>
            <a:solidFill>
              <a:schemeClr val="tx1"/>
            </a:solidFill>
          </a:ln>
        </p:spPr>
        <p:txBody>
          <a:bodyPr wrap="square" rtlCol="0">
            <a:spAutoFit/>
          </a:bodyPr>
          <a:lstStyle/>
          <a:p>
            <a:r>
              <a:rPr lang="en-US" sz="1700" dirty="0"/>
              <a:t>Soil Minerals</a:t>
            </a:r>
          </a:p>
        </p:txBody>
      </p:sp>
      <p:cxnSp>
        <p:nvCxnSpPr>
          <p:cNvPr id="15" name="Curved Connector 14"/>
          <p:cNvCxnSpPr/>
          <p:nvPr/>
        </p:nvCxnSpPr>
        <p:spPr>
          <a:xfrm rot="16200000" flipH="1">
            <a:off x="457480" y="3505480"/>
            <a:ext cx="2206480" cy="536160"/>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1389035" y="2259819"/>
            <a:ext cx="1401844" cy="877163"/>
          </a:xfrm>
          <a:prstGeom prst="rect">
            <a:avLst/>
          </a:prstGeom>
          <a:solidFill>
            <a:schemeClr val="bg1"/>
          </a:solidFill>
          <a:ln>
            <a:solidFill>
              <a:schemeClr val="tx1"/>
            </a:solidFill>
          </a:ln>
        </p:spPr>
        <p:txBody>
          <a:bodyPr wrap="square" rtlCol="0">
            <a:spAutoFit/>
          </a:bodyPr>
          <a:lstStyle/>
          <a:p>
            <a:r>
              <a:rPr lang="en-US" sz="1700" dirty="0"/>
              <a:t>Small Organic Molecules or Monomers</a:t>
            </a:r>
          </a:p>
        </p:txBody>
      </p:sp>
      <p:grpSp>
        <p:nvGrpSpPr>
          <p:cNvPr id="22" name="Group 21"/>
          <p:cNvGrpSpPr/>
          <p:nvPr/>
        </p:nvGrpSpPr>
        <p:grpSpPr>
          <a:xfrm>
            <a:off x="482600" y="1371600"/>
            <a:ext cx="5232400" cy="4952999"/>
            <a:chOff x="0" y="1"/>
            <a:chExt cx="3543299" cy="3487419"/>
          </a:xfrm>
        </p:grpSpPr>
        <p:grpSp>
          <p:nvGrpSpPr>
            <p:cNvPr id="23" name="Group 22"/>
            <p:cNvGrpSpPr/>
            <p:nvPr/>
          </p:nvGrpSpPr>
          <p:grpSpPr>
            <a:xfrm>
              <a:off x="1143000" y="1"/>
              <a:ext cx="2400299" cy="3200404"/>
              <a:chOff x="844330" y="0"/>
              <a:chExt cx="1699975" cy="2311400"/>
            </a:xfrm>
          </p:grpSpPr>
          <p:cxnSp>
            <p:nvCxnSpPr>
              <p:cNvPr id="25" name="Straight Connector 24"/>
              <p:cNvCxnSpPr/>
              <p:nvPr/>
            </p:nvCxnSpPr>
            <p:spPr>
              <a:xfrm flipH="1" flipV="1">
                <a:off x="844330" y="990600"/>
                <a:ext cx="1085783" cy="242085"/>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1330037" y="1211283"/>
                <a:ext cx="604776" cy="11001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7" name="Picture 26" descr="C:\Users\Christa\Dropbox\2 CTIME2 General\2.2 Curriculum Development\2.2.2 Media and Images\1 From Craig\Graphics-Images\B&amp;W line drawings\potato plant line.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795" y="0"/>
                <a:ext cx="905510" cy="1733550"/>
              </a:xfrm>
              <a:prstGeom prst="rect">
                <a:avLst/>
              </a:prstGeom>
              <a:noFill/>
              <a:ln>
                <a:noFill/>
              </a:ln>
            </p:spPr>
          </p:pic>
        </p:grpSp>
        <p:pic>
          <p:nvPicPr>
            <p:cNvPr id="24" name="Picture 23" descr="root2.png"/>
            <p:cNvPicPr>
              <a:picLocks noChangeAspect="1"/>
            </p:cNvPicPr>
            <p:nvPr/>
          </p:nvPicPr>
          <p:blipFill rotWithShape="1">
            <a:blip r:embed="rId4" cstate="print">
              <a:extLst>
                <a:ext uri="{28A0092B-C50C-407E-A947-70E740481C1C}">
                  <a14:useLocalDpi xmlns:a14="http://schemas.microsoft.com/office/drawing/2010/main" val="0"/>
                </a:ext>
              </a:extLst>
            </a:blip>
            <a:srcRect l="2853" t="4876"/>
            <a:stretch/>
          </p:blipFill>
          <p:spPr bwMode="auto">
            <a:xfrm>
              <a:off x="0" y="1371600"/>
              <a:ext cx="2110740" cy="2115820"/>
            </a:xfrm>
            <a:prstGeom prst="ellipse">
              <a:avLst/>
            </a:prstGeom>
            <a:ln>
              <a:solidFill>
                <a:schemeClr val="tx1"/>
              </a:solid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9516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12"/>
          </p:nvPr>
        </p:nvSpPr>
        <p:spPr/>
        <p:txBody>
          <a:bodyPr/>
          <a:lstStyle/>
          <a:p>
            <a:pPr>
              <a:defRPr/>
            </a:pPr>
            <a:fld id="{F359313E-C1DF-48B1-95AF-E4192BC71E0C}" type="slidenum">
              <a:rPr lang="en-US" smtClean="0">
                <a:solidFill>
                  <a:prstClr val="black">
                    <a:tint val="75000"/>
                  </a:prstClr>
                </a:solidFill>
              </a:rPr>
              <a:pPr>
                <a:defRPr/>
              </a:pPr>
              <a:t>12</a:t>
            </a:fld>
            <a:endParaRPr lang="en-US">
              <a:solidFill>
                <a:prstClr val="black">
                  <a:tint val="75000"/>
                </a:prstClr>
              </a:solidFill>
            </a:endParaRPr>
          </a:p>
        </p:txBody>
      </p:sp>
      <p:sp>
        <p:nvSpPr>
          <p:cNvPr id="5" name="TextBox 4"/>
          <p:cNvSpPr txBox="1"/>
          <p:nvPr/>
        </p:nvSpPr>
        <p:spPr>
          <a:xfrm>
            <a:off x="1730699" y="273845"/>
            <a:ext cx="5820329" cy="830997"/>
          </a:xfrm>
          <a:prstGeom prst="rect">
            <a:avLst/>
          </a:prstGeom>
          <a:solidFill>
            <a:schemeClr val="tx2">
              <a:lumMod val="40000"/>
              <a:lumOff val="60000"/>
            </a:schemeClr>
          </a:solidFill>
        </p:spPr>
        <p:txBody>
          <a:bodyPr wrap="square" rtlCol="0">
            <a:spAutoFit/>
          </a:bodyPr>
          <a:lstStyle/>
          <a:p>
            <a:pPr algn="ctr"/>
            <a:r>
              <a:rPr lang="en-US" sz="4800" dirty="0"/>
              <a:t>Matter</a:t>
            </a:r>
            <a:r>
              <a:rPr lang="en-US" sz="4800" dirty="0">
                <a:solidFill>
                  <a:srgbClr val="FF0000"/>
                </a:solidFill>
              </a:rPr>
              <a:t> </a:t>
            </a:r>
            <a:r>
              <a:rPr lang="en-US" sz="4800" dirty="0">
                <a:solidFill>
                  <a:prstClr val="black"/>
                </a:solidFill>
              </a:rPr>
              <a:t>Movement</a:t>
            </a:r>
          </a:p>
        </p:txBody>
      </p:sp>
      <p:sp>
        <p:nvSpPr>
          <p:cNvPr id="7" name="Rectangle 6"/>
          <p:cNvSpPr/>
          <p:nvPr/>
        </p:nvSpPr>
        <p:spPr>
          <a:xfrm>
            <a:off x="5844622" y="1364493"/>
            <a:ext cx="3299378" cy="3046988"/>
          </a:xfrm>
          <a:prstGeom prst="rect">
            <a:avLst/>
          </a:prstGeom>
        </p:spPr>
        <p:txBody>
          <a:bodyPr wrap="square">
            <a:spAutoFit/>
          </a:bodyPr>
          <a:lstStyle/>
          <a:p>
            <a:r>
              <a:rPr lang="en-US" sz="3200" dirty="0"/>
              <a:t>Do you have:</a:t>
            </a:r>
          </a:p>
          <a:p>
            <a:pPr marL="457200" indent="-457200">
              <a:buFont typeface="Arial"/>
              <a:buChar char="•"/>
            </a:pPr>
            <a:r>
              <a:rPr lang="en-US" sz="3200" dirty="0"/>
              <a:t>large organic molecules (or polymers) staying in the potato cell?</a:t>
            </a:r>
          </a:p>
        </p:txBody>
      </p:sp>
      <p:sp>
        <p:nvSpPr>
          <p:cNvPr id="9" name="TextBox 8"/>
          <p:cNvSpPr txBox="1"/>
          <p:nvPr/>
        </p:nvSpPr>
        <p:spPr>
          <a:xfrm>
            <a:off x="2148657" y="4695906"/>
            <a:ext cx="1357800" cy="877163"/>
          </a:xfrm>
          <a:prstGeom prst="rect">
            <a:avLst/>
          </a:prstGeom>
          <a:solidFill>
            <a:schemeClr val="bg1"/>
          </a:solidFill>
          <a:ln>
            <a:solidFill>
              <a:schemeClr val="tx1"/>
            </a:solidFill>
          </a:ln>
        </p:spPr>
        <p:txBody>
          <a:bodyPr wrap="square" rtlCol="0">
            <a:spAutoFit/>
          </a:bodyPr>
          <a:lstStyle/>
          <a:p>
            <a:r>
              <a:rPr lang="en-US" sz="1700" dirty="0"/>
              <a:t>Large organic molecules or polymers</a:t>
            </a:r>
          </a:p>
        </p:txBody>
      </p:sp>
      <p:sp>
        <p:nvSpPr>
          <p:cNvPr id="15" name="TextBox 14"/>
          <p:cNvSpPr txBox="1"/>
          <p:nvPr/>
        </p:nvSpPr>
        <p:spPr>
          <a:xfrm>
            <a:off x="4158459" y="1782363"/>
            <a:ext cx="184666" cy="369332"/>
          </a:xfrm>
          <a:prstGeom prst="rect">
            <a:avLst/>
          </a:prstGeom>
          <a:noFill/>
        </p:spPr>
        <p:txBody>
          <a:bodyPr wrap="none" rtlCol="0">
            <a:spAutoFit/>
          </a:bodyPr>
          <a:lstStyle/>
          <a:p>
            <a:endParaRPr lang="en-US" dirty="0"/>
          </a:p>
        </p:txBody>
      </p:sp>
      <p:cxnSp>
        <p:nvCxnSpPr>
          <p:cNvPr id="16" name="Curved Connector 15"/>
          <p:cNvCxnSpPr/>
          <p:nvPr/>
        </p:nvCxnSpPr>
        <p:spPr>
          <a:xfrm rot="5400000">
            <a:off x="1219200" y="2768600"/>
            <a:ext cx="2870200" cy="1447800"/>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2786107" y="1601923"/>
            <a:ext cx="1401844" cy="353943"/>
          </a:xfrm>
          <a:prstGeom prst="rect">
            <a:avLst/>
          </a:prstGeom>
          <a:solidFill>
            <a:schemeClr val="bg1"/>
          </a:solidFill>
          <a:ln>
            <a:solidFill>
              <a:schemeClr val="tx1"/>
            </a:solidFill>
          </a:ln>
        </p:spPr>
        <p:txBody>
          <a:bodyPr wrap="square" rtlCol="0">
            <a:spAutoFit/>
          </a:bodyPr>
          <a:lstStyle/>
          <a:p>
            <a:r>
              <a:rPr lang="en-US" sz="1700" dirty="0"/>
              <a:t>Soil Minerals</a:t>
            </a:r>
          </a:p>
        </p:txBody>
      </p:sp>
      <p:cxnSp>
        <p:nvCxnSpPr>
          <p:cNvPr id="23" name="Curved Connector 22"/>
          <p:cNvCxnSpPr/>
          <p:nvPr/>
        </p:nvCxnSpPr>
        <p:spPr>
          <a:xfrm rot="16200000" flipH="1">
            <a:off x="457480" y="3505480"/>
            <a:ext cx="2206480" cy="536160"/>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1389035" y="2259819"/>
            <a:ext cx="1401844" cy="877163"/>
          </a:xfrm>
          <a:prstGeom prst="rect">
            <a:avLst/>
          </a:prstGeom>
          <a:solidFill>
            <a:schemeClr val="bg1"/>
          </a:solidFill>
          <a:ln>
            <a:solidFill>
              <a:schemeClr val="tx1"/>
            </a:solidFill>
          </a:ln>
        </p:spPr>
        <p:txBody>
          <a:bodyPr wrap="square" rtlCol="0">
            <a:spAutoFit/>
          </a:bodyPr>
          <a:lstStyle/>
          <a:p>
            <a:r>
              <a:rPr lang="en-US" sz="1700" dirty="0"/>
              <a:t>Small Organic Molecules or Monomers</a:t>
            </a:r>
          </a:p>
        </p:txBody>
      </p:sp>
      <p:grpSp>
        <p:nvGrpSpPr>
          <p:cNvPr id="25" name="Group 24"/>
          <p:cNvGrpSpPr/>
          <p:nvPr/>
        </p:nvGrpSpPr>
        <p:grpSpPr>
          <a:xfrm>
            <a:off x="457200" y="1397000"/>
            <a:ext cx="5232400" cy="4952999"/>
            <a:chOff x="0" y="1"/>
            <a:chExt cx="3543299" cy="3487419"/>
          </a:xfrm>
        </p:grpSpPr>
        <p:grpSp>
          <p:nvGrpSpPr>
            <p:cNvPr id="26" name="Group 25"/>
            <p:cNvGrpSpPr/>
            <p:nvPr/>
          </p:nvGrpSpPr>
          <p:grpSpPr>
            <a:xfrm>
              <a:off x="1143000" y="1"/>
              <a:ext cx="2400299" cy="3200404"/>
              <a:chOff x="844330" y="0"/>
              <a:chExt cx="1699975" cy="2311400"/>
            </a:xfrm>
          </p:grpSpPr>
          <p:cxnSp>
            <p:nvCxnSpPr>
              <p:cNvPr id="28" name="Straight Connector 27"/>
              <p:cNvCxnSpPr/>
              <p:nvPr/>
            </p:nvCxnSpPr>
            <p:spPr>
              <a:xfrm flipH="1" flipV="1">
                <a:off x="844330" y="990600"/>
                <a:ext cx="1085783" cy="242085"/>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flipH="1">
                <a:off x="1330037" y="1211283"/>
                <a:ext cx="604776" cy="11001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30" name="Picture 29" descr="C:\Users\Christa\Dropbox\2 CTIME2 General\2.2 Curriculum Development\2.2.2 Media and Images\1 From Craig\Graphics-Images\B&amp;W line drawings\potato plant line.png"/>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38795" y="0"/>
                <a:ext cx="905510" cy="1733550"/>
              </a:xfrm>
              <a:prstGeom prst="rect">
                <a:avLst/>
              </a:prstGeom>
              <a:noFill/>
              <a:ln>
                <a:noFill/>
              </a:ln>
            </p:spPr>
          </p:pic>
        </p:grpSp>
        <p:pic>
          <p:nvPicPr>
            <p:cNvPr id="27" name="Picture 26" descr="root2.png"/>
            <p:cNvPicPr>
              <a:picLocks noChangeAspect="1"/>
            </p:cNvPicPr>
            <p:nvPr/>
          </p:nvPicPr>
          <p:blipFill rotWithShape="1">
            <a:blip r:embed="rId4" cstate="print">
              <a:extLst>
                <a:ext uri="{28A0092B-C50C-407E-A947-70E740481C1C}">
                  <a14:useLocalDpi xmlns:a14="http://schemas.microsoft.com/office/drawing/2010/main" val="0"/>
                </a:ext>
              </a:extLst>
            </a:blip>
            <a:srcRect l="2853" t="4876"/>
            <a:stretch/>
          </p:blipFill>
          <p:spPr bwMode="auto">
            <a:xfrm>
              <a:off x="0" y="1371600"/>
              <a:ext cx="2110740" cy="2115820"/>
            </a:xfrm>
            <a:prstGeom prst="ellipse">
              <a:avLst/>
            </a:prstGeom>
            <a:ln>
              <a:solidFill>
                <a:schemeClr val="tx1"/>
              </a:solid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7007151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7"/>
          <p:cNvSpPr txBox="1">
            <a:spLocks noChangeArrowheads="1"/>
          </p:cNvSpPr>
          <p:nvPr/>
        </p:nvSpPr>
        <p:spPr bwMode="auto">
          <a:xfrm>
            <a:off x="0" y="976306"/>
            <a:ext cx="9144000" cy="18651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lnSpc>
                <a:spcPct val="80000"/>
              </a:lnSpc>
              <a:spcBef>
                <a:spcPct val="0"/>
              </a:spcBef>
              <a:spcAft>
                <a:spcPct val="0"/>
              </a:spcAft>
            </a:pPr>
            <a:r>
              <a:rPr lang="en-US" altLang="en-US" sz="3200" dirty="0">
                <a:solidFill>
                  <a:prstClr val="black"/>
                </a:solidFill>
              </a:rPr>
              <a:t>What happens to </a:t>
            </a:r>
            <a:r>
              <a:rPr lang="en-US" altLang="zh-CN" sz="3200" dirty="0"/>
              <a:t>small organic molecules during biosynthesis?</a:t>
            </a:r>
          </a:p>
          <a:p>
            <a:pPr algn="ctr" defTabSz="457200" fontAlgn="base">
              <a:spcBef>
                <a:spcPct val="0"/>
              </a:spcBef>
              <a:spcAft>
                <a:spcPct val="0"/>
              </a:spcAft>
            </a:pPr>
            <a:endParaRPr lang="en-US" altLang="zh-CN" sz="3200" dirty="0"/>
          </a:p>
          <a:p>
            <a:pPr algn="ctr" defTabSz="457200" fontAlgn="base">
              <a:spcBef>
                <a:spcPct val="0"/>
              </a:spcBef>
              <a:spcAft>
                <a:spcPct val="0"/>
              </a:spcAft>
            </a:pPr>
            <a:endParaRPr lang="en-US" altLang="en-US" sz="3200" dirty="0">
              <a:solidFill>
                <a:prstClr val="black"/>
              </a:solidFill>
            </a:endParaRPr>
          </a:p>
        </p:txBody>
      </p:sp>
      <p:pic>
        <p:nvPicPr>
          <p:cNvPr id="31748" name="cell placeholder" hidden="1"/>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508500" y="2119313"/>
            <a:ext cx="3657600" cy="3651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4" name="cell"/>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58838" y="1744663"/>
            <a:ext cx="3657601" cy="3652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Oval 2"/>
          <p:cNvSpPr/>
          <p:nvPr/>
        </p:nvSpPr>
        <p:spPr>
          <a:xfrm>
            <a:off x="947738" y="3559175"/>
            <a:ext cx="44450" cy="46038"/>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
        <p:nvSpPr>
          <p:cNvPr id="22" name="Oval 21"/>
          <p:cNvSpPr/>
          <p:nvPr/>
        </p:nvSpPr>
        <p:spPr>
          <a:xfrm>
            <a:off x="-858838" y="1744663"/>
            <a:ext cx="3657601"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pic>
        <p:nvPicPr>
          <p:cNvPr id="1026" name="arrows"/>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918075" y="2141538"/>
            <a:ext cx="3119438" cy="3963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h2o" descr="C:\Documents and Settings\Craig Douglas\My Documents\for JJ\Systems &amp; Scale\molecules\water labeled06.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48363" y="3930650"/>
            <a:ext cx="50323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h2o" descr="C:\Documents and Settings\Craig Douglas\My Documents\for JJ\Systems &amp; Scale\molecules\water labeled06.5.png"/>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5948363" y="3930650"/>
            <a:ext cx="503237" cy="23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alanine"/>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5564188" y="1806575"/>
            <a:ext cx="995362"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glycine"/>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5584825" y="1806575"/>
            <a:ext cx="866775" cy="741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 name="AutoShape 2"/>
          <p:cNvSpPr>
            <a:spLocks noChangeArrowheads="1"/>
          </p:cNvSpPr>
          <p:nvPr/>
        </p:nvSpPr>
        <p:spPr bwMode="auto">
          <a:xfrm>
            <a:off x="5937250" y="3286125"/>
            <a:ext cx="936625" cy="1466850"/>
          </a:xfrm>
          <a:prstGeom prst="rightArrow">
            <a:avLst>
              <a:gd name="adj1" fmla="val 65889"/>
              <a:gd name="adj2" fmla="val 38319"/>
            </a:avLst>
          </a:prstGeom>
          <a:solidFill>
            <a:schemeClr val="bg1"/>
          </a:solidFill>
          <a:ln w="76200">
            <a:solidFill>
              <a:srgbClr val="00FF00"/>
            </a:solidFill>
            <a:round/>
            <a:headEnd/>
            <a:tailEnd/>
          </a:ln>
        </p:spPr>
        <p:txBody>
          <a:bodyPr lIns="62042" tIns="31021" rIns="62042" bIns="31021"/>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defTabSz="457200" fontAlgn="base">
              <a:spcBef>
                <a:spcPct val="0"/>
              </a:spcBef>
              <a:spcAft>
                <a:spcPct val="0"/>
              </a:spcAft>
            </a:pPr>
            <a:endParaRPr lang="en-US" altLang="en-US">
              <a:solidFill>
                <a:srgbClr val="000000"/>
              </a:solidFill>
            </a:endParaRPr>
          </a:p>
        </p:txBody>
      </p:sp>
      <p:sp>
        <p:nvSpPr>
          <p:cNvPr id="28" name="TextBox 27"/>
          <p:cNvSpPr txBox="1">
            <a:spLocks noChangeArrowheads="1"/>
          </p:cNvSpPr>
          <p:nvPr/>
        </p:nvSpPr>
        <p:spPr bwMode="auto">
          <a:xfrm>
            <a:off x="5899150" y="3759200"/>
            <a:ext cx="89852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2042" tIns="31021" rIns="62042" bIns="31021">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defTabSz="457200" fontAlgn="base">
              <a:spcBef>
                <a:spcPct val="0"/>
              </a:spcBef>
              <a:spcAft>
                <a:spcPct val="0"/>
              </a:spcAft>
            </a:pPr>
            <a:r>
              <a:rPr lang="en-US" altLang="en-US" sz="1600">
                <a:solidFill>
                  <a:srgbClr val="00FF00"/>
                </a:solidFill>
              </a:rPr>
              <a:t>Chemical change</a:t>
            </a:r>
          </a:p>
        </p:txBody>
      </p:sp>
      <p:sp>
        <p:nvSpPr>
          <p:cNvPr id="21" name="TextBox 1"/>
          <p:cNvSpPr txBox="1"/>
          <p:nvPr/>
        </p:nvSpPr>
        <p:spPr>
          <a:xfrm>
            <a:off x="242888" y="5310634"/>
            <a:ext cx="6039282" cy="1384995"/>
          </a:xfrm>
          <a:prstGeom prst="rect">
            <a:avLst/>
          </a:prstGeom>
          <a:noFill/>
        </p:spPr>
        <p:txBody>
          <a:bodyPr wrap="none" rtlCol="0">
            <a:spAutoFit/>
          </a:bodyPr>
          <a:ls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a:lstStyle>
          <a:p>
            <a:r>
              <a:rPr lang="en-US" sz="2800" dirty="0">
                <a:solidFill>
                  <a:prstClr val="black"/>
                </a:solidFill>
              </a:rPr>
              <a:t>Small organic molecules (monomers)</a:t>
            </a:r>
          </a:p>
          <a:p>
            <a:r>
              <a:rPr lang="en-US" sz="2800" dirty="0">
                <a:solidFill>
                  <a:prstClr val="black"/>
                </a:solidFill>
              </a:rPr>
              <a:t>go into cells, but don’t come out.  What </a:t>
            </a:r>
            <a:br>
              <a:rPr lang="en-US" sz="2800" dirty="0">
                <a:solidFill>
                  <a:prstClr val="black"/>
                </a:solidFill>
              </a:rPr>
            </a:br>
            <a:r>
              <a:rPr lang="en-US" sz="2800" dirty="0">
                <a:solidFill>
                  <a:prstClr val="black"/>
                </a:solidFill>
              </a:rPr>
              <a:t>happens inside the cells?</a:t>
            </a:r>
          </a:p>
        </p:txBody>
      </p:sp>
      <p:sp>
        <p:nvSpPr>
          <p:cNvPr id="16" name="TextBox 15"/>
          <p:cNvSpPr txBox="1"/>
          <p:nvPr/>
        </p:nvSpPr>
        <p:spPr>
          <a:xfrm>
            <a:off x="842224" y="183123"/>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2" name="Slide Number Placeholder 1">
            <a:extLst>
              <a:ext uri="{FF2B5EF4-FFF2-40B4-BE49-F238E27FC236}">
                <a16:creationId xmlns:a16="http://schemas.microsoft.com/office/drawing/2014/main" id="{4AE7C2BA-A9AC-4739-8332-9174FF5A3B3E}"/>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13</a:t>
            </a:fld>
            <a:endParaRPr lang="en-US">
              <a:solidFill>
                <a:prstClr val="black">
                  <a:tint val="75000"/>
                </a:prstClr>
              </a:solidFill>
            </a:endParaRPr>
          </a:p>
        </p:txBody>
      </p:sp>
    </p:spTree>
    <p:extLst>
      <p:ext uri="{BB962C8B-B14F-4D97-AF65-F5344CB8AC3E}">
        <p14:creationId xmlns:p14="http://schemas.microsoft.com/office/powerpoint/2010/main" val="2178384321"/>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xit" presetSubtype="0" fill="hold" grpId="0" nodeType="afterEffect">
                                  <p:stCondLst>
                                    <p:cond delay="100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100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1000"/>
                                  </p:stCondLst>
                                  <p:childTnLst>
                                    <p:animMotion origin="layout" path="M 0.00122 0.00301 L 0.5882 0.05598 " pathEditMode="relative" rAng="0" ptsTypes="AA">
                                      <p:cBhvr>
                                        <p:cTn id="13" dur="2000" fill="hold"/>
                                        <p:tgtEl>
                                          <p:spTgt spid="3074"/>
                                        </p:tgtEl>
                                        <p:attrNameLst>
                                          <p:attrName>ppt_x</p:attrName>
                                          <p:attrName>ppt_y</p:attrName>
                                        </p:attrNameLst>
                                      </p:cBhvr>
                                      <p:rCtr x="29340" y="2637"/>
                                    </p:animMotion>
                                  </p:childTnLst>
                                </p:cTn>
                              </p:par>
                              <p:par>
                                <p:cTn id="14" presetID="23" presetClass="entr" presetSubtype="16" fill="hold" grpId="2" nodeType="withEffect">
                                  <p:stCondLst>
                                    <p:cond delay="100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1000"/>
                                  </p:stCondLst>
                                  <p:childTnLst>
                                    <p:animMotion origin="layout" path="M 0.00122 0.003 L 0.5882 0.05551 " pathEditMode="relative" rAng="0" ptsTypes="AA">
                                      <p:cBhvr>
                                        <p:cTn id="19" dur="2000" fill="hold"/>
                                        <p:tgtEl>
                                          <p:spTgt spid="22"/>
                                        </p:tgtEl>
                                        <p:attrNameLst>
                                          <p:attrName>ppt_x</p:attrName>
                                          <p:attrName>ppt_y</p:attrName>
                                        </p:attrNameLst>
                                      </p:cBhvr>
                                      <p:rCtr x="29340" y="2614"/>
                                    </p:animMotion>
                                  </p:childTnLst>
                                </p:cTn>
                              </p:par>
                              <p:par>
                                <p:cTn id="20" presetID="10" presetClass="exit" presetSubtype="0" fill="hold" grpId="1" nodeType="withEffect">
                                  <p:stCondLst>
                                    <p:cond delay="2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nodeType="afterGroup">
                            <p:stCondLst>
                              <p:cond delay="3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childTnLst>
                          </p:cTn>
                        </p:par>
                        <p:par>
                          <p:cTn id="36" fill="hold" nodeType="afterGroup">
                            <p:stCondLst>
                              <p:cond delay="3500"/>
                            </p:stCondLst>
                            <p:childTnLst>
                              <p:par>
                                <p:cTn id="37" presetID="1"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0" presetClass="path" presetSubtype="0" repeatCount="indefinite" fill="hold" nodeType="withEffect">
                                  <p:stCondLst>
                                    <p:cond delay="0"/>
                                  </p:stCondLst>
                                  <p:childTnLst>
                                    <p:animMotion origin="layout" path="M -8.33333E-7 5.36664E-7 C -0.00312 0.0303 -0.02413 0.13208 -0.01858 0.18251 C -0.01302 0.23294 0.02222 0.27735 0.03299 0.30234 " pathEditMode="relative" rAng="0" ptsTypes="aaa">
                                      <p:cBhvr>
                                        <p:cTn id="40" dur="2000" fill="hold"/>
                                        <p:tgtEl>
                                          <p:spTgt spid="19"/>
                                        </p:tgtEl>
                                        <p:attrNameLst>
                                          <p:attrName>ppt_x</p:attrName>
                                          <p:attrName>ppt_y</p:attrName>
                                        </p:attrNameLst>
                                      </p:cBhvr>
                                      <p:rCtr x="434" y="15105"/>
                                    </p:animMotion>
                                  </p:childTnLst>
                                </p:cTn>
                              </p:par>
                              <p:par>
                                <p:cTn id="41" presetID="1" presetClass="entr" presetSubtype="0" fill="hold" nodeType="with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par>
                                <p:cTn id="43" presetID="0" presetClass="path" presetSubtype="0" repeatCount="indefinite" fill="hold" nodeType="withEffect">
                                  <p:stCondLst>
                                    <p:cond delay="0"/>
                                  </p:stCondLst>
                                  <p:childTnLst>
                                    <p:animMotion origin="layout" path="M 2.77778E-6 -1.11111E-6 C 0.00312 0.01389 0.01389 0.0456 0.01875 0.0838 C 0.02361 0.12199 0.02743 0.19908 0.02968 0.2294 " pathEditMode="relative" rAng="0" ptsTypes="aaa">
                                      <p:cBhvr>
                                        <p:cTn id="44" dur="2000" fill="hold"/>
                                        <p:tgtEl>
                                          <p:spTgt spid="17"/>
                                        </p:tgtEl>
                                        <p:attrNameLst>
                                          <p:attrName>ppt_x</p:attrName>
                                          <p:attrName>ppt_y</p:attrName>
                                        </p:attrNameLst>
                                      </p:cBhvr>
                                      <p:rCtr x="1476" y="11458"/>
                                    </p:animMotion>
                                  </p:childTnLst>
                                </p:cTn>
                              </p:par>
                              <p:par>
                                <p:cTn id="45" presetID="1" presetClass="entr" presetSubtype="0" fill="hold" nodeType="withEffect">
                                  <p:stCondLst>
                                    <p:cond delay="1000"/>
                                  </p:stCondLst>
                                  <p:childTnLst>
                                    <p:set>
                                      <p:cBhvr>
                                        <p:cTn id="46" dur="1" fill="hold">
                                          <p:stCondLst>
                                            <p:cond delay="0"/>
                                          </p:stCondLst>
                                        </p:cTn>
                                        <p:tgtEl>
                                          <p:spTgt spid="15"/>
                                        </p:tgtEl>
                                        <p:attrNameLst>
                                          <p:attrName>style.visibility</p:attrName>
                                        </p:attrNameLst>
                                      </p:cBhvr>
                                      <p:to>
                                        <p:strVal val="visible"/>
                                      </p:to>
                                    </p:set>
                                  </p:childTnLst>
                                </p:cTn>
                              </p:par>
                              <p:par>
                                <p:cTn id="47" presetID="0" presetClass="path" presetSubtype="0" repeatCount="indefinite" fill="hold" nodeType="withEffect">
                                  <p:stCondLst>
                                    <p:cond delay="1000"/>
                                  </p:stCondLst>
                                  <p:childTnLst>
                                    <p:animMotion origin="layout" path="M -8.33333E-7 5.36664E-7 C -0.00278 0.03007 -0.02153 0.12885 -0.01649 0.17997 C -0.01146 0.23109 0.02031 0.28013 0.03004 0.3065 " pathEditMode="relative" rAng="0" ptsTypes="aaa">
                                      <p:cBhvr>
                                        <p:cTn id="48" dur="2000" fill="hold"/>
                                        <p:tgtEl>
                                          <p:spTgt spid="15"/>
                                        </p:tgtEl>
                                        <p:attrNameLst>
                                          <p:attrName>ppt_x</p:attrName>
                                          <p:attrName>ppt_y</p:attrName>
                                        </p:attrNameLst>
                                      </p:cBhvr>
                                      <p:rCtr x="417" y="15313"/>
                                    </p:animMotion>
                                  </p:childTnLst>
                                </p:cTn>
                              </p:par>
                              <p:par>
                                <p:cTn id="49" presetID="1" presetClass="entr" presetSubtype="0" fill="hold" nodeType="withEffect">
                                  <p:stCondLst>
                                    <p:cond delay="1000"/>
                                  </p:stCondLst>
                                  <p:childTnLst>
                                    <p:set>
                                      <p:cBhvr>
                                        <p:cTn id="50" dur="1" fill="hold">
                                          <p:stCondLst>
                                            <p:cond delay="0"/>
                                          </p:stCondLst>
                                        </p:cTn>
                                        <p:tgtEl>
                                          <p:spTgt spid="30"/>
                                        </p:tgtEl>
                                        <p:attrNameLst>
                                          <p:attrName>style.visibility</p:attrName>
                                        </p:attrNameLst>
                                      </p:cBhvr>
                                      <p:to>
                                        <p:strVal val="visible"/>
                                      </p:to>
                                    </p:set>
                                  </p:childTnLst>
                                </p:cTn>
                              </p:par>
                              <p:par>
                                <p:cTn id="51" presetID="0" presetClass="path" presetSubtype="0" repeatCount="indefinite" fill="hold" nodeType="withEffect">
                                  <p:stCondLst>
                                    <p:cond delay="1000"/>
                                  </p:stCondLst>
                                  <p:childTnLst>
                                    <p:animMotion origin="layout" path="M 2.77778E-7 -1.11111E-6 C 0.00382 0.01088 0.01701 0.02778 0.02274 0.06597 C 0.02847 0.10417 0.03194 0.19537 0.03437 0.2294 " pathEditMode="relative" rAng="0" ptsTypes="aaa">
                                      <p:cBhvr>
                                        <p:cTn id="52" dur="2000" fill="hold"/>
                                        <p:tgtEl>
                                          <p:spTgt spid="30"/>
                                        </p:tgtEl>
                                        <p:attrNameLst>
                                          <p:attrName>ppt_x</p:attrName>
                                          <p:attrName>ppt_y</p:attrName>
                                        </p:attrNameLst>
                                      </p:cBhvr>
                                      <p:rCtr x="1719" y="11458"/>
                                    </p:animMotion>
                                  </p:childTnLst>
                                </p:cTn>
                              </p:par>
                            </p:childTnLst>
                          </p:cTn>
                        </p:par>
                        <p:par>
                          <p:cTn id="53" fill="hold">
                            <p:stCondLst>
                              <p:cond delay="6500"/>
                            </p:stCondLst>
                            <p:childTnLst>
                              <p:par>
                                <p:cTn id="54" presetID="10" presetClass="entr" presetSubtype="0" fill="hold" grpId="0" nodeType="after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fade">
                                      <p:cBhvr>
                                        <p:cTn id="5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 grpId="0" animBg="1"/>
      <p:bldP spid="22" grpId="0" animBg="1"/>
      <p:bldP spid="22" grpId="1" animBg="1"/>
      <p:bldP spid="22" grpId="2" animBg="1"/>
      <p:bldP spid="27" grpId="0" animBg="1"/>
      <p:bldP spid="28" grpId="0"/>
      <p:bldP spid="21"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Name the chemical change that potato cells use to build large organic molecules:</a:t>
            </a:r>
          </a:p>
          <a:p>
            <a:pPr marL="0" indent="0">
              <a:buNone/>
            </a:pPr>
            <a:r>
              <a:rPr lang="en-US" b="1" i="1" dirty="0">
                <a:solidFill>
                  <a:srgbClr val="0000FF"/>
                </a:solidFill>
              </a:rPr>
              <a:t>Biosynthesis</a:t>
            </a:r>
          </a:p>
          <a:p>
            <a:pPr marL="0" indent="0">
              <a:buNone/>
            </a:pPr>
            <a:endParaRPr lang="en-US" b="1" i="1" dirty="0">
              <a:solidFill>
                <a:srgbClr val="0000FF"/>
              </a:solidFill>
            </a:endParaRPr>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406952063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a:xfrm>
            <a:off x="298470" y="1849685"/>
            <a:ext cx="4038600" cy="4525963"/>
          </a:xfrm>
        </p:spPr>
        <p:txBody>
          <a:bodyPr>
            <a:normAutofit fontScale="92500" lnSpcReduction="10000"/>
          </a:bodyPr>
          <a:lstStyle/>
          <a:p>
            <a:pPr marL="0" indent="0">
              <a:buNone/>
            </a:pPr>
            <a:r>
              <a:rPr lang="en-US" dirty="0"/>
              <a:t>What molecules are carbon atoms in before the chemical change?  </a:t>
            </a:r>
          </a:p>
          <a:p>
            <a:pPr marL="0" indent="0">
              <a:buNone/>
            </a:pPr>
            <a:r>
              <a:rPr lang="en-US" b="1" i="1" dirty="0">
                <a:solidFill>
                  <a:srgbClr val="0000FF"/>
                </a:solidFill>
              </a:rPr>
              <a:t>Small organic molecules (or monomers such as amino acids, sugars, and fatty acids)</a:t>
            </a:r>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None</a:t>
            </a:r>
            <a:endParaRPr lang="en-US" dirty="0"/>
          </a:p>
        </p:txBody>
      </p:sp>
      <p:sp>
        <p:nvSpPr>
          <p:cNvPr id="5" name="Content Placeholder 4"/>
          <p:cNvSpPr>
            <a:spLocks noGrp="1"/>
          </p:cNvSpPr>
          <p:nvPr>
            <p:ph sz="half" idx="2"/>
          </p:nvPr>
        </p:nvSpPr>
        <p:spPr/>
        <p:txBody>
          <a:bodyPr>
            <a:normAutofit fontScale="92500" lnSpcReduction="10000"/>
          </a:bodyPr>
          <a:lstStyle/>
          <a:p>
            <a:pPr marL="0" indent="0">
              <a:buNone/>
            </a:pPr>
            <a:r>
              <a:rPr lang="en-US" dirty="0"/>
              <a:t>What molecules are carbon atoms in after the chemical change?</a:t>
            </a:r>
          </a:p>
          <a:p>
            <a:pPr marL="0" indent="0">
              <a:buNone/>
            </a:pPr>
            <a:r>
              <a:rPr lang="en-US" b="1" i="1" dirty="0">
                <a:solidFill>
                  <a:srgbClr val="0000FF"/>
                </a:solidFill>
              </a:rPr>
              <a:t>Large organic molecules (or carbohydrates, Fats/Lipids, and Proteins)</a:t>
            </a:r>
            <a:endParaRPr lang="en-US" dirty="0"/>
          </a:p>
          <a:p>
            <a:pPr marL="0" indent="0">
              <a:buNone/>
            </a:pPr>
            <a:endParaRPr lang="en-US" sz="2800" dirty="0"/>
          </a:p>
          <a:p>
            <a:pPr marL="0" indent="0">
              <a:buNone/>
            </a:pPr>
            <a:endParaRPr lang="en-US" sz="2800" dirty="0"/>
          </a:p>
          <a:p>
            <a:pPr marL="0" indent="0">
              <a:buNone/>
            </a:pPr>
            <a:r>
              <a:rPr lang="en-US" sz="2800" dirty="0"/>
              <a:t>What other molecules are produced? </a:t>
            </a:r>
          </a:p>
          <a:p>
            <a:pPr marL="0" indent="0">
              <a:buNone/>
            </a:pPr>
            <a:r>
              <a:rPr lang="en-US" b="1" i="1" dirty="0">
                <a:solidFill>
                  <a:srgbClr val="0000FF"/>
                </a:solidFill>
              </a:rPr>
              <a:t>Water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dirty="0"/>
          </a:p>
        </p:txBody>
      </p:sp>
      <p:sp>
        <p:nvSpPr>
          <p:cNvPr id="6" name="Right Arrow 5"/>
          <p:cNvSpPr>
            <a:spLocks/>
          </p:cNvSpPr>
          <p:nvPr/>
        </p:nvSpPr>
        <p:spPr>
          <a:xfrm>
            <a:off x="3598534" y="3639487"/>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32921564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a:xfrm>
            <a:off x="479876" y="1418756"/>
            <a:ext cx="4038600" cy="4525963"/>
          </a:xfrm>
        </p:spPr>
        <p:txBody>
          <a:bodyPr>
            <a:normAutofit/>
          </a:bodyPr>
          <a:lstStyle/>
          <a:p>
            <a:pPr marL="0" indent="0">
              <a:buNone/>
            </a:pPr>
            <a:r>
              <a:rPr lang="en-US" dirty="0"/>
              <a:t>What forms of energy go into this chemical change?</a:t>
            </a:r>
          </a:p>
          <a:p>
            <a:pPr marL="0" indent="0">
              <a:buNone/>
            </a:pPr>
            <a:r>
              <a:rPr lang="en-US" b="1" i="1" dirty="0">
                <a:solidFill>
                  <a:srgbClr val="0000FF"/>
                </a:solidFill>
              </a:rPr>
              <a:t>Chemical Energy</a:t>
            </a:r>
            <a:endParaRPr lang="en-US" dirty="0">
              <a:solidFill>
                <a:srgbClr val="0000FF"/>
              </a:solidFill>
            </a:endParaRPr>
          </a:p>
        </p:txBody>
      </p:sp>
      <p:sp>
        <p:nvSpPr>
          <p:cNvPr id="5" name="Content Placeholder 4"/>
          <p:cNvSpPr>
            <a:spLocks noGrp="1"/>
          </p:cNvSpPr>
          <p:nvPr>
            <p:ph sz="half" idx="2"/>
          </p:nvPr>
        </p:nvSpPr>
        <p:spPr>
          <a:xfrm>
            <a:off x="4648200" y="1418756"/>
            <a:ext cx="4038600" cy="5257800"/>
          </a:xfrm>
        </p:spPr>
        <p:txBody>
          <a:bodyPr>
            <a:normAutofit/>
          </a:bodyPr>
          <a:lstStyle/>
          <a:p>
            <a:pPr marL="0" indent="0">
              <a:buNone/>
            </a:pPr>
            <a:r>
              <a:rPr lang="en-US" dirty="0"/>
              <a:t>What forms of energy come out of this chemical change?</a:t>
            </a:r>
          </a:p>
          <a:p>
            <a:pPr marL="0" indent="0">
              <a:buNone/>
            </a:pPr>
            <a:r>
              <a:rPr lang="en-US" sz="2800" b="1" i="1" dirty="0">
                <a:solidFill>
                  <a:srgbClr val="0000FF"/>
                </a:solidFill>
              </a:rPr>
              <a:t>Chemical Energy</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16</a:t>
            </a:fld>
            <a:endParaRPr lang="en-US"/>
          </a:p>
        </p:txBody>
      </p:sp>
      <p:sp>
        <p:nvSpPr>
          <p:cNvPr id="6" name="Right Arrow 5"/>
          <p:cNvSpPr>
            <a:spLocks/>
          </p:cNvSpPr>
          <p:nvPr/>
        </p:nvSpPr>
        <p:spPr>
          <a:xfrm>
            <a:off x="3421627" y="3205124"/>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312706195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dirty="0"/>
              <a:t>How does biosynthesis fit into the story of how plants grow?</a:t>
            </a:r>
            <a:br>
              <a:rPr lang="en-US" dirty="0"/>
            </a:br>
            <a:r>
              <a:rPr lang="en-US" sz="2800" dirty="0"/>
              <a:t>Using the Plants Matter Tracing Tool</a:t>
            </a:r>
            <a:endParaRPr lang="en-US" dirty="0"/>
          </a:p>
        </p:txBody>
      </p:sp>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17</a:t>
            </a:fld>
            <a:endParaRPr lang="en-US"/>
          </a:p>
        </p:txBody>
      </p:sp>
      <p:pic>
        <p:nvPicPr>
          <p:cNvPr id="6" name="Picture 5">
            <a:extLst>
              <a:ext uri="{FF2B5EF4-FFF2-40B4-BE49-F238E27FC236}">
                <a16:creationId xmlns:a16="http://schemas.microsoft.com/office/drawing/2014/main" id="{7E794C24-1E01-4E4F-82CA-0703F4B45EAA}"/>
              </a:ext>
            </a:extLst>
          </p:cNvPr>
          <p:cNvPicPr>
            <a:picLocks noChangeAspect="1"/>
          </p:cNvPicPr>
          <p:nvPr/>
        </p:nvPicPr>
        <p:blipFill>
          <a:blip r:embed="rId3"/>
          <a:stretch>
            <a:fillRect/>
          </a:stretch>
        </p:blipFill>
        <p:spPr>
          <a:xfrm>
            <a:off x="447117" y="1780380"/>
            <a:ext cx="3600450" cy="4742761"/>
          </a:xfrm>
          <a:prstGeom prst="rect">
            <a:avLst/>
          </a:prstGeom>
        </p:spPr>
      </p:pic>
      <p:pic>
        <p:nvPicPr>
          <p:cNvPr id="11" name="Picture 10">
            <a:extLst>
              <a:ext uri="{FF2B5EF4-FFF2-40B4-BE49-F238E27FC236}">
                <a16:creationId xmlns:a16="http://schemas.microsoft.com/office/drawing/2014/main" id="{98A768DC-5E84-024E-AAA4-F83F988FA244}"/>
              </a:ext>
            </a:extLst>
          </p:cNvPr>
          <p:cNvPicPr>
            <a:picLocks noChangeAspect="1"/>
          </p:cNvPicPr>
          <p:nvPr/>
        </p:nvPicPr>
        <p:blipFill>
          <a:blip r:embed="rId4"/>
          <a:stretch>
            <a:fillRect/>
          </a:stretch>
        </p:blipFill>
        <p:spPr>
          <a:xfrm>
            <a:off x="4571999" y="1780379"/>
            <a:ext cx="3546389" cy="4742761"/>
          </a:xfrm>
          <a:prstGeom prst="rect">
            <a:avLst/>
          </a:prstGeom>
        </p:spPr>
      </p:pic>
    </p:spTree>
    <p:extLst>
      <p:ext uri="{BB962C8B-B14F-4D97-AF65-F5344CB8AC3E}">
        <p14:creationId xmlns:p14="http://schemas.microsoft.com/office/powerpoint/2010/main" val="32681732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4"/>
            <a:ext cx="5833872" cy="992402"/>
          </a:xfrm>
        </p:spPr>
        <p:txBody>
          <a:bodyPr>
            <a:noAutofit/>
          </a:bodyPr>
          <a:lstStyle/>
          <a:p>
            <a:r>
              <a:rPr lang="en-US" sz="3200" dirty="0"/>
              <a:t>Drawing arrows to show matter movement for biosynthesis</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1413026"/>
            <a:ext cx="5328458" cy="4998548"/>
          </a:xfrm>
        </p:spPr>
        <p:txBody>
          <a:bodyPr>
            <a:normAutofit/>
          </a:bodyPr>
          <a:lstStyle/>
          <a:p>
            <a:r>
              <a:rPr lang="en-US" dirty="0">
                <a:solidFill>
                  <a:srgbClr val="00B050"/>
                </a:solidFill>
              </a:rPr>
              <a:t>Green arrow: Sugar moves from leaves to all plant cells</a:t>
            </a:r>
          </a:p>
          <a:p>
            <a:r>
              <a:rPr lang="en-US" dirty="0">
                <a:solidFill>
                  <a:srgbClr val="FF0000"/>
                </a:solidFill>
              </a:rPr>
              <a:t>Red dots: Plant cells grow by making large organic molecules from small organic molecules</a:t>
            </a:r>
          </a:p>
          <a:p>
            <a:r>
              <a:rPr lang="en-US" dirty="0">
                <a:solidFill>
                  <a:srgbClr val="0432FF"/>
                </a:solidFill>
              </a:rPr>
              <a:t>(Optional: Carbon dioxide and water also enter and leave the plant)</a:t>
            </a:r>
          </a:p>
        </p:txBody>
      </p:sp>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18</a:t>
            </a:fld>
            <a:endParaRPr lang="en-US"/>
          </a:p>
        </p:txBody>
      </p:sp>
      <p:pic>
        <p:nvPicPr>
          <p:cNvPr id="6" name="Content Placeholder 4">
            <a:extLst>
              <a:ext uri="{FF2B5EF4-FFF2-40B4-BE49-F238E27FC236}">
                <a16:creationId xmlns:a16="http://schemas.microsoft.com/office/drawing/2014/main" id="{F42BDFE0-2FB8-FE42-8763-CEFB85E5B84B}"/>
              </a:ext>
            </a:extLst>
          </p:cNvPr>
          <p:cNvPicPr>
            <a:picLocks noChangeAspect="1"/>
          </p:cNvPicPr>
          <p:nvPr/>
        </p:nvPicPr>
        <p:blipFill>
          <a:blip r:embed="rId3"/>
          <a:stretch>
            <a:fillRect/>
          </a:stretch>
        </p:blipFill>
        <p:spPr>
          <a:xfrm>
            <a:off x="5785658" y="916825"/>
            <a:ext cx="2817115" cy="4906963"/>
          </a:xfrm>
          <a:prstGeom prst="rect">
            <a:avLst/>
          </a:prstGeom>
        </p:spPr>
      </p:pic>
    </p:spTree>
    <p:extLst>
      <p:ext uri="{BB962C8B-B14F-4D97-AF65-F5344CB8AC3E}">
        <p14:creationId xmlns:p14="http://schemas.microsoft.com/office/powerpoint/2010/main" val="338065690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746701"/>
          </a:xfrm>
        </p:spPr>
        <p:txBody>
          <a:bodyPr/>
          <a:lstStyle/>
          <a:p>
            <a:r>
              <a:rPr lang="en-US" dirty="0"/>
              <a:t>Telling the Whole Story</a:t>
            </a:r>
          </a:p>
        </p:txBody>
      </p:sp>
      <p:sp>
        <p:nvSpPr>
          <p:cNvPr id="3" name="Content Placeholder 2"/>
          <p:cNvSpPr>
            <a:spLocks noGrp="1"/>
          </p:cNvSpPr>
          <p:nvPr>
            <p:ph idx="1"/>
          </p:nvPr>
        </p:nvSpPr>
        <p:spPr>
          <a:xfrm>
            <a:off x="457200" y="752848"/>
            <a:ext cx="8229600" cy="4906748"/>
          </a:xfrm>
        </p:spPr>
        <p:txBody>
          <a:bodyPr/>
          <a:lstStyle/>
          <a:p>
            <a:pPr marL="0" indent="0">
              <a:buNone/>
            </a:pPr>
            <a:r>
              <a:rPr lang="en-US" sz="3000" b="1" dirty="0"/>
              <a:t>Question:</a:t>
            </a:r>
            <a:r>
              <a:rPr lang="en-US" sz="3000" dirty="0"/>
              <a:t> How does a cell in the root of a potato use food to grow and divide? </a:t>
            </a:r>
          </a:p>
          <a:p>
            <a:r>
              <a:rPr lang="en-US" sz="3000" dirty="0"/>
              <a:t>Does your story include these parts? (Check the back of the Three Questions Handout.)</a:t>
            </a:r>
          </a:p>
          <a:p>
            <a:endParaRPr lang="en-US" dirty="0"/>
          </a:p>
        </p:txBody>
      </p:sp>
      <p:sp>
        <p:nvSpPr>
          <p:cNvPr id="4" name="Slide Number Placeholder 3"/>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19</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666955492"/>
              </p:ext>
            </p:extLst>
          </p:nvPr>
        </p:nvGraphicFramePr>
        <p:xfrm>
          <a:off x="547869" y="2747546"/>
          <a:ext cx="7738670" cy="3968831"/>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816196">
                <a:tc>
                  <a:txBody>
                    <a:bodyPr/>
                    <a:lstStyle/>
                    <a:p>
                      <a:r>
                        <a:rPr lang="en-US" b="1" dirty="0"/>
                        <a:t>Matter movement: </a:t>
                      </a:r>
                      <a:r>
                        <a:rPr lang="en-US" b="0" dirty="0"/>
                        <a:t>Small</a:t>
                      </a:r>
                      <a:r>
                        <a:rPr lang="en-US" b="0" baseline="0" dirty="0"/>
                        <a:t> organic molecules (monomers, such as amino acids, sugars, fatty acids, and glycerol) and minerals from the soil enter the potato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1015843">
                <a:tc>
                  <a:txBody>
                    <a:bodyPr/>
                    <a:lstStyle/>
                    <a:p>
                      <a:r>
                        <a:rPr lang="en-US" b="1" dirty="0"/>
                        <a:t>Matter</a:t>
                      </a:r>
                      <a:r>
                        <a:rPr lang="en-US" b="1" baseline="0" dirty="0"/>
                        <a:t> change: </a:t>
                      </a:r>
                      <a:r>
                        <a:rPr lang="en-US" b="0" baseline="0" dirty="0"/>
                        <a:t>The small organic molecules (monomers) and </a:t>
                      </a:r>
                      <a:r>
                        <a:rPr lang="en-US" b="0" baseline="0"/>
                        <a:t>soil minerals </a:t>
                      </a:r>
                      <a:r>
                        <a:rPr lang="en-US" b="0" baseline="0" dirty="0"/>
                        <a:t>are combined together to make large organic molecules (polymers), such as carbohydrates, fays/lipids, and proteins. Water is produced during this process.</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1320596">
                <a:tc>
                  <a:txBody>
                    <a:bodyPr/>
                    <a:lstStyle/>
                    <a:p>
                      <a:r>
                        <a:rPr lang="en-US" b="1" dirty="0"/>
                        <a:t>Energy </a:t>
                      </a:r>
                      <a:r>
                        <a:rPr lang="en-US" b="1" baseline="0" dirty="0"/>
                        <a:t>change: </a:t>
                      </a:r>
                      <a:r>
                        <a:rPr lang="en-US" b="0" baseline="0" dirty="0"/>
                        <a:t>The chemical energy stored in the C-C and C-H bonds in the small organic molecules (monomers) stays in these bonds when they are combined into large organic molecules (polymers). The polymers still have chemical energy in C-C and C-H bonds after biosynthesis. </a:t>
                      </a:r>
                      <a:endParaRPr lang="en-US" dirty="0"/>
                    </a:p>
                  </a:txBody>
                  <a:tcPr>
                    <a:solidFill>
                      <a:srgbClr val="FFFBAD"/>
                    </a:solidFill>
                  </a:tcPr>
                </a:tc>
                <a:extLst>
                  <a:ext uri="{0D108BD9-81ED-4DB2-BD59-A6C34878D82A}">
                    <a16:rowId xmlns:a16="http://schemas.microsoft.com/office/drawing/2014/main" val="10002"/>
                  </a:ext>
                </a:extLst>
              </a:tr>
              <a:tr h="816196">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1" baseline="0" dirty="0"/>
                        <a:t> </a:t>
                      </a:r>
                      <a:r>
                        <a:rPr lang="en-US" b="0" baseline="0" dirty="0"/>
                        <a:t>The cell grows bigger and may eventually divide as more large organic molecules (polymers) are made.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6371576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44782010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do plants use soil minerals for?</a:t>
            </a:r>
          </a:p>
          <a:p>
            <a:r>
              <a:rPr lang="en-US" dirty="0"/>
              <a:t>Predictions</a:t>
            </a:r>
          </a:p>
          <a:p>
            <a:pPr lvl="1"/>
            <a:r>
              <a:rPr lang="en-US" dirty="0"/>
              <a:t>How do you think what we have learned about potatoes applies to other types of plants?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20</a:t>
            </a:fld>
            <a:endParaRPr lang="en-US"/>
          </a:p>
        </p:txBody>
      </p:sp>
    </p:spTree>
    <p:extLst>
      <p:ext uri="{BB962C8B-B14F-4D97-AF65-F5344CB8AC3E}">
        <p14:creationId xmlns:p14="http://schemas.microsoft.com/office/powerpoint/2010/main" val="237393433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21</a:t>
            </a:fld>
            <a:endParaRPr lang="en-US"/>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4981117" y="2262128"/>
            <a:ext cx="4029232" cy="2844800"/>
          </a:xfrm>
          <a:prstGeom prst="rect">
            <a:avLst/>
          </a:prstGeom>
          <a:ln>
            <a:solidFill>
              <a:schemeClr val="tx1"/>
            </a:solidFill>
          </a:ln>
        </p:spPr>
      </p:pic>
      <p:sp>
        <p:nvSpPr>
          <p:cNvPr id="8" name="TextBox 7">
            <a:extLst>
              <a:ext uri="{FF2B5EF4-FFF2-40B4-BE49-F238E27FC236}">
                <a16:creationId xmlns:a16="http://schemas.microsoft.com/office/drawing/2014/main" id="{B3D39903-3A9C-594B-AD73-2218632F9F92}"/>
              </a:ext>
            </a:extLst>
          </p:cNvPr>
          <p:cNvSpPr txBox="1"/>
          <p:nvPr/>
        </p:nvSpPr>
        <p:spPr>
          <a:xfrm>
            <a:off x="0" y="1269940"/>
            <a:ext cx="4981117" cy="5016758"/>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“Explaining How Plants Grow,” and your role in first column.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spTree>
    <p:extLst>
      <p:ext uri="{BB962C8B-B14F-4D97-AF65-F5344CB8AC3E}">
        <p14:creationId xmlns:p14="http://schemas.microsoft.com/office/powerpoint/2010/main" val="35166438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4281" t="22466" r="14931" b="10671"/>
          <a:stretch/>
        </p:blipFill>
        <p:spPr bwMode="auto">
          <a:xfrm>
            <a:off x="3465513" y="2343755"/>
            <a:ext cx="5514079" cy="2929703"/>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38395927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rtlCol="0">
            <a:normAutofit fontScale="90000"/>
          </a:bodyPr>
          <a:lstStyle/>
          <a:p>
            <a:pPr fontAlgn="auto">
              <a:spcAft>
                <a:spcPts val="0"/>
              </a:spcAft>
              <a:defRPr/>
            </a:pPr>
            <a:r>
              <a:rPr lang="en-US" dirty="0"/>
              <a:t>How do plants use food and minerals as materials for growth?</a:t>
            </a:r>
          </a:p>
        </p:txBody>
      </p:sp>
      <p:sp>
        <p:nvSpPr>
          <p:cNvPr id="4" name="Slide Number Placeholder 3"/>
          <p:cNvSpPr>
            <a:spLocks noGrp="1"/>
          </p:cNvSpPr>
          <p:nvPr>
            <p:ph type="sldNum" sz="quarter" idx="10"/>
          </p:nvPr>
        </p:nvSpPr>
        <p:spPr/>
        <p:txBody>
          <a:bodyPr/>
          <a:lstStyle/>
          <a:p>
            <a:pPr>
              <a:defRPr/>
            </a:pPr>
            <a:fld id="{EDAACC78-9E13-43C7-B00D-E472FEBBCC52}" type="slidenum">
              <a:rPr lang="en-US"/>
              <a:pPr>
                <a:defRPr/>
              </a:pPr>
              <a:t>4</a:t>
            </a:fld>
            <a:endParaRPr lang="en-US"/>
          </a:p>
        </p:txBody>
      </p:sp>
      <p:sp>
        <p:nvSpPr>
          <p:cNvPr id="16389" name="AutoShape 7"/>
          <p:cNvSpPr>
            <a:spLocks noChangeArrowheads="1"/>
          </p:cNvSpPr>
          <p:nvPr/>
        </p:nvSpPr>
        <p:spPr bwMode="auto">
          <a:xfrm>
            <a:off x="3386138" y="3276600"/>
            <a:ext cx="1468437" cy="609600"/>
          </a:xfrm>
          <a:prstGeom prst="rightArrow">
            <a:avLst>
              <a:gd name="adj1" fmla="val 50000"/>
              <a:gd name="adj2" fmla="val 96889"/>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endParaRPr lang="en-US" altLang="en-US"/>
          </a:p>
        </p:txBody>
      </p:sp>
      <p:pic>
        <p:nvPicPr>
          <p:cNvPr id="16390"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5550195" y="1368825"/>
            <a:ext cx="2736555" cy="3774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91"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bwMode="auto">
          <a:xfrm>
            <a:off x="1443810" y="2173199"/>
            <a:ext cx="1755944" cy="242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40711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85" y="10"/>
            <a:ext cx="9018255" cy="6374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a:xfrm>
            <a:off x="457200" y="0"/>
            <a:ext cx="8229600" cy="992188"/>
          </a:xfrm>
        </p:spPr>
        <p:txBody>
          <a:bodyPr/>
          <a:lstStyle/>
          <a:p>
            <a:r>
              <a:rPr lang="en-US" altLang="en-US" dirty="0"/>
              <a:t>Biosynthesis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5</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p:cNvSpPr/>
          <p:nvPr/>
        </p:nvSpPr>
        <p:spPr>
          <a:xfrm>
            <a:off x="6405412" y="1545326"/>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Tree>
    <p:extLst>
      <p:ext uri="{BB962C8B-B14F-4D97-AF65-F5344CB8AC3E}">
        <p14:creationId xmlns:p14="http://schemas.microsoft.com/office/powerpoint/2010/main" val="26407666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355600"/>
            <a:ext cx="8080744" cy="85090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2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or tracing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pic>
        <p:nvPicPr>
          <p:cNvPr id="3" name="Picture 2" descr="Screen Shot 2016-08-29 at 12.13.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51300" y="1524000"/>
            <a:ext cx="4330700" cy="4496557"/>
          </a:xfrm>
          <a:prstGeom prst="rect">
            <a:avLst/>
          </a:prstGeom>
          <a:ln>
            <a:solidFill>
              <a:schemeClr val="tx1"/>
            </a:solidFill>
          </a:ln>
        </p:spPr>
      </p:pic>
    </p:spTree>
    <p:extLst>
      <p:ext uri="{BB962C8B-B14F-4D97-AF65-F5344CB8AC3E}">
        <p14:creationId xmlns:p14="http://schemas.microsoft.com/office/powerpoint/2010/main" val="13935893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9400"/>
            <a:ext cx="8229600" cy="992188"/>
          </a:xfrm>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230467326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594095" y="5657672"/>
            <a:ext cx="5323680" cy="1200328"/>
          </a:xfrm>
          <a:prstGeom prst="rect">
            <a:avLst/>
          </a:prstGeom>
          <a:noFill/>
        </p:spPr>
        <p:txBody>
          <a:bodyPr wrap="square" rtlCol="0">
            <a:spAutoFit/>
          </a:bodyPr>
          <a:lstStyle/>
          <a:p>
            <a:pPr algn="ctr"/>
            <a:r>
              <a:rPr lang="en-US" sz="2400" b="1" u="sng" dirty="0"/>
              <a:t>Which</a:t>
            </a:r>
            <a:r>
              <a:rPr lang="en-US" sz="2400" dirty="0"/>
              <a:t> atoms and molecules move so that plants can grow through biosynthesis?</a:t>
            </a:r>
          </a:p>
        </p:txBody>
      </p:sp>
      <p:pic>
        <p:nvPicPr>
          <p:cNvPr id="34" name="shoot" hidden="1"/>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1094047" y="1227397"/>
            <a:ext cx="2307706" cy="2307706"/>
          </a:xfrm>
          <a:prstGeom prst="rect">
            <a:avLst/>
          </a:prstGeom>
          <a:noFill/>
          <a:extLst>
            <a:ext uri="{909E8E84-426E-40DD-AFC4-6F175D3DCCD1}">
              <a14:hiddenFill xmlns:a14="http://schemas.microsoft.com/office/drawing/2010/main">
                <a:solidFill>
                  <a:srgbClr val="FFFFFF"/>
                </a:solidFill>
              </a14:hiddenFill>
            </a:ext>
          </a:extLst>
        </p:spPr>
      </p:pic>
      <p:pic>
        <p:nvPicPr>
          <p:cNvPr id="35" name="root" descr="C:\Documents and Settings\Craig Douglas\My Documents\for JJ\Visual Teaching Tools\Plant\tree 05 roots.png" hidden="1"/>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956097" y="3908681"/>
            <a:ext cx="2307706" cy="2307706"/>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2"/>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2" name="Table 31"/>
          <p:cNvGraphicFramePr>
            <a:graphicFrameLocks noGrp="1"/>
          </p:cNvGraphicFramePr>
          <p:nvPr>
            <p:extLst>
              <p:ext uri="{D42A27DB-BD31-4B8C-83A1-F6EECF244321}">
                <p14:modId xmlns:p14="http://schemas.microsoft.com/office/powerpoint/2010/main" val="3399985252"/>
              </p:ext>
            </p:extLst>
          </p:nvPr>
        </p:nvGraphicFramePr>
        <p:xfrm>
          <a:off x="4846320" y="1027875"/>
          <a:ext cx="3841725" cy="4419600"/>
        </p:xfrm>
        <a:graphic>
          <a:graphicData uri="http://schemas.openxmlformats.org/drawingml/2006/table">
            <a:tbl>
              <a:tblPr firstRow="1" bandRow="1">
                <a:tableStyleId>{5940675A-B579-460E-94D1-54222C63F5DA}</a:tableStyleId>
              </a:tblPr>
              <a:tblGrid>
                <a:gridCol w="1147666">
                  <a:extLst>
                    <a:ext uri="{9D8B030D-6E8A-4147-A177-3AD203B41FA5}">
                      <a16:colId xmlns:a16="http://schemas.microsoft.com/office/drawing/2014/main" val="20000"/>
                    </a:ext>
                  </a:extLst>
                </a:gridCol>
                <a:gridCol w="2694059">
                  <a:extLst>
                    <a:ext uri="{9D8B030D-6E8A-4147-A177-3AD203B41FA5}">
                      <a16:colId xmlns:a16="http://schemas.microsoft.com/office/drawing/2014/main" val="20001"/>
                    </a:ext>
                  </a:extLst>
                </a:gridCol>
              </a:tblGrid>
              <a:tr h="1530637">
                <a:tc>
                  <a:txBody>
                    <a:bodyPr/>
                    <a:lstStyle/>
                    <a:p>
                      <a:endParaRPr lang="en-US" sz="2400" dirty="0"/>
                    </a:p>
                  </a:txBody>
                  <a:tcPr/>
                </a:tc>
                <a:tc>
                  <a:txBody>
                    <a:bodyPr/>
                    <a:lstStyle/>
                    <a:p>
                      <a:endParaRPr lang="en-US" sz="2400" dirty="0"/>
                    </a:p>
                  </a:txBody>
                  <a:tcPr/>
                </a:tc>
                <a:extLst>
                  <a:ext uri="{0D108BD9-81ED-4DB2-BD59-A6C34878D82A}">
                    <a16:rowId xmlns:a16="http://schemas.microsoft.com/office/drawing/2014/main" val="10000"/>
                  </a:ext>
                </a:extLst>
              </a:tr>
              <a:tr h="261257">
                <a:tc>
                  <a:txBody>
                    <a:bodyPr/>
                    <a:lstStyle/>
                    <a:p>
                      <a:pPr algn="ctr"/>
                      <a:r>
                        <a:rPr lang="en-US" sz="2400" dirty="0">
                          <a:solidFill>
                            <a:srgbClr val="28AAE1"/>
                          </a:solidFill>
                        </a:rPr>
                        <a:t>water</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703527"/>
                          </a:solidFill>
                        </a:rPr>
                        <a:t>minerals</a:t>
                      </a:r>
                    </a:p>
                  </a:txBody>
                  <a:tcPr/>
                </a:tc>
                <a:extLst>
                  <a:ext uri="{0D108BD9-81ED-4DB2-BD59-A6C34878D82A}">
                    <a16:rowId xmlns:a16="http://schemas.microsoft.com/office/drawing/2014/main" val="10001"/>
                  </a:ext>
                </a:extLst>
              </a:tr>
              <a:tr h="1974563">
                <a:tc gridSpan="2">
                  <a:txBody>
                    <a:bodyPr/>
                    <a:lstStyle/>
                    <a:p>
                      <a:pPr algn="ctr"/>
                      <a:endParaRPr lang="en-US" sz="2400" dirty="0"/>
                    </a:p>
                  </a:txBody>
                  <a:tcPr/>
                </a:tc>
                <a:tc hMerge="1">
                  <a:txBody>
                    <a:bodyPr/>
                    <a:lstStyle/>
                    <a:p>
                      <a:pPr algn="ctr"/>
                      <a:endParaRPr lang="en-US" dirty="0"/>
                    </a:p>
                  </a:txBody>
                  <a:tcPr/>
                </a:tc>
                <a:extLst>
                  <a:ext uri="{0D108BD9-81ED-4DB2-BD59-A6C34878D82A}">
                    <a16:rowId xmlns:a16="http://schemas.microsoft.com/office/drawing/2014/main" val="10002"/>
                  </a:ext>
                </a:extLst>
              </a:tr>
              <a:tr h="370840">
                <a:tc gridSpan="2">
                  <a:txBody>
                    <a:bodyPr/>
                    <a:lstStyle/>
                    <a:p>
                      <a:pPr algn="ctr"/>
                      <a:r>
                        <a:rPr lang="en-US" sz="2400" dirty="0">
                          <a:solidFill>
                            <a:srgbClr val="E80A89"/>
                          </a:solidFill>
                        </a:rPr>
                        <a:t>Glucose</a:t>
                      </a:r>
                    </a:p>
                  </a:txBody>
                  <a:tcPr/>
                </a:tc>
                <a:tc hMerge="1">
                  <a:txBody>
                    <a:bodyPr/>
                    <a:lstStyle/>
                    <a:p>
                      <a:pPr algn="ctr"/>
                      <a:endParaRPr lang="en-US" sz="2800" dirty="0"/>
                    </a:p>
                  </a:txBody>
                  <a:tcPr/>
                </a:tc>
                <a:extLst>
                  <a:ext uri="{0D108BD9-81ED-4DB2-BD59-A6C34878D82A}">
                    <a16:rowId xmlns:a16="http://schemas.microsoft.com/office/drawing/2014/main" val="10003"/>
                  </a:ext>
                </a:extLst>
              </a:tr>
            </a:tbl>
          </a:graphicData>
        </a:graphic>
      </p:graphicFrame>
      <p:pic>
        <p:nvPicPr>
          <p:cNvPr id="33" name="Picture 4" descr="C:\Documents and Settings\Craig Douglas\My Documents\for JJ\Systems &amp; Scale\molecules\water labeled06.5.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912864" y="1900238"/>
            <a:ext cx="991382" cy="46294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6912639" y="1980155"/>
            <a:ext cx="460444" cy="41511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Documents and Settings\Craig Douglas\My Documents\for JJ\Systems &amp; Scale\molecules\phosphate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449365" y="1193761"/>
            <a:ext cx="1178456" cy="134412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6033642" y="1583227"/>
            <a:ext cx="932304" cy="75495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9"/>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426661" y="3129142"/>
            <a:ext cx="2700715" cy="180047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p:cNvPicPr>
            <a:picLocks noChangeAspect="1" noChangeArrowheads="1"/>
          </p:cNvPicPr>
          <p:nvPr/>
        </p:nvPicPr>
        <p:blipFill>
          <a:blip r:embed="rId11" cstate="print">
            <a:extLst>
              <a:ext uri="{28A0092B-C50C-407E-A947-70E740481C1C}">
                <a14:useLocalDpi xmlns:a14="http://schemas.microsoft.com/office/drawing/2010/main"/>
              </a:ext>
            </a:extLst>
          </a:blip>
          <a:stretch>
            <a:fillRect/>
          </a:stretch>
        </p:blipFill>
        <p:spPr bwMode="auto">
          <a:xfrm>
            <a:off x="7076165" y="1412195"/>
            <a:ext cx="397714" cy="358095"/>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p:cNvSpPr txBox="1"/>
          <p:nvPr/>
        </p:nvSpPr>
        <p:spPr>
          <a:xfrm>
            <a:off x="418751" y="233779"/>
            <a:ext cx="8302573"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2" name="Slide Number Placeholder 1">
            <a:extLst>
              <a:ext uri="{FF2B5EF4-FFF2-40B4-BE49-F238E27FC236}">
                <a16:creationId xmlns:a16="http://schemas.microsoft.com/office/drawing/2014/main" id="{FC19195F-E528-4711-B09B-833E5AA67AD8}"/>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8</a:t>
            </a:fld>
            <a:endParaRPr lang="en-US">
              <a:solidFill>
                <a:prstClr val="black">
                  <a:tint val="75000"/>
                </a:prstClr>
              </a:solidFill>
            </a:endParaRPr>
          </a:p>
        </p:txBody>
      </p:sp>
    </p:spTree>
    <p:extLst>
      <p:ext uri="{BB962C8B-B14F-4D97-AF65-F5344CB8AC3E}">
        <p14:creationId xmlns:p14="http://schemas.microsoft.com/office/powerpoint/2010/main" val="17851501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par>
                                <p:cTn id="8" presetID="10" presetClass="entr" presetSubtype="0" fill="hold"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500"/>
                                        <p:tgtEl>
                                          <p:spTgt spid="33"/>
                                        </p:tgtEl>
                                      </p:cBhvr>
                                    </p:animEffect>
                                  </p:childTnLst>
                                </p:cTn>
                              </p:par>
                              <p:par>
                                <p:cTn id="11" presetID="10" presetClass="entr" presetSubtype="0" fill="hold" nodeType="withEffect">
                                  <p:stCondLst>
                                    <p:cond delay="0"/>
                                  </p:stCondLst>
                                  <p:childTnLst>
                                    <p:set>
                                      <p:cBhvr>
                                        <p:cTn id="12" dur="1" fill="hold">
                                          <p:stCondLst>
                                            <p:cond delay="0"/>
                                          </p:stCondLst>
                                        </p:cTn>
                                        <p:tgtEl>
                                          <p:spTgt spid="36"/>
                                        </p:tgtEl>
                                        <p:attrNameLst>
                                          <p:attrName>style.visibility</p:attrName>
                                        </p:attrNameLst>
                                      </p:cBhvr>
                                      <p:to>
                                        <p:strVal val="visible"/>
                                      </p:to>
                                    </p:set>
                                    <p:animEffect transition="in" filter="fade">
                                      <p:cBhvr>
                                        <p:cTn id="13" dur="500"/>
                                        <p:tgtEl>
                                          <p:spTgt spid="36"/>
                                        </p:tgtEl>
                                      </p:cBhvr>
                                    </p:animEffect>
                                  </p:childTnLst>
                                </p:cTn>
                              </p:par>
                              <p:par>
                                <p:cTn id="14" presetID="10" presetClass="entr" presetSubtype="0" fill="hold" nodeType="with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fade">
                                      <p:cBhvr>
                                        <p:cTn id="16" dur="500"/>
                                        <p:tgtEl>
                                          <p:spTgt spid="38"/>
                                        </p:tgtEl>
                                      </p:cBhvr>
                                    </p:animEffect>
                                  </p:childTnLst>
                                </p:cTn>
                              </p:par>
                              <p:par>
                                <p:cTn id="17" presetID="10" presetClass="entr" presetSubtype="0" fill="hold" nodeType="with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fade">
                                      <p:cBhvr>
                                        <p:cTn id="19" dur="500"/>
                                        <p:tgtEl>
                                          <p:spTgt spid="40"/>
                                        </p:tgtEl>
                                      </p:cBhvr>
                                    </p:animEffect>
                                  </p:childTnLst>
                                </p:cTn>
                              </p:par>
                              <p:par>
                                <p:cTn id="20" presetID="10" presetClass="entr" presetSubtype="0" fill="hold"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500"/>
                                        <p:tgtEl>
                                          <p:spTgt spid="41"/>
                                        </p:tgtEl>
                                      </p:cBhvr>
                                    </p:animEffect>
                                  </p:childTnLst>
                                </p:cTn>
                              </p:par>
                              <p:par>
                                <p:cTn id="23" presetID="10" presetClass="entr" presetSubtype="0" fill="hold"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3496137" y="5837817"/>
            <a:ext cx="5647863" cy="830997"/>
          </a:xfrm>
          <a:prstGeom prst="rect">
            <a:avLst/>
          </a:prstGeom>
          <a:noFill/>
        </p:spPr>
        <p:txBody>
          <a:bodyPr wrap="square" rtlCol="0">
            <a:spAutoFit/>
          </a:bodyPr>
          <a:lstStyle/>
          <a:p>
            <a:pPr algn="ctr"/>
            <a:r>
              <a:rPr lang="en-US" sz="2400" b="1" u="sng" dirty="0"/>
              <a:t>How</a:t>
            </a:r>
            <a:r>
              <a:rPr lang="en-US" sz="2400" dirty="0"/>
              <a:t> do glucose water, and minerals move for a plant stem cell to grow?</a:t>
            </a:r>
          </a:p>
        </p:txBody>
      </p:sp>
      <p:pic>
        <p:nvPicPr>
          <p:cNvPr id="29" name="potato"/>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 name="arrows"/>
          <p:cNvPicPr>
            <a:picLocks noChangeAspect="1" noChangeArrowheads="1"/>
          </p:cNvPicPr>
          <p:nvPr/>
        </p:nvPicPr>
        <p:blipFill>
          <a:blip r:embed="rId4">
            <a:extLst>
              <a:ext uri="{28A0092B-C50C-407E-A947-70E740481C1C}">
                <a14:useLocalDpi xmlns:a14="http://schemas.microsoft.com/office/drawing/2010/main"/>
              </a:ext>
            </a:extLst>
          </a:blip>
          <a:stretch>
            <a:fillRect/>
          </a:stretch>
        </p:blipFill>
        <p:spPr bwMode="auto">
          <a:xfrm>
            <a:off x="701964" y="1421797"/>
            <a:ext cx="3298588" cy="4979002"/>
          </a:xfrm>
          <a:prstGeom prst="rect">
            <a:avLst/>
          </a:prstGeom>
          <a:noFill/>
          <a:extLst>
            <a:ext uri="{909E8E84-426E-40DD-AFC4-6F175D3DCCD1}">
              <a14:hiddenFill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626529" y="2169000"/>
            <a:ext cx="2180687" cy="2180688"/>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2642036" y="2167921"/>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aphicFrame>
        <p:nvGraphicFramePr>
          <p:cNvPr id="32" name="Table 31"/>
          <p:cNvGraphicFramePr>
            <a:graphicFrameLocks noGrp="1"/>
          </p:cNvGraphicFramePr>
          <p:nvPr/>
        </p:nvGraphicFramePr>
        <p:xfrm>
          <a:off x="4846320" y="1379220"/>
          <a:ext cx="3841725" cy="4419600"/>
        </p:xfrm>
        <a:graphic>
          <a:graphicData uri="http://schemas.openxmlformats.org/drawingml/2006/table">
            <a:tbl>
              <a:tblPr firstRow="1" bandRow="1">
                <a:tableStyleId>{5940675A-B579-460E-94D1-54222C63F5DA}</a:tableStyleId>
              </a:tblPr>
              <a:tblGrid>
                <a:gridCol w="1147666">
                  <a:extLst>
                    <a:ext uri="{9D8B030D-6E8A-4147-A177-3AD203B41FA5}">
                      <a16:colId xmlns:a16="http://schemas.microsoft.com/office/drawing/2014/main" val="20000"/>
                    </a:ext>
                  </a:extLst>
                </a:gridCol>
                <a:gridCol w="2694059">
                  <a:extLst>
                    <a:ext uri="{9D8B030D-6E8A-4147-A177-3AD203B41FA5}">
                      <a16:colId xmlns:a16="http://schemas.microsoft.com/office/drawing/2014/main" val="20001"/>
                    </a:ext>
                  </a:extLst>
                </a:gridCol>
              </a:tblGrid>
              <a:tr h="1530637">
                <a:tc>
                  <a:txBody>
                    <a:bodyPr/>
                    <a:lstStyle/>
                    <a:p>
                      <a:endParaRPr lang="en-US" sz="2400" dirty="0"/>
                    </a:p>
                  </a:txBody>
                  <a:tcPr/>
                </a:tc>
                <a:tc>
                  <a:txBody>
                    <a:bodyPr/>
                    <a:lstStyle/>
                    <a:p>
                      <a:endParaRPr lang="en-US" sz="2400" dirty="0"/>
                    </a:p>
                  </a:txBody>
                  <a:tcPr/>
                </a:tc>
                <a:extLst>
                  <a:ext uri="{0D108BD9-81ED-4DB2-BD59-A6C34878D82A}">
                    <a16:rowId xmlns:a16="http://schemas.microsoft.com/office/drawing/2014/main" val="10000"/>
                  </a:ext>
                </a:extLst>
              </a:tr>
              <a:tr h="261257">
                <a:tc>
                  <a:txBody>
                    <a:bodyPr/>
                    <a:lstStyle/>
                    <a:p>
                      <a:pPr algn="ctr"/>
                      <a:r>
                        <a:rPr lang="en-US" sz="2400" dirty="0">
                          <a:solidFill>
                            <a:srgbClr val="28AAE1"/>
                          </a:solidFill>
                        </a:rPr>
                        <a:t>water</a:t>
                      </a:r>
                    </a:p>
                  </a:txBody>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703527"/>
                          </a:solidFill>
                        </a:rPr>
                        <a:t>minerals</a:t>
                      </a:r>
                    </a:p>
                  </a:txBody>
                  <a:tcPr/>
                </a:tc>
                <a:extLst>
                  <a:ext uri="{0D108BD9-81ED-4DB2-BD59-A6C34878D82A}">
                    <a16:rowId xmlns:a16="http://schemas.microsoft.com/office/drawing/2014/main" val="10001"/>
                  </a:ext>
                </a:extLst>
              </a:tr>
              <a:tr h="1974563">
                <a:tc gridSpan="2">
                  <a:txBody>
                    <a:bodyPr/>
                    <a:lstStyle/>
                    <a:p>
                      <a:pPr algn="ctr"/>
                      <a:endParaRPr lang="en-US" sz="2400" dirty="0"/>
                    </a:p>
                  </a:txBody>
                  <a:tcPr/>
                </a:tc>
                <a:tc hMerge="1">
                  <a:txBody>
                    <a:bodyPr/>
                    <a:lstStyle/>
                    <a:p>
                      <a:pPr algn="ctr"/>
                      <a:endParaRPr lang="en-US" dirty="0"/>
                    </a:p>
                  </a:txBody>
                  <a:tcPr/>
                </a:tc>
                <a:extLst>
                  <a:ext uri="{0D108BD9-81ED-4DB2-BD59-A6C34878D82A}">
                    <a16:rowId xmlns:a16="http://schemas.microsoft.com/office/drawing/2014/main" val="10002"/>
                  </a:ext>
                </a:extLst>
              </a:tr>
              <a:tr h="370840">
                <a:tc gridSpan="2">
                  <a:txBody>
                    <a:bodyPr/>
                    <a:lstStyle/>
                    <a:p>
                      <a:pPr algn="ctr"/>
                      <a:r>
                        <a:rPr lang="en-US" sz="2400" dirty="0">
                          <a:solidFill>
                            <a:srgbClr val="E80A89"/>
                          </a:solidFill>
                        </a:rPr>
                        <a:t>glucose</a:t>
                      </a:r>
                    </a:p>
                  </a:txBody>
                  <a:tcPr/>
                </a:tc>
                <a:tc hMerge="1">
                  <a:txBody>
                    <a:bodyPr/>
                    <a:lstStyle/>
                    <a:p>
                      <a:pPr algn="ctr"/>
                      <a:endParaRPr lang="en-US" sz="2800" dirty="0"/>
                    </a:p>
                  </a:txBody>
                  <a:tcPr/>
                </a:tc>
                <a:extLst>
                  <a:ext uri="{0D108BD9-81ED-4DB2-BD59-A6C34878D82A}">
                    <a16:rowId xmlns:a16="http://schemas.microsoft.com/office/drawing/2014/main" val="10003"/>
                  </a:ext>
                </a:extLst>
              </a:tr>
            </a:tbl>
          </a:graphicData>
        </a:graphic>
      </p:graphicFrame>
      <p:pic>
        <p:nvPicPr>
          <p:cNvPr id="33" name="Picture 4" descr="C:\Documents and Settings\Craig Douglas\My Documents\for JJ\Systems &amp; Scale\molecules\water labeled06.5.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912864" y="1900238"/>
            <a:ext cx="991382" cy="462943"/>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6885616" y="2250421"/>
            <a:ext cx="460444" cy="415111"/>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C:\Documents and Settings\Craig Douglas\My Documents\for JJ\Systems &amp; Scale\molecules\phosphate labeled06.png"/>
          <p:cNvPicPr>
            <a:picLocks noChangeAspect="1" noChangeArrowheads="1"/>
          </p:cNvPicPr>
          <p:nvPr/>
        </p:nvPicPr>
        <p:blipFill>
          <a:blip r:embed="rId8" cstate="print">
            <a:extLst>
              <a:ext uri="{28A0092B-C50C-407E-A947-70E740481C1C}">
                <a14:useLocalDpi xmlns:a14="http://schemas.microsoft.com/office/drawing/2010/main"/>
              </a:ext>
            </a:extLst>
          </a:blip>
          <a:srcRect/>
          <a:stretch>
            <a:fillRect/>
          </a:stretch>
        </p:blipFill>
        <p:spPr bwMode="auto">
          <a:xfrm>
            <a:off x="7449365" y="1518080"/>
            <a:ext cx="1178456" cy="134412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8"/>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6060666" y="1772413"/>
            <a:ext cx="932304" cy="754955"/>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9"/>
          <p:cNvPicPr>
            <a:picLocks noChangeAspect="1" noChangeArrowheads="1"/>
          </p:cNvPicPr>
          <p:nvPr/>
        </p:nvPicPr>
        <p:blipFill>
          <a:blip r:embed="rId10" cstate="print">
            <a:extLst>
              <a:ext uri="{28A0092B-C50C-407E-A947-70E740481C1C}">
                <a14:useLocalDpi xmlns:a14="http://schemas.microsoft.com/office/drawing/2010/main"/>
              </a:ext>
            </a:extLst>
          </a:blip>
          <a:stretch>
            <a:fillRect/>
          </a:stretch>
        </p:blipFill>
        <p:spPr bwMode="auto">
          <a:xfrm>
            <a:off x="5426661" y="3453461"/>
            <a:ext cx="2700715" cy="1800476"/>
          </a:xfrm>
          <a:prstGeom prst="rect">
            <a:avLst/>
          </a:prstGeom>
          <a:noFill/>
          <a:extLst>
            <a:ext uri="{909E8E84-426E-40DD-AFC4-6F175D3DCCD1}">
              <a14:hiddenFill xmlns:a14="http://schemas.microsoft.com/office/drawing/2010/main">
                <a:solidFill>
                  <a:srgbClr val="FFFFFF"/>
                </a:solidFill>
              </a14:hiddenFill>
            </a:ext>
          </a:extLst>
        </p:spPr>
      </p:pic>
      <p:pic>
        <p:nvPicPr>
          <p:cNvPr id="42" name="Picture 10"/>
          <p:cNvPicPr>
            <a:picLocks noChangeAspect="1" noChangeArrowheads="1"/>
          </p:cNvPicPr>
          <p:nvPr/>
        </p:nvPicPr>
        <p:blipFill>
          <a:blip r:embed="rId11" cstate="print">
            <a:extLst>
              <a:ext uri="{28A0092B-C50C-407E-A947-70E740481C1C}">
                <a14:useLocalDpi xmlns:a14="http://schemas.microsoft.com/office/drawing/2010/main"/>
              </a:ext>
            </a:extLst>
          </a:blip>
          <a:stretch>
            <a:fillRect/>
          </a:stretch>
        </p:blipFill>
        <p:spPr bwMode="auto">
          <a:xfrm>
            <a:off x="7184258" y="1709488"/>
            <a:ext cx="397714" cy="358095"/>
          </a:xfrm>
          <a:prstGeom prst="rect">
            <a:avLst/>
          </a:prstGeom>
          <a:noFill/>
          <a:extLst>
            <a:ext uri="{909E8E84-426E-40DD-AFC4-6F175D3DCCD1}">
              <a14:hiddenFill xmlns:a14="http://schemas.microsoft.com/office/drawing/2010/main">
                <a:solidFill>
                  <a:srgbClr val="FFFFFF"/>
                </a:solidFill>
              </a14:hiddenFill>
            </a:ext>
          </a:extLst>
        </p:spPr>
      </p:pic>
      <p:pic>
        <p:nvPicPr>
          <p:cNvPr id="43" name="k"/>
          <p:cNvPicPr>
            <a:picLocks noChangeAspect="1" noChangeArrowheads="1"/>
          </p:cNvPicPr>
          <p:nvPr/>
        </p:nvPicPr>
        <p:blipFill>
          <a:blip r:embed="rId12" cstate="print">
            <a:extLst>
              <a:ext uri="{28A0092B-C50C-407E-A947-70E740481C1C}">
                <a14:useLocalDpi xmlns:a14="http://schemas.microsoft.com/office/drawing/2010/main"/>
              </a:ext>
            </a:extLst>
          </a:blip>
          <a:stretch>
            <a:fillRect/>
          </a:stretch>
        </p:blipFill>
        <p:spPr bwMode="auto">
          <a:xfrm>
            <a:off x="1451746" y="4834265"/>
            <a:ext cx="122469" cy="110411"/>
          </a:xfrm>
          <a:prstGeom prst="rect">
            <a:avLst/>
          </a:prstGeom>
          <a:noFill/>
          <a:extLst>
            <a:ext uri="{909E8E84-426E-40DD-AFC4-6F175D3DCCD1}">
              <a14:hiddenFill xmlns:a14="http://schemas.microsoft.com/office/drawing/2010/main">
                <a:solidFill>
                  <a:srgbClr val="FFFFFF"/>
                </a:solidFill>
              </a14:hiddenFill>
            </a:ext>
          </a:extLst>
        </p:spPr>
      </p:pic>
      <p:pic>
        <p:nvPicPr>
          <p:cNvPr id="44" name="po4" descr="C:\Documents and Settings\Craig Douglas\My Documents\for JJ\Systems &amp; Scale\molecules\phosphate labeled06.png"/>
          <p:cNvPicPr>
            <a:picLocks noChangeAspect="1" noChangeArrowheads="1"/>
          </p:cNvPicPr>
          <p:nvPr/>
        </p:nvPicPr>
        <p:blipFill>
          <a:blip r:embed="rId13" cstate="print">
            <a:extLst>
              <a:ext uri="{28A0092B-C50C-407E-A947-70E740481C1C}">
                <a14:useLocalDpi xmlns:a14="http://schemas.microsoft.com/office/drawing/2010/main"/>
              </a:ext>
            </a:extLst>
          </a:blip>
          <a:srcRect/>
          <a:stretch>
            <a:fillRect/>
          </a:stretch>
        </p:blipFill>
        <p:spPr bwMode="auto">
          <a:xfrm>
            <a:off x="1350024" y="4701929"/>
            <a:ext cx="343696" cy="392014"/>
          </a:xfrm>
          <a:prstGeom prst="rect">
            <a:avLst/>
          </a:prstGeom>
          <a:noFill/>
          <a:extLst>
            <a:ext uri="{909E8E84-426E-40DD-AFC4-6F175D3DCCD1}">
              <a14:hiddenFill xmlns:a14="http://schemas.microsoft.com/office/drawing/2010/main">
                <a:solidFill>
                  <a:srgbClr val="FFFFFF"/>
                </a:solidFill>
              </a14:hiddenFill>
            </a:ext>
          </a:extLst>
        </p:spPr>
      </p:pic>
      <p:pic>
        <p:nvPicPr>
          <p:cNvPr id="45" name="ca"/>
          <p:cNvPicPr>
            <a:picLocks noChangeAspect="1" noChangeArrowheads="1"/>
          </p:cNvPicPr>
          <p:nvPr/>
        </p:nvPicPr>
        <p:blipFill>
          <a:blip r:embed="rId14" cstate="print">
            <a:extLst>
              <a:ext uri="{28A0092B-C50C-407E-A947-70E740481C1C}">
                <a14:useLocalDpi xmlns:a14="http://schemas.microsoft.com/office/drawing/2010/main"/>
              </a:ext>
            </a:extLst>
          </a:blip>
          <a:stretch>
            <a:fillRect/>
          </a:stretch>
        </p:blipFill>
        <p:spPr bwMode="auto">
          <a:xfrm>
            <a:off x="1451992" y="4826145"/>
            <a:ext cx="123413" cy="111119"/>
          </a:xfrm>
          <a:prstGeom prst="rect">
            <a:avLst/>
          </a:prstGeom>
          <a:noFill/>
          <a:extLst>
            <a:ext uri="{909E8E84-426E-40DD-AFC4-6F175D3DCCD1}">
              <a14:hiddenFill xmlns:a14="http://schemas.microsoft.com/office/drawing/2010/main">
                <a:solidFill>
                  <a:srgbClr val="FFFFFF"/>
                </a:solidFill>
              </a14:hiddenFill>
            </a:ext>
          </a:extLst>
        </p:spPr>
      </p:pic>
      <p:pic>
        <p:nvPicPr>
          <p:cNvPr id="46" name="no3"/>
          <p:cNvPicPr>
            <a:picLocks noChangeAspect="1" noChangeArrowheads="1"/>
          </p:cNvPicPr>
          <p:nvPr/>
        </p:nvPicPr>
        <p:blipFill>
          <a:blip r:embed="rId15" cstate="print">
            <a:extLst>
              <a:ext uri="{28A0092B-C50C-407E-A947-70E740481C1C}">
                <a14:useLocalDpi xmlns:a14="http://schemas.microsoft.com/office/drawing/2010/main"/>
              </a:ext>
            </a:extLst>
          </a:blip>
          <a:stretch>
            <a:fillRect/>
          </a:stretch>
        </p:blipFill>
        <p:spPr bwMode="auto">
          <a:xfrm>
            <a:off x="1383256" y="4806459"/>
            <a:ext cx="271905" cy="220182"/>
          </a:xfrm>
          <a:prstGeom prst="rect">
            <a:avLst/>
          </a:prstGeom>
          <a:noFill/>
          <a:extLst>
            <a:ext uri="{909E8E84-426E-40DD-AFC4-6F175D3DCCD1}">
              <a14:hiddenFill xmlns:a14="http://schemas.microsoft.com/office/drawing/2010/main">
                <a:solidFill>
                  <a:srgbClr val="FFFFFF"/>
                </a:solidFill>
              </a14:hiddenFill>
            </a:ext>
          </a:extLst>
        </p:spPr>
      </p:pic>
      <p:pic>
        <p:nvPicPr>
          <p:cNvPr id="48" name="glucose"/>
          <p:cNvPicPr>
            <a:picLocks noChangeAspect="1" noChangeArrowheads="1"/>
          </p:cNvPicPr>
          <p:nvPr/>
        </p:nvPicPr>
        <p:blipFill>
          <a:blip r:embed="rId16" cstate="print">
            <a:extLst>
              <a:ext uri="{28A0092B-C50C-407E-A947-70E740481C1C}">
                <a14:useLocalDpi xmlns:a14="http://schemas.microsoft.com/office/drawing/2010/main"/>
              </a:ext>
            </a:extLst>
          </a:blip>
          <a:stretch>
            <a:fillRect/>
          </a:stretch>
        </p:blipFill>
        <p:spPr bwMode="auto">
          <a:xfrm>
            <a:off x="1227626" y="2438924"/>
            <a:ext cx="829955" cy="553303"/>
          </a:xfrm>
          <a:prstGeom prst="rect">
            <a:avLst/>
          </a:prstGeom>
          <a:noFill/>
          <a:extLst>
            <a:ext uri="{909E8E84-426E-40DD-AFC4-6F175D3DCCD1}">
              <a14:hiddenFill xmlns:a14="http://schemas.microsoft.com/office/drawing/2010/main">
                <a:solidFill>
                  <a:srgbClr val="FFFFFF"/>
                </a:solidFill>
              </a14:hiddenFill>
            </a:ext>
          </a:extLst>
        </p:spPr>
      </p:pic>
      <p:pic>
        <p:nvPicPr>
          <p:cNvPr id="49" name="h2o" descr="C:\Documents and Settings\Craig Douglas\My Documents\for JJ\Systems &amp; Scale\molecules\water labeled06.5.png"/>
          <p:cNvPicPr>
            <a:picLocks noChangeAspect="1" noChangeArrowheads="1"/>
          </p:cNvPicPr>
          <p:nvPr/>
        </p:nvPicPr>
        <p:blipFill>
          <a:blip r:embed="rId17" cstate="print">
            <a:extLst>
              <a:ext uri="{28A0092B-C50C-407E-A947-70E740481C1C}">
                <a14:useLocalDpi xmlns:a14="http://schemas.microsoft.com/office/drawing/2010/main"/>
              </a:ext>
            </a:extLst>
          </a:blip>
          <a:srcRect/>
          <a:stretch>
            <a:fillRect/>
          </a:stretch>
        </p:blipFill>
        <p:spPr bwMode="auto">
          <a:xfrm>
            <a:off x="1374640" y="4819394"/>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50" name="glucose"/>
          <p:cNvPicPr>
            <a:picLocks noChangeAspect="1" noChangeArrowheads="1"/>
          </p:cNvPicPr>
          <p:nvPr/>
        </p:nvPicPr>
        <p:blipFill>
          <a:blip r:embed="rId16" cstate="print">
            <a:extLst>
              <a:ext uri="{28A0092B-C50C-407E-A947-70E740481C1C}">
                <a14:useLocalDpi xmlns:a14="http://schemas.microsoft.com/office/drawing/2010/main"/>
              </a:ext>
            </a:extLst>
          </a:blip>
          <a:stretch>
            <a:fillRect/>
          </a:stretch>
        </p:blipFill>
        <p:spPr bwMode="auto">
          <a:xfrm>
            <a:off x="1227626" y="2438924"/>
            <a:ext cx="829955" cy="553303"/>
          </a:xfrm>
          <a:prstGeom prst="rect">
            <a:avLst/>
          </a:prstGeom>
          <a:noFill/>
          <a:extLst>
            <a:ext uri="{909E8E84-426E-40DD-AFC4-6F175D3DCCD1}">
              <a14:hiddenFill xmlns:a14="http://schemas.microsoft.com/office/drawing/2010/main">
                <a:solidFill>
                  <a:srgbClr val="FFFFFF"/>
                </a:solidFill>
              </a14:hiddenFill>
            </a:ext>
          </a:extLst>
        </p:spPr>
      </p:pic>
      <p:sp>
        <p:nvSpPr>
          <p:cNvPr id="21" name="TextBox 20"/>
          <p:cNvSpPr txBox="1"/>
          <p:nvPr/>
        </p:nvSpPr>
        <p:spPr>
          <a:xfrm>
            <a:off x="415504" y="341886"/>
            <a:ext cx="8302573"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2" name="Slide Number Placeholder 1">
            <a:extLst>
              <a:ext uri="{FF2B5EF4-FFF2-40B4-BE49-F238E27FC236}">
                <a16:creationId xmlns:a16="http://schemas.microsoft.com/office/drawing/2014/main" id="{AFAC250D-7B72-427C-A6C4-AFEC6A260FF5}"/>
              </a:ext>
            </a:extLst>
          </p:cNvPr>
          <p:cNvSpPr>
            <a:spLocks noGrp="1"/>
          </p:cNvSpPr>
          <p:nvPr>
            <p:ph type="sldNum" sz="quarter" idx="10"/>
          </p:nvPr>
        </p:nvSpPr>
        <p:spPr/>
        <p:txBody>
          <a:bodyPr/>
          <a:lstStyle/>
          <a:p>
            <a:pPr>
              <a:defRPr/>
            </a:pPr>
            <a:fld id="{D07E269F-9726-44B7-92E4-7A50054E190B}" type="slidenum">
              <a:rPr lang="en-US" smtClean="0">
                <a:solidFill>
                  <a:prstClr val="black">
                    <a:tint val="75000"/>
                  </a:prstClr>
                </a:solidFill>
              </a:rPr>
              <a:pPr>
                <a:defRPr/>
              </a:pPr>
              <a:t>9</a:t>
            </a:fld>
            <a:endParaRPr lang="en-US">
              <a:solidFill>
                <a:prstClr val="black">
                  <a:tint val="75000"/>
                </a:prstClr>
              </a:solidFill>
            </a:endParaRPr>
          </a:p>
        </p:txBody>
      </p:sp>
    </p:spTree>
    <p:extLst>
      <p:ext uri="{BB962C8B-B14F-4D97-AF65-F5344CB8AC3E}">
        <p14:creationId xmlns:p14="http://schemas.microsoft.com/office/powerpoint/2010/main" val="14842637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par>
                                <p:cTn id="8" presetID="1" presetClass="entr" presetSubtype="0" fill="hold" grpId="3" nodeType="withEffect">
                                  <p:stCondLst>
                                    <p:cond delay="10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1000"/>
                            </p:stCondLst>
                            <p:childTnLst>
                              <p:par>
                                <p:cTn id="11" presetID="0" presetClass="path" presetSubtype="0" fill="hold" nodeType="afterEffect">
                                  <p:stCondLst>
                                    <p:cond delay="0"/>
                                  </p:stCondLst>
                                  <p:childTnLst>
                                    <p:animMotion origin="layout" path="M 4.16667E-6 4.81481E-6 L -0.15452 0.03981 " pathEditMode="relative" ptsTypes="AA">
                                      <p:cBhvr>
                                        <p:cTn id="12" dur="2000" fill="hold"/>
                                        <p:tgtEl>
                                          <p:spTgt spid="3074"/>
                                        </p:tgtEl>
                                        <p:attrNameLst>
                                          <p:attrName>ppt_x</p:attrName>
                                          <p:attrName>ppt_y</p:attrName>
                                        </p:attrNameLst>
                                      </p:cBhvr>
                                    </p:animMotion>
                                  </p:childTnLst>
                                </p:cTn>
                              </p:par>
                              <p:par>
                                <p:cTn id="13" presetID="6" presetClass="emph" presetSubtype="0" fill="hold" nodeType="withEffect">
                                  <p:stCondLst>
                                    <p:cond delay="0"/>
                                  </p:stCondLst>
                                  <p:childTnLst>
                                    <p:animScale>
                                      <p:cBhvr>
                                        <p:cTn id="14" dur="2000" fill="hold"/>
                                        <p:tgtEl>
                                          <p:spTgt spid="3074"/>
                                        </p:tgtEl>
                                      </p:cBhvr>
                                      <p:by x="2000" y="2000"/>
                                    </p:animScale>
                                  </p:childTnLst>
                                </p:cTn>
                              </p:par>
                              <p:par>
                                <p:cTn id="15" presetID="10" presetClass="exit" presetSubtype="0" fill="hold" nodeType="withEffect">
                                  <p:stCondLst>
                                    <p:cond delay="1500"/>
                                  </p:stCondLst>
                                  <p:childTnLst>
                                    <p:animEffect transition="out" filter="fade">
                                      <p:cBhvr>
                                        <p:cTn id="16" dur="500"/>
                                        <p:tgtEl>
                                          <p:spTgt spid="3074"/>
                                        </p:tgtEl>
                                      </p:cBhvr>
                                    </p:animEffect>
                                    <p:set>
                                      <p:cBhvr>
                                        <p:cTn id="17" dur="1" fill="hold">
                                          <p:stCondLst>
                                            <p:cond delay="499"/>
                                          </p:stCondLst>
                                        </p:cTn>
                                        <p:tgtEl>
                                          <p:spTgt spid="3074"/>
                                        </p:tgtEl>
                                        <p:attrNameLst>
                                          <p:attrName>style.visibility</p:attrName>
                                        </p:attrNameLst>
                                      </p:cBhvr>
                                      <p:to>
                                        <p:strVal val="hidden"/>
                                      </p:to>
                                    </p:set>
                                  </p:childTnLst>
                                </p:cTn>
                              </p:par>
                              <p:par>
                                <p:cTn id="18" presetID="0" presetClass="path" presetSubtype="0" fill="hold" grpId="0" nodeType="withEffect">
                                  <p:stCondLst>
                                    <p:cond delay="0"/>
                                  </p:stCondLst>
                                  <p:childTnLst>
                                    <p:animMotion origin="layout" path="M 5.55556E-7 2.07495E-6 L -0.15452 0.04048 " pathEditMode="relative" ptsTypes="AA">
                                      <p:cBhvr>
                                        <p:cTn id="19" dur="2000" fill="hold"/>
                                        <p:tgtEl>
                                          <p:spTgt spid="3"/>
                                        </p:tgtEl>
                                        <p:attrNameLst>
                                          <p:attrName>ppt_x</p:attrName>
                                          <p:attrName>ppt_y</p:attrName>
                                        </p:attrNameLst>
                                      </p:cBhvr>
                                    </p:animMotion>
                                  </p:childTnLst>
                                </p:cTn>
                              </p:par>
                              <p:par>
                                <p:cTn id="20" presetID="6" presetClass="emph" presetSubtype="0" fill="hold" grpId="1" nodeType="withEffect">
                                  <p:stCondLst>
                                    <p:cond delay="0"/>
                                  </p:stCondLst>
                                  <p:childTnLst>
                                    <p:animScale>
                                      <p:cBhvr>
                                        <p:cTn id="21" dur="2000" fill="hold"/>
                                        <p:tgtEl>
                                          <p:spTgt spid="3"/>
                                        </p:tgtEl>
                                      </p:cBhvr>
                                      <p:by x="2000" y="2000"/>
                                    </p:animScale>
                                  </p:childTnLst>
                                </p:cTn>
                              </p:par>
                              <p:par>
                                <p:cTn id="22" presetID="10" presetClass="entr" presetSubtype="0" fill="hold" grpId="2"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500"/>
                                        <p:tgtEl>
                                          <p:spTgt spid="3"/>
                                        </p:tgtEl>
                                      </p:cBhvr>
                                    </p:animEffect>
                                  </p:childTnLst>
                                </p:cTn>
                              </p:par>
                            </p:childTnLst>
                          </p:cTn>
                        </p:par>
                        <p:par>
                          <p:cTn id="25" fill="hold">
                            <p:stCondLst>
                              <p:cond delay="3000"/>
                            </p:stCondLst>
                            <p:childTnLst>
                              <p:par>
                                <p:cTn id="26" presetID="1" presetClass="entr" presetSubtype="0"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childTnLst>
                                </p:cTn>
                              </p:par>
                              <p:par>
                                <p:cTn id="28" presetID="0" presetClass="path" presetSubtype="0" repeatCount="indefinite" fill="hold" nodeType="withEffect">
                                  <p:stCondLst>
                                    <p:cond delay="0"/>
                                  </p:stCondLst>
                                  <p:childTnLst>
                                    <p:animMotion origin="layout" path="M 4.16667E-6 0 C 0.00399 -0.00787 0.01545 -0.03912 0.02378 -0.04769 C 0.03211 -0.05625 0.04062 -0.0375 0.04948 -0.05139 C 0.05833 -0.06528 0.07066 -0.11574 0.07656 -0.13148 C 0.08246 -0.14722 0.08281 -0.13727 0.08454 -0.1463 C 0.08628 -0.15532 0.08645 -0.17778 0.08698 -0.18611 " pathEditMode="relative" rAng="0" ptsTypes="aaaaaa">
                                      <p:cBhvr>
                                        <p:cTn id="29" dur="5000" fill="hold"/>
                                        <p:tgtEl>
                                          <p:spTgt spid="49"/>
                                        </p:tgtEl>
                                        <p:attrNameLst>
                                          <p:attrName>ppt_x</p:attrName>
                                          <p:attrName>ppt_y</p:attrName>
                                        </p:attrNameLst>
                                      </p:cBhvr>
                                      <p:rCtr x="4340" y="-9306"/>
                                    </p:animMotion>
                                  </p:childTnLst>
                                </p:cTn>
                              </p:par>
                              <p:par>
                                <p:cTn id="30" presetID="1" presetClass="entr" presetSubtype="0" fill="hold" nodeType="withEffect">
                                  <p:stCondLst>
                                    <p:cond delay="0"/>
                                  </p:stCondLst>
                                  <p:childTnLst>
                                    <p:set>
                                      <p:cBhvr>
                                        <p:cTn id="31" dur="1" fill="hold">
                                          <p:stCondLst>
                                            <p:cond delay="0"/>
                                          </p:stCondLst>
                                        </p:cTn>
                                        <p:tgtEl>
                                          <p:spTgt spid="50"/>
                                        </p:tgtEl>
                                        <p:attrNameLst>
                                          <p:attrName>style.visibility</p:attrName>
                                        </p:attrNameLst>
                                      </p:cBhvr>
                                      <p:to>
                                        <p:strVal val="visible"/>
                                      </p:to>
                                    </p:set>
                                  </p:childTnLst>
                                </p:cTn>
                              </p:par>
                              <p:par>
                                <p:cTn id="32" presetID="0" presetClass="path" presetSubtype="0" repeatCount="indefinite" fill="hold" nodeType="withEffect">
                                  <p:stCondLst>
                                    <p:cond delay="0"/>
                                  </p:stCondLst>
                                  <p:childTnLst>
                                    <p:animMotion origin="layout" path="M -3.88889E-6 -3.33333E-6 C 0.00955 0.00857 0.04618 0.03496 0.0573 0.05139 C 0.06841 0.06783 0.06476 0.08866 0.06667 0.09838 " pathEditMode="relative" rAng="0" ptsTypes="aaa">
                                      <p:cBhvr>
                                        <p:cTn id="33" dur="5000" fill="hold"/>
                                        <p:tgtEl>
                                          <p:spTgt spid="50"/>
                                        </p:tgtEl>
                                        <p:attrNameLst>
                                          <p:attrName>ppt_x</p:attrName>
                                          <p:attrName>ppt_y</p:attrName>
                                        </p:attrNameLst>
                                      </p:cBhvr>
                                      <p:rCtr x="3420" y="4907"/>
                                    </p:animMotion>
                                  </p:childTnLst>
                                </p:cTn>
                              </p:par>
                              <p:par>
                                <p:cTn id="34" presetID="1" presetClass="entr" presetSubtype="0" fill="hold" nodeType="withEffect">
                                  <p:stCondLst>
                                    <p:cond delay="1000"/>
                                  </p:stCondLst>
                                  <p:childTnLst>
                                    <p:set>
                                      <p:cBhvr>
                                        <p:cTn id="35" dur="1" fill="hold">
                                          <p:stCondLst>
                                            <p:cond delay="0"/>
                                          </p:stCondLst>
                                        </p:cTn>
                                        <p:tgtEl>
                                          <p:spTgt spid="43"/>
                                        </p:tgtEl>
                                        <p:attrNameLst>
                                          <p:attrName>style.visibility</p:attrName>
                                        </p:attrNameLst>
                                      </p:cBhvr>
                                      <p:to>
                                        <p:strVal val="visible"/>
                                      </p:to>
                                    </p:set>
                                  </p:childTnLst>
                                </p:cTn>
                              </p:par>
                              <p:par>
                                <p:cTn id="36" presetID="0" presetClass="path" presetSubtype="0" repeatCount="indefinite" fill="hold" nodeType="withEffect">
                                  <p:stCondLst>
                                    <p:cond delay="1000"/>
                                  </p:stCondLst>
                                  <p:childTnLst>
                                    <p:animMotion origin="layout" path="M -0.00017 0.00093 C 0.00313 -0.00648 0.01077 -0.03426 0.01997 -0.04398 C 0.02917 -0.0537 0.04566 -0.04375 0.05504 -0.05787 C 0.06441 -0.07199 0.0717 -0.11319 0.07656 -0.12824 C 0.08143 -0.14328 0.08281 -0.13889 0.08472 -0.14884 C 0.08663 -0.15879 0.08715 -0.17986 0.08768 -0.18796 " pathEditMode="relative" rAng="0" ptsTypes="aaaaaa">
                                      <p:cBhvr>
                                        <p:cTn id="37" dur="5000" fill="hold"/>
                                        <p:tgtEl>
                                          <p:spTgt spid="43"/>
                                        </p:tgtEl>
                                        <p:attrNameLst>
                                          <p:attrName>ppt_x</p:attrName>
                                          <p:attrName>ppt_y</p:attrName>
                                        </p:attrNameLst>
                                      </p:cBhvr>
                                      <p:rCtr x="4392" y="-9444"/>
                                    </p:animMotion>
                                  </p:childTnLst>
                                </p:cTn>
                              </p:par>
                              <p:par>
                                <p:cTn id="38" presetID="1" presetClass="entr" presetSubtype="0" fill="hold" nodeType="withEffect">
                                  <p:stCondLst>
                                    <p:cond delay="2000"/>
                                  </p:stCondLst>
                                  <p:childTnLst>
                                    <p:set>
                                      <p:cBhvr>
                                        <p:cTn id="39" dur="1" fill="hold">
                                          <p:stCondLst>
                                            <p:cond delay="0"/>
                                          </p:stCondLst>
                                        </p:cTn>
                                        <p:tgtEl>
                                          <p:spTgt spid="44"/>
                                        </p:tgtEl>
                                        <p:attrNameLst>
                                          <p:attrName>style.visibility</p:attrName>
                                        </p:attrNameLst>
                                      </p:cBhvr>
                                      <p:to>
                                        <p:strVal val="visible"/>
                                      </p:to>
                                    </p:set>
                                  </p:childTnLst>
                                </p:cTn>
                              </p:par>
                              <p:par>
                                <p:cTn id="40" presetID="0" presetClass="path" presetSubtype="0" repeatCount="indefinite" fill="hold" nodeType="withEffect">
                                  <p:stCondLst>
                                    <p:cond delay="2000"/>
                                  </p:stCondLst>
                                  <p:childTnLst>
                                    <p:animMotion origin="layout" path="M 0.00017 0.00046 C 0.00347 -0.00718 0.01111 -0.03565 0.02014 -0.0456 C 0.02917 -0.05556 0.04479 -0.04491 0.05434 -0.05903 C 0.06389 -0.07315 0.07222 -0.11528 0.07708 -0.13032 C 0.08194 -0.14537 0.08212 -0.13912 0.08368 -0.14884 C 0.08524 -0.15856 0.08594 -0.18079 0.08646 -0.18912 " pathEditMode="relative" rAng="0" ptsTypes="aaaaaa">
                                      <p:cBhvr>
                                        <p:cTn id="41" dur="5000" fill="hold"/>
                                        <p:tgtEl>
                                          <p:spTgt spid="44"/>
                                        </p:tgtEl>
                                        <p:attrNameLst>
                                          <p:attrName>ppt_x</p:attrName>
                                          <p:attrName>ppt_y</p:attrName>
                                        </p:attrNameLst>
                                      </p:cBhvr>
                                      <p:rCtr x="4306" y="-9491"/>
                                    </p:animMotion>
                                  </p:childTnLst>
                                </p:cTn>
                              </p:par>
                              <p:par>
                                <p:cTn id="42" presetID="1" presetClass="entr" presetSubtype="0" fill="hold" nodeType="withEffect">
                                  <p:stCondLst>
                                    <p:cond delay="3000"/>
                                  </p:stCondLst>
                                  <p:childTnLst>
                                    <p:set>
                                      <p:cBhvr>
                                        <p:cTn id="43" dur="1" fill="hold">
                                          <p:stCondLst>
                                            <p:cond delay="0"/>
                                          </p:stCondLst>
                                        </p:cTn>
                                        <p:tgtEl>
                                          <p:spTgt spid="46"/>
                                        </p:tgtEl>
                                        <p:attrNameLst>
                                          <p:attrName>style.visibility</p:attrName>
                                        </p:attrNameLst>
                                      </p:cBhvr>
                                      <p:to>
                                        <p:strVal val="visible"/>
                                      </p:to>
                                    </p:set>
                                  </p:childTnLst>
                                </p:cTn>
                              </p:par>
                              <p:par>
                                <p:cTn id="44" presetID="0" presetClass="path" presetSubtype="0" repeatCount="indefinite" fill="hold" nodeType="withEffect">
                                  <p:stCondLst>
                                    <p:cond delay="3000"/>
                                  </p:stCondLst>
                                  <p:childTnLst>
                                    <p:animMotion origin="layout" path="M 4.16667E-6 1.85185E-6 C 0.00329 -0.0081 0.01041 -0.03773 0.01927 -0.04792 C 0.02812 -0.0581 0.04357 -0.04746 0.05295 -0.06088 C 0.06232 -0.07431 0.06979 -0.11366 0.07517 -0.12847 C 0.08055 -0.14329 0.08316 -0.13912 0.08507 -0.14954 C 0.08698 -0.15996 0.08628 -0.18264 0.08663 -0.19144 " pathEditMode="relative" rAng="0" ptsTypes="aaaaaa">
                                      <p:cBhvr>
                                        <p:cTn id="45" dur="5000" fill="hold"/>
                                        <p:tgtEl>
                                          <p:spTgt spid="46"/>
                                        </p:tgtEl>
                                        <p:attrNameLst>
                                          <p:attrName>ppt_x</p:attrName>
                                          <p:attrName>ppt_y</p:attrName>
                                        </p:attrNameLst>
                                      </p:cBhvr>
                                      <p:rCtr x="4340" y="-9583"/>
                                    </p:animMotion>
                                  </p:childTnLst>
                                </p:cTn>
                              </p:par>
                              <p:par>
                                <p:cTn id="46" presetID="1" presetClass="entr" presetSubtype="0" fill="hold" nodeType="withEffect">
                                  <p:stCondLst>
                                    <p:cond delay="4000"/>
                                  </p:stCondLst>
                                  <p:childTnLst>
                                    <p:set>
                                      <p:cBhvr>
                                        <p:cTn id="47" dur="1" fill="hold">
                                          <p:stCondLst>
                                            <p:cond delay="0"/>
                                          </p:stCondLst>
                                        </p:cTn>
                                        <p:tgtEl>
                                          <p:spTgt spid="45"/>
                                        </p:tgtEl>
                                        <p:attrNameLst>
                                          <p:attrName>style.visibility</p:attrName>
                                        </p:attrNameLst>
                                      </p:cBhvr>
                                      <p:to>
                                        <p:strVal val="visible"/>
                                      </p:to>
                                    </p:set>
                                  </p:childTnLst>
                                </p:cTn>
                              </p:par>
                              <p:par>
                                <p:cTn id="48" presetID="0" presetClass="path" presetSubtype="0" repeatCount="indefinite" fill="hold" nodeType="withEffect">
                                  <p:stCondLst>
                                    <p:cond delay="4000"/>
                                  </p:stCondLst>
                                  <p:childTnLst>
                                    <p:animMotion origin="layout" path="M -1.38889E-6 4.44444E-6 C 0.00382 -0.00764 0.01354 -0.03542 0.02309 -0.04561 C 0.03264 -0.05579 0.04844 -0.04769 0.05747 -0.06088 C 0.06649 -0.07408 0.07222 -0.10996 0.07691 -0.12477 C 0.0816 -0.13959 0.08386 -0.13936 0.08559 -0.14977 C 0.08733 -0.16019 0.08698 -0.17917 0.08733 -0.18681 " pathEditMode="relative" rAng="0" ptsTypes="aaaaaa">
                                      <p:cBhvr>
                                        <p:cTn id="49" dur="5000" fill="hold"/>
                                        <p:tgtEl>
                                          <p:spTgt spid="45"/>
                                        </p:tgtEl>
                                        <p:attrNameLst>
                                          <p:attrName>ppt_x</p:attrName>
                                          <p:attrName>ppt_y</p:attrName>
                                        </p:attrNameLst>
                                      </p:cBhvr>
                                      <p:rCtr x="4358" y="-9352"/>
                                    </p:animMotion>
                                  </p:childTnLst>
                                </p:cTn>
                              </p:par>
                              <p:par>
                                <p:cTn id="50" presetID="1" presetClass="entr" presetSubtype="0" fill="hold" nodeType="withEffect">
                                  <p:stCondLst>
                                    <p:cond delay="2500"/>
                                  </p:stCondLst>
                                  <p:childTnLst>
                                    <p:set>
                                      <p:cBhvr>
                                        <p:cTn id="51" dur="1" fill="hold">
                                          <p:stCondLst>
                                            <p:cond delay="0"/>
                                          </p:stCondLst>
                                        </p:cTn>
                                        <p:tgtEl>
                                          <p:spTgt spid="48"/>
                                        </p:tgtEl>
                                        <p:attrNameLst>
                                          <p:attrName>style.visibility</p:attrName>
                                        </p:attrNameLst>
                                      </p:cBhvr>
                                      <p:to>
                                        <p:strVal val="visible"/>
                                      </p:to>
                                    </p:set>
                                  </p:childTnLst>
                                </p:cTn>
                              </p:par>
                              <p:par>
                                <p:cTn id="52" presetID="0" presetClass="path" presetSubtype="0" repeatCount="indefinite" fill="hold" nodeType="withEffect">
                                  <p:stCondLst>
                                    <p:cond delay="2500"/>
                                  </p:stCondLst>
                                  <p:childTnLst>
                                    <p:animMotion origin="layout" path="M -3.88889E-6 -3.33333E-6 C 0.00973 0.0088 0.04723 0.03611 0.05851 0.05278 C 0.0698 0.06945 0.06546 0.08959 0.06719 0.09931 " pathEditMode="relative" rAng="0" ptsTypes="aaa">
                                      <p:cBhvr>
                                        <p:cTn id="53" dur="5000" fill="hold"/>
                                        <p:tgtEl>
                                          <p:spTgt spid="48"/>
                                        </p:tgtEl>
                                        <p:attrNameLst>
                                          <p:attrName>ppt_x</p:attrName>
                                          <p:attrName>ppt_y</p:attrName>
                                        </p:attrNameLst>
                                      </p:cBhvr>
                                      <p:rCtr x="3490" y="49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Lst>
  </p:timing>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2161</TotalTime>
  <Words>4033</Words>
  <Application>Microsoft Macintosh PowerPoint</Application>
  <PresentationFormat>On-screen Show (4:3)</PresentationFormat>
  <Paragraphs>306</Paragraphs>
  <Slides>21</Slides>
  <Notes>21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21</vt:i4>
      </vt:variant>
    </vt:vector>
  </HeadingPairs>
  <TitlesOfParts>
    <vt:vector size="24" baseType="lpstr">
      <vt:lpstr>Arial</vt:lpstr>
      <vt:lpstr>Calibri</vt:lpstr>
      <vt:lpstr>1_Office Theme</vt:lpstr>
      <vt:lpstr>PowerPoint Presentation</vt:lpstr>
      <vt:lpstr>PowerPoint Presentation</vt:lpstr>
      <vt:lpstr>Revisit your arguments</vt:lpstr>
      <vt:lpstr>How do plants use food and minerals as materials for growth?</vt:lpstr>
      <vt:lpstr>Biosynthesis</vt:lpstr>
      <vt:lpstr>Constructing Explanations</vt:lpstr>
      <vt:lpstr>Comparing Ideas with a Partner</vt:lpstr>
      <vt:lpstr>PowerPoint Presentation</vt:lpstr>
      <vt:lpstr>PowerPoint Presentation</vt:lpstr>
      <vt:lpstr>PowerPoint Presentation</vt:lpstr>
      <vt:lpstr>PowerPoint Presentation</vt:lpstr>
      <vt:lpstr>PowerPoint Presentation</vt:lpstr>
      <vt:lpstr>PowerPoint Presentation</vt:lpstr>
      <vt:lpstr>Matter Change</vt:lpstr>
      <vt:lpstr>Matter Change</vt:lpstr>
      <vt:lpstr>Energy Change</vt:lpstr>
      <vt:lpstr>How does biosynthesis fit into the story of how plants grow? Using the Plants Matter Tracing Tool</vt:lpstr>
      <vt:lpstr>Drawing arrows to show matter movement for biosynthesis</vt:lpstr>
      <vt:lpstr>Telling the Whole Story</vt:lpstr>
      <vt:lpstr>Exit Ticket</vt:lpstr>
      <vt:lpstr>Learning Tracking Tool</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Animals Lesson 4.2</dc:title>
  <dc:creator>Jennifer</dc:creator>
  <cp:lastModifiedBy>Tompkins, Elizabeth</cp:lastModifiedBy>
  <cp:revision>80</cp:revision>
  <dcterms:created xsi:type="dcterms:W3CDTF">2015-08-01T15:02:05Z</dcterms:created>
  <dcterms:modified xsi:type="dcterms:W3CDTF">2020-03-23T18:20:07Z</dcterms:modified>
</cp:coreProperties>
</file>