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82" r:id="rId2"/>
  </p:sldIdLst>
  <p:sldSz cx="12179300" cy="9134475" type="ledger"/>
  <p:notesSz cx="6858000" cy="9144000"/>
  <p:defaultTextStyle>
    <a:defPPr>
      <a:defRPr lang="en-US"/>
    </a:defPPr>
    <a:lvl1pPr marL="0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8945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7889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6834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5779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4723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3668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2613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1557" algn="l" defTabSz="60894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77">
          <p15:clr>
            <a:srgbClr val="A4A3A4"/>
          </p15:clr>
        </p15:guide>
        <p15:guide id="4" pos="3836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a Haverly" initials="CH" lastIdx="3" clrIdx="0"/>
  <p:cmAuthor id="1" name="Sarah  Bodbyl" initials="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2"/>
    <p:restoredTop sz="79567" autoAdjust="0"/>
  </p:normalViewPr>
  <p:slideViewPr>
    <p:cSldViewPr snapToGrid="0" snapToObjects="1">
      <p:cViewPr>
        <p:scale>
          <a:sx n="87" d="100"/>
          <a:sy n="87" d="100"/>
        </p:scale>
        <p:origin x="976" y="144"/>
      </p:cViewPr>
      <p:guideLst>
        <p:guide orient="horz" pos="2160"/>
        <p:guide pos="2880"/>
        <p:guide orient="horz" pos="2877"/>
        <p:guide pos="38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handoutMaster" Target="handoutMasters/handoutMaster1.xml"/><Relationship Id="rId5" Type="http://schemas.openxmlformats.org/officeDocument/2006/relationships/commentAuthors" Target="commentAuthors.xml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2DF50D-21D7-7F4E-8017-195F3FC74AC2}" type="datetimeFigureOut">
              <a:rPr lang="en-US" smtClean="0"/>
              <a:pPr/>
              <a:t>8/9/17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C0993-5D4C-D840-8BBD-4837800D5D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8680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348E9A-9C9B-F845-9A60-0AEE82910B40}" type="datetimeFigureOut">
              <a:rPr lang="en-US" smtClean="0"/>
              <a:pPr/>
              <a:t>8/9/17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6B7EDE-1D34-AF43-A72F-F106018D4F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3684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945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889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6834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5779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4723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3668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2613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1557" algn="l" defTabSz="60894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compare data between groups and look for patterns.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select a recorder to input their group’s results on the 5.1 Observing Plants’ Mass Changes Class Results 11 x 17 Poster. Lead a discussion to help students compare results across groups and identify patterns in the data.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 Slide 3 of the PPT to guide students through data recording.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students compare the dry mass change of the plant with the dry mass change of the gel. 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students slide 4 of the PPT. Have students discuss whether the patterns they observe in the class data match with their predictions.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any outliers or unexplained data points.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6B7EDE-1D34-AF43-A72F-F106018D4F39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641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3448" y="2837608"/>
            <a:ext cx="10352405" cy="195799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6895" y="5176202"/>
            <a:ext cx="8525510" cy="233436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6089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7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6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5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47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3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26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1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arbon TIME 4b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235" y="642620"/>
            <a:ext cx="2651519" cy="2005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51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1500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29992" y="643597"/>
            <a:ext cx="2740343" cy="7516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8965" y="643597"/>
            <a:ext cx="8018039" cy="7516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4125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8965" y="2004345"/>
            <a:ext cx="10961370" cy="65355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009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2081" y="5869747"/>
            <a:ext cx="10352405" cy="1814208"/>
          </a:xfrm>
        </p:spPr>
        <p:txBody>
          <a:bodyPr anchor="t"/>
          <a:lstStyle>
            <a:lvl1pPr algn="l">
              <a:defRPr sz="53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2081" y="3871581"/>
            <a:ext cx="10352405" cy="1998166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0894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7889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82683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35779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4472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65366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26261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87155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476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8965" y="2131378"/>
            <a:ext cx="5379191" cy="602833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1144" y="2131378"/>
            <a:ext cx="5379191" cy="6028331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187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5" y="2044685"/>
            <a:ext cx="5381306" cy="85212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945" indent="0">
              <a:buNone/>
              <a:defRPr sz="2700" b="1"/>
            </a:lvl2pPr>
            <a:lvl3pPr marL="1217889" indent="0">
              <a:buNone/>
              <a:defRPr sz="2400" b="1"/>
            </a:lvl3pPr>
            <a:lvl4pPr marL="1826834" indent="0">
              <a:buNone/>
              <a:defRPr sz="2100" b="1"/>
            </a:lvl4pPr>
            <a:lvl5pPr marL="2435779" indent="0">
              <a:buNone/>
              <a:defRPr sz="2100" b="1"/>
            </a:lvl5pPr>
            <a:lvl6pPr marL="3044723" indent="0">
              <a:buNone/>
              <a:defRPr sz="2100" b="1"/>
            </a:lvl6pPr>
            <a:lvl7pPr marL="3653668" indent="0">
              <a:buNone/>
              <a:defRPr sz="2100" b="1"/>
            </a:lvl7pPr>
            <a:lvl8pPr marL="4262613" indent="0">
              <a:buNone/>
              <a:defRPr sz="2100" b="1"/>
            </a:lvl8pPr>
            <a:lvl9pPr marL="487155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8965" y="2896813"/>
            <a:ext cx="5381306" cy="526289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6916" y="2044685"/>
            <a:ext cx="5383420" cy="85212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8945" indent="0">
              <a:buNone/>
              <a:defRPr sz="2700" b="1"/>
            </a:lvl2pPr>
            <a:lvl3pPr marL="1217889" indent="0">
              <a:buNone/>
              <a:defRPr sz="2400" b="1"/>
            </a:lvl3pPr>
            <a:lvl4pPr marL="1826834" indent="0">
              <a:buNone/>
              <a:defRPr sz="2100" b="1"/>
            </a:lvl4pPr>
            <a:lvl5pPr marL="2435779" indent="0">
              <a:buNone/>
              <a:defRPr sz="2100" b="1"/>
            </a:lvl5pPr>
            <a:lvl6pPr marL="3044723" indent="0">
              <a:buNone/>
              <a:defRPr sz="2100" b="1"/>
            </a:lvl6pPr>
            <a:lvl7pPr marL="3653668" indent="0">
              <a:buNone/>
              <a:defRPr sz="2100" b="1"/>
            </a:lvl7pPr>
            <a:lvl8pPr marL="4262613" indent="0">
              <a:buNone/>
              <a:defRPr sz="2100" b="1"/>
            </a:lvl8pPr>
            <a:lvl9pPr marL="4871557" indent="0">
              <a:buNone/>
              <a:defRPr sz="21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6916" y="2896813"/>
            <a:ext cx="5383420" cy="5262896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714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78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504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8966" y="606819"/>
            <a:ext cx="4006906" cy="130465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1768" y="606819"/>
            <a:ext cx="6808567" cy="7552891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966" y="1911474"/>
            <a:ext cx="4006906" cy="6248235"/>
          </a:xfrm>
        </p:spPr>
        <p:txBody>
          <a:bodyPr/>
          <a:lstStyle>
            <a:lvl1pPr marL="0" indent="0">
              <a:buNone/>
              <a:defRPr sz="1900"/>
            </a:lvl1pPr>
            <a:lvl2pPr marL="608945" indent="0">
              <a:buNone/>
              <a:defRPr sz="1600"/>
            </a:lvl2pPr>
            <a:lvl3pPr marL="1217889" indent="0">
              <a:buNone/>
              <a:defRPr sz="1300"/>
            </a:lvl3pPr>
            <a:lvl4pPr marL="1826834" indent="0">
              <a:buNone/>
              <a:defRPr sz="1200"/>
            </a:lvl4pPr>
            <a:lvl5pPr marL="2435779" indent="0">
              <a:buNone/>
              <a:defRPr sz="1200"/>
            </a:lvl5pPr>
            <a:lvl6pPr marL="3044723" indent="0">
              <a:buNone/>
              <a:defRPr sz="1200"/>
            </a:lvl6pPr>
            <a:lvl7pPr marL="3653668" indent="0">
              <a:buNone/>
              <a:defRPr sz="1200"/>
            </a:lvl7pPr>
            <a:lvl8pPr marL="4262613" indent="0">
              <a:buNone/>
              <a:defRPr sz="1200"/>
            </a:lvl8pPr>
            <a:lvl9pPr marL="487155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27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7228" y="6394132"/>
            <a:ext cx="7307580" cy="754864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7228" y="816182"/>
            <a:ext cx="7307580" cy="5480685"/>
          </a:xfrm>
        </p:spPr>
        <p:txBody>
          <a:bodyPr/>
          <a:lstStyle>
            <a:lvl1pPr marL="0" indent="0">
              <a:buNone/>
              <a:defRPr sz="4300"/>
            </a:lvl1pPr>
            <a:lvl2pPr marL="608945" indent="0">
              <a:buNone/>
              <a:defRPr sz="3700"/>
            </a:lvl2pPr>
            <a:lvl3pPr marL="1217889" indent="0">
              <a:buNone/>
              <a:defRPr sz="3200"/>
            </a:lvl3pPr>
            <a:lvl4pPr marL="1826834" indent="0">
              <a:buNone/>
              <a:defRPr sz="2700"/>
            </a:lvl4pPr>
            <a:lvl5pPr marL="2435779" indent="0">
              <a:buNone/>
              <a:defRPr sz="2700"/>
            </a:lvl5pPr>
            <a:lvl6pPr marL="3044723" indent="0">
              <a:buNone/>
              <a:defRPr sz="2700"/>
            </a:lvl6pPr>
            <a:lvl7pPr marL="3653668" indent="0">
              <a:buNone/>
              <a:defRPr sz="2700"/>
            </a:lvl7pPr>
            <a:lvl8pPr marL="4262613" indent="0">
              <a:buNone/>
              <a:defRPr sz="2700"/>
            </a:lvl8pPr>
            <a:lvl9pPr marL="4871557" indent="0">
              <a:buNone/>
              <a:defRPr sz="27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7228" y="7148996"/>
            <a:ext cx="7307580" cy="1072031"/>
          </a:xfrm>
        </p:spPr>
        <p:txBody>
          <a:bodyPr/>
          <a:lstStyle>
            <a:lvl1pPr marL="0" indent="0">
              <a:buNone/>
              <a:defRPr sz="1900"/>
            </a:lvl1pPr>
            <a:lvl2pPr marL="608945" indent="0">
              <a:buNone/>
              <a:defRPr sz="1600"/>
            </a:lvl2pPr>
            <a:lvl3pPr marL="1217889" indent="0">
              <a:buNone/>
              <a:defRPr sz="1300"/>
            </a:lvl3pPr>
            <a:lvl4pPr marL="1826834" indent="0">
              <a:buNone/>
              <a:defRPr sz="1200"/>
            </a:lvl4pPr>
            <a:lvl5pPr marL="2435779" indent="0">
              <a:buNone/>
              <a:defRPr sz="1200"/>
            </a:lvl5pPr>
            <a:lvl6pPr marL="3044723" indent="0">
              <a:buNone/>
              <a:defRPr sz="1200"/>
            </a:lvl6pPr>
            <a:lvl7pPr marL="3653668" indent="0">
              <a:buNone/>
              <a:defRPr sz="1200"/>
            </a:lvl7pPr>
            <a:lvl8pPr marL="4262613" indent="0">
              <a:buNone/>
              <a:defRPr sz="1200"/>
            </a:lvl8pPr>
            <a:lvl9pPr marL="4871557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08965" y="8466306"/>
            <a:ext cx="2841837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161261" y="8466306"/>
            <a:ext cx="3856778" cy="486326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89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8965" y="608965"/>
            <a:ext cx="10961370" cy="1321824"/>
          </a:xfrm>
          <a:prstGeom prst="rect">
            <a:avLst/>
          </a:prstGeom>
        </p:spPr>
        <p:txBody>
          <a:bodyPr vert="horz" lIns="121789" tIns="60894" rIns="121789" bIns="60894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8965" y="1985956"/>
            <a:ext cx="10961370" cy="6535516"/>
          </a:xfrm>
          <a:prstGeom prst="rect">
            <a:avLst/>
          </a:prstGeom>
        </p:spPr>
        <p:txBody>
          <a:bodyPr vert="horz" lIns="121789" tIns="60894" rIns="121789" bIns="60894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28498" y="8539861"/>
            <a:ext cx="2841837" cy="486326"/>
          </a:xfrm>
          <a:prstGeom prst="rect">
            <a:avLst/>
          </a:prstGeom>
        </p:spPr>
        <p:txBody>
          <a:bodyPr vert="horz" lIns="121789" tIns="60894" rIns="121789" bIns="60894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AFF94-8111-A348-8301-1F63C1D0CE4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608965" y="8525511"/>
            <a:ext cx="7977913" cy="486326"/>
          </a:xfrm>
          <a:prstGeom prst="rect">
            <a:avLst/>
          </a:prstGeom>
        </p:spPr>
        <p:txBody>
          <a:bodyPr lIns="121789" tIns="60894" rIns="121789" bIns="60894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35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60894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6709" indent="-456709" algn="l" defTabSz="608945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89535" indent="-380590" algn="l" defTabSz="608945" rtl="0" eaLnBrk="1" latinLnBrk="0" hangingPunct="1">
        <a:spcBef>
          <a:spcPct val="20000"/>
        </a:spcBef>
        <a:buFont typeface="Arial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362" indent="-304472" algn="l" defTabSz="60894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1306" indent="-304472" algn="l" defTabSz="608945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0251" indent="-304472" algn="l" defTabSz="608945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49196" indent="-304472" algn="l" defTabSz="60894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58140" indent="-304472" algn="l" defTabSz="60894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67085" indent="-304472" algn="l" defTabSz="60894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76030" indent="-304472" algn="l" defTabSz="60894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8945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7889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6834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5779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4723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3668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2613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1557" algn="l" defTabSz="60894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700" dirty="0" smtClean="0"/>
              <a:t>3.4</a:t>
            </a:r>
            <a:r>
              <a:rPr lang="en-US" sz="3700" dirty="0" smtClean="0"/>
              <a:t>GL</a:t>
            </a:r>
            <a:r>
              <a:rPr lang="en-US" sz="3700" dirty="0"/>
              <a:t>: Observing Plants’ Mass Changes Class Results </a:t>
            </a:r>
            <a:endParaRPr lang="en-US" sz="43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1C050-F6FE-0E43-A9D0-F8EEADE3D1E4}" type="slidenum">
              <a:rPr lang="en-US" smtClean="0"/>
              <a:pPr/>
              <a:t>1</a:t>
            </a:fld>
            <a:endParaRPr lang="en-US"/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3001380"/>
              </p:ext>
            </p:extLst>
          </p:nvPr>
        </p:nvGraphicFramePr>
        <p:xfrm>
          <a:off x="608972" y="1622136"/>
          <a:ext cx="10961363" cy="7227278"/>
        </p:xfrm>
        <a:graphic>
          <a:graphicData uri="http://schemas.openxmlformats.org/drawingml/2006/table">
            <a:tbl>
              <a:tblPr firstRow="1" bandRow="1"/>
              <a:tblGrid>
                <a:gridCol w="1317057"/>
                <a:gridCol w="1377758"/>
                <a:gridCol w="1377758"/>
                <a:gridCol w="1377758"/>
                <a:gridCol w="1377758"/>
                <a:gridCol w="1377758"/>
                <a:gridCol w="1377758"/>
                <a:gridCol w="1377758"/>
              </a:tblGrid>
              <a:tr h="19451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Plant</a:t>
                      </a:r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/</a:t>
                      </a:r>
                    </a:p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Group</a:t>
                      </a:r>
                      <a:endParaRPr lang="en-US" sz="25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Dry Mass of Gel at the Start</a:t>
                      </a:r>
                      <a:endParaRPr lang="en-US" sz="25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Dry Mass</a:t>
                      </a:r>
                      <a:r>
                        <a:rPr lang="en-US" sz="25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of Gel at the </a:t>
                      </a:r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End</a:t>
                      </a:r>
                      <a:endParaRPr lang="en-US" sz="25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Dry</a:t>
                      </a:r>
                      <a:r>
                        <a:rPr lang="en-US" sz="2500" b="1" i="1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</a:t>
                      </a:r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Mass Change of Gel</a:t>
                      </a:r>
                      <a:endParaRPr lang="en-US" sz="25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Dry Mass of Plant (seed) at the Start</a:t>
                      </a:r>
                      <a:endParaRPr lang="en-US" sz="25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Dry Mass of Plant at the End</a:t>
                      </a:r>
                      <a:endParaRPr lang="en-US" sz="25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Dry Mass Change of Plant</a:t>
                      </a:r>
                      <a:endParaRPr lang="en-US" sz="2500" b="1" i="1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5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Total Change in Mass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0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2700" b="1" i="1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Average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823" marR="9823" marT="11652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381618"/>
      </p:ext>
    </p:extLst>
  </p:cSld>
  <p:clrMapOvr>
    <a:masterClrMapping/>
  </p:clrMapOvr>
</p:sld>
</file>

<file path=ppt/theme/theme1.xml><?xml version="1.0" encoding="utf-8"?>
<a:theme xmlns:a="http://schemas.openxmlformats.org/drawingml/2006/main" name="Template 4 Presenta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 4 Presentation</Template>
  <TotalTime>1469</TotalTime>
  <Words>67</Words>
  <Application>Microsoft Macintosh PowerPoint</Application>
  <PresentationFormat>Ledger Paper (11x17 in)</PresentationFormat>
  <Paragraphs>83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Calibri</vt:lpstr>
      <vt:lpstr>Arial</vt:lpstr>
      <vt:lpstr>Template 4 Presentation</vt:lpstr>
      <vt:lpstr>3.4GL: Observing Plants’ Mass Changes Class Results </vt:lpstr>
    </vt:vector>
  </TitlesOfParts>
  <LinksUpToDate>false</LinksUpToDate>
  <SharedDoc>false</SharedDoc>
  <HyperlinksChanged>false</HyperlinksChanged>
  <AppVersion>15.0036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Plants Unit  Activity 4.1 Observing Plants’ Mass Changes, Part 2</dc:title>
  <dc:creator>Christa Haverly</dc:creator>
  <cp:lastModifiedBy>Edwards, Kirsten Diane</cp:lastModifiedBy>
  <cp:revision>22</cp:revision>
  <dcterms:created xsi:type="dcterms:W3CDTF">2015-09-22T16:10:26Z</dcterms:created>
  <dcterms:modified xsi:type="dcterms:W3CDTF">2017-08-09T22:53:25Z</dcterms:modified>
</cp:coreProperties>
</file>