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7"/>
  </p:notesMasterIdLst>
  <p:handoutMasterIdLst>
    <p:handoutMasterId r:id="rId8"/>
  </p:handoutMasterIdLst>
  <p:sldIdLst>
    <p:sldId id="279" r:id="rId2"/>
    <p:sldId id="343" r:id="rId3"/>
    <p:sldId id="287" r:id="rId4"/>
    <p:sldId id="289" r:id="rId5"/>
    <p:sldId id="291" r:id="rId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arah  Bodbyl" initial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41"/>
    <p:restoredTop sz="68941" autoAdjust="0"/>
  </p:normalViewPr>
  <p:slideViewPr>
    <p:cSldViewPr snapToGrid="0" snapToObjects="1">
      <p:cViewPr varScale="1">
        <p:scale>
          <a:sx n="63" d="100"/>
          <a:sy n="63" d="100"/>
        </p:scale>
        <p:origin x="2432" y="184"/>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handoutMaster" Target="handoutMasters/handout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9/11/19</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9/11/19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3.2 GL Observing Plants Mass Change Part 1 PPT.</a:t>
            </a:r>
            <a:r>
              <a:rPr lang="en-US" dirty="0">
                <a:effectLst/>
              </a:rPr>
              <a:t> </a:t>
            </a:r>
            <a:endParaRPr lang="en-US" dirty="0"/>
          </a:p>
        </p:txBody>
      </p:sp>
      <p:sp>
        <p:nvSpPr>
          <p:cNvPr id="4" name="Slide Number Placeholder 3"/>
          <p:cNvSpPr>
            <a:spLocks noGrp="1"/>
          </p:cNvSpPr>
          <p:nvPr>
            <p:ph type="sldNum" sz="quarter" idx="5"/>
          </p:nvPr>
        </p:nvSpPr>
        <p:spPr/>
        <p:txBody>
          <a:bodyPr/>
          <a:lstStyle/>
          <a:p>
            <a:fld id="{946B7EDE-1D34-AF43-A72F-F106018D4F39}" type="slidenum">
              <a:rPr lang="en-US" smtClean="0"/>
              <a:pPr/>
              <a:t>2</a:t>
            </a:fld>
            <a:endParaRPr lang="en-US"/>
          </a:p>
        </p:txBody>
      </p:sp>
    </p:spTree>
    <p:extLst>
      <p:ext uri="{BB962C8B-B14F-4D97-AF65-F5344CB8AC3E}">
        <p14:creationId xmlns:p14="http://schemas.microsoft.com/office/powerpoint/2010/main" val="93508061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harvest the plants.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instructions in Part A of the 3.2GL Observing Plants’ Mass Changes, Part 1 Worksheet. </a:t>
            </a:r>
          </a:p>
          <a:p>
            <a:pPr lvl="0"/>
            <a:r>
              <a:rPr lang="en-US" sz="1200" kern="1200" dirty="0">
                <a:solidFill>
                  <a:schemeClr val="tx1"/>
                </a:solidFill>
                <a:effectLst/>
                <a:latin typeface="+mn-lt"/>
                <a:ea typeface="+mn-ea"/>
                <a:cs typeface="+mn-cs"/>
              </a:rPr>
              <a:t>Show slide 3 and 4 of the PPT, which has the instructions and pictures of the process.</a:t>
            </a:r>
          </a:p>
          <a:p>
            <a:pPr lvl="0"/>
            <a:r>
              <a:rPr lang="en-US" sz="1200" kern="1200" dirty="0">
                <a:solidFill>
                  <a:schemeClr val="tx1"/>
                </a:solidFill>
                <a:effectLst/>
                <a:latin typeface="+mn-lt"/>
                <a:ea typeface="+mn-ea"/>
                <a:cs typeface="+mn-cs"/>
              </a:rPr>
              <a:t>You may want to demonstrate how to remove the gel from the roots to preserve as much of the plant as possible. Emphasize to students that they do not want to pull on the roots or they will break. Squeezing will generally not break roots.</a:t>
            </a:r>
          </a:p>
          <a:p>
            <a:pPr lvl="0"/>
            <a:r>
              <a:rPr lang="en-US" sz="1200" kern="1200" dirty="0">
                <a:solidFill>
                  <a:schemeClr val="tx1"/>
                </a:solidFill>
                <a:effectLst/>
                <a:latin typeface="+mn-lt"/>
                <a:ea typeface="+mn-ea"/>
                <a:cs typeface="+mn-cs"/>
              </a:rPr>
              <a:t>The worksheet prompts students to mass their hydrated gel after separating it from their plants and estimate the dry mass by using the percentage dry mass provided = 1.4%. Alternatively, you could dry the gel in an oven and use the scales to measure this directly.</a:t>
            </a:r>
          </a:p>
          <a:p>
            <a:pPr lvl="0"/>
            <a:r>
              <a:rPr lang="en-US" sz="1200" kern="1200" dirty="0">
                <a:solidFill>
                  <a:schemeClr val="tx1"/>
                </a:solidFill>
                <a:effectLst/>
                <a:latin typeface="+mn-lt"/>
                <a:ea typeface="+mn-ea"/>
                <a:cs typeface="+mn-cs"/>
              </a:rPr>
              <a:t>The worksheet also prompts students to mass the plant after harvesting. An estimated dry mass percentage of a radish seedling (7%) is provided. Students can use this value to estimate the dry mass present in their seedling. Make sure students save their initial measurements in a safe place as they will return to them in Activity 3.4.</a:t>
            </a: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2845525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harvest the plants.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Follow the instructions in Part A of the 3.2GL Observing Plants’ Mass Changes, Part 1 Worksheet. </a:t>
            </a:r>
          </a:p>
          <a:p>
            <a:pPr lvl="0"/>
            <a:r>
              <a:rPr lang="en-US" sz="1200" kern="1200" dirty="0">
                <a:solidFill>
                  <a:schemeClr val="tx1"/>
                </a:solidFill>
                <a:effectLst/>
                <a:latin typeface="+mn-lt"/>
                <a:ea typeface="+mn-ea"/>
                <a:cs typeface="+mn-cs"/>
              </a:rPr>
              <a:t>Show slide 3 and 4 of the PPT, which has the instructions and pictures of the process.</a:t>
            </a:r>
          </a:p>
          <a:p>
            <a:pPr lvl="0"/>
            <a:r>
              <a:rPr lang="en-US" sz="1200" kern="1200" dirty="0">
                <a:solidFill>
                  <a:schemeClr val="tx1"/>
                </a:solidFill>
                <a:effectLst/>
                <a:latin typeface="+mn-lt"/>
                <a:ea typeface="+mn-ea"/>
                <a:cs typeface="+mn-cs"/>
              </a:rPr>
              <a:t>You may want to demonstrate how to remove the gel from the roots to preserve as much of the plant as possible. Emphasize to students that they do not want to pull on the roots or they will break. Squeezing will generally not break roots.</a:t>
            </a:r>
          </a:p>
          <a:p>
            <a:pPr lvl="0"/>
            <a:r>
              <a:rPr lang="en-US" sz="1200" kern="1200" dirty="0">
                <a:solidFill>
                  <a:schemeClr val="tx1"/>
                </a:solidFill>
                <a:effectLst/>
                <a:latin typeface="+mn-lt"/>
                <a:ea typeface="+mn-ea"/>
                <a:cs typeface="+mn-cs"/>
              </a:rPr>
              <a:t>The worksheet prompts students to mass their hydrated gel after separating it from their plants and estimate the dry mass by using the percentage dry mass provided = 1.4%. Alternatively, you could dry the gel in an oven and use the scales to measure this directly.</a:t>
            </a:r>
          </a:p>
          <a:p>
            <a:pPr lvl="0"/>
            <a:r>
              <a:rPr lang="en-US" sz="1200" kern="1200" dirty="0">
                <a:solidFill>
                  <a:schemeClr val="tx1"/>
                </a:solidFill>
                <a:effectLst/>
                <a:latin typeface="+mn-lt"/>
                <a:ea typeface="+mn-ea"/>
                <a:cs typeface="+mn-cs"/>
              </a:rPr>
              <a:t>The worksheet also prompts students to mass the plant after harvesting. An estimated dry mass percentage of a radish seedling (7%) is provided. Students can use this value to estimate the dry mass present in their seedling. Make sure students save their initial measurements in a safe place as they will return to them in Activity 3.4.</a:t>
            </a: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41913900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observations and estimate dry mass of gel and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Record observations of the plants in Part B of 3.2GL Observing Plants’ Mass Changes, Part 1 Worksheet.</a:t>
            </a:r>
          </a:p>
          <a:p>
            <a:r>
              <a:rPr lang="en-US" sz="1200" kern="1200">
                <a:solidFill>
                  <a:schemeClr val="tx1"/>
                </a:solidFill>
                <a:effectLst/>
                <a:latin typeface="+mn-lt"/>
                <a:ea typeface="+mn-ea"/>
                <a:cs typeface="+mn-cs"/>
              </a:rPr>
              <a:t>Show slide 5 of the PPT, which lists a few observation idea starters.</a:t>
            </a:r>
            <a:r>
              <a:rPr lang="en-US">
                <a:effectLst/>
              </a:rPr>
              <a:t> </a:t>
            </a:r>
          </a:p>
          <a:p>
            <a:endParaRPr lang="en-US" dirty="0">
              <a:effectLst/>
            </a:endParaRPr>
          </a:p>
          <a:p>
            <a:pPr lvl="0"/>
            <a:r>
              <a:rPr lang="en-US" sz="1200" b="1" kern="1200" dirty="0">
                <a:solidFill>
                  <a:schemeClr val="tx1"/>
                </a:solidFill>
                <a:effectLst/>
                <a:latin typeface="+mn-lt"/>
                <a:ea typeface="+mn-ea"/>
                <a:cs typeface="+mn-cs"/>
              </a:rPr>
              <a:t>Dry the plants.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will be able to estimate the dry mass of their plants based on wet mass and compare this value to an actual dry mass they record.</a:t>
            </a:r>
          </a:p>
          <a:p>
            <a:pPr marL="171450" lvl="0" indent="-171450">
              <a:buFont typeface="Arial"/>
              <a:buChar char="•"/>
            </a:pPr>
            <a:r>
              <a:rPr lang="en-US" sz="1200" kern="1200" dirty="0">
                <a:solidFill>
                  <a:schemeClr val="tx1"/>
                </a:solidFill>
                <a:effectLst/>
                <a:latin typeface="+mn-lt"/>
                <a:ea typeface="+mn-ea"/>
                <a:cs typeface="+mn-cs"/>
              </a:rPr>
              <a:t>Plants individually labeled can be placed in a small paper bag or envelope on a windowsill to </a:t>
            </a:r>
            <a:r>
              <a:rPr lang="en-US" sz="1200" kern="1200" dirty="0" err="1">
                <a:solidFill>
                  <a:schemeClr val="tx1"/>
                </a:solidFill>
                <a:effectLst/>
                <a:latin typeface="+mn-lt"/>
                <a:ea typeface="+mn-ea"/>
                <a:cs typeface="+mn-cs"/>
              </a:rPr>
              <a:t>dessicate</a:t>
            </a:r>
            <a:r>
              <a:rPr lang="en-US" sz="1200" kern="1200" dirty="0">
                <a:solidFill>
                  <a:schemeClr val="tx1"/>
                </a:solidFill>
                <a:effectLst/>
                <a:latin typeface="+mn-lt"/>
                <a:ea typeface="+mn-ea"/>
                <a:cs typeface="+mn-cs"/>
              </a:rPr>
              <a:t> or can be dried overnight at the lowest temperature (&lt;170 degrees F) in a home oven. </a:t>
            </a:r>
            <a:r>
              <a:rPr lang="en-US" sz="1200" b="1" kern="1200" dirty="0">
                <a:solidFill>
                  <a:schemeClr val="tx1"/>
                </a:solidFill>
                <a:effectLst/>
                <a:latin typeface="+mn-lt"/>
                <a:ea typeface="+mn-ea"/>
                <a:cs typeface="+mn-cs"/>
              </a:rPr>
              <a:t>IF YOU USE AN OVEN—</a:t>
            </a:r>
            <a:r>
              <a:rPr lang="en-US" sz="1200" kern="1200" dirty="0">
                <a:solidFill>
                  <a:schemeClr val="tx1"/>
                </a:solidFill>
                <a:effectLst/>
                <a:latin typeface="+mn-lt"/>
                <a:ea typeface="+mn-ea"/>
                <a:cs typeface="+mn-cs"/>
              </a:rPr>
              <a:t>make sure that the material you place the plants on will not burn and start a fire! Windowsill plants will take a few days to dry if small, but may take longer if they are large.</a:t>
            </a:r>
          </a:p>
          <a:p>
            <a:pPr marL="171450" lvl="0" indent="-171450">
              <a:buFont typeface="Arial"/>
              <a:buChar char="•"/>
            </a:pPr>
            <a:r>
              <a:rPr lang="en-US" sz="1200" kern="1200" dirty="0">
                <a:solidFill>
                  <a:schemeClr val="tx1"/>
                </a:solidFill>
                <a:effectLst/>
                <a:latin typeface="+mn-lt"/>
                <a:ea typeface="+mn-ea"/>
                <a:cs typeface="+mn-cs"/>
              </a:rPr>
              <a:t>Note: Radish plants contain only about 7% dry mass, so in order for most classroom scales to even record the dry mass of a single dried plant, the starting masses of the plants should be at least 0.75g. If your plants are smaller, either mass multiple plants together or use the 7% dry mass calculation to estimate dry mass from wet. </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(Optional) Dry the gel.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Students may also want to desiccate their gel to see if the mass of the gel in their tubes changed over time and to see if they come up with a similar dry mass percentage (~1.4%). </a:t>
            </a:r>
          </a:p>
          <a:p>
            <a:pPr marL="171450" lvl="0" indent="-171450">
              <a:buFont typeface="Arial"/>
              <a:buChar char="•"/>
            </a:pPr>
            <a:r>
              <a:rPr lang="en-US" sz="1200" kern="1200" dirty="0">
                <a:solidFill>
                  <a:schemeClr val="tx1"/>
                </a:solidFill>
                <a:effectLst/>
                <a:latin typeface="+mn-lt"/>
                <a:ea typeface="+mn-ea"/>
                <a:cs typeface="+mn-cs"/>
              </a:rPr>
              <a:t>The gel desiccates best in an oven at low heat (~200 degrees or less) for at least 3 hours. Be aware that the desiccated gel will stick to any surface it is dried on, so students will have to mass the drying surface (non-flammable!) prior to placing the gel on it. Aluminum foil or parchment paper (labeled with the student name or a unique number) works well.  </a:t>
            </a:r>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After drying the plants/gel, continue with Activity 3.4.</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Since it may take several days for the plants to dry, there are options for what to do with your students while waiting. You may move on to Activity 3.3 and conduct the Light and Dark Investigation. Or, if you started with Activity 3.3 first, you may move on to Lesson 4 which focuses on following up results from the Light and Dark Investigation (Activity 3.3) with explanations of photosynthesis and cellular respiration. Later, students will complete Evidence-Based Arguments Tool for this investigation (Activity 3.5) and explanations of biosynthesis in plants (Activities 5.1, 5.2, and 5.3). See the Plants Unit Front Matter for more information about this decision.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5</a:t>
            </a:fld>
            <a:endParaRPr lang="en-US"/>
          </a:p>
        </p:txBody>
      </p:sp>
    </p:spTree>
    <p:extLst>
      <p:ext uri="{BB962C8B-B14F-4D97-AF65-F5344CB8AC3E}">
        <p14:creationId xmlns:p14="http://schemas.microsoft.com/office/powerpoint/2010/main" val="75369916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3.2GL: Observing Plants’ Mass Changes, Part 1</a:t>
            </a: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85148" y="3600450"/>
            <a:ext cx="1564961" cy="2966171"/>
          </a:xfrm>
          <a:prstGeom prst="rect">
            <a:avLst/>
          </a:prstGeom>
        </p:spPr>
      </p:pic>
    </p:spTree>
    <p:extLst>
      <p:ext uri="{BB962C8B-B14F-4D97-AF65-F5344CB8AC3E}">
        <p14:creationId xmlns:p14="http://schemas.microsoft.com/office/powerpoint/2010/main" val="3531945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38F1C14-32FF-4D44-9827-61899276E667}"/>
              </a:ext>
            </a:extLst>
          </p:cNvPr>
          <p:cNvSpPr>
            <a:spLocks noGrp="1"/>
          </p:cNvSpPr>
          <p:nvPr>
            <p:ph type="sldNum" sz="quarter" idx="12"/>
          </p:nvPr>
        </p:nvSpPr>
        <p:spPr/>
        <p:txBody>
          <a:bodyPr/>
          <a:lstStyle/>
          <a:p>
            <a:fld id="{D3A1C050-F6FE-0E43-A9D0-F8EEADE3D1E4}" type="slidenum">
              <a:rPr lang="en-US" smtClean="0"/>
              <a:pPr/>
              <a:t>2</a:t>
            </a:fld>
            <a:endParaRPr lang="en-US"/>
          </a:p>
        </p:txBody>
      </p:sp>
      <p:pic>
        <p:nvPicPr>
          <p:cNvPr id="4" name="Picture 3">
            <a:extLst>
              <a:ext uri="{FF2B5EF4-FFF2-40B4-BE49-F238E27FC236}">
                <a16:creationId xmlns:a16="http://schemas.microsoft.com/office/drawing/2014/main" id="{82693F94-1FB6-F84B-B192-B2E6AD38517C}"/>
              </a:ext>
            </a:extLst>
          </p:cNvPr>
          <p:cNvPicPr>
            <a:picLocks noChangeAspect="1"/>
          </p:cNvPicPr>
          <p:nvPr/>
        </p:nvPicPr>
        <p:blipFill>
          <a:blip r:embed="rId3"/>
          <a:stretch>
            <a:fillRect/>
          </a:stretch>
        </p:blipFill>
        <p:spPr>
          <a:xfrm>
            <a:off x="0" y="649827"/>
            <a:ext cx="9144000" cy="5558345"/>
          </a:xfrm>
          <a:prstGeom prst="rect">
            <a:avLst/>
          </a:prstGeom>
        </p:spPr>
      </p:pic>
      <p:sp>
        <p:nvSpPr>
          <p:cNvPr id="5" name="Oval Callout 4">
            <a:extLst>
              <a:ext uri="{FF2B5EF4-FFF2-40B4-BE49-F238E27FC236}">
                <a16:creationId xmlns:a16="http://schemas.microsoft.com/office/drawing/2014/main" id="{4F685F53-CD14-C846-8ADE-5939DDFF437E}"/>
              </a:ext>
            </a:extLst>
          </p:cNvPr>
          <p:cNvSpPr>
            <a:spLocks noChangeArrowheads="1"/>
          </p:cNvSpPr>
          <p:nvPr/>
        </p:nvSpPr>
        <p:spPr bwMode="auto">
          <a:xfrm>
            <a:off x="2429390" y="160598"/>
            <a:ext cx="1310968" cy="1301449"/>
          </a:xfrm>
          <a:prstGeom prst="wedgeEllipseCallout">
            <a:avLst>
              <a:gd name="adj1" fmla="val 85353"/>
              <a:gd name="adj2" fmla="val 49153"/>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41840086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Harvesting the plants</a:t>
            </a:r>
          </a:p>
        </p:txBody>
      </p:sp>
      <p:sp>
        <p:nvSpPr>
          <p:cNvPr id="3" name="Subtitle 2"/>
          <p:cNvSpPr>
            <a:spLocks noGrp="1"/>
          </p:cNvSpPr>
          <p:nvPr>
            <p:ph sz="half" idx="1"/>
          </p:nvPr>
        </p:nvSpPr>
        <p:spPr>
          <a:xfrm>
            <a:off x="303250" y="1563518"/>
            <a:ext cx="6249950" cy="5535179"/>
          </a:xfrm>
        </p:spPr>
        <p:txBody>
          <a:bodyPr>
            <a:normAutofit/>
          </a:bodyPr>
          <a:lstStyle/>
          <a:p>
            <a:r>
              <a:rPr lang="en-US" dirty="0"/>
              <a:t>Grasp the radish stem close to the gel and carefully slide or wiggle the entire radish plant and the attached gel out of the test tube.</a:t>
            </a:r>
          </a:p>
          <a:p>
            <a:pPr lvl="0"/>
            <a:r>
              <a:rPr lang="en-US" dirty="0"/>
              <a:t>Keeping the plant intact, remove the gel from the plant roots by gently squeezing the roots between your thumb and fingers. </a:t>
            </a:r>
            <a:endParaRPr lang="en-US" dirty="0">
              <a:solidFill>
                <a:srgbClr val="000000"/>
              </a:solidFill>
            </a:endParaRPr>
          </a:p>
          <a:p>
            <a:pPr lvl="0"/>
            <a:r>
              <a:rPr lang="en-US" dirty="0">
                <a:solidFill>
                  <a:srgbClr val="000000"/>
                </a:solidFill>
              </a:rPr>
              <a:t>Save the gel in a small container for massing.</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3</a:t>
            </a:fld>
            <a:endParaRPr lang="en-US"/>
          </a:p>
        </p:txBody>
      </p:sp>
      <p:pic>
        <p:nvPicPr>
          <p:cNvPr id="4" name="Picture 3" descr="20056169686_fd023e50a6_z.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72092" y="2266495"/>
            <a:ext cx="1714708" cy="2286277"/>
          </a:xfrm>
          <a:prstGeom prst="rect">
            <a:avLst/>
          </a:prstGeom>
        </p:spPr>
      </p:pic>
    </p:spTree>
    <p:extLst>
      <p:ext uri="{BB962C8B-B14F-4D97-AF65-F5344CB8AC3E}">
        <p14:creationId xmlns:p14="http://schemas.microsoft.com/office/powerpoint/2010/main" val="903805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31542" y="1654780"/>
            <a:ext cx="6352404" cy="4984492"/>
          </a:xfrm>
        </p:spPr>
        <p:txBody>
          <a:bodyPr>
            <a:normAutofit/>
          </a:bodyPr>
          <a:lstStyle/>
          <a:p>
            <a:pPr lvl="1"/>
            <a:r>
              <a:rPr lang="en-US" dirty="0"/>
              <a:t>Lay the harvested plants out on paper towel, parchment paper, or roll up in envelopes or small paper bags to dry, arranging them so that they do not touch each other. Use a marker to label your plants for massing in a later activity.</a:t>
            </a:r>
          </a:p>
          <a:p>
            <a:pPr lvl="1"/>
            <a:endParaRPr lang="en-US" dirty="0"/>
          </a:p>
          <a:p>
            <a:pPr marL="457200" lvl="1" indent="0">
              <a:buNone/>
            </a:pPr>
            <a:r>
              <a:rPr lang="en-US" dirty="0"/>
              <a:t> </a:t>
            </a:r>
          </a:p>
          <a:p>
            <a:pPr lvl="1"/>
            <a:r>
              <a:rPr lang="en-US" dirty="0"/>
              <a:t>Allow the plants to dry in a sunny windowsill or drying oven.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4</a:t>
            </a:fld>
            <a:endParaRPr lang="en-US" dirty="0"/>
          </a:p>
        </p:txBody>
      </p:sp>
      <p:sp>
        <p:nvSpPr>
          <p:cNvPr id="9" name="Title 1"/>
          <p:cNvSpPr>
            <a:spLocks noGrp="1"/>
          </p:cNvSpPr>
          <p:nvPr>
            <p:ph type="title"/>
          </p:nvPr>
        </p:nvSpPr>
        <p:spPr>
          <a:xfrm>
            <a:off x="457200" y="457200"/>
            <a:ext cx="8229600" cy="992402"/>
          </a:xfrm>
        </p:spPr>
        <p:txBody>
          <a:bodyPr/>
          <a:lstStyle/>
          <a:p>
            <a:r>
              <a:rPr lang="en-US" dirty="0"/>
              <a:t>Harvesting the plants</a:t>
            </a:r>
          </a:p>
        </p:txBody>
      </p:sp>
      <p:pic>
        <p:nvPicPr>
          <p:cNvPr id="11" name="Picture 10" descr="19459828094_1f4f794f5b_k.jp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21278" y="1654779"/>
            <a:ext cx="1681603" cy="4080477"/>
          </a:xfrm>
          <a:prstGeom prst="rect">
            <a:avLst/>
          </a:prstGeom>
        </p:spPr>
      </p:pic>
    </p:spTree>
    <p:extLst>
      <p:ext uri="{BB962C8B-B14F-4D97-AF65-F5344CB8AC3E}">
        <p14:creationId xmlns:p14="http://schemas.microsoft.com/office/powerpoint/2010/main" val="71048397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Record your observations</a:t>
            </a:r>
          </a:p>
        </p:txBody>
      </p:sp>
      <p:sp>
        <p:nvSpPr>
          <p:cNvPr id="3" name="Content Placeholder 2"/>
          <p:cNvSpPr>
            <a:spLocks noGrp="1"/>
          </p:cNvSpPr>
          <p:nvPr>
            <p:ph sz="half" idx="1"/>
          </p:nvPr>
        </p:nvSpPr>
        <p:spPr/>
        <p:txBody>
          <a:bodyPr/>
          <a:lstStyle/>
          <a:p>
            <a:pPr marL="0" indent="0">
              <a:buNone/>
            </a:pPr>
            <a:r>
              <a:rPr lang="en-US" dirty="0"/>
              <a:t>Things to consider:</a:t>
            </a:r>
          </a:p>
          <a:p>
            <a:r>
              <a:rPr lang="en-US" dirty="0"/>
              <a:t>How much have your plants grown?</a:t>
            </a:r>
          </a:p>
          <a:p>
            <a:endParaRPr lang="en-US" dirty="0"/>
          </a:p>
          <a:p>
            <a:r>
              <a:rPr lang="en-US" dirty="0"/>
              <a:t>Which parts of the plant are the largest? Roots, stems, leaves?</a:t>
            </a:r>
          </a:p>
        </p:txBody>
      </p:sp>
      <p:sp>
        <p:nvSpPr>
          <p:cNvPr id="4" name="Content Placeholder 3"/>
          <p:cNvSpPr>
            <a:spLocks noGrp="1"/>
          </p:cNvSpPr>
          <p:nvPr>
            <p:ph sz="half" idx="2"/>
          </p:nvPr>
        </p:nvSpPr>
        <p:spPr/>
        <p:txBody>
          <a:bodyPr/>
          <a:lstStyle/>
          <a:p>
            <a:r>
              <a:rPr lang="en-US" dirty="0"/>
              <a:t>What colors are your plants? Do you expect that to change as they dry? </a:t>
            </a:r>
          </a:p>
          <a:p>
            <a:endParaRPr lang="en-US" dirty="0"/>
          </a:p>
          <a:p>
            <a:r>
              <a:rPr lang="en-US" dirty="0"/>
              <a:t>Has the gel changed from when you planted the radish seeds?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707425171"/>
      </p:ext>
    </p:extLst>
  </p:cSld>
  <p:clrMapOvr>
    <a:masterClrMapping/>
  </p:clrMapOvr>
</p:sld>
</file>

<file path=ppt/theme/theme1.xml><?xml version="1.0" encoding="utf-8"?>
<a:theme xmlns:a="http://schemas.openxmlformats.org/drawingml/2006/main" name="2.2 Observations about Plants in the Light and Dark">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2.2 Observations about Plants in the Light and Dark.potx</Template>
  <TotalTime>1743</TotalTime>
  <Words>1149</Words>
  <Application>Microsoft Macintosh PowerPoint</Application>
  <PresentationFormat>On-screen Show (4:3)</PresentationFormat>
  <Paragraphs>60</Paragraphs>
  <Slides>5</Slides>
  <Notes>5</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2.2 Observations about Plants in the Light and Dark</vt:lpstr>
      <vt:lpstr>Plants Unit Activity 3.2GL: Observing Plants’ Mass Changes, Part 1</vt:lpstr>
      <vt:lpstr>PowerPoint Presentation</vt:lpstr>
      <vt:lpstr>Harvesting the plants</vt:lpstr>
      <vt:lpstr>Harvesting the plants</vt:lpstr>
      <vt:lpstr>Record your observations</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Jenny Dauer</dc:creator>
  <cp:lastModifiedBy>Tompkins, Elizabeth</cp:lastModifiedBy>
  <cp:revision>115</cp:revision>
  <dcterms:created xsi:type="dcterms:W3CDTF">2013-03-08T14:19:13Z</dcterms:created>
  <dcterms:modified xsi:type="dcterms:W3CDTF">2019-09-11T16:51:58Z</dcterms:modified>
</cp:coreProperties>
</file>