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
  </p:notesMasterIdLst>
  <p:handoutMasterIdLst>
    <p:handoutMasterId r:id="rId8"/>
  </p:handoutMasterIdLst>
  <p:sldIdLst>
    <p:sldId id="279" r:id="rId2"/>
    <p:sldId id="339" r:id="rId3"/>
    <p:sldId id="281" r:id="rId4"/>
    <p:sldId id="284" r:id="rId5"/>
    <p:sldId id="283"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72115" autoAdjust="0"/>
  </p:normalViewPr>
  <p:slideViewPr>
    <p:cSldViewPr snapToGrid="0" snapToObjects="1">
      <p:cViewPr varScale="1">
        <p:scale>
          <a:sx n="71" d="100"/>
          <a:sy n="71" d="100"/>
        </p:scale>
        <p:origin x="1000" y="176"/>
      </p:cViewPr>
      <p:guideLst>
        <p:guide orient="horz" pos="2160"/>
        <p:guide pos="2880"/>
      </p:guideLst>
    </p:cSldViewPr>
  </p:slideViewPr>
  <p:notesTextViewPr>
    <p:cViewPr>
      <p:scale>
        <a:sx n="100" d="100"/>
        <a:sy n="100" d="100"/>
      </p:scale>
      <p:origin x="0" y="-16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8/26/19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8/26/19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Pre-Activity 0.1GL Plant Growth Investigation Set Up PPT.</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Introduce the unit to students.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in 2 - 4 weeks from now, they will begin to study plant growth. To prepare for that, they will set up the investigation by planting seeds today, recording data, and making sure the plants grow over the next few weeks.</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(Day 1) Pass out Pre-Lesson 0.2PT Plant Growth Investigation Setup Worksheet to</a:t>
            </a:r>
            <a:r>
              <a:rPr lang="en-US" sz="1200" kern="1200" dirty="0">
                <a:solidFill>
                  <a:schemeClr val="tx1"/>
                </a:solidFill>
                <a:effectLst/>
                <a:latin typeface="+mn-lt"/>
                <a:ea typeface="+mn-ea"/>
                <a:cs typeface="+mn-cs"/>
              </a:rPr>
              <a:t> </a:t>
            </a:r>
            <a:r>
              <a:rPr lang="en-US" sz="1200" b="1" kern="1200" dirty="0">
                <a:solidFill>
                  <a:schemeClr val="tx1"/>
                </a:solidFill>
                <a:effectLst/>
                <a:latin typeface="+mn-lt"/>
                <a:ea typeface="+mn-ea"/>
                <a:cs typeface="+mn-cs"/>
              </a:rPr>
              <a:t>each student.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Read the handout together as a class or have students read it in groups to prepare for setting up the investigation. This will establish the problem for students. </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Establish the Problem.</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Optional: View the Measuring Plant Growth Video (https://</a:t>
            </a:r>
            <a:r>
              <a:rPr lang="en-US" sz="1200" kern="1200" dirty="0" err="1">
                <a:solidFill>
                  <a:schemeClr val="tx1"/>
                </a:solidFill>
                <a:effectLst/>
                <a:latin typeface="+mn-lt"/>
                <a:ea typeface="+mn-ea"/>
                <a:cs typeface="+mn-cs"/>
              </a:rPr>
              <a:t>www.youtube.com</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watch?v</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hVTZMLnhrJQ</a:t>
            </a:r>
            <a:r>
              <a:rPr lang="en-US" sz="1200" kern="1200" dirty="0">
                <a:solidFill>
                  <a:schemeClr val="tx1"/>
                </a:solidFill>
                <a:effectLst/>
                <a:latin typeface="+mn-lt"/>
                <a:ea typeface="+mn-ea"/>
                <a:cs typeface="+mn-cs"/>
              </a:rPr>
              <a:t>) to prime a conversation about how plants grow and the importance of measuring dry mass. </a:t>
            </a:r>
          </a:p>
          <a:p>
            <a:pPr lvl="3"/>
            <a:r>
              <a:rPr lang="en-US" sz="1200" kern="1200" dirty="0">
                <a:solidFill>
                  <a:schemeClr val="tx1"/>
                </a:solidFill>
                <a:effectLst/>
                <a:latin typeface="+mn-lt"/>
                <a:ea typeface="+mn-ea"/>
                <a:cs typeface="+mn-cs"/>
              </a:rPr>
              <a:t>This video focuses on the gel protocol. Since you are using the paper towel protocol, you can show from 0-2:50min and from 5:53-7:25min.</a:t>
            </a:r>
          </a:p>
          <a:p>
            <a:pPr lvl="0"/>
            <a:r>
              <a:rPr lang="en-US" sz="1200" kern="1200" dirty="0">
                <a:solidFill>
                  <a:schemeClr val="tx1"/>
                </a:solidFill>
                <a:effectLst/>
                <a:latin typeface="+mn-lt"/>
                <a:ea typeface="+mn-ea"/>
                <a:cs typeface="+mn-cs"/>
              </a:rPr>
              <a:t>Discuss as a class the purpose for measuring the dry mass of the plants.</a:t>
            </a:r>
          </a:p>
          <a:p>
            <a:r>
              <a:rPr lang="en-US" sz="1200" kern="1200" dirty="0">
                <a:solidFill>
                  <a:schemeClr val="tx1"/>
                </a:solidFill>
                <a:effectLst/>
                <a:latin typeface="+mn-lt"/>
                <a:ea typeface="+mn-ea"/>
                <a:cs typeface="+mn-cs"/>
              </a:rPr>
              <a:t>Tell students that they are going to walk through some of these steps together as a class today.</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Have students work in groups of four.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Each student group will plant 20 radish seeds in a container. </a:t>
            </a:r>
          </a:p>
          <a:p>
            <a:r>
              <a:rPr lang="en-US" sz="1200" kern="1200" dirty="0">
                <a:solidFill>
                  <a:schemeClr val="tx1"/>
                </a:solidFill>
                <a:effectLst/>
                <a:latin typeface="+mn-lt"/>
                <a:ea typeface="+mn-ea"/>
                <a:cs typeface="+mn-cs"/>
              </a:rPr>
              <a:t>Four to six containers of plants will allow the class to do at least 1 replication of the experimental treatments in </a:t>
            </a:r>
            <a:r>
              <a:rPr lang="en-US" sz="1200" i="1" kern="1200" dirty="0">
                <a:solidFill>
                  <a:schemeClr val="tx1"/>
                </a:solidFill>
                <a:effectLst/>
                <a:latin typeface="+mn-lt"/>
                <a:ea typeface="+mn-ea"/>
                <a:cs typeface="+mn-cs"/>
              </a:rPr>
              <a:t>Activity 3.3 Plants in the Light and Dark</a:t>
            </a:r>
            <a:r>
              <a:rPr lang="en-US" sz="1200" kern="1200" dirty="0">
                <a:solidFill>
                  <a:schemeClr val="tx1"/>
                </a:solidFill>
                <a:effectLst/>
                <a:latin typeface="+mn-lt"/>
                <a:ea typeface="+mn-ea"/>
                <a:cs typeface="+mn-cs"/>
              </a:rPr>
              <a:t> and have multiple measures to compare for </a:t>
            </a:r>
            <a:r>
              <a:rPr lang="en-US" sz="1200" i="1" kern="1200" dirty="0">
                <a:solidFill>
                  <a:schemeClr val="tx1"/>
                </a:solidFill>
                <a:effectLst/>
                <a:latin typeface="+mn-lt"/>
                <a:ea typeface="+mn-ea"/>
                <a:cs typeface="+mn-cs"/>
              </a:rPr>
              <a:t>Activity 3.2 and 3.4 Observing Plants’ Mass Changes, Part 1 and 2</a:t>
            </a:r>
            <a:r>
              <a:rPr lang="en-US" sz="1200" kern="1200" dirty="0">
                <a:solidFill>
                  <a:schemeClr val="tx1"/>
                </a:solidFill>
                <a:effectLst/>
                <a:latin typeface="+mn-lt"/>
                <a:ea typeface="+mn-ea"/>
                <a:cs typeface="+mn-cs"/>
              </a:rPr>
              <a: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6DB7D55E-643B-0942-A066-BAB781635AC2}" type="slidenum">
              <a:rPr lang="en-US" smtClean="0"/>
              <a:t>2</a:t>
            </a:fld>
            <a:endParaRPr lang="en-US" dirty="0"/>
          </a:p>
        </p:txBody>
      </p:sp>
    </p:spTree>
    <p:extLst>
      <p:ext uri="{BB962C8B-B14F-4D97-AF65-F5344CB8AC3E}">
        <p14:creationId xmlns:p14="http://schemas.microsoft.com/office/powerpoint/2010/main" val="10978107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Begin experimental setup and mass inputs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Follow the steps in Part A: 0.2PT Plant Growth Investigation Setup Worksheet.</a:t>
            </a:r>
          </a:p>
          <a:p>
            <a:pPr lvl="0"/>
            <a:r>
              <a:rPr lang="en-US" sz="1200" kern="1200" dirty="0">
                <a:solidFill>
                  <a:schemeClr val="tx1"/>
                </a:solidFill>
                <a:effectLst/>
                <a:latin typeface="+mn-lt"/>
                <a:ea typeface="+mn-ea"/>
                <a:cs typeface="+mn-cs"/>
              </a:rPr>
              <a:t>Show students slide 3 and 4 of the Pre-Lesson 0.2PT Plant Growth Investigation Setup PPT.</a:t>
            </a:r>
          </a:p>
          <a:p>
            <a:pPr lvl="0"/>
            <a:r>
              <a:rPr lang="en-US" sz="1200" kern="1200" dirty="0">
                <a:solidFill>
                  <a:schemeClr val="tx1"/>
                </a:solidFill>
                <a:effectLst/>
                <a:latin typeface="+mn-lt"/>
                <a:ea typeface="+mn-ea"/>
                <a:cs typeface="+mn-cs"/>
              </a:rPr>
              <a:t>Have students label their containers.</a:t>
            </a:r>
          </a:p>
          <a:p>
            <a:pPr lvl="0"/>
            <a:r>
              <a:rPr lang="en-US" sz="1200" kern="1200" dirty="0">
                <a:solidFill>
                  <a:schemeClr val="tx1"/>
                </a:solidFill>
                <a:effectLst/>
                <a:latin typeface="+mn-lt"/>
                <a:ea typeface="+mn-ea"/>
                <a:cs typeface="+mn-cs"/>
              </a:rPr>
              <a:t>Have students poke a small hole or two in the bottom of their growing container and thread through the yarn, or another wicking object, (half inside, half outside) as a wick. This is so that water can be drawn up into the growing containers and keep all of the paper towel you will add moist. </a:t>
            </a:r>
          </a:p>
          <a:p>
            <a:pPr lvl="0"/>
            <a:r>
              <a:rPr lang="en-US" sz="1200" kern="1200" dirty="0">
                <a:solidFill>
                  <a:schemeClr val="tx1"/>
                </a:solidFill>
                <a:effectLst/>
                <a:latin typeface="+mn-lt"/>
                <a:ea typeface="+mn-ea"/>
                <a:cs typeface="+mn-cs"/>
              </a:rPr>
              <a:t>Have students count out 20 seeds for their container, mass, and record in the worksheet table.</a:t>
            </a:r>
          </a:p>
          <a:p>
            <a:pPr lvl="0"/>
            <a:r>
              <a:rPr lang="en-US" sz="1200" kern="1200" dirty="0">
                <a:solidFill>
                  <a:schemeClr val="tx1"/>
                </a:solidFill>
                <a:effectLst/>
                <a:latin typeface="+mn-lt"/>
                <a:ea typeface="+mn-ea"/>
                <a:cs typeface="+mn-cs"/>
              </a:rPr>
              <a:t>Have student groups crush up a few small strips of paper towel first and place them in the bottom of the container. Next, lay a strip or a small sheet of paper towel over these crushed up pieces (like a pie crust over cherries). This will allow you to sprinkle radish seeds on top of this flat piece of paper towel so that they don’t get too saturated with water and so that the germination process is completely visible for students.</a:t>
            </a:r>
          </a:p>
          <a:p>
            <a:pPr lvl="0"/>
            <a:r>
              <a:rPr lang="en-US" sz="1200" kern="1200" dirty="0">
                <a:solidFill>
                  <a:schemeClr val="tx1"/>
                </a:solidFill>
                <a:effectLst/>
                <a:latin typeface="+mn-lt"/>
                <a:ea typeface="+mn-ea"/>
                <a:cs typeface="+mn-cs"/>
              </a:rPr>
              <a:t>Have students record the mass of the dry paper towel in their containers – either by taking it out and adding it back in or taring the container prior to adding the paper towel.</a:t>
            </a:r>
          </a:p>
          <a:p>
            <a:r>
              <a:rPr lang="en-US" sz="1200" kern="1200" dirty="0">
                <a:solidFill>
                  <a:schemeClr val="tx1"/>
                </a:solidFill>
                <a:effectLst/>
                <a:latin typeface="+mn-lt"/>
                <a:ea typeface="+mn-ea"/>
                <a:cs typeface="+mn-cs"/>
              </a:rPr>
              <a:t>Tell students the dry mass measures will be important evidence for them to use later as they investigate where the mass of a growing plants comes from. </a:t>
            </a: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t>3</a:t>
            </a:fld>
            <a:endParaRPr lang="en-US"/>
          </a:p>
        </p:txBody>
      </p:sp>
    </p:spTree>
    <p:extLst>
      <p:ext uri="{BB962C8B-B14F-4D97-AF65-F5344CB8AC3E}">
        <p14:creationId xmlns:p14="http://schemas.microsoft.com/office/powerpoint/2010/main" val="2661239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Begin experimental setup and mass inputs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Follow the steps in Part A: 0.2PT Plant Growth Investigation Setup Worksheet.</a:t>
            </a:r>
          </a:p>
          <a:p>
            <a:pPr lvl="0"/>
            <a:r>
              <a:rPr lang="en-US" sz="1200" kern="1200" dirty="0">
                <a:solidFill>
                  <a:schemeClr val="tx1"/>
                </a:solidFill>
                <a:effectLst/>
                <a:latin typeface="+mn-lt"/>
                <a:ea typeface="+mn-ea"/>
                <a:cs typeface="+mn-cs"/>
              </a:rPr>
              <a:t>Show students slide 3 and 4 of the Pre-Lesson 0.2PT Plant Growth Investigation Setup PPT.</a:t>
            </a:r>
          </a:p>
          <a:p>
            <a:pPr lvl="0"/>
            <a:r>
              <a:rPr lang="en-US" sz="1200" kern="1200" dirty="0">
                <a:solidFill>
                  <a:schemeClr val="tx1"/>
                </a:solidFill>
                <a:effectLst/>
                <a:latin typeface="+mn-lt"/>
                <a:ea typeface="+mn-ea"/>
                <a:cs typeface="+mn-cs"/>
              </a:rPr>
              <a:t>Have students label their containers.</a:t>
            </a:r>
          </a:p>
          <a:p>
            <a:pPr lvl="0"/>
            <a:r>
              <a:rPr lang="en-US" sz="1200" kern="1200" dirty="0">
                <a:solidFill>
                  <a:schemeClr val="tx1"/>
                </a:solidFill>
                <a:effectLst/>
                <a:latin typeface="+mn-lt"/>
                <a:ea typeface="+mn-ea"/>
                <a:cs typeface="+mn-cs"/>
              </a:rPr>
              <a:t>Have students poke a small hole or two in the bottom of their growing container and thread through the yarn, or another wicking object, (half inside, half outside) as a wick. This is so that water can be drawn up into the growing containers and keep all of the paper towel you will add moist. </a:t>
            </a:r>
          </a:p>
          <a:p>
            <a:pPr lvl="0"/>
            <a:r>
              <a:rPr lang="en-US" sz="1200" kern="1200" dirty="0">
                <a:solidFill>
                  <a:schemeClr val="tx1"/>
                </a:solidFill>
                <a:effectLst/>
                <a:latin typeface="+mn-lt"/>
                <a:ea typeface="+mn-ea"/>
                <a:cs typeface="+mn-cs"/>
              </a:rPr>
              <a:t>Have students count out 20 seeds for their container, mass, and record in the worksheet table.</a:t>
            </a:r>
          </a:p>
          <a:p>
            <a:pPr lvl="0"/>
            <a:r>
              <a:rPr lang="en-US" sz="1200" kern="1200" dirty="0">
                <a:solidFill>
                  <a:schemeClr val="tx1"/>
                </a:solidFill>
                <a:effectLst/>
                <a:latin typeface="+mn-lt"/>
                <a:ea typeface="+mn-ea"/>
                <a:cs typeface="+mn-cs"/>
              </a:rPr>
              <a:t>Have student groups crush up a few small strips of paper towel first and place them in the bottom of the container. Next, lay a strip or a small sheet of paper towel over these crushed up pieces (like a pie crust over cherries). This will allow you to sprinkle radish seeds on top of this flat piece of paper towel so that they don’t get too saturated with water and so that the germination process is completely visible for students.</a:t>
            </a:r>
          </a:p>
          <a:p>
            <a:pPr lvl="0"/>
            <a:r>
              <a:rPr lang="en-US" sz="1200" kern="1200" dirty="0">
                <a:solidFill>
                  <a:schemeClr val="tx1"/>
                </a:solidFill>
                <a:effectLst/>
                <a:latin typeface="+mn-lt"/>
                <a:ea typeface="+mn-ea"/>
                <a:cs typeface="+mn-cs"/>
              </a:rPr>
              <a:t>Have students record the mass of the dry paper towel in their containers – either by taking it out and adding it back in or taring the container prior to adding the paper towel.</a:t>
            </a:r>
          </a:p>
          <a:p>
            <a:r>
              <a:rPr lang="en-US" sz="1200" kern="1200" dirty="0">
                <a:solidFill>
                  <a:schemeClr val="tx1"/>
                </a:solidFill>
                <a:effectLst/>
                <a:latin typeface="+mn-lt"/>
                <a:ea typeface="+mn-ea"/>
                <a:cs typeface="+mn-cs"/>
              </a:rPr>
              <a:t>Tell students the dry mass measures will be important evidence for them to use later as they investigate where the mass of a growing plants comes from. </a:t>
            </a:r>
          </a:p>
          <a:p>
            <a:pPr marL="0" indent="0">
              <a:buFont typeface="Arial"/>
              <a:buNone/>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Plant the seeds and place under grow lights.</a:t>
            </a:r>
            <a:endParaRPr lang="en-US" sz="12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Have students place their 20 seeds carefully on top of the flat piece of paper towel in their containers. Spread them out a bit for good germination.</a:t>
            </a:r>
          </a:p>
          <a:p>
            <a:pPr marL="171450" lvl="0" indent="-171450">
              <a:buFont typeface="Arial"/>
              <a:buChar char="•"/>
            </a:pPr>
            <a:r>
              <a:rPr lang="en-US" sz="1200" kern="1200" dirty="0">
                <a:solidFill>
                  <a:schemeClr val="tx1"/>
                </a:solidFill>
                <a:effectLst/>
                <a:latin typeface="+mn-lt"/>
                <a:ea typeface="+mn-ea"/>
                <a:cs typeface="+mn-cs"/>
              </a:rPr>
              <a:t>Have students carefully set their containers in the big class trays.</a:t>
            </a:r>
          </a:p>
          <a:p>
            <a:pPr marL="171450" lvl="0" indent="-171450">
              <a:buFont typeface="Arial"/>
              <a:buChar char="•"/>
            </a:pPr>
            <a:r>
              <a:rPr lang="en-US" sz="1200" kern="1200" dirty="0">
                <a:solidFill>
                  <a:schemeClr val="tx1"/>
                </a:solidFill>
                <a:effectLst/>
                <a:latin typeface="+mn-lt"/>
                <a:ea typeface="+mn-ea"/>
                <a:cs typeface="+mn-cs"/>
              </a:rPr>
              <a:t>Gently add water to the big class tray until the paper towel in the containers has wicked it up and is wet.</a:t>
            </a:r>
          </a:p>
          <a:p>
            <a:pPr marL="171450" indent="-171450">
              <a:buFont typeface="Arial"/>
              <a:buChar char="•"/>
            </a:pPr>
            <a:r>
              <a:rPr lang="en-US" sz="1200" kern="1200" dirty="0">
                <a:solidFill>
                  <a:schemeClr val="tx1"/>
                </a:solidFill>
                <a:effectLst/>
                <a:latin typeface="+mn-lt"/>
                <a:ea typeface="+mn-ea"/>
                <a:cs typeface="+mn-cs"/>
              </a:rPr>
              <a:t>Remind students that the plants will need 1-3 weeks to grow before they are large enough to begin the rest of the </a:t>
            </a:r>
            <a:r>
              <a:rPr lang="en-US" sz="1200" i="1" kern="1200" dirty="0">
                <a:solidFill>
                  <a:schemeClr val="tx1"/>
                </a:solidFill>
                <a:effectLst/>
                <a:latin typeface="+mn-lt"/>
                <a:ea typeface="+mn-ea"/>
                <a:cs typeface="+mn-cs"/>
              </a:rPr>
              <a:t>Plants Unit</a:t>
            </a:r>
            <a:r>
              <a:rPr lang="en-US" sz="1200" kern="1200" dirty="0">
                <a:solidFill>
                  <a:schemeClr val="tx1"/>
                </a:solidFill>
                <a:effectLst/>
                <a:latin typeface="+mn-lt"/>
                <a:ea typeface="+mn-ea"/>
                <a:cs typeface="+mn-cs"/>
              </a:rPr>
              <a:t>. </a:t>
            </a:r>
          </a:p>
          <a:p>
            <a:pPr marL="171450" indent="-171450">
              <a:buFont typeface="Arial"/>
              <a:buChar char="•"/>
            </a:pPr>
            <a:r>
              <a:rPr lang="en-US" sz="1200" kern="1200" dirty="0">
                <a:solidFill>
                  <a:schemeClr val="tx1"/>
                </a:solidFill>
                <a:effectLst/>
                <a:latin typeface="+mn-lt"/>
                <a:ea typeface="+mn-ea"/>
                <a:cs typeface="+mn-cs"/>
              </a:rPr>
              <a:t>Place the trays about 12-16 inches under the grow lights (highly recommended) or in a sunny windowsill.</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22676362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Plant maintenance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the table in Part B in the Pre-Lesson 0.2PT Plant Growth Investigation Setup Worksheet for students to track their observations and ongoing watering of their radish plants.</a:t>
            </a:r>
          </a:p>
          <a:p>
            <a:pPr marL="171450" lvl="0" indent="-171450">
              <a:buFont typeface="Arial"/>
              <a:buChar char="•"/>
            </a:pPr>
            <a:r>
              <a:rPr lang="en-US" sz="1200" kern="1200" dirty="0">
                <a:solidFill>
                  <a:schemeClr val="tx1"/>
                </a:solidFill>
                <a:effectLst/>
                <a:latin typeface="+mn-lt"/>
                <a:ea typeface="+mn-ea"/>
                <a:cs typeface="+mn-cs"/>
              </a:rPr>
              <a:t>Show students slide 5 of the Pre-Lesson 0.2PT Plant Growth Investigation Setup PPT.</a:t>
            </a:r>
          </a:p>
          <a:p>
            <a:pPr marL="171450" lvl="0" indent="-171450">
              <a:buFont typeface="Arial"/>
              <a:buChar char="•"/>
            </a:pPr>
            <a:r>
              <a:rPr lang="en-US" sz="1200" kern="1200" dirty="0">
                <a:solidFill>
                  <a:schemeClr val="tx1"/>
                </a:solidFill>
                <a:effectLst/>
                <a:latin typeface="+mn-lt"/>
                <a:ea typeface="+mn-ea"/>
                <a:cs typeface="+mn-cs"/>
              </a:rPr>
              <a:t>Prepare about 4 L (~1 gallon) of a weak nutrient mixture (~1/2 of that recommended on the box/jar) to add to the containers once the cotyledons have turned green and the water is starting to dry up from the trays. Only add an inch or two of the mixture to the trays at a time. Adding to much risks drowning the plants or creating an optimal environment for algal growth.</a:t>
            </a:r>
          </a:p>
          <a:p>
            <a:pPr marL="171450" lvl="0" indent="-171450">
              <a:buFont typeface="Arial"/>
              <a:buChar char="•"/>
            </a:pPr>
            <a:r>
              <a:rPr lang="en-US" sz="1200" kern="1200" dirty="0">
                <a:solidFill>
                  <a:schemeClr val="tx1"/>
                </a:solidFill>
                <a:effectLst/>
                <a:latin typeface="+mn-lt"/>
                <a:ea typeface="+mn-ea"/>
                <a:cs typeface="+mn-cs"/>
              </a:rPr>
              <a:t>Note: It’s important to have a discussion with your students about the dry mass of the nutrients that are added via the nutrient solution (which is negligible).</a:t>
            </a:r>
          </a:p>
          <a:p>
            <a:pPr marL="0" indent="0">
              <a:buFont typeface="Arial"/>
              <a:buNone/>
            </a:pPr>
            <a:r>
              <a:rPr lang="en-US" sz="1200" kern="1200" dirty="0">
                <a:solidFill>
                  <a:schemeClr val="tx1"/>
                </a:solidFill>
                <a:effectLst/>
                <a:latin typeface="+mn-lt"/>
                <a:ea typeface="+mn-ea"/>
                <a:cs typeface="+mn-cs"/>
              </a:rPr>
              <a:t>Class discussion:</a:t>
            </a:r>
          </a:p>
          <a:p>
            <a:pPr marL="171450" indent="-171450">
              <a:buFont typeface="Arial"/>
              <a:buChar char="•"/>
            </a:pPr>
            <a:r>
              <a:rPr lang="en-US" sz="1200" kern="1200" dirty="0">
                <a:solidFill>
                  <a:schemeClr val="tx1"/>
                </a:solidFill>
                <a:effectLst/>
                <a:latin typeface="+mn-lt"/>
                <a:ea typeface="+mn-ea"/>
                <a:cs typeface="+mn-cs"/>
              </a:rPr>
              <a:t>Ask your students: 1) Do you think the radishes will grow in paper towel without soil? </a:t>
            </a:r>
          </a:p>
          <a:p>
            <a:pPr marL="0" indent="0">
              <a:buFont typeface="Arial"/>
              <a:buNone/>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24820417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defRPr>
            </a:lvl1pPr>
          </a:lstStyle>
          <a:p>
            <a:fld id="{A6FA84FE-82B1-40DF-BB5D-7562D8ADFA85}"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i="1" dirty="0">
                <a:latin typeface="Arial"/>
                <a:cs typeface="Arial"/>
              </a:rPr>
              <a:t>Plants </a:t>
            </a:r>
            <a:r>
              <a:rPr lang="en-US" dirty="0">
                <a:latin typeface="Arial"/>
                <a:cs typeface="Arial"/>
              </a:rPr>
              <a:t>Unit</a:t>
            </a:r>
            <a:br>
              <a:rPr lang="en-US" dirty="0">
                <a:latin typeface="Arial"/>
                <a:cs typeface="Arial"/>
              </a:rPr>
            </a:br>
            <a:br>
              <a:rPr lang="en-US" dirty="0">
                <a:latin typeface="Arial"/>
                <a:cs typeface="Arial"/>
              </a:rPr>
            </a:br>
            <a:r>
              <a:rPr lang="en-US" dirty="0">
                <a:latin typeface="Arial"/>
                <a:cs typeface="Arial"/>
              </a:rPr>
              <a:t>Pre-Activity 0.2PT:</a:t>
            </a:r>
            <a:br>
              <a:rPr lang="en-US" dirty="0">
                <a:latin typeface="Arial"/>
                <a:cs typeface="Arial"/>
              </a:rPr>
            </a:br>
            <a:r>
              <a:rPr lang="en-US" dirty="0">
                <a:latin typeface="Arial"/>
                <a:cs typeface="Arial"/>
              </a:rPr>
              <a:t>Plant Growth Investigation Set Up</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910021" y="4127722"/>
            <a:ext cx="1315215" cy="2492811"/>
          </a:xfrm>
          <a:prstGeom prst="rect">
            <a:avLst/>
          </a:prstGeom>
        </p:spPr>
      </p:pic>
      <p:sp>
        <p:nvSpPr>
          <p:cNvPr id="8" name="Slide Number Placeholder 7">
            <a:extLst>
              <a:ext uri="{FF2B5EF4-FFF2-40B4-BE49-F238E27FC236}">
                <a16:creationId xmlns:a16="http://schemas.microsoft.com/office/drawing/2014/main" id="{5C44FAE3-A7EF-4302-A909-1E262EA90877}"/>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ight Arrow 18"/>
          <p:cNvSpPr/>
          <p:nvPr/>
        </p:nvSpPr>
        <p:spPr>
          <a:xfrm rot="18073251">
            <a:off x="1953559" y="3243157"/>
            <a:ext cx="2182745" cy="838017"/>
          </a:xfrm>
          <a:prstGeom prst="right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 Inquiry </a:t>
            </a:r>
          </a:p>
          <a:p>
            <a:pPr algn="ctr"/>
            <a:r>
              <a:rPr lang="en-US" sz="1228" dirty="0"/>
              <a:t>(up the triangle)</a:t>
            </a:r>
          </a:p>
        </p:txBody>
      </p:sp>
      <p:sp>
        <p:nvSpPr>
          <p:cNvPr id="27" name="Oval 26"/>
          <p:cNvSpPr/>
          <p:nvPr/>
        </p:nvSpPr>
        <p:spPr>
          <a:xfrm>
            <a:off x="4943801" y="324440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68580" rIns="0" rtlCol="0" anchor="ctr"/>
          <a:lstStyle/>
          <a:p>
            <a:pPr algn="ctr"/>
            <a:r>
              <a:rPr lang="en-US" sz="720" dirty="0"/>
              <a:t>Molecular Models</a:t>
            </a:r>
          </a:p>
        </p:txBody>
      </p:sp>
      <p:grpSp>
        <p:nvGrpSpPr>
          <p:cNvPr id="2" name="Group 1"/>
          <p:cNvGrpSpPr/>
          <p:nvPr/>
        </p:nvGrpSpPr>
        <p:grpSpPr>
          <a:xfrm>
            <a:off x="3139269" y="3112794"/>
            <a:ext cx="2883139" cy="2556227"/>
            <a:chOff x="4507764" y="4440123"/>
            <a:chExt cx="5632799" cy="4994109"/>
          </a:xfrm>
        </p:grpSpPr>
        <p:grpSp>
          <p:nvGrpSpPr>
            <p:cNvPr id="12" name="Group 11"/>
            <p:cNvGrpSpPr/>
            <p:nvPr/>
          </p:nvGrpSpPr>
          <p:grpSpPr>
            <a:xfrm>
              <a:off x="4507764" y="4440123"/>
              <a:ext cx="5632799" cy="4910880"/>
              <a:chOff x="7749620" y="4073100"/>
              <a:chExt cx="5632799" cy="4910880"/>
            </a:xfrm>
          </p:grpSpPr>
          <p:sp>
            <p:nvSpPr>
              <p:cNvPr id="13" name="Isosceles Triangle 12"/>
              <p:cNvSpPr/>
              <p:nvPr/>
            </p:nvSpPr>
            <p:spPr>
              <a:xfrm>
                <a:off x="7749620" y="4073100"/>
                <a:ext cx="5632799" cy="4910880"/>
              </a:xfrm>
              <a:prstGeom prst="triangle">
                <a:avLst/>
              </a:prstGeom>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endParaRPr lang="en-US" sz="922" dirty="0"/>
              </a:p>
            </p:txBody>
          </p:sp>
          <p:cxnSp>
            <p:nvCxnSpPr>
              <p:cNvPr id="14" name="Straight Connector 13"/>
              <p:cNvCxnSpPr/>
              <p:nvPr/>
            </p:nvCxnSpPr>
            <p:spPr>
              <a:xfrm>
                <a:off x="9383616" y="6140723"/>
                <a:ext cx="237947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8562409" y="7569285"/>
                <a:ext cx="400888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9593088" y="7581035"/>
                <a:ext cx="2055208" cy="550194"/>
              </a:xfrm>
              <a:prstGeom prst="rect">
                <a:avLst/>
              </a:prstGeom>
              <a:noFill/>
            </p:spPr>
            <p:txBody>
              <a:bodyPr wrap="none" rtlCol="0">
                <a:spAutoFit/>
              </a:bodyPr>
              <a:lstStyle/>
              <a:p>
                <a:r>
                  <a:rPr lang="en-US" sz="1230" b="1" dirty="0"/>
                  <a:t>Observations</a:t>
                </a:r>
              </a:p>
            </p:txBody>
          </p:sp>
          <p:sp>
            <p:nvSpPr>
              <p:cNvPr id="17" name="TextBox 16"/>
              <p:cNvSpPr txBox="1"/>
              <p:nvPr/>
            </p:nvSpPr>
            <p:spPr>
              <a:xfrm>
                <a:off x="9880845" y="6075085"/>
                <a:ext cx="1428097" cy="550194"/>
              </a:xfrm>
              <a:prstGeom prst="rect">
                <a:avLst/>
              </a:prstGeom>
              <a:noFill/>
            </p:spPr>
            <p:txBody>
              <a:bodyPr wrap="none" rtlCol="0">
                <a:spAutoFit/>
              </a:bodyPr>
              <a:lstStyle/>
              <a:p>
                <a:r>
                  <a:rPr lang="en-US" sz="1230" b="1" dirty="0"/>
                  <a:t>Patterns</a:t>
                </a:r>
              </a:p>
            </p:txBody>
          </p:sp>
          <p:sp>
            <p:nvSpPr>
              <p:cNvPr id="18" name="TextBox 17"/>
              <p:cNvSpPr txBox="1"/>
              <p:nvPr/>
            </p:nvSpPr>
            <p:spPr>
              <a:xfrm>
                <a:off x="9966919" y="4699891"/>
                <a:ext cx="1263464" cy="918743"/>
              </a:xfrm>
              <a:prstGeom prst="rect">
                <a:avLst/>
              </a:prstGeom>
              <a:noFill/>
            </p:spPr>
            <p:txBody>
              <a:bodyPr wrap="square" rtlCol="0">
                <a:spAutoFit/>
              </a:bodyPr>
              <a:lstStyle/>
              <a:p>
                <a:pPr algn="ctr"/>
                <a:r>
                  <a:rPr lang="en-US" sz="1228" b="1" dirty="0"/>
                  <a:t>Models</a:t>
                </a:r>
              </a:p>
            </p:txBody>
          </p:sp>
        </p:grpSp>
        <p:sp>
          <p:nvSpPr>
            <p:cNvPr id="33" name="TextBox 32"/>
            <p:cNvSpPr txBox="1"/>
            <p:nvPr/>
          </p:nvSpPr>
          <p:spPr>
            <a:xfrm>
              <a:off x="4954211" y="8270208"/>
              <a:ext cx="4860660" cy="1164024"/>
            </a:xfrm>
            <a:prstGeom prst="rect">
              <a:avLst/>
            </a:prstGeom>
            <a:noFill/>
          </p:spPr>
          <p:txBody>
            <a:bodyPr wrap="square" rtlCol="0">
              <a:spAutoFit/>
            </a:bodyPr>
            <a:lstStyle/>
            <a:p>
              <a:pPr algn="ctr"/>
              <a:r>
                <a:rPr lang="en-US" sz="818" dirty="0"/>
                <a:t>Students investigate radishes growing and radishes in the light and dark. They measure the mass of the seeds, gel/paper towel, and radish plants using a scale and observe CO</a:t>
              </a:r>
              <a:r>
                <a:rPr lang="en-US" sz="818" baseline="-25000" dirty="0"/>
                <a:t>2</a:t>
              </a:r>
              <a:r>
                <a:rPr lang="en-US" sz="818" dirty="0"/>
                <a:t> using BTB. </a:t>
              </a:r>
            </a:p>
          </p:txBody>
        </p:sp>
        <p:sp>
          <p:nvSpPr>
            <p:cNvPr id="34" name="TextBox 33"/>
            <p:cNvSpPr txBox="1"/>
            <p:nvPr/>
          </p:nvSpPr>
          <p:spPr>
            <a:xfrm>
              <a:off x="5806543" y="6841132"/>
              <a:ext cx="4008883" cy="1165529"/>
            </a:xfrm>
            <a:prstGeom prst="rect">
              <a:avLst/>
            </a:prstGeom>
            <a:noFill/>
          </p:spPr>
          <p:txBody>
            <a:bodyPr wrap="square" rtlCol="0">
              <a:spAutoFit/>
            </a:bodyPr>
            <a:lstStyle/>
            <a:p>
              <a:pPr marL="128588" indent="-128588">
                <a:buFont typeface="Arial" panose="020B0604020202020204" pitchFamily="34" charset="0"/>
                <a:buChar char="•"/>
              </a:pPr>
              <a:r>
                <a:rPr lang="en-US" sz="819" dirty="0"/>
                <a:t>Plants gain mass (more). </a:t>
              </a:r>
            </a:p>
            <a:p>
              <a:pPr marL="128588" indent="-128588">
                <a:buFont typeface="Arial" panose="020B0604020202020204" pitchFamily="34" charset="0"/>
                <a:buChar char="•"/>
              </a:pPr>
              <a:r>
                <a:rPr lang="en-US" sz="819" dirty="0"/>
                <a:t>Gel/Paper towel loses mass (less).</a:t>
              </a:r>
            </a:p>
            <a:p>
              <a:pPr marL="128588" indent="-128588">
                <a:buFont typeface="Arial" panose="020B0604020202020204" pitchFamily="34" charset="0"/>
                <a:buChar char="•"/>
              </a:pPr>
              <a:r>
                <a:rPr lang="en-US" sz="819" dirty="0"/>
                <a:t>Plants take in CO</a:t>
              </a:r>
              <a:r>
                <a:rPr lang="en-US" sz="819" baseline="-25000" dirty="0"/>
                <a:t>2</a:t>
              </a:r>
              <a:r>
                <a:rPr lang="en-US" sz="819" dirty="0"/>
                <a:t> in the light.</a:t>
              </a:r>
            </a:p>
            <a:p>
              <a:pPr marL="128588" indent="-128588">
                <a:buFont typeface="Arial" panose="020B0604020202020204" pitchFamily="34" charset="0"/>
                <a:buChar char="•"/>
              </a:pPr>
              <a:r>
                <a:rPr lang="en-US" sz="819" dirty="0"/>
                <a:t>Plants release CO</a:t>
              </a:r>
              <a:r>
                <a:rPr lang="en-US" sz="819" baseline="-25000" dirty="0"/>
                <a:t>2</a:t>
              </a:r>
              <a:r>
                <a:rPr lang="en-US" sz="819" dirty="0"/>
                <a:t> in the dark. </a:t>
              </a:r>
            </a:p>
          </p:txBody>
        </p:sp>
        <p:sp>
          <p:nvSpPr>
            <p:cNvPr id="35" name="TextBox 34"/>
            <p:cNvSpPr txBox="1"/>
            <p:nvPr/>
          </p:nvSpPr>
          <p:spPr>
            <a:xfrm>
              <a:off x="6276682" y="5495056"/>
              <a:ext cx="2120509" cy="1136465"/>
            </a:xfrm>
            <a:prstGeom prst="rect">
              <a:avLst/>
            </a:prstGeom>
            <a:noFill/>
          </p:spPr>
          <p:txBody>
            <a:bodyPr wrap="square" lIns="68580" tIns="0" rIns="68580" bIns="0" rtlCol="0">
              <a:spAutoFit/>
            </a:bodyPr>
            <a:lstStyle/>
            <a:p>
              <a:pPr algn="ctr"/>
              <a:r>
                <a:rPr lang="en-US" sz="630" dirty="0"/>
                <a:t>Atomic-molecular</a:t>
              </a:r>
            </a:p>
            <a:p>
              <a:pPr algn="ctr"/>
              <a:r>
                <a:rPr lang="en-US" sz="630" dirty="0"/>
                <a:t>model of chemical </a:t>
              </a:r>
            </a:p>
            <a:p>
              <a:pPr algn="ctr"/>
              <a:r>
                <a:rPr lang="en-US" sz="630" dirty="0"/>
                <a:t>change to explain photosynthesis, biosynthesis, and cellular respiration.</a:t>
              </a:r>
            </a:p>
          </p:txBody>
        </p:sp>
      </p:grpSp>
      <p:sp>
        <p:nvSpPr>
          <p:cNvPr id="36" name="Title 3"/>
          <p:cNvSpPr txBox="1">
            <a:spLocks/>
          </p:cNvSpPr>
          <p:nvPr/>
        </p:nvSpPr>
        <p:spPr>
          <a:xfrm>
            <a:off x="588835" y="870547"/>
            <a:ext cx="2305613" cy="335630"/>
          </a:xfrm>
          <a:prstGeom prst="rect">
            <a:avLst/>
          </a:prstGeom>
        </p:spPr>
        <p:txBody>
          <a:bodyPr>
            <a:noAutofit/>
          </a:bodyPr>
          <a:lstStyle>
            <a:lvl1pPr algn="ctr" defTabSz="731717" rtl="0" eaLnBrk="1" latinLnBrk="0" hangingPunct="1">
              <a:spcBef>
                <a:spcPct val="0"/>
              </a:spcBef>
              <a:buNone/>
              <a:defRPr sz="7000" kern="1200">
                <a:solidFill>
                  <a:schemeClr val="tx1"/>
                </a:solidFill>
                <a:latin typeface="+mj-lt"/>
                <a:ea typeface="+mj-ea"/>
                <a:cs typeface="+mj-cs"/>
              </a:defRPr>
            </a:lvl1pPr>
          </a:lstStyle>
          <a:p>
            <a:r>
              <a:rPr lang="en-US" sz="2048" dirty="0"/>
              <a:t>The </a:t>
            </a:r>
            <a:r>
              <a:rPr lang="en-US" sz="2048" i="1" dirty="0"/>
              <a:t>Plants</a:t>
            </a:r>
            <a:r>
              <a:rPr lang="en-US" sz="2048" dirty="0"/>
              <a:t> Unit</a:t>
            </a:r>
          </a:p>
        </p:txBody>
      </p:sp>
      <p:sp>
        <p:nvSpPr>
          <p:cNvPr id="43" name="Oval 42"/>
          <p:cNvSpPr/>
          <p:nvPr/>
        </p:nvSpPr>
        <p:spPr>
          <a:xfrm>
            <a:off x="604141" y="506317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 Lesson</a:t>
            </a:r>
          </a:p>
        </p:txBody>
      </p:sp>
      <p:sp>
        <p:nvSpPr>
          <p:cNvPr id="21" name="Oval 20"/>
          <p:cNvSpPr/>
          <p:nvPr/>
        </p:nvSpPr>
        <p:spPr>
          <a:xfrm>
            <a:off x="1109695" y="5052615"/>
            <a:ext cx="636633"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Pretest</a:t>
            </a:r>
          </a:p>
        </p:txBody>
      </p:sp>
      <p:sp>
        <p:nvSpPr>
          <p:cNvPr id="22" name="Oval 21"/>
          <p:cNvSpPr/>
          <p:nvPr/>
        </p:nvSpPr>
        <p:spPr>
          <a:xfrm>
            <a:off x="1695455" y="507321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137160" rIns="0" bIns="137160" rtlCol="0" anchor="ctr"/>
          <a:lstStyle/>
          <a:p>
            <a:pPr algn="ctr"/>
            <a:r>
              <a:rPr lang="en-US" sz="717" dirty="0"/>
              <a:t>Establish the Problem</a:t>
            </a:r>
          </a:p>
        </p:txBody>
      </p:sp>
      <p:sp>
        <p:nvSpPr>
          <p:cNvPr id="50" name="Rounded Rectangular Callout 49"/>
          <p:cNvSpPr/>
          <p:nvPr/>
        </p:nvSpPr>
        <p:spPr>
          <a:xfrm>
            <a:off x="2027930" y="1688055"/>
            <a:ext cx="1469778" cy="989295"/>
          </a:xfrm>
          <a:prstGeom prst="wedgeRoundRectCallout">
            <a:avLst>
              <a:gd name="adj1" fmla="val -12003"/>
              <a:gd name="adj2" fmla="val 294582"/>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2: Foundations: Zooming into Organisms</a:t>
            </a:r>
          </a:p>
        </p:txBody>
      </p:sp>
      <p:sp>
        <p:nvSpPr>
          <p:cNvPr id="20" name="Right Arrow 19"/>
          <p:cNvSpPr/>
          <p:nvPr/>
        </p:nvSpPr>
        <p:spPr>
          <a:xfrm rot="3497238">
            <a:off x="5140485" y="3267144"/>
            <a:ext cx="2133488" cy="838017"/>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Application</a:t>
            </a:r>
          </a:p>
          <a:p>
            <a:pPr algn="ctr"/>
            <a:r>
              <a:rPr lang="en-US" sz="1228" dirty="0"/>
              <a:t>(down the triangle)</a:t>
            </a:r>
          </a:p>
        </p:txBody>
      </p:sp>
      <p:sp>
        <p:nvSpPr>
          <p:cNvPr id="44" name="Rounded Rectangular Callout 43"/>
          <p:cNvSpPr/>
          <p:nvPr/>
        </p:nvSpPr>
        <p:spPr>
          <a:xfrm>
            <a:off x="666045" y="3668565"/>
            <a:ext cx="1201528" cy="807887"/>
          </a:xfrm>
          <a:prstGeom prst="wedgeRoundRectCallout">
            <a:avLst>
              <a:gd name="adj1" fmla="val -29869"/>
              <a:gd name="adj2" fmla="val 123385"/>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Pre-Lesson: Investigation Set Up</a:t>
            </a:r>
          </a:p>
        </p:txBody>
      </p:sp>
      <p:sp>
        <p:nvSpPr>
          <p:cNvPr id="53" name="Rounded Rectangular Callout 52"/>
          <p:cNvSpPr/>
          <p:nvPr/>
        </p:nvSpPr>
        <p:spPr>
          <a:xfrm>
            <a:off x="4982724" y="1392474"/>
            <a:ext cx="1745960" cy="835572"/>
          </a:xfrm>
          <a:prstGeom prst="wedgeRoundRectCallout">
            <a:avLst>
              <a:gd name="adj1" fmla="val -17845"/>
              <a:gd name="adj2" fmla="val 122063"/>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Lessons 4 and 5: Explaining How Plants Make Food, Move, Function, and Grow</a:t>
            </a:r>
          </a:p>
        </p:txBody>
      </p:sp>
      <p:sp>
        <p:nvSpPr>
          <p:cNvPr id="47" name="Rounded Rectangular Callout 46"/>
          <p:cNvSpPr/>
          <p:nvPr/>
        </p:nvSpPr>
        <p:spPr>
          <a:xfrm>
            <a:off x="6961219" y="2412029"/>
            <a:ext cx="1258696" cy="1824350"/>
          </a:xfrm>
          <a:prstGeom prst="wedgeRoundRectCallout">
            <a:avLst>
              <a:gd name="adj1" fmla="val -51639"/>
              <a:gd name="adj2" fmla="val 107179"/>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54" name="Oval 53"/>
          <p:cNvSpPr/>
          <p:nvPr/>
        </p:nvSpPr>
        <p:spPr>
          <a:xfrm>
            <a:off x="3109964" y="4082193"/>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68" dirty="0"/>
              <a:t>Observe</a:t>
            </a:r>
          </a:p>
        </p:txBody>
      </p:sp>
      <p:sp>
        <p:nvSpPr>
          <p:cNvPr id="57" name="Oval 56"/>
          <p:cNvSpPr/>
          <p:nvPr/>
        </p:nvSpPr>
        <p:spPr>
          <a:xfrm>
            <a:off x="3585698" y="3267465"/>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Evidence-Based Arguments</a:t>
            </a:r>
          </a:p>
        </p:txBody>
      </p:sp>
      <p:sp>
        <p:nvSpPr>
          <p:cNvPr id="42" name="Oval 41"/>
          <p:cNvSpPr/>
          <p:nvPr/>
        </p:nvSpPr>
        <p:spPr>
          <a:xfrm>
            <a:off x="2274354" y="5073218"/>
            <a:ext cx="637794" cy="636109"/>
          </a:xfrm>
          <a:prstGeom prst="ellipse">
            <a:avLst/>
          </a:prstGeom>
          <a:solidFill>
            <a:srgbClr val="FF66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17" dirty="0"/>
              <a:t>Found-ational</a:t>
            </a:r>
          </a:p>
          <a:p>
            <a:pPr algn="ctr"/>
            <a:r>
              <a:rPr lang="en-US" sz="717" dirty="0"/>
              <a:t>Knowledge and Practice</a:t>
            </a:r>
          </a:p>
        </p:txBody>
      </p:sp>
      <p:sp>
        <p:nvSpPr>
          <p:cNvPr id="49" name="Rounded Rectangular Callout 48"/>
          <p:cNvSpPr/>
          <p:nvPr/>
        </p:nvSpPr>
        <p:spPr>
          <a:xfrm>
            <a:off x="940814" y="2716797"/>
            <a:ext cx="1739748" cy="914242"/>
          </a:xfrm>
          <a:prstGeom prst="wedgeRoundRectCallout">
            <a:avLst>
              <a:gd name="adj1" fmla="val 11776"/>
              <a:gd name="adj2" fmla="val 207831"/>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1: Pretest and Expressing Ideas and Questions</a:t>
            </a:r>
          </a:p>
        </p:txBody>
      </p:sp>
      <p:sp>
        <p:nvSpPr>
          <p:cNvPr id="56" name="Rounded Rectangular Callout 55"/>
          <p:cNvSpPr/>
          <p:nvPr/>
        </p:nvSpPr>
        <p:spPr>
          <a:xfrm>
            <a:off x="3576178" y="1399702"/>
            <a:ext cx="1265288" cy="820234"/>
          </a:xfrm>
          <a:prstGeom prst="wedgeRoundRectCallout">
            <a:avLst>
              <a:gd name="adj1" fmla="val -48473"/>
              <a:gd name="adj2" fmla="val 11163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3: Investigating Plants</a:t>
            </a:r>
          </a:p>
        </p:txBody>
      </p:sp>
      <p:sp>
        <p:nvSpPr>
          <p:cNvPr id="45" name="Oval 44">
            <a:extLst>
              <a:ext uri="{FF2B5EF4-FFF2-40B4-BE49-F238E27FC236}">
                <a16:creationId xmlns:a16="http://schemas.microsoft.com/office/drawing/2014/main" id="{DA655236-67AB-C847-B2FD-53D82E401405}"/>
              </a:ext>
            </a:extLst>
          </p:cNvPr>
          <p:cNvSpPr/>
          <p:nvPr/>
        </p:nvSpPr>
        <p:spPr>
          <a:xfrm>
            <a:off x="2808686" y="5089363"/>
            <a:ext cx="637794" cy="637794"/>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Predict, Plan, &amp; Express Ideas and Questions</a:t>
            </a:r>
          </a:p>
        </p:txBody>
      </p:sp>
      <p:sp>
        <p:nvSpPr>
          <p:cNvPr id="11" name="Right Arrow 10"/>
          <p:cNvSpPr/>
          <p:nvPr/>
        </p:nvSpPr>
        <p:spPr>
          <a:xfrm>
            <a:off x="7962875" y="5207745"/>
            <a:ext cx="497961" cy="418676"/>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17" dirty="0"/>
              <a:t>Next Unit</a:t>
            </a:r>
          </a:p>
        </p:txBody>
      </p:sp>
      <p:sp>
        <p:nvSpPr>
          <p:cNvPr id="28" name="Oval 27"/>
          <p:cNvSpPr/>
          <p:nvPr/>
        </p:nvSpPr>
        <p:spPr>
          <a:xfrm>
            <a:off x="5786825" y="509104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20" dirty="0"/>
              <a:t>More Support</a:t>
            </a:r>
          </a:p>
        </p:txBody>
      </p:sp>
      <p:sp>
        <p:nvSpPr>
          <p:cNvPr id="29" name="Oval 28"/>
          <p:cNvSpPr/>
          <p:nvPr/>
        </p:nvSpPr>
        <p:spPr>
          <a:xfrm>
            <a:off x="6354703"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819" dirty="0"/>
              <a:t>Less Support</a:t>
            </a:r>
          </a:p>
        </p:txBody>
      </p:sp>
      <p:sp>
        <p:nvSpPr>
          <p:cNvPr id="31" name="Oval 30"/>
          <p:cNvSpPr/>
          <p:nvPr/>
        </p:nvSpPr>
        <p:spPr>
          <a:xfrm>
            <a:off x="6914066" y="5103260"/>
            <a:ext cx="637794"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Post test</a:t>
            </a:r>
          </a:p>
        </p:txBody>
      </p:sp>
      <p:sp>
        <p:nvSpPr>
          <p:cNvPr id="32" name="Oval 31"/>
          <p:cNvSpPr/>
          <p:nvPr/>
        </p:nvSpPr>
        <p:spPr>
          <a:xfrm>
            <a:off x="7403512"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50" dirty="0"/>
              <a:t>Maintain</a:t>
            </a:r>
          </a:p>
        </p:txBody>
      </p:sp>
      <p:sp>
        <p:nvSpPr>
          <p:cNvPr id="37" name="Rounded Rectangular Callout 36">
            <a:extLst>
              <a:ext uri="{FF2B5EF4-FFF2-40B4-BE49-F238E27FC236}">
                <a16:creationId xmlns:a16="http://schemas.microsoft.com/office/drawing/2014/main" id="{1920B543-0E7D-7049-BA0A-8DD181F89B9B}"/>
              </a:ext>
            </a:extLst>
          </p:cNvPr>
          <p:cNvSpPr/>
          <p:nvPr/>
        </p:nvSpPr>
        <p:spPr>
          <a:xfrm>
            <a:off x="6961219" y="2412029"/>
            <a:ext cx="1258696" cy="1824350"/>
          </a:xfrm>
          <a:prstGeom prst="wedgeRoundRectCallout">
            <a:avLst>
              <a:gd name="adj1" fmla="val -10083"/>
              <a:gd name="adj2" fmla="val 10335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38" name="Oval Callout 37">
            <a:extLst>
              <a:ext uri="{FF2B5EF4-FFF2-40B4-BE49-F238E27FC236}">
                <a16:creationId xmlns:a16="http://schemas.microsoft.com/office/drawing/2014/main" id="{058C0481-7E9D-924E-876C-EF330F27A9DF}"/>
              </a:ext>
            </a:extLst>
          </p:cNvPr>
          <p:cNvSpPr>
            <a:spLocks noChangeArrowheads="1"/>
          </p:cNvSpPr>
          <p:nvPr/>
        </p:nvSpPr>
        <p:spPr bwMode="auto">
          <a:xfrm>
            <a:off x="66943" y="1367250"/>
            <a:ext cx="1310968" cy="1301449"/>
          </a:xfrm>
          <a:prstGeom prst="wedgeEllipseCallout">
            <a:avLst>
              <a:gd name="adj1" fmla="val 5081"/>
              <a:gd name="adj2" fmla="val 141027"/>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53788" tIns="26894" rIns="53788" bIns="26894" anchor="ctr" anchorCtr="0" upright="1">
            <a:noAutofit/>
          </a:bodyPr>
          <a:lstStyle/>
          <a:p>
            <a:pPr algn="ctr"/>
            <a:r>
              <a:rPr lang="en-US" sz="2118" dirty="0">
                <a:solidFill>
                  <a:srgbClr val="FFFFFF"/>
                </a:solidFill>
                <a:latin typeface="Arial"/>
                <a:ea typeface="Times New Roman"/>
                <a:cs typeface="Times New Roman"/>
              </a:rPr>
              <a:t>You are here</a:t>
            </a:r>
            <a:endParaRPr lang="en-US" sz="2118" dirty="0">
              <a:latin typeface="Arial"/>
              <a:ea typeface="Times New Roman"/>
              <a:cs typeface="Times New Roman"/>
            </a:endParaRPr>
          </a:p>
        </p:txBody>
      </p:sp>
    </p:spTree>
    <p:extLst>
      <p:ext uri="{BB962C8B-B14F-4D97-AF65-F5344CB8AC3E}">
        <p14:creationId xmlns:p14="http://schemas.microsoft.com/office/powerpoint/2010/main" val="19508181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cs typeface="Arial"/>
              </a:rPr>
              <a:t>Massing the solids</a:t>
            </a:r>
          </a:p>
        </p:txBody>
      </p:sp>
      <p:sp>
        <p:nvSpPr>
          <p:cNvPr id="9" name="Text Placeholder 8"/>
          <p:cNvSpPr>
            <a:spLocks noGrp="1"/>
          </p:cNvSpPr>
          <p:nvPr>
            <p:ph type="body" idx="1"/>
          </p:nvPr>
        </p:nvSpPr>
        <p:spPr/>
        <p:txBody>
          <a:bodyPr/>
          <a:lstStyle/>
          <a:p>
            <a:r>
              <a:rPr lang="en-US" dirty="0"/>
              <a:t>Materials to prepare</a:t>
            </a:r>
          </a:p>
        </p:txBody>
      </p:sp>
      <p:sp>
        <p:nvSpPr>
          <p:cNvPr id="10" name="Content Placeholder 9"/>
          <p:cNvSpPr>
            <a:spLocks noGrp="1"/>
          </p:cNvSpPr>
          <p:nvPr>
            <p:ph sz="half" idx="2"/>
          </p:nvPr>
        </p:nvSpPr>
        <p:spPr/>
        <p:txBody>
          <a:bodyPr/>
          <a:lstStyle/>
          <a:p>
            <a:r>
              <a:rPr lang="en-US" dirty="0"/>
              <a:t>Paper Towel</a:t>
            </a:r>
          </a:p>
          <a:p>
            <a:r>
              <a:rPr lang="en-US" dirty="0"/>
              <a:t>20 radish seeds</a:t>
            </a:r>
          </a:p>
          <a:p>
            <a:r>
              <a:rPr lang="en-US" dirty="0"/>
              <a:t>An aluminum container</a:t>
            </a:r>
          </a:p>
          <a:p>
            <a:r>
              <a:rPr lang="en-US" dirty="0"/>
              <a:t>A balance to measure masses</a:t>
            </a:r>
          </a:p>
          <a:p>
            <a:r>
              <a:rPr lang="en-US" dirty="0"/>
              <a:t>A label for your groups’ container</a:t>
            </a:r>
          </a:p>
        </p:txBody>
      </p:sp>
      <p:sp>
        <p:nvSpPr>
          <p:cNvPr id="11" name="Text Placeholder 10"/>
          <p:cNvSpPr>
            <a:spLocks noGrp="1"/>
          </p:cNvSpPr>
          <p:nvPr>
            <p:ph type="body" sz="quarter" idx="3"/>
          </p:nvPr>
        </p:nvSpPr>
        <p:spPr/>
        <p:txBody>
          <a:bodyPr/>
          <a:lstStyle/>
          <a:p>
            <a:r>
              <a:rPr lang="en-US" dirty="0"/>
              <a:t>Steps to follow</a:t>
            </a:r>
          </a:p>
        </p:txBody>
      </p:sp>
      <p:sp>
        <p:nvSpPr>
          <p:cNvPr id="12" name="Content Placeholder 11"/>
          <p:cNvSpPr>
            <a:spLocks noGrp="1"/>
          </p:cNvSpPr>
          <p:nvPr>
            <p:ph sz="quarter" idx="4"/>
          </p:nvPr>
        </p:nvSpPr>
        <p:spPr/>
        <p:txBody>
          <a:bodyPr>
            <a:normAutofit/>
          </a:bodyPr>
          <a:lstStyle/>
          <a:p>
            <a:r>
              <a:rPr lang="en-US" dirty="0"/>
              <a:t>Measure and record the mass of your radish seeds.</a:t>
            </a:r>
          </a:p>
          <a:p>
            <a:endParaRPr lang="en-US" dirty="0"/>
          </a:p>
          <a:p>
            <a:r>
              <a:rPr lang="en-US" dirty="0"/>
              <a:t>Optional: Measure and record the mass of the paper towel that you are fitting in to your aluminum container.</a:t>
            </a:r>
          </a:p>
        </p:txBody>
      </p:sp>
      <p:sp>
        <p:nvSpPr>
          <p:cNvPr id="4" name="Slide Number Placeholder 3"/>
          <p:cNvSpPr>
            <a:spLocks noGrp="1"/>
          </p:cNvSpPr>
          <p:nvPr>
            <p:ph type="sldNum" sz="quarter" idx="12"/>
          </p:nvPr>
        </p:nvSpPr>
        <p:spPr/>
        <p:txBody>
          <a:bodyPr/>
          <a:lstStyle/>
          <a:p>
            <a:fld id="{D3A1C050-F6FE-0E43-A9D0-F8EEADE3D1E4}" type="slidenum">
              <a:rPr lang="en-US" smtClean="0"/>
              <a:t>3</a:t>
            </a:fld>
            <a:endParaRPr lang="en-US"/>
          </a:p>
        </p:txBody>
      </p:sp>
      <p:sp>
        <p:nvSpPr>
          <p:cNvPr id="5" name="Content Placeholder 2"/>
          <p:cNvSpPr txBox="1">
            <a:spLocks/>
          </p:cNvSpPr>
          <p:nvPr/>
        </p:nvSpPr>
        <p:spPr>
          <a:xfrm>
            <a:off x="4538530" y="1504236"/>
            <a:ext cx="4148270" cy="490674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endParaRPr lang="en-US" dirty="0">
              <a:latin typeface="Arial"/>
              <a:cs typeface="Arial"/>
            </a:endParaRPr>
          </a:p>
        </p:txBody>
      </p:sp>
    </p:spTree>
    <p:extLst>
      <p:ext uri="{BB962C8B-B14F-4D97-AF65-F5344CB8AC3E}">
        <p14:creationId xmlns:p14="http://schemas.microsoft.com/office/powerpoint/2010/main" val="39827599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Planting the Seeds</a:t>
            </a:r>
          </a:p>
        </p:txBody>
      </p:sp>
      <p:sp>
        <p:nvSpPr>
          <p:cNvPr id="3" name="Text Placeholder 2"/>
          <p:cNvSpPr>
            <a:spLocks noGrp="1"/>
          </p:cNvSpPr>
          <p:nvPr>
            <p:ph type="body" idx="1"/>
          </p:nvPr>
        </p:nvSpPr>
        <p:spPr/>
        <p:txBody>
          <a:bodyPr/>
          <a:lstStyle/>
          <a:p>
            <a:r>
              <a:rPr lang="en-US" dirty="0"/>
              <a:t>Preparing the Container</a:t>
            </a:r>
          </a:p>
        </p:txBody>
      </p:sp>
      <p:sp>
        <p:nvSpPr>
          <p:cNvPr id="4" name="Content Placeholder 3"/>
          <p:cNvSpPr>
            <a:spLocks noGrp="1"/>
          </p:cNvSpPr>
          <p:nvPr>
            <p:ph sz="half" idx="2"/>
          </p:nvPr>
        </p:nvSpPr>
        <p:spPr/>
        <p:txBody>
          <a:bodyPr>
            <a:normAutofit/>
          </a:bodyPr>
          <a:lstStyle/>
          <a:p>
            <a:pPr lvl="0"/>
            <a:r>
              <a:rPr lang="en-US" dirty="0"/>
              <a:t>Poke a hole (with a pencil or carefully with scissors) through the bottom of your aluminum container. </a:t>
            </a:r>
          </a:p>
          <a:p>
            <a:pPr lvl="0"/>
            <a:r>
              <a:rPr lang="en-US" dirty="0"/>
              <a:t>Run the yarn through the hole so that half the yarn falls outside the container and half is inside. </a:t>
            </a:r>
          </a:p>
          <a:p>
            <a:pPr lvl="0"/>
            <a:r>
              <a:rPr lang="en-US" dirty="0"/>
              <a:t>Follow the worksheet steps to arrange the paper towel. </a:t>
            </a:r>
          </a:p>
          <a:p>
            <a:endParaRPr lang="en-US" dirty="0"/>
          </a:p>
        </p:txBody>
      </p:sp>
      <p:sp>
        <p:nvSpPr>
          <p:cNvPr id="5" name="Text Placeholder 4"/>
          <p:cNvSpPr>
            <a:spLocks noGrp="1"/>
          </p:cNvSpPr>
          <p:nvPr>
            <p:ph type="body" sz="quarter" idx="3"/>
          </p:nvPr>
        </p:nvSpPr>
        <p:spPr/>
        <p:txBody>
          <a:bodyPr/>
          <a:lstStyle/>
          <a:p>
            <a:r>
              <a:rPr lang="en-US" dirty="0"/>
              <a:t>Adding the Seeds</a:t>
            </a:r>
          </a:p>
        </p:txBody>
      </p:sp>
      <p:sp>
        <p:nvSpPr>
          <p:cNvPr id="6" name="Content Placeholder 5"/>
          <p:cNvSpPr>
            <a:spLocks noGrp="1"/>
          </p:cNvSpPr>
          <p:nvPr>
            <p:ph sz="quarter" idx="4"/>
          </p:nvPr>
        </p:nvSpPr>
        <p:spPr/>
        <p:txBody>
          <a:bodyPr>
            <a:normAutofit fontScale="85000" lnSpcReduction="10000"/>
          </a:bodyPr>
          <a:lstStyle/>
          <a:p>
            <a:pPr lvl="0"/>
            <a:r>
              <a:rPr lang="en-US" dirty="0"/>
              <a:t>Carefully place all of your radish seeds on top of the paper towel. Spread them out a bit to give them room to grow.</a:t>
            </a:r>
          </a:p>
          <a:p>
            <a:pPr lvl="0"/>
            <a:r>
              <a:rPr lang="en-US" dirty="0"/>
              <a:t>Carefully transfer your planted container to the class tray.</a:t>
            </a:r>
          </a:p>
          <a:p>
            <a:pPr lvl="0"/>
            <a:r>
              <a:rPr lang="en-US" dirty="0"/>
              <a:t>As a class, gently pour some of the plain water in to the class tray with just enough to soak the paper but not put the seeds under water. </a:t>
            </a:r>
          </a:p>
          <a:p>
            <a:pPr lvl="0"/>
            <a:r>
              <a:rPr lang="en-US" dirty="0"/>
              <a:t>Place the trays in a sunny, warm windowsill or under grow lights. </a:t>
            </a:r>
          </a:p>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4</a:t>
            </a:fld>
            <a:endParaRPr lang="en-US" dirty="0"/>
          </a:p>
        </p:txBody>
      </p:sp>
    </p:spTree>
    <p:extLst>
      <p:ext uri="{BB962C8B-B14F-4D97-AF65-F5344CB8AC3E}">
        <p14:creationId xmlns:p14="http://schemas.microsoft.com/office/powerpoint/2010/main" val="2886631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Ongoing observations and data collection</a:t>
            </a:r>
          </a:p>
        </p:txBody>
      </p:sp>
      <p:sp>
        <p:nvSpPr>
          <p:cNvPr id="8" name="Content Placeholder 7"/>
          <p:cNvSpPr>
            <a:spLocks noGrp="1"/>
          </p:cNvSpPr>
          <p:nvPr>
            <p:ph idx="1"/>
          </p:nvPr>
        </p:nvSpPr>
        <p:spPr>
          <a:xfrm>
            <a:off x="457200" y="1869951"/>
            <a:ext cx="8028727" cy="1902984"/>
          </a:xfrm>
        </p:spPr>
        <p:txBody>
          <a:bodyPr/>
          <a:lstStyle/>
          <a:p>
            <a:r>
              <a:rPr lang="en-US" dirty="0"/>
              <a:t>As your plants grow over the next weeks, record your observations.</a:t>
            </a:r>
          </a:p>
        </p:txBody>
      </p:sp>
      <p:sp>
        <p:nvSpPr>
          <p:cNvPr id="7" name="Slide Number Placeholder 6"/>
          <p:cNvSpPr>
            <a:spLocks noGrp="1"/>
          </p:cNvSpPr>
          <p:nvPr>
            <p:ph type="sldNum" sz="quarter" idx="12"/>
          </p:nvPr>
        </p:nvSpPr>
        <p:spPr/>
        <p:txBody>
          <a:bodyPr/>
          <a:lstStyle/>
          <a:p>
            <a:fld id="{D3A1C050-F6FE-0E43-A9D0-F8EEADE3D1E4}" type="slidenum">
              <a:rPr lang="en-US" smtClean="0"/>
              <a:pPr/>
              <a:t>5</a:t>
            </a:fld>
            <a:endParaRPr lang="en-US"/>
          </a:p>
        </p:txBody>
      </p:sp>
      <p:pic>
        <p:nvPicPr>
          <p:cNvPr id="3" name="Picture 2" descr="Marcia_radish1.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68185" y="3091965"/>
            <a:ext cx="3985015" cy="3471561"/>
          </a:xfrm>
          <a:prstGeom prst="rect">
            <a:avLst/>
          </a:prstGeom>
        </p:spPr>
      </p:pic>
    </p:spTree>
    <p:extLst>
      <p:ext uri="{BB962C8B-B14F-4D97-AF65-F5344CB8AC3E}">
        <p14:creationId xmlns:p14="http://schemas.microsoft.com/office/powerpoint/2010/main" val="3292466757"/>
      </p:ext>
    </p:extLst>
  </p:cSld>
  <p:clrMapOvr>
    <a:masterClrMapping/>
  </p:clrMapOvr>
</p:sld>
</file>

<file path=ppt/theme/theme1.xml><?xml version="1.0" encoding="utf-8"?>
<a:theme xmlns:a="http://schemas.openxmlformats.org/drawingml/2006/main" name="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 4 Presentation</Template>
  <TotalTime>1379</TotalTime>
  <Words>1603</Words>
  <Application>Microsoft Macintosh PowerPoint</Application>
  <PresentationFormat>On-screen Show (4:3)</PresentationFormat>
  <Paragraphs>124</Paragraphs>
  <Slides>5</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vt:i4>
      </vt:variant>
    </vt:vector>
  </HeadingPairs>
  <TitlesOfParts>
    <vt:vector size="10" baseType="lpstr">
      <vt:lpstr>ＭＳ Ｐゴシック</vt:lpstr>
      <vt:lpstr>Arial</vt:lpstr>
      <vt:lpstr>Calibri</vt:lpstr>
      <vt:lpstr>Times New Roman</vt:lpstr>
      <vt:lpstr>Presentation</vt:lpstr>
      <vt:lpstr>Plants Unit  Pre-Activity 0.2PT: Plant Growth Investigation Set Up</vt:lpstr>
      <vt:lpstr>PowerPoint Presentation</vt:lpstr>
      <vt:lpstr>Massing the solids</vt:lpstr>
      <vt:lpstr>Planting the Seeds</vt:lpstr>
      <vt:lpstr>Ongoing observations and data collection</vt:lpstr>
    </vt:vector>
  </TitlesOfParts>
  <Company>Michigan State University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Plants Unit  Pre-Activity 1.2 Plant Growth Investigation Set Up</dc:title>
  <dc:creator>Christa Haverly</dc:creator>
  <cp:lastModifiedBy>Edwards, Kirsten</cp:lastModifiedBy>
  <cp:revision>24</cp:revision>
  <dcterms:created xsi:type="dcterms:W3CDTF">2015-08-18T20:18:08Z</dcterms:created>
  <dcterms:modified xsi:type="dcterms:W3CDTF">2019-08-27T16:25:59Z</dcterms:modified>
</cp:coreProperties>
</file>