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1"/>
  </p:notesMasterIdLst>
  <p:handoutMasterIdLst>
    <p:handoutMasterId r:id="rId12"/>
  </p:handoutMasterIdLst>
  <p:sldIdLst>
    <p:sldId id="279" r:id="rId2"/>
    <p:sldId id="343" r:id="rId3"/>
    <p:sldId id="287" r:id="rId4"/>
    <p:sldId id="282" r:id="rId5"/>
    <p:sldId id="283" r:id="rId6"/>
    <p:sldId id="284" r:id="rId7"/>
    <p:sldId id="285" r:id="rId8"/>
    <p:sldId id="286" r:id="rId9"/>
    <p:sldId id="342" r:id="rId1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hrista Haverly" initials="CH" lastIdx="3" clrIdx="0"/>
  <p:cmAuthor id="1" name="Sarah  Bodbyl" initials="" lastIdx="1"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167"/>
    <p:restoredTop sz="76696" autoAdjust="0"/>
  </p:normalViewPr>
  <p:slideViewPr>
    <p:cSldViewPr snapToGrid="0" snapToObjects="1">
      <p:cViewPr varScale="1">
        <p:scale>
          <a:sx n="72" d="100"/>
          <a:sy n="72" d="100"/>
        </p:scale>
        <p:origin x="1008" y="184"/>
      </p:cViewPr>
      <p:guideLst>
        <p:guide orient="horz" pos="2160"/>
        <p:guide pos="2880"/>
      </p:guideLst>
    </p:cSldViewPr>
  </p:slideViewPr>
  <p:notesTextViewPr>
    <p:cViewPr>
      <p:scale>
        <a:sx n="100" d="100"/>
        <a:sy n="100" d="100"/>
      </p:scale>
      <p:origin x="0" y="-392"/>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oleObject" Target="Macintosh%20HD:Users:sarahbodbyl1:Desktop:CarbonTIME:Improving%20PLANTS:1%20Paper%20Towel%20Protocol:Covitt%20Radish%20Experiment%20Begun%2006.17.16.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18"/>
    </mc:Choice>
    <mc:Fallback>
      <c:style val="18"/>
    </mc:Fallback>
  </mc:AlternateContent>
  <c:chart>
    <c:title>
      <c:tx>
        <c:rich>
          <a:bodyPr/>
          <a:lstStyle/>
          <a:p>
            <a:pPr>
              <a:defRPr/>
            </a:pPr>
            <a:r>
              <a:rPr lang="en-US" sz="1600"/>
              <a:t>Plant</a:t>
            </a:r>
            <a:r>
              <a:rPr lang="en-US" sz="1600" baseline="0"/>
              <a:t> Mass Changes Investigation Results</a:t>
            </a:r>
            <a:endParaRPr lang="en-US" sz="1600"/>
          </a:p>
        </c:rich>
      </c:tx>
      <c:overlay val="0"/>
    </c:title>
    <c:autoTitleDeleted val="0"/>
    <c:plotArea>
      <c:layout/>
      <c:barChart>
        <c:barDir val="col"/>
        <c:grouping val="clustered"/>
        <c:varyColors val="0"/>
        <c:ser>
          <c:idx val="0"/>
          <c:order val="0"/>
          <c:tx>
            <c:strRef>
              <c:f>'[Covitt Radish Experiment Begun 06.17.16.xlsx]Graphs'!$D$14</c:f>
              <c:strCache>
                <c:ptCount val="1"/>
                <c:pt idx="0">
                  <c:v>Change in plant mass (grams)</c:v>
                </c:pt>
              </c:strCache>
            </c:strRef>
          </c:tx>
          <c:invertIfNegative val="0"/>
          <c:dLbls>
            <c:spPr>
              <a:noFill/>
              <a:ln>
                <a:noFill/>
              </a:ln>
              <a:effectLst/>
            </c:sp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val>
            <c:numRef>
              <c:f>'[Covitt Radish Experiment Begun 06.17.16.xlsx]Graphs'!$D$15</c:f>
              <c:numCache>
                <c:formatCode>General</c:formatCode>
                <c:ptCount val="1"/>
                <c:pt idx="0">
                  <c:v>0.73</c:v>
                </c:pt>
              </c:numCache>
            </c:numRef>
          </c:val>
          <c:extLst>
            <c:ext xmlns:c16="http://schemas.microsoft.com/office/drawing/2014/chart" uri="{C3380CC4-5D6E-409C-BE32-E72D297353CC}">
              <c16:uniqueId val="{00000000-06F6-4F86-8267-2B99CC109E70}"/>
            </c:ext>
          </c:extLst>
        </c:ser>
        <c:ser>
          <c:idx val="1"/>
          <c:order val="1"/>
          <c:tx>
            <c:strRef>
              <c:f>'[Covitt Radish Experiment Begun 06.17.16.xlsx]Graphs'!$E$14</c:f>
              <c:strCache>
                <c:ptCount val="1"/>
                <c:pt idx="0">
                  <c:v>Change in Paper Towel (grams)</c:v>
                </c:pt>
              </c:strCache>
            </c:strRef>
          </c:tx>
          <c:invertIfNegative val="0"/>
          <c:dLbls>
            <c:spPr>
              <a:noFill/>
              <a:ln>
                <a:noFill/>
              </a:ln>
              <a:effectLst/>
            </c:spPr>
            <c:showLegendKey val="0"/>
            <c:showVal val="0"/>
            <c:showCatName val="0"/>
            <c:showSerName val="1"/>
            <c:showPercent val="0"/>
            <c:showBubbleSize val="0"/>
            <c:showLeaderLines val="0"/>
            <c:extLst>
              <c:ext xmlns:c15="http://schemas.microsoft.com/office/drawing/2012/chart" uri="{CE6537A1-D6FC-4f65-9D91-7224C49458BB}">
                <c15:showLeaderLines val="0"/>
              </c:ext>
            </c:extLst>
          </c:dLbls>
          <c:val>
            <c:numRef>
              <c:f>'[Covitt Radish Experiment Begun 06.17.16.xlsx]Graphs'!$E$15</c:f>
              <c:numCache>
                <c:formatCode>General</c:formatCode>
                <c:ptCount val="1"/>
                <c:pt idx="0">
                  <c:v>0.1</c:v>
                </c:pt>
              </c:numCache>
            </c:numRef>
          </c:val>
          <c:extLst>
            <c:ext xmlns:c16="http://schemas.microsoft.com/office/drawing/2014/chart" uri="{C3380CC4-5D6E-409C-BE32-E72D297353CC}">
              <c16:uniqueId val="{00000001-06F6-4F86-8267-2B99CC109E70}"/>
            </c:ext>
          </c:extLst>
        </c:ser>
        <c:dLbls>
          <c:showLegendKey val="0"/>
          <c:showVal val="0"/>
          <c:showCatName val="0"/>
          <c:showSerName val="1"/>
          <c:showPercent val="0"/>
          <c:showBubbleSize val="0"/>
        </c:dLbls>
        <c:gapWidth val="75"/>
        <c:overlap val="-25"/>
        <c:axId val="127895232"/>
        <c:axId val="151567936"/>
      </c:barChart>
      <c:catAx>
        <c:axId val="127895232"/>
        <c:scaling>
          <c:orientation val="minMax"/>
        </c:scaling>
        <c:delete val="0"/>
        <c:axPos val="b"/>
        <c:majorTickMark val="none"/>
        <c:minorTickMark val="none"/>
        <c:tickLblPos val="nextTo"/>
        <c:spPr>
          <a:solidFill>
            <a:schemeClr val="bg1"/>
          </a:solidFill>
        </c:spPr>
        <c:txPr>
          <a:bodyPr/>
          <a:lstStyle/>
          <a:p>
            <a:pPr>
              <a:defRPr>
                <a:solidFill>
                  <a:schemeClr val="bg1"/>
                </a:solidFill>
              </a:defRPr>
            </a:pPr>
            <a:endParaRPr lang="en-US"/>
          </a:p>
        </c:txPr>
        <c:crossAx val="151567936"/>
        <c:crosses val="autoZero"/>
        <c:auto val="1"/>
        <c:lblAlgn val="ctr"/>
        <c:lblOffset val="100"/>
        <c:noMultiLvlLbl val="0"/>
      </c:catAx>
      <c:valAx>
        <c:axId val="151567936"/>
        <c:scaling>
          <c:orientation val="minMax"/>
        </c:scaling>
        <c:delete val="0"/>
        <c:axPos val="l"/>
        <c:title>
          <c:tx>
            <c:rich>
              <a:bodyPr rot="-5400000" vert="horz"/>
              <a:lstStyle/>
              <a:p>
                <a:pPr>
                  <a:defRPr/>
                </a:pPr>
                <a:r>
                  <a:rPr lang="en-US"/>
                  <a:t>Mass (grams)</a:t>
                </a:r>
              </a:p>
            </c:rich>
          </c:tx>
          <c:overlay val="0"/>
        </c:title>
        <c:numFmt formatCode="General" sourceLinked="1"/>
        <c:majorTickMark val="none"/>
        <c:minorTickMark val="none"/>
        <c:tickLblPos val="nextTo"/>
        <c:spPr>
          <a:ln w="9525">
            <a:noFill/>
          </a:ln>
        </c:spPr>
        <c:crossAx val="127895232"/>
        <c:crosses val="autoZero"/>
        <c:crossBetween val="between"/>
      </c:valAx>
    </c:plotArea>
    <c:legend>
      <c:legendPos val="b"/>
      <c:overlay val="0"/>
    </c:legend>
    <c:plotVisOnly val="1"/>
    <c:dispBlanksAs val="zero"/>
    <c:showDLblsOverMax val="0"/>
  </c:chart>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8/6/20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8/6/20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3.4 PT Observing Plants Mass Change Part 2 PPT.</a:t>
            </a:r>
            <a:r>
              <a:rPr lang="en-US" dirty="0">
                <a:effectLst/>
              </a:rPr>
              <a:t> </a:t>
            </a:r>
          </a:p>
          <a:p>
            <a:endParaRPr lang="en-US" dirty="0">
              <a:effectLst/>
            </a:endParaRPr>
          </a:p>
          <a:p>
            <a:pPr lvl="0"/>
            <a:r>
              <a:rPr lang="en-US" sz="1200" b="1" kern="1200" dirty="0">
                <a:solidFill>
                  <a:schemeClr val="tx1"/>
                </a:solidFill>
                <a:effectLst/>
                <a:latin typeface="+mn-lt"/>
                <a:ea typeface="+mn-ea"/>
                <a:cs typeface="+mn-cs"/>
              </a:rPr>
              <a:t>Mass the dry plants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Remind students about when they harvested their radish plants in Activity 3.2. </a:t>
            </a:r>
          </a:p>
          <a:p>
            <a:pPr lvl="0"/>
            <a:r>
              <a:rPr lang="en-US" sz="1200" kern="1200" dirty="0">
                <a:solidFill>
                  <a:schemeClr val="tx1"/>
                </a:solidFill>
                <a:effectLst/>
                <a:latin typeface="+mn-lt"/>
                <a:ea typeface="+mn-ea"/>
                <a:cs typeface="+mn-cs"/>
              </a:rPr>
              <a:t>Assure that students have their completed worksheets in front of them from Pre 0.2PT and 3.2PT.</a:t>
            </a:r>
          </a:p>
          <a:p>
            <a:pPr lvl="0"/>
            <a:r>
              <a:rPr lang="en-US" sz="1200" kern="1200" dirty="0">
                <a:solidFill>
                  <a:schemeClr val="tx1"/>
                </a:solidFill>
                <a:effectLst/>
                <a:latin typeface="+mn-lt"/>
                <a:ea typeface="+mn-ea"/>
                <a:cs typeface="+mn-cs"/>
              </a:rPr>
              <a:t>Pass out the worksheet for today.</a:t>
            </a:r>
          </a:p>
          <a:p>
            <a:pPr lvl="0"/>
            <a:r>
              <a:rPr lang="en-US" sz="1200" kern="1200" dirty="0">
                <a:solidFill>
                  <a:schemeClr val="tx1"/>
                </a:solidFill>
                <a:effectLst/>
                <a:latin typeface="+mn-lt"/>
                <a:ea typeface="+mn-ea"/>
                <a:cs typeface="+mn-cs"/>
              </a:rPr>
              <a:t>Have students follow part B of the worksheet to record their mass data. </a:t>
            </a:r>
          </a:p>
          <a:p>
            <a:r>
              <a:rPr lang="en-US" sz="1200" kern="1200" dirty="0">
                <a:solidFill>
                  <a:schemeClr val="tx1"/>
                </a:solidFill>
                <a:effectLst/>
                <a:latin typeface="+mn-lt"/>
                <a:ea typeface="+mn-ea"/>
                <a:cs typeface="+mn-cs"/>
              </a:rPr>
              <a:t>Remind students to subtract the mass of the empty envelope (or bag) in Part B. </a:t>
            </a:r>
            <a:endParaRPr lang="en-US" dirty="0"/>
          </a:p>
        </p:txBody>
      </p:sp>
      <p:sp>
        <p:nvSpPr>
          <p:cNvPr id="4" name="Slide Number Placeholder 3"/>
          <p:cNvSpPr>
            <a:spLocks noGrp="1"/>
          </p:cNvSpPr>
          <p:nvPr>
            <p:ph type="sldNum" sz="quarter" idx="5"/>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35137525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Compile data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Following the directions in Part C on the students’ worksheet, have students fill in the data table, showing slide 3 of the 3.4PT Observing Plants’ Mass Changes, Part 2 PPT.</a:t>
            </a:r>
          </a:p>
          <a:p>
            <a:r>
              <a:rPr lang="en-US" sz="1200" kern="1200" dirty="0">
                <a:solidFill>
                  <a:schemeClr val="tx1"/>
                </a:solidFill>
                <a:effectLst/>
                <a:latin typeface="+mn-lt"/>
                <a:ea typeface="+mn-ea"/>
                <a:cs typeface="+mn-cs"/>
              </a:rPr>
              <a:t>Have students record their data on their worksheets and follow the rest of the instructions on the worksheet to fill in their data table.</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34047274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compare data between groups and look for patterns.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Have students select a recorder to input their group’s results on the 3.4 Observing Plants’ Mass Changes Class Results 11 x 17 Poster. Lead a discussion to help students compare results across groups and identify patterns in the data.</a:t>
            </a:r>
          </a:p>
          <a:p>
            <a:pPr lvl="0"/>
            <a:r>
              <a:rPr lang="en-US" sz="1200" kern="1200" dirty="0">
                <a:solidFill>
                  <a:schemeClr val="tx1"/>
                </a:solidFill>
                <a:effectLst/>
                <a:latin typeface="+mn-lt"/>
                <a:ea typeface="+mn-ea"/>
                <a:cs typeface="+mn-cs"/>
              </a:rPr>
              <a:t>Use Slide 4 of the PPT to guide students through data recording.</a:t>
            </a:r>
          </a:p>
          <a:p>
            <a:pPr lvl="0"/>
            <a:r>
              <a:rPr lang="en-US" sz="1200" kern="1200" dirty="0">
                <a:solidFill>
                  <a:schemeClr val="tx1"/>
                </a:solidFill>
                <a:effectLst/>
                <a:latin typeface="+mn-lt"/>
                <a:ea typeface="+mn-ea"/>
                <a:cs typeface="+mn-cs"/>
              </a:rPr>
              <a:t>Have students compare the dry mass change of the plant with the dry mass change of the paper towel. </a:t>
            </a:r>
          </a:p>
          <a:p>
            <a:pPr lvl="0"/>
            <a:r>
              <a:rPr lang="en-US" sz="1200" kern="1200" dirty="0">
                <a:solidFill>
                  <a:schemeClr val="tx1"/>
                </a:solidFill>
                <a:effectLst/>
                <a:latin typeface="+mn-lt"/>
                <a:ea typeface="+mn-ea"/>
                <a:cs typeface="+mn-cs"/>
              </a:rPr>
              <a:t>Show students slide 5 of the PPT. Have students discuss whether the patterns they observe in the class data match with their predictions.</a:t>
            </a:r>
          </a:p>
          <a:p>
            <a:r>
              <a:rPr lang="en-US" sz="1200" kern="1200" dirty="0">
                <a:solidFill>
                  <a:schemeClr val="tx1"/>
                </a:solidFill>
                <a:effectLst/>
                <a:latin typeface="+mn-lt"/>
                <a:ea typeface="+mn-ea"/>
                <a:cs typeface="+mn-cs"/>
              </a:rPr>
              <a:t>Discuss any outliers or unexplained data points.</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12516412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compare data between groups and look for patterns.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Have students select a recorder to input their group’s results on the 3.4 Observing Plants’ Mass Changes Class Results 11 x 17 Poster. Lead a discussion to help students compare results across groups and identify patterns in the data.</a:t>
            </a:r>
          </a:p>
          <a:p>
            <a:pPr lvl="0"/>
            <a:r>
              <a:rPr lang="en-US" sz="1200" kern="1200" dirty="0">
                <a:solidFill>
                  <a:schemeClr val="tx1"/>
                </a:solidFill>
                <a:effectLst/>
                <a:latin typeface="+mn-lt"/>
                <a:ea typeface="+mn-ea"/>
                <a:cs typeface="+mn-cs"/>
              </a:rPr>
              <a:t>Use Slide 4 of the PPT to guide students through data recording.</a:t>
            </a:r>
          </a:p>
          <a:p>
            <a:pPr lvl="0"/>
            <a:r>
              <a:rPr lang="en-US" sz="1200" kern="1200" dirty="0">
                <a:solidFill>
                  <a:schemeClr val="tx1"/>
                </a:solidFill>
                <a:effectLst/>
                <a:latin typeface="+mn-lt"/>
                <a:ea typeface="+mn-ea"/>
                <a:cs typeface="+mn-cs"/>
              </a:rPr>
              <a:t>Have students compare the dry mass change of the plant with the dry mass change of the paper towel. </a:t>
            </a:r>
          </a:p>
          <a:p>
            <a:pPr lvl="0"/>
            <a:r>
              <a:rPr lang="en-US" sz="1200" kern="1200" dirty="0">
                <a:solidFill>
                  <a:schemeClr val="tx1"/>
                </a:solidFill>
                <a:effectLst/>
                <a:latin typeface="+mn-lt"/>
                <a:ea typeface="+mn-ea"/>
                <a:cs typeface="+mn-cs"/>
              </a:rPr>
              <a:t>Show students slide 5 of the PPT. Have students discuss whether the patterns they observe in the class data match with their predictions.</a:t>
            </a:r>
          </a:p>
          <a:p>
            <a:r>
              <a:rPr lang="en-US" sz="1200" kern="1200" dirty="0">
                <a:solidFill>
                  <a:schemeClr val="tx1"/>
                </a:solidFill>
                <a:effectLst/>
                <a:latin typeface="+mn-lt"/>
                <a:ea typeface="+mn-ea"/>
                <a:cs typeface="+mn-cs"/>
              </a:rPr>
              <a:t>Discuss any outliers or unexplained data points.</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5</a:t>
            </a:fld>
            <a:endParaRPr lang="en-US"/>
          </a:p>
        </p:txBody>
      </p:sp>
    </p:spTree>
    <p:extLst>
      <p:ext uri="{BB962C8B-B14F-4D97-AF65-F5344CB8AC3E}">
        <p14:creationId xmlns:p14="http://schemas.microsoft.com/office/powerpoint/2010/main" val="36270859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compare their class’s data with data from another class to identify patterns.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students slide 6 from the PPT and ask them to compare their results to Ms. A’s class results.</a:t>
            </a:r>
          </a:p>
          <a:p>
            <a:pPr lvl="0"/>
            <a:r>
              <a:rPr lang="en-US" sz="1200" kern="1200" dirty="0">
                <a:solidFill>
                  <a:schemeClr val="tx1"/>
                </a:solidFill>
                <a:effectLst/>
                <a:latin typeface="+mn-lt"/>
                <a:ea typeface="+mn-ea"/>
                <a:cs typeface="+mn-cs"/>
              </a:rPr>
              <a:t>Ask students if they recognize similar patterns from their own data. Use the poster to compare. What similarities or differences do they notice? What patterns do they see?</a:t>
            </a:r>
          </a:p>
          <a:p>
            <a:pPr lvl="0"/>
            <a:r>
              <a:rPr lang="en-US" sz="1200" kern="1200" dirty="0">
                <a:solidFill>
                  <a:schemeClr val="tx1"/>
                </a:solidFill>
                <a:effectLst/>
                <a:latin typeface="+mn-lt"/>
                <a:ea typeface="+mn-ea"/>
                <a:cs typeface="+mn-cs"/>
              </a:rPr>
              <a:t>Probe student thinking with questions such as, </a:t>
            </a:r>
            <a:r>
              <a:rPr lang="en-US" sz="1200" i="1" kern="1200" dirty="0">
                <a:solidFill>
                  <a:schemeClr val="tx1"/>
                </a:solidFill>
                <a:effectLst/>
                <a:latin typeface="+mn-lt"/>
                <a:ea typeface="+mn-ea"/>
                <a:cs typeface="+mn-cs"/>
              </a:rPr>
              <a:t>Where did this mass come from? Did the mass come from the paper towel? What evidence do we have to build our conclusions?</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Use slide 7 to discuss the idea that they know from this investigation that the majority of the mass of the plant did not come from the paper towel, so the mass must come either from air or from water. An unknown question is, does water or air make up the mass of the dried plants? Students may have some ideas about where this mass came from. Tell students that you will discuss where this mass came from later in this Lesson.</a:t>
            </a:r>
          </a:p>
        </p:txBody>
      </p:sp>
      <p:sp>
        <p:nvSpPr>
          <p:cNvPr id="4" name="Slide Number Placeholder 3"/>
          <p:cNvSpPr>
            <a:spLocks noGrp="1"/>
          </p:cNvSpPr>
          <p:nvPr>
            <p:ph type="sldNum" sz="quarter" idx="10"/>
          </p:nvPr>
        </p:nvSpPr>
        <p:spPr/>
        <p:txBody>
          <a:bodyPr/>
          <a:lstStyle/>
          <a:p>
            <a:fld id="{946B7EDE-1D34-AF43-A72F-F106018D4F39}" type="slidenum">
              <a:rPr lang="en-US" smtClean="0"/>
              <a:pPr/>
              <a:t>6</a:t>
            </a:fld>
            <a:endParaRPr lang="en-US"/>
          </a:p>
        </p:txBody>
      </p:sp>
    </p:spTree>
    <p:extLst>
      <p:ext uri="{BB962C8B-B14F-4D97-AF65-F5344CB8AC3E}">
        <p14:creationId xmlns:p14="http://schemas.microsoft.com/office/powerpoint/2010/main" val="1781834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compare their class’s data with data from another class to identify patterns.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students slide 6 from the PPT and ask them to compare their results to Ms. A’s class results.</a:t>
            </a:r>
          </a:p>
          <a:p>
            <a:pPr lvl="0"/>
            <a:r>
              <a:rPr lang="en-US" sz="1200" kern="1200" dirty="0">
                <a:solidFill>
                  <a:schemeClr val="tx1"/>
                </a:solidFill>
                <a:effectLst/>
                <a:latin typeface="+mn-lt"/>
                <a:ea typeface="+mn-ea"/>
                <a:cs typeface="+mn-cs"/>
              </a:rPr>
              <a:t>Ask students if they recognize similar patterns from their own data. Use the poster to compare. What similarities or differences do they notice? What patterns do they see?</a:t>
            </a:r>
          </a:p>
          <a:p>
            <a:pPr lvl="0"/>
            <a:r>
              <a:rPr lang="en-US" sz="1200" kern="1200" dirty="0">
                <a:solidFill>
                  <a:schemeClr val="tx1"/>
                </a:solidFill>
                <a:effectLst/>
                <a:latin typeface="+mn-lt"/>
                <a:ea typeface="+mn-ea"/>
                <a:cs typeface="+mn-cs"/>
              </a:rPr>
              <a:t>Probe student thinking with questions such as, </a:t>
            </a:r>
            <a:r>
              <a:rPr lang="en-US" sz="1200" i="1" kern="1200" dirty="0">
                <a:solidFill>
                  <a:schemeClr val="tx1"/>
                </a:solidFill>
                <a:effectLst/>
                <a:latin typeface="+mn-lt"/>
                <a:ea typeface="+mn-ea"/>
                <a:cs typeface="+mn-cs"/>
              </a:rPr>
              <a:t>Where did this mass come from? Did the mass come from the paper towel? What evidence do we have to build our conclusions?</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Use slide 7 to discuss the idea that they know from this investigation that the majority of the mass of the plant did not come from the paper towel, so the mass must come either from air or from water. An unknown question is, does water or air make up the mass of the dried plants? Students may have some ideas about where this mass came from. Tell students that you will discuss where this mass came from later in this Lesson.</a:t>
            </a:r>
          </a:p>
        </p:txBody>
      </p:sp>
      <p:sp>
        <p:nvSpPr>
          <p:cNvPr id="4" name="Slide Number Placeholder 3"/>
          <p:cNvSpPr>
            <a:spLocks noGrp="1"/>
          </p:cNvSpPr>
          <p:nvPr>
            <p:ph type="sldNum" sz="quarter" idx="10"/>
          </p:nvPr>
        </p:nvSpPr>
        <p:spPr/>
        <p:txBody>
          <a:bodyPr/>
          <a:lstStyle/>
          <a:p>
            <a:fld id="{946B7EDE-1D34-AF43-A72F-F106018D4F39}" type="slidenum">
              <a:rPr lang="en-US" smtClean="0"/>
              <a:pPr/>
              <a:t>7</a:t>
            </a:fld>
            <a:endParaRPr lang="en-US"/>
          </a:p>
        </p:txBody>
      </p:sp>
    </p:spTree>
    <p:extLst>
      <p:ext uri="{BB962C8B-B14F-4D97-AF65-F5344CB8AC3E}">
        <p14:creationId xmlns:p14="http://schemas.microsoft.com/office/powerpoint/2010/main" val="8725714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Part D of their worksheet.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8 and Part D of the worksheet to help students describe the patterns they observed during the observation.</a:t>
            </a:r>
          </a:p>
          <a:p>
            <a:r>
              <a:rPr lang="en-US" sz="1200" kern="1200" dirty="0">
                <a:solidFill>
                  <a:schemeClr val="tx1"/>
                </a:solidFill>
                <a:effectLst/>
                <a:latin typeface="+mn-lt"/>
                <a:ea typeface="+mn-ea"/>
                <a:cs typeface="+mn-cs"/>
              </a:rPr>
              <a:t>Help students to recognize that the mass changes provide them with evidence that much of the plant’s mass is coming from a source other than the medium in which it is growing. However, this evidence does not show where this mass is coming from.</a:t>
            </a:r>
            <a:r>
              <a:rPr lang="en-US" dirty="0">
                <a:effectLst/>
              </a:rPr>
              <a:t> </a:t>
            </a:r>
          </a:p>
          <a:p>
            <a:endParaRPr lang="en-US" dirty="0">
              <a:effectLst/>
            </a:endParaRPr>
          </a:p>
          <a:p>
            <a:pPr lvl="0"/>
            <a:r>
              <a:rPr lang="en-US" sz="1200" b="1" kern="1200" dirty="0">
                <a:solidFill>
                  <a:schemeClr val="tx1"/>
                </a:solidFill>
                <a:effectLst/>
                <a:latin typeface="+mn-lt"/>
                <a:ea typeface="+mn-ea"/>
                <a:cs typeface="+mn-cs"/>
              </a:rPr>
              <a:t>Revisit predictions from earlier.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Ask students to retrieve their completed tools from the 3.1PT Predictions and Planning Tool for Plant Investigations. Have them compare the predictions they made with the results of the investigation. Which predictions were correct? Which predictions were incorrect? What questions do they still need to answer?</a:t>
            </a:r>
          </a:p>
          <a:p>
            <a:r>
              <a:rPr lang="en-US" sz="1200" kern="1200" dirty="0">
                <a:solidFill>
                  <a:schemeClr val="tx1"/>
                </a:solidFill>
                <a:effectLst/>
                <a:latin typeface="+mn-lt"/>
                <a:ea typeface="+mn-ea"/>
                <a:cs typeface="+mn-cs"/>
              </a:rPr>
              <a:t>Tell students that they will use the data that they collected here to help them to be able to answer the Matter Movement Question.</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8</a:t>
            </a:fld>
            <a:endParaRPr lang="en-US"/>
          </a:p>
        </p:txBody>
      </p:sp>
    </p:spTree>
    <p:extLst>
      <p:ext uri="{BB962C8B-B14F-4D97-AF65-F5344CB8AC3E}">
        <p14:creationId xmlns:p14="http://schemas.microsoft.com/office/powerpoint/2010/main" val="26781919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an exit ticket.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9 of the 3.4PT Observing Plants’ Mass Changes, Part 2 PPT.</a:t>
            </a:r>
          </a:p>
          <a:p>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Conclusions: What did you observe during the investigation?</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Predictions: </a:t>
            </a:r>
            <a:r>
              <a:rPr lang="en-US" dirty="0">
                <a:solidFill>
                  <a:srgbClr val="000000"/>
                </a:solidFill>
                <a:latin typeface="Calibri" panose="020F0502020204030204" pitchFamily="34" charset="0"/>
              </a:rPr>
              <a:t>Why do you think the amount of mass the plants gained is different from the change in the paper towel’s mass?</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On a sheet of paper or a sticky note, have students individually answer the exit ticket questions. Depending on time, you may have students answer both questions, assign students to answer a particular question, or let students choose one question to answer. Collect and review the answers.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conclusions question will provide you with information about what your students are taking away from the activity. Student answers to the conclusions question can be used on the Driving Question Board (if you are using one). The predictions question allows students to begin thinking about the next activity and allows you to assess their current ideas as you prepare for the next activity. Student answers to the predictions question can be used as a lead in to the next activity.</a:t>
            </a:r>
          </a:p>
        </p:txBody>
      </p:sp>
      <p:sp>
        <p:nvSpPr>
          <p:cNvPr id="4" name="Slide Number Placeholder 3"/>
          <p:cNvSpPr>
            <a:spLocks noGrp="1"/>
          </p:cNvSpPr>
          <p:nvPr>
            <p:ph type="sldNum" sz="quarter" idx="5"/>
          </p:nvPr>
        </p:nvSpPr>
        <p:spPr/>
        <p:txBody>
          <a:bodyPr/>
          <a:lstStyle/>
          <a:p>
            <a:fld id="{946B7EDE-1D34-AF43-A72F-F106018D4F39}" type="slidenum">
              <a:rPr lang="en-US" smtClean="0"/>
              <a:pPr/>
              <a:t>9</a:t>
            </a:fld>
            <a:endParaRPr lang="en-US"/>
          </a:p>
        </p:txBody>
      </p:sp>
    </p:spTree>
    <p:extLst>
      <p:ext uri="{BB962C8B-B14F-4D97-AF65-F5344CB8AC3E}">
        <p14:creationId xmlns:p14="http://schemas.microsoft.com/office/powerpoint/2010/main" val="414208261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pic>
        <p:nvPicPr>
          <p:cNvPr id="7" name="Picture 6" descr="Carbon TIME 4b.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86683" y="482468"/>
            <a:ext cx="1990713" cy="1505558"/>
          </a:xfrm>
          <a:prstGeom prst="rect">
            <a:avLst/>
          </a:prstGeom>
        </p:spPr>
      </p:pic>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lvl1pPr>
              <a:defRPr sz="2000">
                <a:latin typeface="Arial" panose="020B0604020202020204" pitchFamily="34" charset="0"/>
                <a:cs typeface="Arial" panose="020B0604020202020204" pitchFamily="34" charset="0"/>
              </a:defRPr>
            </a:lvl1pPr>
          </a:lstStyle>
          <a:p>
            <a:fld id="{D3A1C050-F6FE-0E43-A9D0-F8EEADE3D1E4}" type="slidenum">
              <a:rPr lang="en-US" smtClean="0"/>
              <a:pPr/>
              <a:t>‹#›</a:t>
            </a:fld>
            <a:endParaRPr lang="en-US" dirty="0"/>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JP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937328"/>
            <a:ext cx="8229600" cy="2539882"/>
          </a:xfrm>
        </p:spPr>
        <p:txBody>
          <a:bodyPr>
            <a:normAutofit/>
          </a:bodyPr>
          <a:lstStyle/>
          <a:p>
            <a:r>
              <a:rPr lang="en-US" i="1" dirty="0">
                <a:latin typeface="Arial"/>
                <a:cs typeface="Arial"/>
              </a:rPr>
              <a:t>Plants </a:t>
            </a:r>
            <a:r>
              <a:rPr lang="en-US" dirty="0">
                <a:latin typeface="Arial"/>
                <a:cs typeface="Arial"/>
              </a:rPr>
              <a:t>Unit</a:t>
            </a:r>
            <a:br>
              <a:rPr lang="en-US" dirty="0">
                <a:latin typeface="Arial"/>
                <a:cs typeface="Arial"/>
              </a:rPr>
            </a:br>
            <a:r>
              <a:rPr lang="en-US">
                <a:latin typeface="Arial"/>
                <a:cs typeface="Arial"/>
              </a:rPr>
              <a:t>Activity 3.4PT: </a:t>
            </a:r>
            <a:r>
              <a:rPr lang="en-US" dirty="0">
                <a:latin typeface="Arial"/>
                <a:cs typeface="Arial"/>
              </a:rPr>
              <a:t>Observing Plants’ Mass Changes, Part 2</a:t>
            </a:r>
          </a:p>
        </p:txBody>
      </p:sp>
      <p:pic>
        <p:nvPicPr>
          <p:cNvPr id="5" name="Picture 4" descr="Emily Wang_Seattle_Dec. 2015.JPG"/>
          <p:cNvPicPr>
            <a:picLocks noChangeAspect="1"/>
          </p:cNvPicPr>
          <p:nvPr/>
        </p:nvPicPr>
        <p:blipFill rotWithShape="1">
          <a:blip r:embed="rId4">
            <a:extLst>
              <a:ext uri="{28A0092B-C50C-407E-A947-70E740481C1C}">
                <a14:useLocalDpi xmlns:a14="http://schemas.microsoft.com/office/drawing/2010/main" val="0"/>
              </a:ext>
            </a:extLst>
          </a:blip>
          <a:srcRect l="5522" r="-5522"/>
          <a:stretch/>
        </p:blipFill>
        <p:spPr>
          <a:xfrm>
            <a:off x="2554190" y="3477210"/>
            <a:ext cx="4270043" cy="3202532"/>
          </a:xfrm>
          <a:prstGeom prst="rect">
            <a:avLst/>
          </a:prstGeom>
          <a:scene3d>
            <a:camera prst="orthographicFront">
              <a:rot lat="0" lon="0" rev="10800000"/>
            </a:camera>
            <a:lightRig rig="threePt" dir="t"/>
          </a:scene3d>
        </p:spPr>
      </p:pic>
      <p:sp>
        <p:nvSpPr>
          <p:cNvPr id="8" name="Slide Number Placeholder 7">
            <a:extLst>
              <a:ext uri="{FF2B5EF4-FFF2-40B4-BE49-F238E27FC236}">
                <a16:creationId xmlns:a16="http://schemas.microsoft.com/office/drawing/2014/main" id="{7DA8491C-19A8-49BE-880A-7550F411D2A0}"/>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3531945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38F1C14-32FF-4D44-9827-61899276E667}"/>
              </a:ext>
            </a:extLst>
          </p:cNvPr>
          <p:cNvSpPr>
            <a:spLocks noGrp="1"/>
          </p:cNvSpPr>
          <p:nvPr>
            <p:ph type="sldNum" sz="quarter" idx="12"/>
          </p:nvPr>
        </p:nvSpPr>
        <p:spPr/>
        <p:txBody>
          <a:bodyPr/>
          <a:lstStyle/>
          <a:p>
            <a:fld id="{D3A1C050-F6FE-0E43-A9D0-F8EEADE3D1E4}" type="slidenum">
              <a:rPr lang="en-US" smtClean="0"/>
              <a:pPr/>
              <a:t>2</a:t>
            </a:fld>
            <a:endParaRPr lang="en-US"/>
          </a:p>
        </p:txBody>
      </p:sp>
      <p:pic>
        <p:nvPicPr>
          <p:cNvPr id="4" name="Picture 3">
            <a:extLst>
              <a:ext uri="{FF2B5EF4-FFF2-40B4-BE49-F238E27FC236}">
                <a16:creationId xmlns:a16="http://schemas.microsoft.com/office/drawing/2014/main" id="{82693F94-1FB6-F84B-B192-B2E6AD38517C}"/>
              </a:ext>
            </a:extLst>
          </p:cNvPr>
          <p:cNvPicPr>
            <a:picLocks noChangeAspect="1"/>
          </p:cNvPicPr>
          <p:nvPr/>
        </p:nvPicPr>
        <p:blipFill>
          <a:blip r:embed="rId3"/>
          <a:stretch>
            <a:fillRect/>
          </a:stretch>
        </p:blipFill>
        <p:spPr>
          <a:xfrm>
            <a:off x="0" y="649827"/>
            <a:ext cx="9144000" cy="5558345"/>
          </a:xfrm>
          <a:prstGeom prst="rect">
            <a:avLst/>
          </a:prstGeom>
        </p:spPr>
      </p:pic>
      <p:sp>
        <p:nvSpPr>
          <p:cNvPr id="5" name="Oval Callout 4">
            <a:extLst>
              <a:ext uri="{FF2B5EF4-FFF2-40B4-BE49-F238E27FC236}">
                <a16:creationId xmlns:a16="http://schemas.microsoft.com/office/drawing/2014/main" id="{4F685F53-CD14-C846-8ADE-5939DDFF437E}"/>
              </a:ext>
            </a:extLst>
          </p:cNvPr>
          <p:cNvSpPr>
            <a:spLocks noChangeArrowheads="1"/>
          </p:cNvSpPr>
          <p:nvPr/>
        </p:nvSpPr>
        <p:spPr bwMode="auto">
          <a:xfrm>
            <a:off x="2429390" y="160598"/>
            <a:ext cx="1310968" cy="1301449"/>
          </a:xfrm>
          <a:prstGeom prst="wedgeEllipseCallout">
            <a:avLst>
              <a:gd name="adj1" fmla="val 85353"/>
              <a:gd name="adj2" fmla="val 49153"/>
            </a:avLst>
          </a:prstGeom>
          <a:solidFill>
            <a:schemeClr val="tx1">
              <a:lumMod val="65000"/>
              <a:lumOff val="35000"/>
            </a:schemeClr>
          </a:solidFill>
          <a:ln w="9525">
            <a:solidFill>
              <a:schemeClr val="tx1">
                <a:lumMod val="50000"/>
                <a:lumOff val="50000"/>
              </a:schemeClr>
            </a:solidFill>
            <a:miter lim="800000"/>
            <a:headEnd/>
            <a:tailEnd/>
          </a:ln>
          <a:effectLst>
            <a:outerShdw blurRad="40000" dist="23000" dir="5400000" rotWithShape="0">
              <a:srgbClr val="000000">
                <a:alpha val="34999"/>
              </a:srgbClr>
            </a:outerShdw>
          </a:effectLst>
        </p:spPr>
        <p:txBody>
          <a:bodyPr rot="0" vert="horz" wrap="square" lIns="53788" tIns="26894" rIns="53788" bIns="26894" anchor="ctr" anchorCtr="0" upright="1">
            <a:noAutofit/>
          </a:bodyPr>
          <a:lstStyle/>
          <a:p>
            <a:pPr algn="ctr"/>
            <a:r>
              <a:rPr lang="en-US" sz="2118" dirty="0">
                <a:solidFill>
                  <a:srgbClr val="FFFFFF"/>
                </a:solidFill>
                <a:latin typeface="Arial"/>
                <a:ea typeface="Times New Roman"/>
                <a:cs typeface="Times New Roman"/>
              </a:rPr>
              <a:t>You are here</a:t>
            </a:r>
            <a:endParaRPr lang="en-US" sz="2118" dirty="0">
              <a:latin typeface="Arial"/>
              <a:ea typeface="Times New Roman"/>
              <a:cs typeface="Times New Roman"/>
            </a:endParaRPr>
          </a:p>
        </p:txBody>
      </p:sp>
    </p:spTree>
    <p:extLst>
      <p:ext uri="{BB962C8B-B14F-4D97-AF65-F5344CB8AC3E}">
        <p14:creationId xmlns:p14="http://schemas.microsoft.com/office/powerpoint/2010/main" val="39988164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61324"/>
            <a:ext cx="8229600" cy="992402"/>
          </a:xfrm>
        </p:spPr>
        <p:txBody>
          <a:bodyPr>
            <a:normAutofit fontScale="90000"/>
          </a:bodyPr>
          <a:lstStyle/>
          <a:p>
            <a:r>
              <a:rPr lang="en-US" dirty="0"/>
              <a:t>Complete the Observing Plants’ Mass Changes Worksheet to organize your experimental data</a:t>
            </a:r>
          </a:p>
        </p:txBody>
      </p:sp>
      <p:sp>
        <p:nvSpPr>
          <p:cNvPr id="3" name="Slide Number Placeholder 2"/>
          <p:cNvSpPr>
            <a:spLocks noGrp="1"/>
          </p:cNvSpPr>
          <p:nvPr>
            <p:ph type="sldNum" sz="quarter" idx="12"/>
          </p:nvPr>
        </p:nvSpPr>
        <p:spPr/>
        <p:txBody>
          <a:bodyPr/>
          <a:lstStyle/>
          <a:p>
            <a:fld id="{D3A1C050-F6FE-0E43-A9D0-F8EEADE3D1E4}" type="slidenum">
              <a:rPr lang="en-US" smtClean="0"/>
              <a:pPr/>
              <a:t>3</a:t>
            </a:fld>
            <a:endParaRPr lang="en-US"/>
          </a:p>
        </p:txBody>
      </p:sp>
      <p:pic>
        <p:nvPicPr>
          <p:cNvPr id="4" name="Picture 3" descr="Screen Shot 2016-07-22 at 2.14.26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3548" y="2478218"/>
            <a:ext cx="6781800" cy="4114800"/>
          </a:xfrm>
          <a:prstGeom prst="rect">
            <a:avLst/>
          </a:prstGeom>
        </p:spPr>
      </p:pic>
    </p:spTree>
    <p:extLst>
      <p:ext uri="{BB962C8B-B14F-4D97-AF65-F5344CB8AC3E}">
        <p14:creationId xmlns:p14="http://schemas.microsoft.com/office/powerpoint/2010/main" val="13665946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77851"/>
            <a:ext cx="8229600" cy="992402"/>
          </a:xfrm>
        </p:spPr>
        <p:txBody>
          <a:bodyPr>
            <a:noAutofit/>
          </a:bodyPr>
          <a:lstStyle/>
          <a:p>
            <a:r>
              <a:rPr lang="en-US" sz="2800" dirty="0"/>
              <a:t>Class data for plants’ mass changes investigation</a:t>
            </a:r>
            <a:endParaRPr lang="en-US" sz="3200" dirty="0"/>
          </a:p>
        </p:txBody>
      </p:sp>
      <p:sp>
        <p:nvSpPr>
          <p:cNvPr id="4" name="Slide Number Placeholder 3"/>
          <p:cNvSpPr>
            <a:spLocks noGrp="1"/>
          </p:cNvSpPr>
          <p:nvPr>
            <p:ph type="sldNum" sz="quarter" idx="12"/>
          </p:nvPr>
        </p:nvSpPr>
        <p:spPr/>
        <p:txBody>
          <a:bodyPr/>
          <a:lstStyle/>
          <a:p>
            <a:fld id="{D3A1C050-F6FE-0E43-A9D0-F8EEADE3D1E4}" type="slidenum">
              <a:rPr lang="en-US" smtClean="0"/>
              <a:pPr/>
              <a:t>4</a:t>
            </a:fld>
            <a:endParaRPr lang="en-US" dirty="0"/>
          </a:p>
        </p:txBody>
      </p:sp>
      <p:pic>
        <p:nvPicPr>
          <p:cNvPr id="5" name="Picture 4" descr="Screen Shot 2016-07-22 at 2.16.35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573" y="905271"/>
            <a:ext cx="8919320" cy="5597023"/>
          </a:xfrm>
          <a:prstGeom prst="rect">
            <a:avLst/>
          </a:prstGeom>
        </p:spPr>
      </p:pic>
    </p:spTree>
    <p:extLst>
      <p:ext uri="{BB962C8B-B14F-4D97-AF65-F5344CB8AC3E}">
        <p14:creationId xmlns:p14="http://schemas.microsoft.com/office/powerpoint/2010/main" val="20283816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Comparing group results</a:t>
            </a:r>
          </a:p>
        </p:txBody>
      </p:sp>
      <p:sp>
        <p:nvSpPr>
          <p:cNvPr id="3" name="Content Placeholder 2"/>
          <p:cNvSpPr>
            <a:spLocks noGrp="1"/>
          </p:cNvSpPr>
          <p:nvPr>
            <p:ph idx="1"/>
          </p:nvPr>
        </p:nvSpPr>
        <p:spPr>
          <a:xfrm>
            <a:off x="457200" y="1504826"/>
            <a:ext cx="8229600" cy="2078685"/>
          </a:xfrm>
        </p:spPr>
        <p:txBody>
          <a:bodyPr/>
          <a:lstStyle/>
          <a:p>
            <a:r>
              <a:rPr lang="en-US" dirty="0"/>
              <a:t>What patterns are there in measurements made by all the groups?</a:t>
            </a:r>
          </a:p>
          <a:p>
            <a:r>
              <a:rPr lang="en-US" dirty="0"/>
              <a:t>Do the patterns match your predictions?</a:t>
            </a:r>
          </a:p>
        </p:txBody>
      </p:sp>
      <p:sp>
        <p:nvSpPr>
          <p:cNvPr id="4" name="Slide Number Placeholder 3"/>
          <p:cNvSpPr>
            <a:spLocks noGrp="1"/>
          </p:cNvSpPr>
          <p:nvPr>
            <p:ph type="sldNum" sz="quarter" idx="12"/>
          </p:nvPr>
        </p:nvSpPr>
        <p:spPr/>
        <p:txBody>
          <a:bodyPr/>
          <a:lstStyle/>
          <a:p>
            <a:fld id="{D3A1C050-F6FE-0E43-A9D0-F8EEADE3D1E4}" type="slidenum">
              <a:rPr lang="en-US" smtClean="0"/>
              <a:pPr/>
              <a:t>5</a:t>
            </a:fld>
            <a:endParaRPr lang="en-US"/>
          </a:p>
        </p:txBody>
      </p:sp>
      <p:pic>
        <p:nvPicPr>
          <p:cNvPr id="5" name="Picture 4" descr="IMG_108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67659" y="3719591"/>
            <a:ext cx="3407863" cy="2555898"/>
          </a:xfrm>
          <a:prstGeom prst="rect">
            <a:avLst/>
          </a:prstGeom>
          <a:scene3d>
            <a:camera prst="orthographicFront">
              <a:rot lat="0" lon="0" rev="16200000"/>
            </a:camera>
            <a:lightRig rig="threePt" dir="t"/>
          </a:scene3d>
        </p:spPr>
      </p:pic>
    </p:spTree>
    <p:extLst>
      <p:ext uri="{BB962C8B-B14F-4D97-AF65-F5344CB8AC3E}">
        <p14:creationId xmlns:p14="http://schemas.microsoft.com/office/powerpoint/2010/main" val="21003389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5" y="220134"/>
            <a:ext cx="8229600" cy="992402"/>
          </a:xfrm>
        </p:spPr>
        <p:txBody>
          <a:bodyPr>
            <a:normAutofit fontScale="90000"/>
          </a:bodyPr>
          <a:lstStyle/>
          <a:p>
            <a:r>
              <a:rPr lang="en-US" dirty="0"/>
              <a:t>Plant mass change investigation results from Ms. A’s class</a:t>
            </a:r>
          </a:p>
        </p:txBody>
      </p:sp>
      <p:graphicFrame>
        <p:nvGraphicFramePr>
          <p:cNvPr id="11" name="Content Placeholder 4"/>
          <p:cNvGraphicFramePr>
            <a:graphicFrameLocks noGrp="1"/>
          </p:cNvGraphicFramePr>
          <p:nvPr>
            <p:ph idx="1"/>
            <p:extLst>
              <p:ext uri="{D42A27DB-BD31-4B8C-83A1-F6EECF244321}">
                <p14:modId xmlns:p14="http://schemas.microsoft.com/office/powerpoint/2010/main" val="2369856342"/>
              </p:ext>
            </p:extLst>
          </p:nvPr>
        </p:nvGraphicFramePr>
        <p:xfrm>
          <a:off x="167724" y="1485400"/>
          <a:ext cx="8904393" cy="4676214"/>
        </p:xfrm>
        <a:graphic>
          <a:graphicData uri="http://schemas.openxmlformats.org/drawingml/2006/table">
            <a:tbl>
              <a:tblPr firstRow="1" bandRow="1"/>
              <a:tblGrid>
                <a:gridCol w="1111839">
                  <a:extLst>
                    <a:ext uri="{9D8B030D-6E8A-4147-A177-3AD203B41FA5}">
                      <a16:colId xmlns:a16="http://schemas.microsoft.com/office/drawing/2014/main" val="20000"/>
                    </a:ext>
                  </a:extLst>
                </a:gridCol>
                <a:gridCol w="1185315">
                  <a:extLst>
                    <a:ext uri="{9D8B030D-6E8A-4147-A177-3AD203B41FA5}">
                      <a16:colId xmlns:a16="http://schemas.microsoft.com/office/drawing/2014/main" val="20001"/>
                    </a:ext>
                  </a:extLst>
                </a:gridCol>
                <a:gridCol w="1264255">
                  <a:extLst>
                    <a:ext uri="{9D8B030D-6E8A-4147-A177-3AD203B41FA5}">
                      <a16:colId xmlns:a16="http://schemas.microsoft.com/office/drawing/2014/main" val="20002"/>
                    </a:ext>
                  </a:extLst>
                </a:gridCol>
                <a:gridCol w="1490015">
                  <a:extLst>
                    <a:ext uri="{9D8B030D-6E8A-4147-A177-3AD203B41FA5}">
                      <a16:colId xmlns:a16="http://schemas.microsoft.com/office/drawing/2014/main" val="20003"/>
                    </a:ext>
                  </a:extLst>
                </a:gridCol>
                <a:gridCol w="1324459">
                  <a:extLst>
                    <a:ext uri="{9D8B030D-6E8A-4147-A177-3AD203B41FA5}">
                      <a16:colId xmlns:a16="http://schemas.microsoft.com/office/drawing/2014/main" val="20004"/>
                    </a:ext>
                  </a:extLst>
                </a:gridCol>
                <a:gridCol w="1173953">
                  <a:extLst>
                    <a:ext uri="{9D8B030D-6E8A-4147-A177-3AD203B41FA5}">
                      <a16:colId xmlns:a16="http://schemas.microsoft.com/office/drawing/2014/main" val="20005"/>
                    </a:ext>
                  </a:extLst>
                </a:gridCol>
                <a:gridCol w="1354557">
                  <a:extLst>
                    <a:ext uri="{9D8B030D-6E8A-4147-A177-3AD203B41FA5}">
                      <a16:colId xmlns:a16="http://schemas.microsoft.com/office/drawing/2014/main" val="20006"/>
                    </a:ext>
                  </a:extLst>
                </a:gridCol>
              </a:tblGrid>
              <a:tr h="1451142">
                <a:tc>
                  <a:txBody>
                    <a:bodyPr/>
                    <a:lstStyle/>
                    <a:p>
                      <a:pPr algn="ctr" fontAlgn="ctr"/>
                      <a:r>
                        <a:rPr lang="en-US" sz="1800" b="1" i="1" u="none" strike="noStrike" dirty="0">
                          <a:solidFill>
                            <a:srgbClr val="000000"/>
                          </a:solidFill>
                          <a:effectLst/>
                          <a:latin typeface="Calibri"/>
                        </a:rPr>
                        <a:t>Group</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800" b="1" i="1" u="none" strike="noStrike" dirty="0">
                          <a:solidFill>
                            <a:srgbClr val="000000"/>
                          </a:solidFill>
                          <a:effectLst/>
                          <a:latin typeface="Calibri"/>
                        </a:rPr>
                        <a:t>Starting</a:t>
                      </a:r>
                      <a:r>
                        <a:rPr lang="en-US" sz="1800" b="1" i="1" u="none" strike="noStrike" baseline="0" dirty="0">
                          <a:solidFill>
                            <a:srgbClr val="000000"/>
                          </a:solidFill>
                          <a:effectLst/>
                          <a:latin typeface="Calibri"/>
                        </a:rPr>
                        <a:t> Mass of Radish Seeds (grams)</a:t>
                      </a:r>
                      <a:endParaRPr lang="en-US" sz="1800" b="1" i="1" u="none" strike="noStrike" dirty="0">
                        <a:solidFill>
                          <a:srgbClr val="000000"/>
                        </a:solidFill>
                        <a:effectLst/>
                        <a:latin typeface="Calibri"/>
                      </a:endParaRP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800" b="1" i="1" u="none" strike="noStrike" dirty="0">
                          <a:solidFill>
                            <a:srgbClr val="000000"/>
                          </a:solidFill>
                          <a:effectLst/>
                          <a:latin typeface="Calibri"/>
                        </a:rPr>
                        <a:t>End</a:t>
                      </a:r>
                      <a:r>
                        <a:rPr lang="en-US" sz="1800" b="1" i="1" u="none" strike="noStrike" baseline="0" dirty="0">
                          <a:solidFill>
                            <a:srgbClr val="000000"/>
                          </a:solidFill>
                          <a:effectLst/>
                          <a:latin typeface="Calibri"/>
                        </a:rPr>
                        <a:t> Dry Mass of Plant Material (grams)</a:t>
                      </a:r>
                      <a:endParaRPr lang="en-US" sz="1800" b="1" i="1" u="none" strike="noStrike" dirty="0">
                        <a:solidFill>
                          <a:srgbClr val="000000"/>
                        </a:solidFill>
                        <a:effectLst/>
                        <a:latin typeface="Calibri"/>
                      </a:endParaRP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000" b="1" i="1" u="none" strike="noStrike" dirty="0">
                          <a:solidFill>
                            <a:srgbClr val="0000FF"/>
                          </a:solidFill>
                          <a:effectLst/>
                          <a:latin typeface="Calibri"/>
                        </a:rPr>
                        <a:t>Change in mass of Radishes (grams)</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800" b="1" i="1" u="none" strike="noStrike" dirty="0">
                          <a:solidFill>
                            <a:srgbClr val="000000"/>
                          </a:solidFill>
                          <a:effectLst/>
                          <a:latin typeface="Calibri"/>
                        </a:rPr>
                        <a:t>Starting</a:t>
                      </a:r>
                      <a:r>
                        <a:rPr lang="en-US" sz="1800" b="1" i="1" u="none" strike="noStrike" baseline="0" dirty="0">
                          <a:solidFill>
                            <a:srgbClr val="000000"/>
                          </a:solidFill>
                          <a:effectLst/>
                          <a:latin typeface="Calibri"/>
                        </a:rPr>
                        <a:t> Mass of Paper Towel (grams)</a:t>
                      </a:r>
                      <a:endParaRPr lang="en-US" sz="1800" b="1" i="1" u="none" strike="noStrike" dirty="0">
                        <a:solidFill>
                          <a:srgbClr val="000000"/>
                        </a:solidFill>
                        <a:effectLst/>
                        <a:latin typeface="Calibri"/>
                      </a:endParaRP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800" b="1" i="1" u="none" strike="noStrike" dirty="0">
                          <a:solidFill>
                            <a:schemeClr val="tx1"/>
                          </a:solidFill>
                          <a:effectLst/>
                          <a:latin typeface="Calibri"/>
                        </a:rPr>
                        <a:t>End Dry Mass of Paper Towel</a:t>
                      </a:r>
                      <a:r>
                        <a:rPr lang="en-US" sz="1800" b="1" i="1" u="none" strike="noStrike" baseline="0" dirty="0">
                          <a:solidFill>
                            <a:schemeClr val="tx1"/>
                          </a:solidFill>
                          <a:effectLst/>
                          <a:latin typeface="Calibri"/>
                        </a:rPr>
                        <a:t> (grams)</a:t>
                      </a:r>
                      <a:endParaRPr lang="en-US" sz="1800" b="1" i="1" u="none" strike="noStrike" dirty="0">
                        <a:solidFill>
                          <a:schemeClr val="tx1"/>
                        </a:solidFill>
                        <a:effectLst/>
                        <a:latin typeface="Calibri"/>
                      </a:endParaRP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000" b="1" i="1" u="none" strike="noStrike" dirty="0">
                          <a:solidFill>
                            <a:srgbClr val="0000FF"/>
                          </a:solidFill>
                          <a:effectLst/>
                          <a:latin typeface="Calibri"/>
                        </a:rPr>
                        <a:t>Change</a:t>
                      </a:r>
                      <a:r>
                        <a:rPr lang="en-US" sz="2000" b="1" i="1" u="none" strike="noStrike" baseline="0" dirty="0">
                          <a:solidFill>
                            <a:srgbClr val="0000FF"/>
                          </a:solidFill>
                          <a:effectLst/>
                          <a:latin typeface="Calibri"/>
                        </a:rPr>
                        <a:t> in Mass of Paper Towel (grams)</a:t>
                      </a:r>
                      <a:endParaRPr lang="en-US" sz="2000" b="1" i="1" u="none" strike="noStrike" dirty="0">
                        <a:solidFill>
                          <a:srgbClr val="0000FF"/>
                        </a:solidFill>
                        <a:effectLst/>
                        <a:latin typeface="Calibri"/>
                      </a:endParaRP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03134">
                <a:tc>
                  <a:txBody>
                    <a:bodyPr/>
                    <a:lstStyle/>
                    <a:p>
                      <a:pPr algn="ctr" fontAlgn="ctr"/>
                      <a:r>
                        <a:rPr lang="en-US" sz="1800" b="1" i="1" u="none" strike="noStrike">
                          <a:solidFill>
                            <a:srgbClr val="000000"/>
                          </a:solidFill>
                          <a:effectLst/>
                          <a:latin typeface="Calibri"/>
                        </a:rPr>
                        <a:t>1</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a:rPr>
                        <a:t>0.20</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a:rPr>
                        <a:t>1.04 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a:rPr>
                        <a:t>0.84</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a:rPr>
                        <a:t>4.01 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a:rPr>
                        <a:t>4.03 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a:rPr>
                        <a:t>0.02 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03134">
                <a:tc>
                  <a:txBody>
                    <a:bodyPr/>
                    <a:lstStyle/>
                    <a:p>
                      <a:pPr algn="ctr" fontAlgn="ctr"/>
                      <a:r>
                        <a:rPr lang="en-US" sz="1800" b="1" i="1" u="none" strike="noStrike">
                          <a:solidFill>
                            <a:srgbClr val="000000"/>
                          </a:solidFill>
                          <a:effectLst/>
                          <a:latin typeface="Calibri"/>
                        </a:rPr>
                        <a:t>2</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a:rPr>
                        <a:t>0.22</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a:rPr>
                        <a:t>1.06</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a:rPr>
                        <a:t>0.84 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a:rPr>
                        <a:t>3.22</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a:rPr>
                        <a:t>3.48 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a:rPr>
                        <a:t>0.26 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03134">
                <a:tc>
                  <a:txBody>
                    <a:bodyPr/>
                    <a:lstStyle/>
                    <a:p>
                      <a:pPr algn="ctr" fontAlgn="ctr"/>
                      <a:r>
                        <a:rPr lang="en-US" sz="1800" b="1" i="1" u="none" strike="noStrike">
                          <a:solidFill>
                            <a:srgbClr val="000000"/>
                          </a:solidFill>
                          <a:effectLst/>
                          <a:latin typeface="Calibri"/>
                        </a:rPr>
                        <a:t>3</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a:rPr>
                        <a:t>0.20</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a:rPr>
                        <a:t>1.39 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a:rPr>
                        <a:t>1.19</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a:rPr>
                        <a:t>3.20</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a:rPr>
                        <a:t>3.37 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a:rPr>
                        <a:t>0.16 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03134">
                <a:tc>
                  <a:txBody>
                    <a:bodyPr/>
                    <a:lstStyle/>
                    <a:p>
                      <a:pPr algn="ctr" fontAlgn="ctr"/>
                      <a:r>
                        <a:rPr lang="en-US" sz="1800" b="1" i="1" u="none" strike="noStrike">
                          <a:solidFill>
                            <a:srgbClr val="000000"/>
                          </a:solidFill>
                          <a:effectLst/>
                          <a:latin typeface="Calibri"/>
                        </a:rPr>
                        <a:t>4</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a:rPr>
                        <a:t>0.16</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a:rPr>
                        <a:t>1.30</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a:rPr>
                        <a:t>1.14 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a:rPr>
                        <a:t>3.21</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a:rPr>
                        <a:t>3.28 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a:rPr>
                        <a:t>0.07 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03134">
                <a:tc>
                  <a:txBody>
                    <a:bodyPr/>
                    <a:lstStyle/>
                    <a:p>
                      <a:pPr algn="ctr" fontAlgn="ctr"/>
                      <a:r>
                        <a:rPr lang="en-US" sz="1800" b="1" i="1" u="none" strike="noStrike">
                          <a:solidFill>
                            <a:srgbClr val="000000"/>
                          </a:solidFill>
                          <a:effectLst/>
                          <a:latin typeface="Calibri"/>
                        </a:rPr>
                        <a:t>5</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a:rPr>
                        <a:t>0.21</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a:rPr>
                        <a:t>0.86 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a:rPr>
                        <a:t>0.65 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a:rPr>
                        <a:t>2.77</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a:rPr>
                        <a:t>2.89 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a:rPr>
                        <a:t>0.12</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403134">
                <a:tc>
                  <a:txBody>
                    <a:bodyPr/>
                    <a:lstStyle/>
                    <a:p>
                      <a:pPr algn="ctr" fontAlgn="ctr"/>
                      <a:r>
                        <a:rPr lang="en-US" sz="1800" b="1" i="1" u="none" strike="noStrike">
                          <a:solidFill>
                            <a:srgbClr val="000000"/>
                          </a:solidFill>
                          <a:effectLst/>
                          <a:latin typeface="Calibri"/>
                        </a:rPr>
                        <a:t>6</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a:rPr>
                        <a:t>0.28</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a:rPr>
                        <a:t>0.43 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a:rPr>
                        <a:t>0.15 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a:rPr>
                        <a:t>3.46</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a:rPr>
                        <a:t>3.47 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a:rPr>
                        <a:t>0.01 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403134">
                <a:tc>
                  <a:txBody>
                    <a:bodyPr/>
                    <a:lstStyle/>
                    <a:p>
                      <a:pPr algn="ctr" fontAlgn="ctr"/>
                      <a:r>
                        <a:rPr lang="en-US" sz="1800" b="1" i="1" u="none" strike="noStrike">
                          <a:solidFill>
                            <a:srgbClr val="000000"/>
                          </a:solidFill>
                          <a:effectLst/>
                          <a:latin typeface="Calibri"/>
                        </a:rPr>
                        <a:t>7</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a:rPr>
                        <a:t>0.25</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a:rPr>
                        <a:t>0.54 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a:rPr>
                        <a:t>0.29 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a:rPr>
                        <a:t>3.30</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a:rPr>
                        <a:t>3.35 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0" u="none" strike="noStrike" dirty="0">
                          <a:solidFill>
                            <a:srgbClr val="000000"/>
                          </a:solidFill>
                          <a:effectLst/>
                          <a:latin typeface="Arial"/>
                        </a:rPr>
                        <a:t>0.05 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403134">
                <a:tc>
                  <a:txBody>
                    <a:bodyPr/>
                    <a:lstStyle/>
                    <a:p>
                      <a:pPr algn="ctr" fontAlgn="ctr"/>
                      <a:r>
                        <a:rPr lang="en-US" sz="1800" b="1" i="1" u="none" strike="noStrike" dirty="0">
                          <a:solidFill>
                            <a:srgbClr val="000000"/>
                          </a:solidFill>
                          <a:effectLst/>
                          <a:latin typeface="Calibri"/>
                        </a:rPr>
                        <a:t>Average</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1" u="none" strike="noStrike" dirty="0">
                          <a:solidFill>
                            <a:srgbClr val="000000"/>
                          </a:solidFill>
                          <a:effectLst/>
                          <a:latin typeface="Arial"/>
                        </a:rPr>
                        <a:t>0.22</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1" u="none" strike="noStrike" dirty="0">
                          <a:solidFill>
                            <a:srgbClr val="000000"/>
                          </a:solidFill>
                          <a:effectLst/>
                          <a:latin typeface="Arial"/>
                        </a:rPr>
                        <a:t>0.95 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1" u="none" strike="noStrike" dirty="0">
                          <a:solidFill>
                            <a:srgbClr val="0000FF"/>
                          </a:solidFill>
                          <a:effectLst/>
                          <a:latin typeface="Arial"/>
                        </a:rPr>
                        <a:t>0.73</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1" u="none" strike="noStrike" dirty="0">
                          <a:solidFill>
                            <a:srgbClr val="000000"/>
                          </a:solidFill>
                          <a:effectLst/>
                          <a:latin typeface="Arial"/>
                        </a:rPr>
                        <a:t>3.31 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1" u="none" strike="noStrike" dirty="0">
                          <a:solidFill>
                            <a:srgbClr val="0000FF"/>
                          </a:solidFill>
                          <a:effectLst/>
                          <a:latin typeface="Arial"/>
                        </a:rPr>
                        <a:t>3.41</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2400" b="0" i="1" u="none" strike="noStrike" dirty="0">
                          <a:solidFill>
                            <a:srgbClr val="000000"/>
                          </a:solidFill>
                          <a:effectLst/>
                          <a:latin typeface="Arial"/>
                        </a:rPr>
                        <a:t>0.10</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
        <p:nvSpPr>
          <p:cNvPr id="3" name="Slide Number Placeholder 2">
            <a:extLst>
              <a:ext uri="{FF2B5EF4-FFF2-40B4-BE49-F238E27FC236}">
                <a16:creationId xmlns:a16="http://schemas.microsoft.com/office/drawing/2014/main" id="{29B04CFA-4AC8-4EDD-86EC-B1B24E07F10C}"/>
              </a:ext>
            </a:extLst>
          </p:cNvPr>
          <p:cNvSpPr>
            <a:spLocks noGrp="1"/>
          </p:cNvSpPr>
          <p:nvPr>
            <p:ph type="sldNum" sz="quarter" idx="12"/>
          </p:nvPr>
        </p:nvSpPr>
        <p:spPr/>
        <p:txBody>
          <a:bodyPr/>
          <a:lstStyle/>
          <a:p>
            <a:fld id="{D3A1C050-F6FE-0E43-A9D0-F8EEADE3D1E4}" type="slidenum">
              <a:rPr lang="en-US" smtClean="0"/>
              <a:pPr/>
              <a:t>6</a:t>
            </a:fld>
            <a:endParaRPr lang="en-US"/>
          </a:p>
        </p:txBody>
      </p:sp>
    </p:spTree>
    <p:extLst>
      <p:ext uri="{BB962C8B-B14F-4D97-AF65-F5344CB8AC3E}">
        <p14:creationId xmlns:p14="http://schemas.microsoft.com/office/powerpoint/2010/main" val="41971899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3A1C050-F6FE-0E43-A9D0-F8EEADE3D1E4}" type="slidenum">
              <a:rPr lang="en-US" smtClean="0"/>
              <a:pPr/>
              <a:t>7</a:t>
            </a:fld>
            <a:endParaRPr lang="en-US"/>
          </a:p>
        </p:txBody>
      </p:sp>
      <p:graphicFrame>
        <p:nvGraphicFramePr>
          <p:cNvPr id="6" name="Chart 5"/>
          <p:cNvGraphicFramePr>
            <a:graphicFrameLocks/>
          </p:cNvGraphicFramePr>
          <p:nvPr>
            <p:extLst>
              <p:ext uri="{D42A27DB-BD31-4B8C-83A1-F6EECF244321}">
                <p14:modId xmlns:p14="http://schemas.microsoft.com/office/powerpoint/2010/main" val="1572428794"/>
              </p:ext>
            </p:extLst>
          </p:nvPr>
        </p:nvGraphicFramePr>
        <p:xfrm>
          <a:off x="762000" y="369455"/>
          <a:ext cx="7527635" cy="640212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934601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Examining group results</a:t>
            </a:r>
          </a:p>
        </p:txBody>
      </p:sp>
      <p:sp>
        <p:nvSpPr>
          <p:cNvPr id="3" name="Content Placeholder 2"/>
          <p:cNvSpPr>
            <a:spLocks noGrp="1"/>
          </p:cNvSpPr>
          <p:nvPr>
            <p:ph idx="1"/>
          </p:nvPr>
        </p:nvSpPr>
        <p:spPr/>
        <p:txBody>
          <a:bodyPr/>
          <a:lstStyle/>
          <a:p>
            <a:pPr marL="0" indent="0">
              <a:buNone/>
            </a:pPr>
            <a:r>
              <a:rPr lang="en-US" dirty="0"/>
              <a:t>Examining results for mass changes</a:t>
            </a:r>
          </a:p>
          <a:p>
            <a:r>
              <a:rPr lang="en-US" dirty="0"/>
              <a:t>How are the mass changes connected with The Movement Question: Where are atoms moving?</a:t>
            </a:r>
          </a:p>
          <a:p>
            <a:r>
              <a:rPr lang="en-US" dirty="0"/>
              <a:t>What unanswered questions do you have?</a:t>
            </a:r>
          </a:p>
        </p:txBody>
      </p:sp>
      <p:sp>
        <p:nvSpPr>
          <p:cNvPr id="4" name="Slide Number Placeholder 3"/>
          <p:cNvSpPr>
            <a:spLocks noGrp="1"/>
          </p:cNvSpPr>
          <p:nvPr>
            <p:ph type="sldNum" sz="quarter" idx="12"/>
          </p:nvPr>
        </p:nvSpPr>
        <p:spPr/>
        <p:txBody>
          <a:bodyPr/>
          <a:lstStyle/>
          <a:p>
            <a:fld id="{D3A1C050-F6FE-0E43-A9D0-F8EEADE3D1E4}" type="slidenum">
              <a:rPr lang="en-US" smtClean="0"/>
              <a:pPr/>
              <a:t>8</a:t>
            </a:fld>
            <a:endParaRPr lang="en-US"/>
          </a:p>
        </p:txBody>
      </p:sp>
    </p:spTree>
    <p:extLst>
      <p:ext uri="{BB962C8B-B14F-4D97-AF65-F5344CB8AC3E}">
        <p14:creationId xmlns:p14="http://schemas.microsoft.com/office/powerpoint/2010/main" val="37785409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428331-F9EF-6A42-ABE3-35AC71C60E9A}"/>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7D9069A4-238A-F74D-9636-4EADC03771FB}"/>
              </a:ext>
            </a:extLst>
          </p:cNvPr>
          <p:cNvSpPr>
            <a:spLocks noGrp="1"/>
          </p:cNvSpPr>
          <p:nvPr>
            <p:ph idx="1"/>
          </p:nvPr>
        </p:nvSpPr>
        <p:spPr/>
        <p:txBody>
          <a:bodyPr/>
          <a:lstStyle/>
          <a:p>
            <a:r>
              <a:rPr lang="en-US" dirty="0"/>
              <a:t>Conclusions</a:t>
            </a:r>
          </a:p>
          <a:p>
            <a:pPr lvl="1"/>
            <a:r>
              <a:rPr lang="en-US" dirty="0"/>
              <a:t>What did you observe during the investigation?</a:t>
            </a:r>
          </a:p>
          <a:p>
            <a:r>
              <a:rPr lang="en-US" dirty="0"/>
              <a:t>Predictions</a:t>
            </a:r>
          </a:p>
          <a:p>
            <a:pPr lvl="1"/>
            <a:r>
              <a:rPr lang="en-US" dirty="0">
                <a:solidFill>
                  <a:srgbClr val="000000"/>
                </a:solidFill>
                <a:latin typeface="Calibri" panose="020F0502020204030204" pitchFamily="34" charset="0"/>
              </a:rPr>
              <a:t>Why do you think the amount of mass the plants gained is different from the change in the paper towel’s mass?</a:t>
            </a:r>
          </a:p>
        </p:txBody>
      </p:sp>
      <p:sp>
        <p:nvSpPr>
          <p:cNvPr id="4" name="Slide Number Placeholder 3">
            <a:extLst>
              <a:ext uri="{FF2B5EF4-FFF2-40B4-BE49-F238E27FC236}">
                <a16:creationId xmlns:a16="http://schemas.microsoft.com/office/drawing/2014/main" id="{88671A43-0D0D-324B-9149-7B81DF8D5110}"/>
              </a:ext>
            </a:extLst>
          </p:cNvPr>
          <p:cNvSpPr>
            <a:spLocks noGrp="1"/>
          </p:cNvSpPr>
          <p:nvPr>
            <p:ph type="sldNum" sz="quarter" idx="12"/>
          </p:nvPr>
        </p:nvSpPr>
        <p:spPr/>
        <p:txBody>
          <a:bodyPr/>
          <a:lstStyle/>
          <a:p>
            <a:fld id="{C82A8714-C4A1-614E-B309-DB23F8B4D841}" type="slidenum">
              <a:rPr lang="en-US" smtClean="0"/>
              <a:t>9</a:t>
            </a:fld>
            <a:endParaRPr lang="en-US"/>
          </a:p>
        </p:txBody>
      </p:sp>
    </p:spTree>
    <p:extLst>
      <p:ext uri="{BB962C8B-B14F-4D97-AF65-F5344CB8AC3E}">
        <p14:creationId xmlns:p14="http://schemas.microsoft.com/office/powerpoint/2010/main" val="832237961"/>
      </p:ext>
    </p:extLst>
  </p:cSld>
  <p:clrMapOvr>
    <a:masterClrMapping/>
  </p:clrMapOvr>
</p:sld>
</file>

<file path=ppt/theme/theme1.xml><?xml version="1.0" encoding="utf-8"?>
<a:theme xmlns:a="http://schemas.openxmlformats.org/drawingml/2006/main" name="Template 4 Presenta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Template 4 Presentation</Template>
  <TotalTime>1623</TotalTime>
  <Words>1425</Words>
  <Application>Microsoft Macintosh PowerPoint</Application>
  <PresentationFormat>On-screen Show (4:3)</PresentationFormat>
  <Paragraphs>152</Paragraphs>
  <Slides>9</Slides>
  <Notes>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Calibri</vt:lpstr>
      <vt:lpstr>Template 4 Presentation</vt:lpstr>
      <vt:lpstr>Plants Unit Activity 3.4PT: Observing Plants’ Mass Changes, Part 2</vt:lpstr>
      <vt:lpstr>PowerPoint Presentation</vt:lpstr>
      <vt:lpstr>Complete the Observing Plants’ Mass Changes Worksheet to organize your experimental data</vt:lpstr>
      <vt:lpstr>Class data for plants’ mass changes investigation</vt:lpstr>
      <vt:lpstr>Comparing group results</vt:lpstr>
      <vt:lpstr>Plant mass change investigation results from Ms. A’s class</vt:lpstr>
      <vt:lpstr>PowerPoint Presentation</vt:lpstr>
      <vt:lpstr>Examining group results</vt:lpstr>
      <vt:lpstr>Exit Ticket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Plants Unit  Activity 4.1 Observing Plants’ Mass Changes, Part 2</dc:title>
  <dc:creator>Christa Haverly</dc:creator>
  <cp:lastModifiedBy>Tompkins, Elizabeth</cp:lastModifiedBy>
  <cp:revision>42</cp:revision>
  <dcterms:created xsi:type="dcterms:W3CDTF">2015-09-22T16:10:26Z</dcterms:created>
  <dcterms:modified xsi:type="dcterms:W3CDTF">2020-08-06T19:27:24Z</dcterms:modified>
</cp:coreProperties>
</file>