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9"/>
  </p:notesMasterIdLst>
  <p:handoutMasterIdLst>
    <p:handoutMasterId r:id="rId10"/>
  </p:handoutMasterIdLst>
  <p:sldIdLst>
    <p:sldId id="279" r:id="rId2"/>
    <p:sldId id="343" r:id="rId3"/>
    <p:sldId id="282" r:id="rId4"/>
    <p:sldId id="283" r:id="rId5"/>
    <p:sldId id="287" r:id="rId6"/>
    <p:sldId id="289" r:id="rId7"/>
    <p:sldId id="342" r:id="rId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137"/>
    <p:restoredTop sz="46948" autoAdjust="0"/>
  </p:normalViewPr>
  <p:slideViewPr>
    <p:cSldViewPr snapToGrid="0" snapToObjects="1">
      <p:cViewPr varScale="1">
        <p:scale>
          <a:sx n="40" d="100"/>
          <a:sy n="40" d="100"/>
        </p:scale>
        <p:origin x="2488" y="20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22DF50D-21D7-7F4E-8017-195F3FC74AC2}" type="datetimeFigureOut">
              <a:rPr lang="en-US" smtClean="0"/>
              <a:pPr/>
              <a:t>9/11/19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EC0993-5D4C-D840-8BBD-4837800D5D2B}" type="slidenum">
              <a:rPr lang="en-US" smtClean="0"/>
              <a:pPr/>
              <a:t>‹#›</a:t>
            </a:fld>
            <a:endParaRPr lang="en-US"/>
          </a:p>
        </p:txBody>
      </p:sp>
    </p:spTree>
    <p:extLst>
      <p:ext uri="{BB962C8B-B14F-4D97-AF65-F5344CB8AC3E}">
        <p14:creationId xmlns:p14="http://schemas.microsoft.com/office/powerpoint/2010/main" val="42224868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348E9A-9C9B-F845-9A60-0AEE82910B40}" type="datetimeFigureOut">
              <a:rPr lang="en-US" smtClean="0"/>
              <a:pPr/>
              <a:t>9/11/19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6B7EDE-1D34-AF43-A72F-F106018D4F39}" type="slidenum">
              <a:rPr lang="en-US" smtClean="0"/>
              <a:pPr/>
              <a:t>‹#›</a:t>
            </a:fld>
            <a:endParaRPr lang="en-US"/>
          </a:p>
        </p:txBody>
      </p:sp>
    </p:spTree>
    <p:extLst>
      <p:ext uri="{BB962C8B-B14F-4D97-AF65-F5344CB8AC3E}">
        <p14:creationId xmlns:p14="http://schemas.microsoft.com/office/powerpoint/2010/main" val="292283684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9399164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3.3 Observing Plants in the Light and Dark PPT.</a:t>
            </a:r>
          </a:p>
        </p:txBody>
      </p:sp>
      <p:sp>
        <p:nvSpPr>
          <p:cNvPr id="4" name="Slide Number Placeholder 3"/>
          <p:cNvSpPr>
            <a:spLocks noGrp="1"/>
          </p:cNvSpPr>
          <p:nvPr>
            <p:ph type="sldNum" sz="quarter" idx="5"/>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25729547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(Day 1) Have students prepare for the plants in the light and dark investigation.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Follow the instructions in Part A of the 3.3 Observing Plants in the Light and Dark Worksheet.</a:t>
            </a:r>
          </a:p>
          <a:p>
            <a:pPr lvl="0"/>
            <a:r>
              <a:rPr lang="en-US" sz="1200" kern="1200" dirty="0">
                <a:solidFill>
                  <a:schemeClr val="tx1"/>
                </a:solidFill>
                <a:effectLst/>
                <a:latin typeface="+mn-lt"/>
                <a:ea typeface="+mn-ea"/>
                <a:cs typeface="+mn-cs"/>
              </a:rPr>
              <a:t>Slide 3 of the 3.3 Observing Plants in the Light and Dark PPT has pictures of the setup for the investigation.</a:t>
            </a:r>
          </a:p>
          <a:p>
            <a:pPr lvl="0"/>
            <a:r>
              <a:rPr lang="en-US" sz="1200" kern="1200" dirty="0">
                <a:solidFill>
                  <a:schemeClr val="tx1"/>
                </a:solidFill>
                <a:effectLst/>
                <a:latin typeface="+mn-lt"/>
                <a:ea typeface="+mn-ea"/>
                <a:cs typeface="+mn-cs"/>
              </a:rPr>
              <a:t>Let students re-watch the first three minutes of the </a:t>
            </a:r>
            <a:r>
              <a:rPr lang="en-US" sz="1200" i="1" kern="1200" dirty="0">
                <a:solidFill>
                  <a:schemeClr val="tx1"/>
                </a:solidFill>
                <a:effectLst/>
                <a:latin typeface="+mn-lt"/>
                <a:ea typeface="+mn-ea"/>
                <a:cs typeface="+mn-cs"/>
              </a:rPr>
              <a:t>Carbon TIME </a:t>
            </a:r>
            <a:r>
              <a:rPr lang="en-US" sz="1200" kern="1200" dirty="0">
                <a:solidFill>
                  <a:schemeClr val="tx1"/>
                </a:solidFill>
                <a:effectLst/>
                <a:latin typeface="+mn-lt"/>
                <a:ea typeface="+mn-ea"/>
                <a:cs typeface="+mn-cs"/>
              </a:rPr>
              <a:t>Growing Plants Video. This part discusses the questions and shows the setup for the investigation.</a:t>
            </a:r>
          </a:p>
          <a:p>
            <a:pPr lvl="0"/>
            <a:r>
              <a:rPr lang="en-US" sz="1200" kern="1200" dirty="0">
                <a:solidFill>
                  <a:schemeClr val="tx1"/>
                </a:solidFill>
                <a:effectLst/>
                <a:latin typeface="+mn-lt"/>
                <a:ea typeface="+mn-ea"/>
                <a:cs typeface="+mn-cs"/>
              </a:rPr>
              <a:t>If you have multiple classes, each class can set up one or two 6.8-liter sealable plastic containers in the light and one or two 6.8-liter sealable plastic containers in the dark. Note: large sealable containers with room for the BTB and plants will do; the container does not need to be this exact size.</a:t>
            </a:r>
          </a:p>
          <a:p>
            <a:r>
              <a:rPr lang="en-US" sz="1200" kern="1200" dirty="0">
                <a:solidFill>
                  <a:schemeClr val="tx1"/>
                </a:solidFill>
                <a:effectLst/>
                <a:latin typeface="+mn-lt"/>
                <a:ea typeface="+mn-ea"/>
                <a:cs typeface="+mn-cs"/>
              </a:rPr>
              <a:t>If you have a single class, then each group of four students can set up one 6.8-liter sealable plastic container, with half the 6.8-liter sealable plastic containers going into the light and half going into the dark.</a:t>
            </a:r>
            <a:r>
              <a:rPr lang="en-US" dirty="0">
                <a:effectLst/>
              </a:rPr>
              <a:t> </a:t>
            </a:r>
          </a:p>
          <a:p>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(Day 1) Leave the containers overnight.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Leave the lights on for the 6.8 liter sealable plastic containers in the light.</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3</a:t>
            </a:fld>
            <a:endParaRPr lang="en-US"/>
          </a:p>
        </p:txBody>
      </p:sp>
    </p:spTree>
    <p:extLst>
      <p:ext uri="{BB962C8B-B14F-4D97-AF65-F5344CB8AC3E}">
        <p14:creationId xmlns:p14="http://schemas.microsoft.com/office/powerpoint/2010/main" val="24586070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(Day 2) Have students observe and record results.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Each student should be responsible for observing one 6.8-liter sealable plastic container in the light and one 6.8-liter sealable plastic container in the dark and recording their observations in Part B of the 3.3 Observing Plants in the Light and Dark Worksheet. </a:t>
            </a:r>
          </a:p>
          <a:p>
            <a:r>
              <a:rPr lang="en-US" sz="1200" kern="1200" dirty="0">
                <a:solidFill>
                  <a:schemeClr val="tx1"/>
                </a:solidFill>
                <a:effectLst/>
                <a:latin typeface="+mn-lt"/>
                <a:ea typeface="+mn-ea"/>
                <a:cs typeface="+mn-cs"/>
              </a:rPr>
              <a:t>Show slide 4 to allow students to see the possible colors of BTB.</a:t>
            </a:r>
          </a:p>
          <a:p>
            <a:r>
              <a:rPr lang="en-US" sz="1200" kern="1200" dirty="0">
                <a:solidFill>
                  <a:schemeClr val="tx1"/>
                </a:solidFill>
                <a:effectLst/>
                <a:latin typeface="+mn-lt"/>
                <a:ea typeface="+mn-ea"/>
                <a:cs typeface="+mn-cs"/>
              </a:rPr>
              <a:t>Record results for all the containers on the 3.3 Observing Plants in the Light and Dark Class Results 11 x 17 Poster.</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4</a:t>
            </a:fld>
            <a:endParaRPr lang="en-US"/>
          </a:p>
        </p:txBody>
      </p:sp>
    </p:spTree>
    <p:extLst>
      <p:ext uri="{BB962C8B-B14F-4D97-AF65-F5344CB8AC3E}">
        <p14:creationId xmlns:p14="http://schemas.microsoft.com/office/powerpoint/2010/main" val="4872767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compare data between groups and look for patterns.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5. Discuss the general patterns the class sees for all the containers, and have students record summaries of those patterns in Part C of the 3.3 Observing Plants in the Light and Dark Worksheet. (In the light, yellow BTB turns blue. In the dark, blue BTB turns yellow.)</a:t>
            </a:r>
          </a:p>
          <a:p>
            <a:pPr lvl="0"/>
            <a:r>
              <a:rPr lang="en-US" sz="1200" kern="1200" dirty="0">
                <a:solidFill>
                  <a:schemeClr val="tx1"/>
                </a:solidFill>
                <a:effectLst/>
                <a:latin typeface="+mn-lt"/>
                <a:ea typeface="+mn-ea"/>
                <a:cs typeface="+mn-cs"/>
              </a:rPr>
              <a:t>Show the second part of the </a:t>
            </a:r>
            <a:r>
              <a:rPr lang="en-US" sz="1200" i="1" kern="1200" dirty="0">
                <a:solidFill>
                  <a:schemeClr val="tx1"/>
                </a:solidFill>
                <a:effectLst/>
                <a:latin typeface="+mn-lt"/>
                <a:ea typeface="+mn-ea"/>
                <a:cs typeface="+mn-cs"/>
              </a:rPr>
              <a:t>Carbon TIME </a:t>
            </a:r>
            <a:r>
              <a:rPr lang="en-US" sz="1200" kern="1200" dirty="0">
                <a:solidFill>
                  <a:schemeClr val="tx1"/>
                </a:solidFill>
                <a:effectLst/>
                <a:latin typeface="+mn-lt"/>
                <a:ea typeface="+mn-ea"/>
                <a:cs typeface="+mn-cs"/>
              </a:rPr>
              <a:t>Growing Plants Video, after the first intermission where Darryl and Nina discuss the results of the Plants in the Light and Dark Investigation (begin at about 2:30).</a:t>
            </a:r>
          </a:p>
          <a:p>
            <a:pPr lvl="0"/>
            <a:r>
              <a:rPr lang="en-US" sz="1200" kern="1200" dirty="0">
                <a:solidFill>
                  <a:schemeClr val="tx1"/>
                </a:solidFill>
                <a:effectLst/>
                <a:latin typeface="+mn-lt"/>
                <a:ea typeface="+mn-ea"/>
                <a:cs typeface="+mn-cs"/>
              </a:rPr>
              <a:t>Ask the class to compare their results to Darryl and Nina’s results, pausing the video when the data are shown. Ask students if they see the same patterns, any similarities and/or differences. Ask them why there may be similarities and/or differences.</a:t>
            </a:r>
          </a:p>
          <a:p>
            <a:r>
              <a:rPr lang="en-US" sz="1200" kern="1200" dirty="0">
                <a:solidFill>
                  <a:schemeClr val="tx1"/>
                </a:solidFill>
                <a:effectLst/>
                <a:latin typeface="+mn-lt"/>
                <a:ea typeface="+mn-ea"/>
                <a:cs typeface="+mn-cs"/>
              </a:rPr>
              <a:t>If your students’ plants in the light dark investigation fails to provide the expected BTB color changes (which could happen for a variety of reasons, including too much </a:t>
            </a:r>
            <a:r>
              <a:rPr lang="en-US" sz="1200" kern="1200" dirty="0" err="1">
                <a:solidFill>
                  <a:schemeClr val="tx1"/>
                </a:solidFill>
                <a:effectLst/>
                <a:latin typeface="+mn-lt"/>
                <a:ea typeface="+mn-ea"/>
                <a:cs typeface="+mn-cs"/>
              </a:rPr>
              <a:t>NaOH</a:t>
            </a:r>
            <a:r>
              <a:rPr lang="en-US" sz="1200" kern="1200" dirty="0">
                <a:solidFill>
                  <a:schemeClr val="tx1"/>
                </a:solidFill>
                <a:effectLst/>
                <a:latin typeface="+mn-lt"/>
                <a:ea typeface="+mn-ea"/>
                <a:cs typeface="+mn-cs"/>
              </a:rPr>
              <a:t> in the BTB or too high concentration of BTB), use the </a:t>
            </a:r>
            <a:r>
              <a:rPr lang="en-US" sz="1200" i="1" kern="1200" dirty="0">
                <a:solidFill>
                  <a:schemeClr val="tx1"/>
                </a:solidFill>
                <a:effectLst/>
                <a:latin typeface="+mn-lt"/>
                <a:ea typeface="+mn-ea"/>
                <a:cs typeface="+mn-cs"/>
              </a:rPr>
              <a:t>Carbon TIME</a:t>
            </a:r>
            <a:r>
              <a:rPr lang="en-US" sz="1200" kern="1200" dirty="0">
                <a:solidFill>
                  <a:schemeClr val="tx1"/>
                </a:solidFill>
                <a:effectLst/>
                <a:latin typeface="+mn-lt"/>
                <a:ea typeface="+mn-ea"/>
                <a:cs typeface="+mn-cs"/>
              </a:rPr>
              <a:t> Growing Plants Video to help them compare their results with the desired results. Use this as a starting point for a conversation and ask the students why the results are different.</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5</a:t>
            </a:fld>
            <a:endParaRPr lang="en-US"/>
          </a:p>
        </p:txBody>
      </p:sp>
    </p:spTree>
    <p:extLst>
      <p:ext uri="{BB962C8B-B14F-4D97-AF65-F5344CB8AC3E}">
        <p14:creationId xmlns:p14="http://schemas.microsoft.com/office/powerpoint/2010/main" val="2845525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Revisit predictions from the previous activity.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6. Ask students to retrieve their completed tools from the previous activity: 3.1 Predictions and Planning Tool for Plant Investigations. Have them compare the predictions they made with the results of the investigation. Which predictions were correct? Which predictions were incorrect? What questions do they still need to answer?</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Remind students that food is necessary for plants to be able to grow and move. Tell students that they will use the data that they collected here to help them to be able to explain two processes that relate to plants growing: photosynthesis and cellular respiration.</a:t>
            </a:r>
            <a:r>
              <a:rPr lang="en-US" dirty="0">
                <a:effectLst/>
              </a:rPr>
              <a:t> </a:t>
            </a:r>
          </a:p>
          <a:p>
            <a:endParaRPr lang="en-US" dirty="0">
              <a:effectLst/>
            </a:endParaRPr>
          </a:p>
          <a:p>
            <a:pPr lvl="0"/>
            <a:r>
              <a:rPr lang="en-US" sz="1200" b="1" kern="1200" dirty="0">
                <a:solidFill>
                  <a:schemeClr val="tx1"/>
                </a:solidFill>
                <a:effectLst/>
                <a:latin typeface="+mn-lt"/>
                <a:ea typeface="+mn-ea"/>
                <a:cs typeface="+mn-cs"/>
              </a:rPr>
              <a:t>(Optional) Partially complete the Evidence-Based Arguments Tool.</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If you plan on teaching Lesson 4 while waiting for students’ radish plants to dry (see the Plants Unit Front Matter file for more information on making this choice), be sure to have students partially complete the 3.5 Evidence-Based Arguments Tool for Plants first. </a:t>
            </a:r>
            <a:r>
              <a:rPr lang="en-US" sz="1200" kern="1200">
                <a:solidFill>
                  <a:schemeClr val="tx1"/>
                </a:solidFill>
                <a:effectLst/>
                <a:latin typeface="+mn-lt"/>
                <a:ea typeface="+mn-ea"/>
                <a:cs typeface="+mn-cs"/>
              </a:rPr>
              <a:t>See Activity 3.5 for more guidance on completing this step.</a:t>
            </a:r>
            <a:r>
              <a:rPr lang="en-US">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6</a:t>
            </a:fld>
            <a:endParaRPr lang="en-US"/>
          </a:p>
        </p:txBody>
      </p:sp>
    </p:spTree>
    <p:extLst>
      <p:ext uri="{BB962C8B-B14F-4D97-AF65-F5344CB8AC3E}">
        <p14:creationId xmlns:p14="http://schemas.microsoft.com/office/powerpoint/2010/main" val="10118214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an exit ticket.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7 of the 3.3 Observing Plants in the Light and Dark PPT.</a:t>
            </a:r>
          </a:p>
          <a:p>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Conclusions: What did you observe during the investigation?</a:t>
            </a:r>
          </a:p>
          <a:p>
            <a:r>
              <a:rPr lang="en-US" sz="1200" kern="1200" dirty="0">
                <a:solidFill>
                  <a:schemeClr val="tx1"/>
                </a:solidFill>
                <a:effectLst/>
                <a:latin typeface="+mn-lt"/>
                <a:ea typeface="+mn-ea"/>
                <a:cs typeface="+mn-cs"/>
              </a:rPr>
              <a:t>Predictions: What do you think happened to the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that the plants absorbed in the light?</a:t>
            </a:r>
            <a:r>
              <a:rPr lang="en-US" dirty="0">
                <a:effectLst/>
              </a:rPr>
              <a:t> </a:t>
            </a:r>
          </a:p>
          <a:p>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On a sheet of paper or a sticky note, have students individually answer the exit ticket questions. Depending on time, you may have students answer both questions, assign students to answer a particular question, or let students choose one question to answer. Collect and review the answers.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conclusions question will provide you with information about what your students are taking away from the activity. Student answers to the conclusions question can be used on the Driving Question Board (if you are using one). The predictions question allows students to begin thinking about the next activity and allows you to assess their current ideas as you prepare for the next activity. Student answers to the predictions question can be used as a lead in to the next activity.</a:t>
            </a:r>
          </a:p>
        </p:txBody>
      </p:sp>
      <p:sp>
        <p:nvSpPr>
          <p:cNvPr id="4" name="Slide Number Placeholder 3"/>
          <p:cNvSpPr>
            <a:spLocks noGrp="1"/>
          </p:cNvSpPr>
          <p:nvPr>
            <p:ph type="sldNum" sz="quarter" idx="5"/>
          </p:nvPr>
        </p:nvSpPr>
        <p:spPr/>
        <p:txBody>
          <a:bodyPr/>
          <a:lstStyle/>
          <a:p>
            <a:fld id="{946B7EDE-1D34-AF43-A72F-F106018D4F39}" type="slidenum">
              <a:rPr lang="en-US" smtClean="0"/>
              <a:pPr/>
              <a:t>7</a:t>
            </a:fld>
            <a:endParaRPr lang="en-US"/>
          </a:p>
        </p:txBody>
      </p:sp>
    </p:spTree>
    <p:extLst>
      <p:ext uri="{BB962C8B-B14F-4D97-AF65-F5344CB8AC3E}">
        <p14:creationId xmlns:p14="http://schemas.microsoft.com/office/powerpoint/2010/main" val="300505913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pic>
        <p:nvPicPr>
          <p:cNvPr id="7" name="Picture 6" descr="Carbon TIME 4b.pn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86683" y="482468"/>
            <a:ext cx="1990713" cy="1505558"/>
          </a:xfrm>
          <a:prstGeom prst="rect">
            <a:avLst/>
          </a:prstGeom>
        </p:spPr>
      </p:pic>
    </p:spTree>
    <p:extLst>
      <p:ext uri="{BB962C8B-B14F-4D97-AF65-F5344CB8AC3E}">
        <p14:creationId xmlns:p14="http://schemas.microsoft.com/office/powerpoint/2010/main" val="89051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56150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699412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34009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507476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311187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124714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lvl1pPr>
              <a:defRPr sz="2000">
                <a:latin typeface="Arial" panose="020B0604020202020204" pitchFamily="34" charset="0"/>
                <a:cs typeface="Arial" panose="020B0604020202020204" pitchFamily="34" charset="0"/>
              </a:defRPr>
            </a:lvl1pPr>
          </a:lstStyle>
          <a:p>
            <a:fld id="{D3A1C050-F6FE-0E43-A9D0-F8EEADE3D1E4}" type="slidenum">
              <a:rPr lang="en-US" smtClean="0"/>
              <a:pPr/>
              <a:t>‹#›</a:t>
            </a:fld>
            <a:endParaRPr lang="en-US" dirty="0"/>
          </a:p>
        </p:txBody>
      </p:sp>
    </p:spTree>
    <p:extLst>
      <p:ext uri="{BB962C8B-B14F-4D97-AF65-F5344CB8AC3E}">
        <p14:creationId xmlns:p14="http://schemas.microsoft.com/office/powerpoint/2010/main" val="1372278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958504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752272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510289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2BAAFF94-8111-A348-8301-1F63C1D0CE4E}" type="slidenum">
              <a:rPr lang="en-US" smtClean="0"/>
              <a:pPr/>
              <a:t>‹#›</a:t>
            </a:fld>
            <a:endParaRPr lang="en-US" dirty="0"/>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p>
        </p:txBody>
      </p:sp>
    </p:spTree>
    <p:extLst>
      <p:ext uri="{BB962C8B-B14F-4D97-AF65-F5344CB8AC3E}">
        <p14:creationId xmlns:p14="http://schemas.microsoft.com/office/powerpoint/2010/main" val="7913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6.ti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2" name="Picture 1"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7200" y="1385385"/>
            <a:ext cx="8229600" cy="2539882"/>
          </a:xfrm>
        </p:spPr>
        <p:txBody>
          <a:bodyPr>
            <a:normAutofit/>
          </a:bodyPr>
          <a:lstStyle/>
          <a:p>
            <a:r>
              <a:rPr lang="en-US" i="1" dirty="0">
                <a:latin typeface="Arial"/>
                <a:cs typeface="Arial"/>
              </a:rPr>
              <a:t>Plants </a:t>
            </a:r>
            <a:r>
              <a:rPr lang="en-US" dirty="0">
                <a:latin typeface="Arial"/>
                <a:cs typeface="Arial"/>
              </a:rPr>
              <a:t>Unit</a:t>
            </a:r>
            <a:br>
              <a:rPr lang="en-US" dirty="0">
                <a:latin typeface="Arial"/>
                <a:cs typeface="Arial"/>
              </a:rPr>
            </a:br>
            <a:r>
              <a:rPr lang="en-US">
                <a:latin typeface="Arial"/>
                <a:cs typeface="Arial"/>
              </a:rPr>
              <a:t>Activity 3.3 </a:t>
            </a:r>
            <a:r>
              <a:rPr lang="en-US" dirty="0">
                <a:latin typeface="Arial"/>
                <a:cs typeface="Arial"/>
              </a:rPr>
              <a:t>Observing Plants in the Light and Dark</a:t>
            </a:r>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79773" y="3886200"/>
            <a:ext cx="1375711" cy="2607473"/>
          </a:xfrm>
          <a:prstGeom prst="rect">
            <a:avLst/>
          </a:prstGeom>
        </p:spPr>
      </p:pic>
      <p:sp>
        <p:nvSpPr>
          <p:cNvPr id="5" name="Slide Number Placeholder 4">
            <a:extLst>
              <a:ext uri="{FF2B5EF4-FFF2-40B4-BE49-F238E27FC236}">
                <a16:creationId xmlns:a16="http://schemas.microsoft.com/office/drawing/2014/main" id="{074F3E2E-8832-4E6A-91FA-F2B455E9444D}"/>
              </a:ext>
            </a:extLst>
          </p:cNvPr>
          <p:cNvSpPr>
            <a:spLocks noGrp="1"/>
          </p:cNvSpPr>
          <p:nvPr>
            <p:ph type="sldNum" sz="quarter" idx="12"/>
          </p:nvPr>
        </p:nvSpPr>
        <p:spPr/>
        <p:txBody>
          <a:bodyPr/>
          <a:lstStyle/>
          <a:p>
            <a:fld id="{D3A1C050-F6FE-0E43-A9D0-F8EEADE3D1E4}" type="slidenum">
              <a:rPr lang="en-US" smtClean="0"/>
              <a:pPr/>
              <a:t>1</a:t>
            </a:fld>
            <a:endParaRPr lang="en-US"/>
          </a:p>
        </p:txBody>
      </p:sp>
    </p:spTree>
    <p:extLst>
      <p:ext uri="{BB962C8B-B14F-4D97-AF65-F5344CB8AC3E}">
        <p14:creationId xmlns:p14="http://schemas.microsoft.com/office/powerpoint/2010/main" val="3531945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38F1C14-32FF-4D44-9827-61899276E667}"/>
              </a:ext>
            </a:extLst>
          </p:cNvPr>
          <p:cNvSpPr>
            <a:spLocks noGrp="1"/>
          </p:cNvSpPr>
          <p:nvPr>
            <p:ph type="sldNum" sz="quarter" idx="12"/>
          </p:nvPr>
        </p:nvSpPr>
        <p:spPr/>
        <p:txBody>
          <a:bodyPr/>
          <a:lstStyle/>
          <a:p>
            <a:fld id="{D3A1C050-F6FE-0E43-A9D0-F8EEADE3D1E4}" type="slidenum">
              <a:rPr lang="en-US" smtClean="0"/>
              <a:pPr/>
              <a:t>2</a:t>
            </a:fld>
            <a:endParaRPr lang="en-US"/>
          </a:p>
        </p:txBody>
      </p:sp>
      <p:pic>
        <p:nvPicPr>
          <p:cNvPr id="4" name="Picture 3">
            <a:extLst>
              <a:ext uri="{FF2B5EF4-FFF2-40B4-BE49-F238E27FC236}">
                <a16:creationId xmlns:a16="http://schemas.microsoft.com/office/drawing/2014/main" id="{82693F94-1FB6-F84B-B192-B2E6AD38517C}"/>
              </a:ext>
            </a:extLst>
          </p:cNvPr>
          <p:cNvPicPr>
            <a:picLocks noChangeAspect="1"/>
          </p:cNvPicPr>
          <p:nvPr/>
        </p:nvPicPr>
        <p:blipFill>
          <a:blip r:embed="rId3"/>
          <a:stretch>
            <a:fillRect/>
          </a:stretch>
        </p:blipFill>
        <p:spPr>
          <a:xfrm>
            <a:off x="0" y="649827"/>
            <a:ext cx="9144000" cy="5558345"/>
          </a:xfrm>
          <a:prstGeom prst="rect">
            <a:avLst/>
          </a:prstGeom>
        </p:spPr>
      </p:pic>
      <p:sp>
        <p:nvSpPr>
          <p:cNvPr id="5" name="Oval Callout 4">
            <a:extLst>
              <a:ext uri="{FF2B5EF4-FFF2-40B4-BE49-F238E27FC236}">
                <a16:creationId xmlns:a16="http://schemas.microsoft.com/office/drawing/2014/main" id="{4F685F53-CD14-C846-8ADE-5939DDFF437E}"/>
              </a:ext>
            </a:extLst>
          </p:cNvPr>
          <p:cNvSpPr>
            <a:spLocks noChangeArrowheads="1"/>
          </p:cNvSpPr>
          <p:nvPr/>
        </p:nvSpPr>
        <p:spPr bwMode="auto">
          <a:xfrm>
            <a:off x="2429390" y="160598"/>
            <a:ext cx="1310968" cy="1301449"/>
          </a:xfrm>
          <a:prstGeom prst="wedgeEllipseCallout">
            <a:avLst>
              <a:gd name="adj1" fmla="val 85353"/>
              <a:gd name="adj2" fmla="val 49153"/>
            </a:avLst>
          </a:prstGeom>
          <a:solidFill>
            <a:schemeClr val="tx1">
              <a:lumMod val="65000"/>
              <a:lumOff val="35000"/>
            </a:schemeClr>
          </a:solidFill>
          <a:ln w="9525">
            <a:solidFill>
              <a:schemeClr val="tx1">
                <a:lumMod val="50000"/>
                <a:lumOff val="50000"/>
              </a:schemeClr>
            </a:solidFill>
            <a:miter lim="800000"/>
            <a:headEnd/>
            <a:tailEnd/>
          </a:ln>
          <a:effectLst>
            <a:outerShdw blurRad="40000" dist="23000" dir="5400000" rotWithShape="0">
              <a:srgbClr val="000000">
                <a:alpha val="34999"/>
              </a:srgbClr>
            </a:outerShdw>
          </a:effectLst>
        </p:spPr>
        <p:txBody>
          <a:bodyPr rot="0" vert="horz" wrap="square" lIns="53788" tIns="26894" rIns="53788" bIns="26894" anchor="ctr" anchorCtr="0" upright="1">
            <a:noAutofit/>
          </a:bodyPr>
          <a:lstStyle/>
          <a:p>
            <a:pPr algn="ctr"/>
            <a:r>
              <a:rPr lang="en-US" sz="2118" dirty="0">
                <a:solidFill>
                  <a:srgbClr val="FFFFFF"/>
                </a:solidFill>
                <a:latin typeface="Arial"/>
                <a:ea typeface="Times New Roman"/>
                <a:cs typeface="Times New Roman"/>
              </a:rPr>
              <a:t>You are here</a:t>
            </a:r>
            <a:endParaRPr lang="en-US" sz="2118" dirty="0">
              <a:latin typeface="Arial"/>
              <a:ea typeface="Times New Roman"/>
              <a:cs typeface="Times New Roman"/>
            </a:endParaRPr>
          </a:p>
        </p:txBody>
      </p:sp>
    </p:spTree>
    <p:extLst>
      <p:ext uri="{BB962C8B-B14F-4D97-AF65-F5344CB8AC3E}">
        <p14:creationId xmlns:p14="http://schemas.microsoft.com/office/powerpoint/2010/main" val="39620735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Planning the Investigation</a:t>
            </a:r>
          </a:p>
        </p:txBody>
      </p:sp>
      <p:sp>
        <p:nvSpPr>
          <p:cNvPr id="3" name="Content Placeholder 2"/>
          <p:cNvSpPr>
            <a:spLocks noGrp="1"/>
          </p:cNvSpPr>
          <p:nvPr>
            <p:ph sz="half" idx="1"/>
          </p:nvPr>
        </p:nvSpPr>
        <p:spPr>
          <a:xfrm>
            <a:off x="457200" y="1600200"/>
            <a:ext cx="7977386" cy="1300583"/>
          </a:xfrm>
        </p:spPr>
        <p:txBody>
          <a:bodyPr>
            <a:normAutofit fontScale="92500" lnSpcReduction="20000"/>
          </a:bodyPr>
          <a:lstStyle/>
          <a:p>
            <a:r>
              <a:rPr lang="en-US" dirty="0"/>
              <a:t>Where will you place your plants in the light?</a:t>
            </a:r>
          </a:p>
          <a:p>
            <a:r>
              <a:rPr lang="en-US" dirty="0"/>
              <a:t>Where will you place your plants in the dark?</a:t>
            </a:r>
          </a:p>
          <a:p>
            <a:r>
              <a:rPr lang="en-US" dirty="0"/>
              <a:t>How will you observe changes in the color of BTB?</a:t>
            </a:r>
          </a:p>
        </p:txBody>
      </p:sp>
      <p:sp>
        <p:nvSpPr>
          <p:cNvPr id="5" name="Slide Number Placeholder 4"/>
          <p:cNvSpPr>
            <a:spLocks noGrp="1"/>
          </p:cNvSpPr>
          <p:nvPr>
            <p:ph type="sldNum" sz="quarter" idx="12"/>
          </p:nvPr>
        </p:nvSpPr>
        <p:spPr/>
        <p:txBody>
          <a:bodyPr/>
          <a:lstStyle/>
          <a:p>
            <a:fld id="{D3A1C050-F6FE-0E43-A9D0-F8EEADE3D1E4}" type="slidenum">
              <a:rPr lang="en-US" smtClean="0"/>
              <a:pPr/>
              <a:t>3</a:t>
            </a:fld>
            <a:endParaRPr lang="en-US"/>
          </a:p>
        </p:txBody>
      </p:sp>
      <p:pic>
        <p:nvPicPr>
          <p:cNvPr id="4" name="Picture 3" descr="19459936134_83b1c4a208_k.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80623" y="2900783"/>
            <a:ext cx="5718608" cy="3535038"/>
          </a:xfrm>
          <a:prstGeom prst="rect">
            <a:avLst/>
          </a:prstGeom>
        </p:spPr>
      </p:pic>
    </p:spTree>
    <p:extLst>
      <p:ext uri="{BB962C8B-B14F-4D97-AF65-F5344CB8AC3E}">
        <p14:creationId xmlns:p14="http://schemas.microsoft.com/office/powerpoint/2010/main" val="5030999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Possible BTB Colors</a:t>
            </a:r>
          </a:p>
        </p:txBody>
      </p:sp>
      <p:sp>
        <p:nvSpPr>
          <p:cNvPr id="3" name="Slide Number Placeholder 2"/>
          <p:cNvSpPr>
            <a:spLocks noGrp="1"/>
          </p:cNvSpPr>
          <p:nvPr>
            <p:ph type="sldNum" sz="quarter" idx="12"/>
          </p:nvPr>
        </p:nvSpPr>
        <p:spPr/>
        <p:txBody>
          <a:bodyPr/>
          <a:lstStyle/>
          <a:p>
            <a:fld id="{D3A1C050-F6FE-0E43-A9D0-F8EEADE3D1E4}" type="slidenum">
              <a:rPr lang="en-US" smtClean="0"/>
              <a:pPr/>
              <a:t>4</a:t>
            </a:fld>
            <a:endParaRPr lang="en-US"/>
          </a:p>
        </p:txBody>
      </p:sp>
      <p:pic>
        <p:nvPicPr>
          <p:cNvPr id="6" name="Picture 5" descr="ETHANOL_FINALCOMP (0;01;44;11).t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9561" y="1659776"/>
            <a:ext cx="8042644" cy="4523987"/>
          </a:xfrm>
          <a:prstGeom prst="rect">
            <a:avLst/>
          </a:prstGeom>
        </p:spPr>
      </p:pic>
    </p:spTree>
    <p:extLst>
      <p:ext uri="{BB962C8B-B14F-4D97-AF65-F5344CB8AC3E}">
        <p14:creationId xmlns:p14="http://schemas.microsoft.com/office/powerpoint/2010/main" val="17676423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Comparing Group Results</a:t>
            </a:r>
          </a:p>
        </p:txBody>
      </p:sp>
      <p:sp>
        <p:nvSpPr>
          <p:cNvPr id="3" name="Subtitle 2"/>
          <p:cNvSpPr>
            <a:spLocks noGrp="1"/>
          </p:cNvSpPr>
          <p:nvPr>
            <p:ph sz="half" idx="1"/>
          </p:nvPr>
        </p:nvSpPr>
        <p:spPr>
          <a:xfrm>
            <a:off x="457200" y="1656461"/>
            <a:ext cx="4038600" cy="4525963"/>
          </a:xfrm>
        </p:spPr>
        <p:txBody>
          <a:bodyPr/>
          <a:lstStyle/>
          <a:p>
            <a:r>
              <a:rPr lang="en-US" dirty="0">
                <a:solidFill>
                  <a:srgbClr val="000000"/>
                </a:solidFill>
              </a:rPr>
              <a:t>After running the experiment for at least 24 hours, what changes in BTB do you observe?</a:t>
            </a:r>
          </a:p>
          <a:p>
            <a:pPr marL="0" indent="0">
              <a:buNone/>
            </a:pPr>
            <a:endParaRPr lang="en-US" dirty="0">
              <a:solidFill>
                <a:srgbClr val="000000"/>
              </a:solidFill>
            </a:endParaRPr>
          </a:p>
        </p:txBody>
      </p:sp>
      <p:sp>
        <p:nvSpPr>
          <p:cNvPr id="6" name="Slide Number Placeholder 5"/>
          <p:cNvSpPr>
            <a:spLocks noGrp="1"/>
          </p:cNvSpPr>
          <p:nvPr>
            <p:ph type="sldNum" sz="quarter" idx="12"/>
          </p:nvPr>
        </p:nvSpPr>
        <p:spPr/>
        <p:txBody>
          <a:bodyPr/>
          <a:lstStyle/>
          <a:p>
            <a:fld id="{D3A1C050-F6FE-0E43-A9D0-F8EEADE3D1E4}" type="slidenum">
              <a:rPr lang="en-US" smtClean="0"/>
              <a:pPr/>
              <a:t>5</a:t>
            </a:fld>
            <a:endParaRPr lang="en-US"/>
          </a:p>
        </p:txBody>
      </p:sp>
      <p:sp>
        <p:nvSpPr>
          <p:cNvPr id="10" name="Subtitle 2"/>
          <p:cNvSpPr>
            <a:spLocks noGrp="1"/>
          </p:cNvSpPr>
          <p:nvPr/>
        </p:nvSpPr>
        <p:spPr>
          <a:xfrm>
            <a:off x="4648200" y="1656461"/>
            <a:ext cx="4038600" cy="452596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8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r>
              <a:rPr lang="en-US" dirty="0"/>
              <a:t>What patterns are there in observations made by all the groups?</a:t>
            </a:r>
          </a:p>
          <a:p>
            <a:r>
              <a:rPr lang="en-US" dirty="0"/>
              <a:t>Do the patterns match your predictions?</a:t>
            </a:r>
          </a:p>
        </p:txBody>
      </p:sp>
    </p:spTree>
    <p:extLst>
      <p:ext uri="{BB962C8B-B14F-4D97-AF65-F5344CB8AC3E}">
        <p14:creationId xmlns:p14="http://schemas.microsoft.com/office/powerpoint/2010/main" val="9038058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Revisit Your Predictions</a:t>
            </a:r>
          </a:p>
        </p:txBody>
      </p:sp>
      <p:sp>
        <p:nvSpPr>
          <p:cNvPr id="6" name="Content Placeholder 5"/>
          <p:cNvSpPr>
            <a:spLocks noGrp="1"/>
          </p:cNvSpPr>
          <p:nvPr>
            <p:ph idx="1"/>
          </p:nvPr>
        </p:nvSpPr>
        <p:spPr/>
        <p:txBody>
          <a:bodyPr/>
          <a:lstStyle/>
          <a:p>
            <a:r>
              <a:rPr lang="en-US" dirty="0"/>
              <a:t>Which predictions were correct?</a:t>
            </a:r>
          </a:p>
          <a:p>
            <a:r>
              <a:rPr lang="en-US" dirty="0"/>
              <a:t>Which predictions were incorrect?</a:t>
            </a:r>
          </a:p>
          <a:p>
            <a:r>
              <a:rPr lang="en-US" dirty="0"/>
              <a:t>What did we see? What does it mean?</a:t>
            </a:r>
          </a:p>
          <a:p>
            <a:r>
              <a:rPr lang="en-US" dirty="0"/>
              <a:t>What questions do you still need to answer?</a:t>
            </a:r>
          </a:p>
        </p:txBody>
      </p:sp>
      <p:sp>
        <p:nvSpPr>
          <p:cNvPr id="5" name="Slide Number Placeholder 4"/>
          <p:cNvSpPr>
            <a:spLocks noGrp="1"/>
          </p:cNvSpPr>
          <p:nvPr>
            <p:ph type="sldNum" sz="quarter" idx="12"/>
          </p:nvPr>
        </p:nvSpPr>
        <p:spPr/>
        <p:txBody>
          <a:bodyPr/>
          <a:lstStyle/>
          <a:p>
            <a:fld id="{D3A1C050-F6FE-0E43-A9D0-F8EEADE3D1E4}" type="slidenum">
              <a:rPr lang="en-US" smtClean="0"/>
              <a:pPr/>
              <a:t>6</a:t>
            </a:fld>
            <a:endParaRPr lang="en-US"/>
          </a:p>
        </p:txBody>
      </p:sp>
    </p:spTree>
    <p:extLst>
      <p:ext uri="{BB962C8B-B14F-4D97-AF65-F5344CB8AC3E}">
        <p14:creationId xmlns:p14="http://schemas.microsoft.com/office/powerpoint/2010/main" val="19649452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428331-F9EF-6A42-ABE3-35AC71C60E9A}"/>
              </a:ext>
            </a:extLst>
          </p:cNvPr>
          <p:cNvSpPr>
            <a:spLocks noGrp="1"/>
          </p:cNvSpPr>
          <p:nvPr>
            <p:ph type="title"/>
          </p:nvPr>
        </p:nvSpPr>
        <p:spPr/>
        <p:txBody>
          <a:bodyPr/>
          <a:lstStyle/>
          <a:p>
            <a:r>
              <a:rPr lang="en-US" dirty="0"/>
              <a:t>Exit Ticket</a:t>
            </a:r>
          </a:p>
        </p:txBody>
      </p:sp>
      <p:sp>
        <p:nvSpPr>
          <p:cNvPr id="3" name="Content Placeholder 2">
            <a:extLst>
              <a:ext uri="{FF2B5EF4-FFF2-40B4-BE49-F238E27FC236}">
                <a16:creationId xmlns:a16="http://schemas.microsoft.com/office/drawing/2014/main" id="{7D9069A4-238A-F74D-9636-4EADC03771FB}"/>
              </a:ext>
            </a:extLst>
          </p:cNvPr>
          <p:cNvSpPr>
            <a:spLocks noGrp="1"/>
          </p:cNvSpPr>
          <p:nvPr>
            <p:ph idx="1"/>
          </p:nvPr>
        </p:nvSpPr>
        <p:spPr/>
        <p:txBody>
          <a:bodyPr/>
          <a:lstStyle/>
          <a:p>
            <a:r>
              <a:rPr lang="en-US" dirty="0"/>
              <a:t>Conclusions</a:t>
            </a:r>
          </a:p>
          <a:p>
            <a:pPr lvl="1"/>
            <a:r>
              <a:rPr lang="en-US" dirty="0"/>
              <a:t>What did you observe during the investigation?</a:t>
            </a:r>
          </a:p>
          <a:p>
            <a:r>
              <a:rPr lang="en-US" dirty="0"/>
              <a:t>Predictions</a:t>
            </a:r>
          </a:p>
          <a:p>
            <a:pPr lvl="1"/>
            <a:r>
              <a:rPr lang="en-US" dirty="0">
                <a:solidFill>
                  <a:srgbClr val="000000"/>
                </a:solidFill>
                <a:latin typeface="Calibri" panose="020F0502020204030204" pitchFamily="34" charset="0"/>
              </a:rPr>
              <a:t>What do you think happened to the CO</a:t>
            </a:r>
            <a:r>
              <a:rPr lang="en-US" baseline="-25000" dirty="0">
                <a:solidFill>
                  <a:srgbClr val="000000"/>
                </a:solidFill>
                <a:latin typeface="Calibri" panose="020F0502020204030204" pitchFamily="34" charset="0"/>
              </a:rPr>
              <a:t>2</a:t>
            </a:r>
            <a:r>
              <a:rPr lang="en-US" dirty="0">
                <a:solidFill>
                  <a:srgbClr val="000000"/>
                </a:solidFill>
                <a:latin typeface="Calibri" panose="020F0502020204030204" pitchFamily="34" charset="0"/>
              </a:rPr>
              <a:t> that the plants absorbed in the light? </a:t>
            </a:r>
          </a:p>
        </p:txBody>
      </p:sp>
      <p:sp>
        <p:nvSpPr>
          <p:cNvPr id="4" name="Slide Number Placeholder 3">
            <a:extLst>
              <a:ext uri="{FF2B5EF4-FFF2-40B4-BE49-F238E27FC236}">
                <a16:creationId xmlns:a16="http://schemas.microsoft.com/office/drawing/2014/main" id="{88671A43-0D0D-324B-9149-7B81DF8D5110}"/>
              </a:ext>
            </a:extLst>
          </p:cNvPr>
          <p:cNvSpPr>
            <a:spLocks noGrp="1"/>
          </p:cNvSpPr>
          <p:nvPr>
            <p:ph type="sldNum" sz="quarter" idx="12"/>
          </p:nvPr>
        </p:nvSpPr>
        <p:spPr/>
        <p:txBody>
          <a:bodyPr/>
          <a:lstStyle/>
          <a:p>
            <a:fld id="{C82A8714-C4A1-614E-B309-DB23F8B4D841}" type="slidenum">
              <a:rPr lang="en-US" smtClean="0"/>
              <a:t>7</a:t>
            </a:fld>
            <a:endParaRPr lang="en-US"/>
          </a:p>
        </p:txBody>
      </p:sp>
    </p:spTree>
    <p:extLst>
      <p:ext uri="{BB962C8B-B14F-4D97-AF65-F5344CB8AC3E}">
        <p14:creationId xmlns:p14="http://schemas.microsoft.com/office/powerpoint/2010/main" val="481219262"/>
      </p:ext>
    </p:extLst>
  </p:cSld>
  <p:clrMapOvr>
    <a:masterClrMapping/>
  </p:clrMapOvr>
</p:sld>
</file>

<file path=ppt/theme/theme1.xml><?xml version="1.0" encoding="utf-8"?>
<a:theme xmlns:a="http://schemas.openxmlformats.org/drawingml/2006/main" name="2.2 Observations about Plants in the Light and Dar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2.2 Observations about Plants in the Light and Dark.potx</Template>
  <TotalTime>268</TotalTime>
  <Words>1106</Words>
  <Application>Microsoft Macintosh PowerPoint</Application>
  <PresentationFormat>On-screen Show (4:3)</PresentationFormat>
  <Paragraphs>73</Paragraphs>
  <Slides>7</Slides>
  <Notes>7</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7</vt:i4>
      </vt:variant>
    </vt:vector>
  </HeadingPairs>
  <TitlesOfParts>
    <vt:vector size="10" baseType="lpstr">
      <vt:lpstr>Arial</vt:lpstr>
      <vt:lpstr>Calibri</vt:lpstr>
      <vt:lpstr>2.2 Observations about Plants in the Light and Dark</vt:lpstr>
      <vt:lpstr>Plants Unit Activity 3.3 Observing Plants in the Light and Dark</vt:lpstr>
      <vt:lpstr>PowerPoint Presentation</vt:lpstr>
      <vt:lpstr>Planning the Investigation</vt:lpstr>
      <vt:lpstr>Possible BTB Colors</vt:lpstr>
      <vt:lpstr>Comparing Group Results</vt:lpstr>
      <vt:lpstr>Revisit Your Predictions</vt:lpstr>
      <vt:lpstr>Exit Ticket</vt:lpstr>
    </vt:vector>
  </TitlesOfParts>
  <Company>Michigan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Jenny Dauer</dc:creator>
  <cp:lastModifiedBy>Tompkins, Elizabeth</cp:lastModifiedBy>
  <cp:revision>105</cp:revision>
  <dcterms:created xsi:type="dcterms:W3CDTF">2013-03-08T14:19:13Z</dcterms:created>
  <dcterms:modified xsi:type="dcterms:W3CDTF">2019-09-11T16:53:22Z</dcterms:modified>
</cp:coreProperties>
</file>