
<file path=[Content_Types].xml><?xml version="1.0" encoding="utf-8"?>
<Types xmlns="http://schemas.openxmlformats.org/package/2006/content-types">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5"/>
  </p:notesMasterIdLst>
  <p:handoutMasterIdLst>
    <p:handoutMasterId r:id="rId16"/>
  </p:handoutMasterIdLst>
  <p:sldIdLst>
    <p:sldId id="277" r:id="rId2"/>
    <p:sldId id="343" r:id="rId3"/>
    <p:sldId id="290" r:id="rId4"/>
    <p:sldId id="291" r:id="rId5"/>
    <p:sldId id="278" r:id="rId6"/>
    <p:sldId id="279" r:id="rId7"/>
    <p:sldId id="285" r:id="rId8"/>
    <p:sldId id="286" r:id="rId9"/>
    <p:sldId id="287" r:id="rId10"/>
    <p:sldId id="284" r:id="rId11"/>
    <p:sldId id="288" r:id="rId12"/>
    <p:sldId id="342" r:id="rId13"/>
    <p:sldId id="297" r:id="rId14"/>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843"/>
    <p:restoredTop sz="65295"/>
  </p:normalViewPr>
  <p:slideViewPr>
    <p:cSldViewPr snapToGrid="0" snapToObjects="1">
      <p:cViewPr varScale="1">
        <p:scale>
          <a:sx n="60" d="100"/>
          <a:sy n="60" d="100"/>
        </p:scale>
        <p:origin x="2464" y="168"/>
      </p:cViewPr>
      <p:guideLst>
        <p:guide orient="horz" pos="2160"/>
        <p:guide pos="2880"/>
      </p:guideLst>
    </p:cSldViewPr>
  </p:slideViewPr>
  <p:notesTextViewPr>
    <p:cViewPr>
      <p:scale>
        <a:sx n="100" d="100"/>
        <a:sy n="100" d="100"/>
      </p:scale>
      <p:origin x="0" y="-912"/>
    </p:cViewPr>
  </p:notesTextViewPr>
  <p:sorterViewPr>
    <p:cViewPr>
      <p:scale>
        <a:sx n="150" d="100"/>
        <a:sy n="15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handoutMaster" Target="handoutMasters/handout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722DF50D-21D7-7F4E-8017-195F3FC74AC2}" type="datetimeFigureOut">
              <a:rPr lang="en-US" smtClean="0"/>
              <a:pPr/>
              <a:t>8/6/20</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86EC0993-5D4C-D840-8BBD-4837800D5D2B}" type="slidenum">
              <a:rPr lang="en-US" smtClean="0"/>
              <a:pPr/>
              <a:t>‹#›</a:t>
            </a:fld>
            <a:endParaRPr lang="en-US"/>
          </a:p>
        </p:txBody>
      </p:sp>
    </p:spTree>
    <p:extLst>
      <p:ext uri="{BB962C8B-B14F-4D97-AF65-F5344CB8AC3E}">
        <p14:creationId xmlns:p14="http://schemas.microsoft.com/office/powerpoint/2010/main" val="4222486806"/>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F348E9A-9C9B-F845-9A60-0AEE82910B40}" type="datetimeFigureOut">
              <a:rPr lang="en-US" smtClean="0"/>
              <a:pPr/>
              <a:t>8/6/20</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46B7EDE-1D34-AF43-A72F-F106018D4F39}" type="slidenum">
              <a:rPr lang="en-US" smtClean="0"/>
              <a:pPr/>
              <a:t>‹#›</a:t>
            </a:fld>
            <a:endParaRPr lang="en-US"/>
          </a:p>
        </p:txBody>
      </p:sp>
    </p:spTree>
    <p:extLst>
      <p:ext uri="{BB962C8B-B14F-4D97-AF65-F5344CB8AC3E}">
        <p14:creationId xmlns:p14="http://schemas.microsoft.com/office/powerpoint/2010/main" val="2922836843"/>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Image Credit: Craig</a:t>
            </a:r>
            <a:r>
              <a:rPr lang="en-US" baseline="0" dirty="0"/>
              <a:t> Douglas, Michigan State University</a:t>
            </a:r>
            <a:endParaRPr lang="en-US" dirty="0"/>
          </a:p>
        </p:txBody>
      </p:sp>
      <p:sp>
        <p:nvSpPr>
          <p:cNvPr id="4" name="Slide Number Placeholder 3"/>
          <p:cNvSpPr>
            <a:spLocks noGrp="1"/>
          </p:cNvSpPr>
          <p:nvPr>
            <p:ph type="sldNum" sz="quarter" idx="10"/>
          </p:nvPr>
        </p:nvSpPr>
        <p:spPr/>
        <p:txBody>
          <a:bodyPr/>
          <a:lstStyle/>
          <a:p>
            <a:fld id="{946B7EDE-1D34-AF43-A72F-F106018D4F39}" type="slidenum">
              <a:rPr lang="en-US" smtClean="0"/>
              <a:pPr/>
              <a:t>1</a:t>
            </a:fld>
            <a:endParaRPr lang="en-US"/>
          </a:p>
        </p:txBody>
      </p:sp>
    </p:spTree>
    <p:extLst>
      <p:ext uri="{BB962C8B-B14F-4D97-AF65-F5344CB8AC3E}">
        <p14:creationId xmlns:p14="http://schemas.microsoft.com/office/powerpoint/2010/main" val="293991649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Discuss how the Unanswered Questions shape our next steps, and the transition from inquiry to application. </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Display slide 10 of the 3.5 Evidence-Based Arguments Tool for Plants.</a:t>
            </a:r>
          </a:p>
          <a:p>
            <a:pPr lvl="0"/>
            <a:r>
              <a:rPr lang="en-US" sz="1200" kern="1200" dirty="0">
                <a:solidFill>
                  <a:schemeClr val="tx1"/>
                </a:solidFill>
                <a:effectLst/>
                <a:latin typeface="+mn-lt"/>
                <a:ea typeface="+mn-ea"/>
                <a:cs typeface="+mn-cs"/>
              </a:rPr>
              <a:t>Use the Unanswered Questions to set the stage for students’ next steps, specifically the need to know what’s happening at the atomic-molecular scale. </a:t>
            </a:r>
          </a:p>
          <a:p>
            <a:r>
              <a:rPr lang="en-US" sz="1200" kern="1200" dirty="0">
                <a:solidFill>
                  <a:schemeClr val="tx1"/>
                </a:solidFill>
                <a:effectLst/>
                <a:latin typeface="+mn-lt"/>
                <a:ea typeface="+mn-ea"/>
                <a:cs typeface="+mn-cs"/>
              </a:rPr>
              <a:t>Take a moment to show students that you have arrived at the “top of the triangle” on the instructional model poster. This means they will be making a transition. When they went “up the triangle,” they conducted an investigation and collected evidence based on what they could observe using their own eyes and also tools (e.g., macroscopic observations). Now they are preparing to go “down the triangle,” when they will figure out how to explain what happened in the investigations at an atomic-molecular scale by being provided and practicing with a model for scientifically-accurate thinking.</a:t>
            </a:r>
            <a:r>
              <a:rPr lang="en-US" dirty="0">
                <a:effectLst/>
              </a:rPr>
              <a:t> </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946B7EDE-1D34-AF43-A72F-F106018D4F39}" type="slidenum">
              <a:rPr lang="en-US" smtClean="0"/>
              <a:pPr/>
              <a:t>10</a:t>
            </a:fld>
            <a:endParaRPr lang="en-US"/>
          </a:p>
        </p:txBody>
      </p:sp>
    </p:spTree>
    <p:extLst>
      <p:ext uri="{BB962C8B-B14F-4D97-AF65-F5344CB8AC3E}">
        <p14:creationId xmlns:p14="http://schemas.microsoft.com/office/powerpoint/2010/main" val="77239590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Save the Evidence-Based Arguments Tools for later.</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Display slide 11. Tell students that they will revisit their unanswered questions later in the unit to see which questions they can now answer. </a:t>
            </a:r>
            <a:r>
              <a:rPr lang="en-US" sz="1200" kern="1200">
                <a:solidFill>
                  <a:schemeClr val="tx1"/>
                </a:solidFill>
                <a:effectLst/>
                <a:latin typeface="+mn-lt"/>
                <a:ea typeface="+mn-ea"/>
                <a:cs typeface="+mn-cs"/>
              </a:rPr>
              <a:t>Save the PPT slides with the class’s unanswered questions and/or take a picture of them for later.</a:t>
            </a:r>
            <a:r>
              <a:rPr lang="en-US">
                <a:effectLst/>
              </a:rPr>
              <a:t> </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4794251F-03FA-0248-9853-A8500C1E7589}" type="slidenum">
              <a:rPr lang="en-US" smtClean="0"/>
              <a:t>11</a:t>
            </a:fld>
            <a:endParaRPr lang="en-US"/>
          </a:p>
        </p:txBody>
      </p:sp>
    </p:spTree>
    <p:extLst>
      <p:ext uri="{BB962C8B-B14F-4D97-AF65-F5344CB8AC3E}">
        <p14:creationId xmlns:p14="http://schemas.microsoft.com/office/powerpoint/2010/main" val="367683746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Have students complete an exit ticket.</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Show slide 12 of the 3.5 Evidence-Based Arguments Tool for Plants PPT.</a:t>
            </a:r>
          </a:p>
          <a:p>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Conclusions: What is our conclusion for the matter movement question from the investigation?</a:t>
            </a:r>
          </a:p>
          <a:p>
            <a:pPr lvl="0"/>
            <a:r>
              <a:rPr lang="en-US" sz="1200" kern="1200" dirty="0">
                <a:solidFill>
                  <a:schemeClr val="tx1"/>
                </a:solidFill>
                <a:effectLst/>
                <a:latin typeface="+mn-lt"/>
                <a:ea typeface="+mn-ea"/>
                <a:cs typeface="+mn-cs"/>
              </a:rPr>
              <a:t>Predictions: What other questions do you have about how plants grow?</a:t>
            </a:r>
          </a:p>
          <a:p>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On a sheet of paper or a sticky note, have students individually answer the exit ticket questions. Depending on time, you may have students answer both questions, assign students to answer a particular question, or let students choose one question to answer. Collect and review the answers.</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The conclusions question will provide you with information about what your students are taking away from the activity. Student answers to the conclusions question can be used on the Driving Question Board (if you are using one). The predictions question allows students to begin thinking about the next activity and allows you to assess their current ideas as you prepare for the next activity. Student answers to the predictions question can be used as a lead in to the next activity.</a:t>
            </a:r>
          </a:p>
        </p:txBody>
      </p:sp>
      <p:sp>
        <p:nvSpPr>
          <p:cNvPr id="4" name="Slide Number Placeholder 3"/>
          <p:cNvSpPr>
            <a:spLocks noGrp="1"/>
          </p:cNvSpPr>
          <p:nvPr>
            <p:ph type="sldNum" sz="quarter" idx="5"/>
          </p:nvPr>
        </p:nvSpPr>
        <p:spPr/>
        <p:txBody>
          <a:bodyPr/>
          <a:lstStyle/>
          <a:p>
            <a:fld id="{946B7EDE-1D34-AF43-A72F-F106018D4F39}" type="slidenum">
              <a:rPr lang="en-US" smtClean="0"/>
              <a:pPr/>
              <a:t>12</a:t>
            </a:fld>
            <a:endParaRPr lang="en-US"/>
          </a:p>
        </p:txBody>
      </p:sp>
    </p:spTree>
    <p:extLst>
      <p:ext uri="{BB962C8B-B14F-4D97-AF65-F5344CB8AC3E}">
        <p14:creationId xmlns:p14="http://schemas.microsoft.com/office/powerpoint/2010/main" val="215332937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Have a discussion to complete the Learning Tracking Tool for this activity chunk.</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Show slide 12 of the</a:t>
            </a:r>
            <a:r>
              <a:rPr lang="en-US" sz="1200" b="1" kern="120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3.5 Evidence-Based Arguments Tool for Plants.</a:t>
            </a:r>
          </a:p>
          <a:p>
            <a:pPr lvl="0"/>
            <a:r>
              <a:rPr lang="en-US" sz="1200" kern="1200" dirty="0">
                <a:solidFill>
                  <a:schemeClr val="tx1"/>
                </a:solidFill>
                <a:effectLst/>
                <a:latin typeface="+mn-lt"/>
                <a:ea typeface="+mn-ea"/>
                <a:cs typeface="+mn-cs"/>
              </a:rPr>
              <a:t>Pass out a Learning Tracking Tool for Plants to each student.</a:t>
            </a:r>
          </a:p>
          <a:p>
            <a:pPr lvl="0"/>
            <a:r>
              <a:rPr lang="en-US" sz="1200" kern="1200" dirty="0">
                <a:solidFill>
                  <a:schemeClr val="tx1"/>
                </a:solidFill>
                <a:effectLst/>
                <a:latin typeface="+mn-lt"/>
                <a:ea typeface="+mn-ea"/>
                <a:cs typeface="+mn-cs"/>
              </a:rPr>
              <a:t>Have students write the activity chunk name in the first column, "Investigating Plants" and their role, "Investigator."</a:t>
            </a:r>
          </a:p>
          <a:p>
            <a:pPr lvl="0"/>
            <a:r>
              <a:rPr lang="en-US" sz="1200" kern="1200" dirty="0">
                <a:solidFill>
                  <a:schemeClr val="tx1"/>
                </a:solidFill>
                <a:effectLst/>
                <a:latin typeface="+mn-lt"/>
                <a:ea typeface="+mn-ea"/>
                <a:cs typeface="+mn-cs"/>
              </a:rPr>
              <a:t>Have a class discussion about what students did during the activity chunk. When you come to consensus as a class, have students record the answer in the second column of the tool.</a:t>
            </a:r>
          </a:p>
          <a:p>
            <a:pPr lvl="0"/>
            <a:r>
              <a:rPr lang="en-US" sz="1200" kern="1200" dirty="0">
                <a:solidFill>
                  <a:schemeClr val="tx1"/>
                </a:solidFill>
                <a:effectLst/>
                <a:latin typeface="+mn-lt"/>
                <a:ea typeface="+mn-ea"/>
                <a:cs typeface="+mn-cs"/>
              </a:rPr>
              <a:t>Have a class discussion about what students figured out during the activity chunk that will help them in answering the unit driving question. When you come to consensus as a class, have students record the answer in the third column of the tool.</a:t>
            </a:r>
          </a:p>
          <a:p>
            <a:pPr lvl="0"/>
            <a:r>
              <a:rPr lang="en-US" sz="1200" kern="1200" dirty="0">
                <a:solidFill>
                  <a:schemeClr val="tx1"/>
                </a:solidFill>
                <a:effectLst/>
                <a:latin typeface="+mn-lt"/>
                <a:ea typeface="+mn-ea"/>
                <a:cs typeface="+mn-cs"/>
              </a:rPr>
              <a:t>Have a class discussion about what students are wondering now that will help them move towards answering the unit driving question. Have students record the questions in the fourth column of the tool. </a:t>
            </a:r>
          </a:p>
          <a:p>
            <a:pPr lvl="0"/>
            <a:r>
              <a:rPr lang="en-US" sz="1200" kern="1200" dirty="0">
                <a:solidFill>
                  <a:schemeClr val="tx1"/>
                </a:solidFill>
                <a:effectLst/>
                <a:latin typeface="+mn-lt"/>
                <a:ea typeface="+mn-ea"/>
                <a:cs typeface="+mn-cs"/>
              </a:rPr>
              <a:t>Have students keep their Learning Tracking Tool for future activities. </a:t>
            </a:r>
          </a:p>
          <a:p>
            <a:pPr lvl="0"/>
            <a:r>
              <a:rPr lang="en-US" sz="1200" kern="1200" dirty="0">
                <a:solidFill>
                  <a:schemeClr val="tx1"/>
                </a:solidFill>
                <a:effectLst/>
                <a:latin typeface="+mn-lt"/>
                <a:ea typeface="+mn-ea"/>
                <a:cs typeface="+mn-cs"/>
              </a:rPr>
              <a:t>Example Learning Tracking Tool</a:t>
            </a:r>
          </a:p>
          <a:p>
            <a:pPr lvl="0"/>
            <a:endParaRPr lang="en-US" sz="1200" kern="1200" dirty="0">
              <a:solidFill>
                <a:schemeClr val="tx1"/>
              </a:solidFill>
              <a:effectLst/>
              <a:latin typeface="+mn-lt"/>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mn-lt"/>
                <a:ea typeface="+mn-ea"/>
                <a:cs typeface="+mn-cs"/>
              </a:rPr>
              <a:t>Activity Chunk: </a:t>
            </a:r>
            <a:r>
              <a:rPr lang="en-US" sz="1200" kern="1200" dirty="0">
                <a:solidFill>
                  <a:schemeClr val="tx1"/>
                </a:solidFill>
                <a:effectLst/>
                <a:latin typeface="+mn-lt"/>
                <a:ea typeface="+mn-ea"/>
                <a:cs typeface="+mn-cs"/>
              </a:rPr>
              <a:t>Investigating Plants, Investigator</a:t>
            </a:r>
          </a:p>
          <a:p>
            <a:pPr marL="0" marR="0" lvl="0" indent="0" algn="l" defTabSz="4572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mn-lt"/>
                <a:ea typeface="+mn-ea"/>
                <a:cs typeface="+mn-cs"/>
              </a:rPr>
              <a:t>What Did We Do? </a:t>
            </a:r>
            <a:r>
              <a:rPr lang="en-US" sz="1200" kern="1200" dirty="0">
                <a:solidFill>
                  <a:schemeClr val="tx1"/>
                </a:solidFill>
                <a:effectLst/>
                <a:latin typeface="+mn-lt"/>
                <a:ea typeface="+mn-ea"/>
                <a:cs typeface="+mn-cs"/>
              </a:rPr>
              <a:t>Conduct investigations to explore what happens when plants grow and when plants are left in the light and in the dark. Use the Predictions and Planning Tool and the Evidence-Based Arguments Tool.</a:t>
            </a:r>
            <a:r>
              <a:rPr lang="en-US" dirty="0">
                <a:effectLst/>
              </a:rPr>
              <a:t> </a:t>
            </a:r>
          </a:p>
          <a:p>
            <a:pPr marL="0" marR="0" lvl="0" indent="0" algn="l" defTabSz="4572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mn-lt"/>
                <a:ea typeface="+mn-ea"/>
                <a:cs typeface="+mn-cs"/>
              </a:rPr>
              <a:t>What Did We Figure Out? </a:t>
            </a:r>
            <a:r>
              <a:rPr lang="en-US" sz="1200" kern="1200" dirty="0">
                <a:solidFill>
                  <a:schemeClr val="tx1"/>
                </a:solidFill>
                <a:effectLst/>
                <a:latin typeface="+mn-lt"/>
                <a:ea typeface="+mn-ea"/>
                <a:cs typeface="+mn-cs"/>
              </a:rPr>
              <a:t>The mass of the plant increased a lot while the mass of the paper towel (or gel) changed a little or remained the same. In the dark, CO</a:t>
            </a:r>
            <a:r>
              <a:rPr lang="en-US" sz="1200" kern="1200" baseline="-25000" dirty="0">
                <a:solidFill>
                  <a:schemeClr val="tx1"/>
                </a:solidFill>
                <a:effectLst/>
                <a:latin typeface="+mn-lt"/>
                <a:ea typeface="+mn-ea"/>
                <a:cs typeface="+mn-cs"/>
              </a:rPr>
              <a:t>2</a:t>
            </a:r>
            <a:r>
              <a:rPr lang="en-US" sz="1200" kern="1200" dirty="0">
                <a:solidFill>
                  <a:schemeClr val="tx1"/>
                </a:solidFill>
                <a:effectLst/>
                <a:latin typeface="+mn-lt"/>
                <a:ea typeface="+mn-ea"/>
                <a:cs typeface="+mn-cs"/>
              </a:rPr>
              <a:t> leaves the plant and enters the air. </a:t>
            </a:r>
            <a:r>
              <a:rPr lang="en-US" sz="1200" kern="1200">
                <a:solidFill>
                  <a:schemeClr val="tx1"/>
                </a:solidFill>
                <a:effectLst/>
                <a:latin typeface="+mn-lt"/>
                <a:ea typeface="+mn-ea"/>
                <a:cs typeface="+mn-cs"/>
              </a:rPr>
              <a:t>In the light, CO</a:t>
            </a:r>
            <a:r>
              <a:rPr lang="en-US" sz="1200" kern="1200" baseline="-25000">
                <a:solidFill>
                  <a:schemeClr val="tx1"/>
                </a:solidFill>
                <a:effectLst/>
                <a:latin typeface="+mn-lt"/>
                <a:ea typeface="+mn-ea"/>
                <a:cs typeface="+mn-cs"/>
              </a:rPr>
              <a:t>2</a:t>
            </a:r>
            <a:r>
              <a:rPr lang="en-US" sz="1200" kern="1200">
                <a:solidFill>
                  <a:schemeClr val="tx1"/>
                </a:solidFill>
                <a:effectLst/>
                <a:latin typeface="+mn-lt"/>
                <a:ea typeface="+mn-ea"/>
                <a:cs typeface="+mn-cs"/>
              </a:rPr>
              <a:t> leaves the air and moves into the plant.</a:t>
            </a:r>
            <a:r>
              <a:rPr lang="en-US">
                <a:effectLst/>
              </a:rPr>
              <a:t> </a:t>
            </a:r>
            <a:endParaRPr lang="en-US" sz="1200" b="1" kern="1200" dirty="0">
              <a:solidFill>
                <a:schemeClr val="tx1"/>
              </a:solidFill>
              <a:effectLst/>
              <a:latin typeface="+mn-lt"/>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mn-lt"/>
                <a:ea typeface="+mn-ea"/>
                <a:cs typeface="+mn-cs"/>
              </a:rPr>
              <a:t>What Are We Asking Now? </a:t>
            </a:r>
            <a:r>
              <a:rPr lang="en-US" sz="1200" kern="1200" dirty="0">
                <a:solidFill>
                  <a:schemeClr val="tx1"/>
                </a:solidFill>
                <a:effectLst/>
                <a:latin typeface="+mn-lt"/>
                <a:ea typeface="+mn-ea"/>
                <a:cs typeface="+mn-cs"/>
              </a:rPr>
              <a:t>How do plants get food and energy?</a:t>
            </a:r>
            <a:r>
              <a:rPr lang="en-US" dirty="0">
                <a:effectLst/>
              </a:rPr>
              <a:t> </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946B7EDE-1D34-AF43-A72F-F106018D4F39}" type="slidenum">
              <a:rPr lang="en-US" smtClean="0"/>
              <a:pPr/>
              <a:t>13</a:t>
            </a:fld>
            <a:endParaRPr lang="en-US"/>
          </a:p>
        </p:txBody>
      </p:sp>
    </p:spTree>
    <p:extLst>
      <p:ext uri="{BB962C8B-B14F-4D97-AF65-F5344CB8AC3E}">
        <p14:creationId xmlns:p14="http://schemas.microsoft.com/office/powerpoint/2010/main" val="47851286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Use the instructional model to show students where they are in the course of the unit.</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Show slide 2 of the 3.5 Evidence-Based Arguments Tool for Plants PPT.</a:t>
            </a:r>
            <a:r>
              <a:rPr lang="en-US" dirty="0">
                <a:effectLst/>
              </a:rPr>
              <a:t> </a:t>
            </a:r>
            <a:endParaRPr lang="en-US" dirty="0"/>
          </a:p>
        </p:txBody>
      </p:sp>
      <p:sp>
        <p:nvSpPr>
          <p:cNvPr id="4" name="Slide Number Placeholder 3"/>
          <p:cNvSpPr>
            <a:spLocks noGrp="1"/>
          </p:cNvSpPr>
          <p:nvPr>
            <p:ph type="sldNum" sz="quarter" idx="5"/>
          </p:nvPr>
        </p:nvSpPr>
        <p:spPr/>
        <p:txBody>
          <a:bodyPr/>
          <a:lstStyle/>
          <a:p>
            <a:fld id="{946B7EDE-1D34-AF43-A72F-F106018D4F39}" type="slidenum">
              <a:rPr lang="en-US" smtClean="0"/>
              <a:pPr/>
              <a:t>2</a:t>
            </a:fld>
            <a:endParaRPr lang="en-US"/>
          </a:p>
        </p:txBody>
      </p:sp>
    </p:spTree>
    <p:extLst>
      <p:ext uri="{BB962C8B-B14F-4D97-AF65-F5344CB8AC3E}">
        <p14:creationId xmlns:p14="http://schemas.microsoft.com/office/powerpoint/2010/main" val="181321403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Review both plant investigations in the video.</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Show slide 3 of the 3.5 Evidence-Based Arguments Tool for Plants PPT. Show students the final section, beginning around 6:20, of the </a:t>
            </a:r>
            <a:r>
              <a:rPr lang="en-US" sz="1200" i="1" kern="1200" dirty="0">
                <a:solidFill>
                  <a:schemeClr val="tx1"/>
                </a:solidFill>
                <a:effectLst/>
                <a:latin typeface="+mn-lt"/>
                <a:ea typeface="+mn-ea"/>
                <a:cs typeface="+mn-cs"/>
              </a:rPr>
              <a:t>Carbon TIME</a:t>
            </a:r>
            <a:r>
              <a:rPr lang="en-US" sz="1200" kern="1200" dirty="0">
                <a:solidFill>
                  <a:schemeClr val="tx1"/>
                </a:solidFill>
                <a:effectLst/>
                <a:latin typeface="+mn-lt"/>
                <a:ea typeface="+mn-ea"/>
                <a:cs typeface="+mn-cs"/>
              </a:rPr>
              <a:t> Growing Plants Video to review both plant investigations with students.</a:t>
            </a:r>
          </a:p>
          <a:p>
            <a:r>
              <a:rPr lang="en-US" sz="1200" kern="1200" dirty="0">
                <a:solidFill>
                  <a:schemeClr val="tx1"/>
                </a:solidFill>
                <a:effectLst/>
                <a:latin typeface="+mn-lt"/>
                <a:ea typeface="+mn-ea"/>
                <a:cs typeface="+mn-cs"/>
              </a:rPr>
              <a:t>This video was produced when the </a:t>
            </a:r>
            <a:r>
              <a:rPr lang="en-US" sz="1200" i="1" kern="1200" dirty="0">
                <a:solidFill>
                  <a:schemeClr val="tx1"/>
                </a:solidFill>
                <a:effectLst/>
                <a:latin typeface="+mn-lt"/>
                <a:ea typeface="+mn-ea"/>
                <a:cs typeface="+mn-cs"/>
              </a:rPr>
              <a:t>Carbon TIME Plants Unit</a:t>
            </a:r>
            <a:r>
              <a:rPr lang="en-US" sz="1200" kern="1200" dirty="0">
                <a:solidFill>
                  <a:schemeClr val="tx1"/>
                </a:solidFill>
                <a:effectLst/>
                <a:latin typeface="+mn-lt"/>
                <a:ea typeface="+mn-ea"/>
                <a:cs typeface="+mn-cs"/>
              </a:rPr>
              <a:t> used vermiculite instead of plant gel. You may need to help students make connections between the data presented in the video with the vermiculite and the data students investigated with the plant gel or paper towel.</a:t>
            </a:r>
            <a:r>
              <a:rPr lang="en-US" dirty="0">
                <a:effectLst/>
              </a:rPr>
              <a:t> </a:t>
            </a:r>
            <a:endParaRPr lang="en-US" dirty="0"/>
          </a:p>
        </p:txBody>
      </p:sp>
      <p:sp>
        <p:nvSpPr>
          <p:cNvPr id="4" name="Slide Number Placeholder 3"/>
          <p:cNvSpPr>
            <a:spLocks noGrp="1"/>
          </p:cNvSpPr>
          <p:nvPr>
            <p:ph type="sldNum" sz="quarter" idx="10"/>
          </p:nvPr>
        </p:nvSpPr>
        <p:spPr/>
        <p:txBody>
          <a:bodyPr/>
          <a:lstStyle/>
          <a:p>
            <a:fld id="{946B7EDE-1D34-AF43-A72F-F106018D4F39}" type="slidenum">
              <a:rPr lang="en-US" smtClean="0"/>
              <a:pPr/>
              <a:t>3</a:t>
            </a:fld>
            <a:endParaRPr lang="en-US"/>
          </a:p>
        </p:txBody>
      </p:sp>
    </p:spTree>
    <p:extLst>
      <p:ext uri="{BB962C8B-B14F-4D97-AF65-F5344CB8AC3E}">
        <p14:creationId xmlns:p14="http://schemas.microsoft.com/office/powerpoint/2010/main" val="237486664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Have students review their results from the investigation. </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Display slide 4 of the 3.5 Evidence-Based Arguments Tool for Plants PPT. Draw students’ attention to the Class Results 11 x 17 Posters from the investigations (3.3 &amp; 3.4) and students’ own Observing Plants Worksheets (from 3.2 &amp; 3.4), section D, “Results for the whole class.” Ask the students to find a partner, and in their own words, review what happened during the investigations. Tell them to discuss: </a:t>
            </a:r>
          </a:p>
          <a:p>
            <a:pPr lvl="0"/>
            <a:r>
              <a:rPr lang="en-US" sz="1200" kern="1200" dirty="0">
                <a:solidFill>
                  <a:schemeClr val="tx1"/>
                </a:solidFill>
                <a:effectLst/>
                <a:latin typeface="+mn-lt"/>
                <a:ea typeface="+mn-ea"/>
                <a:cs typeface="+mn-cs"/>
              </a:rPr>
              <a:t>What patterns they observed in the mass change</a:t>
            </a:r>
          </a:p>
          <a:p>
            <a:pPr lvl="0"/>
            <a:r>
              <a:rPr lang="en-US" sz="1200" kern="1200" dirty="0">
                <a:solidFill>
                  <a:schemeClr val="tx1"/>
                </a:solidFill>
                <a:effectLst/>
                <a:latin typeface="+mn-lt"/>
                <a:ea typeface="+mn-ea"/>
                <a:cs typeface="+mn-cs"/>
              </a:rPr>
              <a:t>What patterns they observed in the BTB color change</a:t>
            </a:r>
          </a:p>
          <a:p>
            <a:r>
              <a:rPr lang="en-US" sz="1200" kern="1200" dirty="0">
                <a:solidFill>
                  <a:schemeClr val="tx1"/>
                </a:solidFill>
                <a:effectLst/>
                <a:latin typeface="+mn-lt"/>
                <a:ea typeface="+mn-ea"/>
                <a:cs typeface="+mn-cs"/>
              </a:rPr>
              <a:t>Tell students that when scientists construct arguments for what happened, using evidence from observations is important, so today’s activity is designed to help them use the evidence from the investigation to construct an argument for “what happens when plants are in the light and dark” and "what happens when plants grow" come to class consensus.</a:t>
            </a:r>
            <a:r>
              <a:rPr lang="en-US" dirty="0">
                <a:effectLst/>
              </a:rPr>
              <a:t> </a:t>
            </a:r>
          </a:p>
        </p:txBody>
      </p:sp>
      <p:sp>
        <p:nvSpPr>
          <p:cNvPr id="4" name="Slide Number Placeholder 3"/>
          <p:cNvSpPr>
            <a:spLocks noGrp="1"/>
          </p:cNvSpPr>
          <p:nvPr>
            <p:ph type="sldNum" sz="quarter" idx="10"/>
          </p:nvPr>
        </p:nvSpPr>
        <p:spPr/>
        <p:txBody>
          <a:bodyPr/>
          <a:lstStyle/>
          <a:p>
            <a:fld id="{946B7EDE-1D34-AF43-A72F-F106018D4F39}" type="slidenum">
              <a:rPr lang="en-US" smtClean="0"/>
              <a:pPr/>
              <a:t>4</a:t>
            </a:fld>
            <a:endParaRPr lang="en-US"/>
          </a:p>
        </p:txBody>
      </p:sp>
    </p:spTree>
    <p:extLst>
      <p:ext uri="{BB962C8B-B14F-4D97-AF65-F5344CB8AC3E}">
        <p14:creationId xmlns:p14="http://schemas.microsoft.com/office/powerpoint/2010/main" val="407278356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Have students develop arguments for what happened as individuals.</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Display slide 5 of the 3.5 Evidence-Based Arguments Tool for Plants PPT. Pass out one copy of 3.5 Evidence-Based Arguments Tool for Plants to each student. Review Tool directions. Also, have students take out their Three Questions Handout and be ready to refer to their class results.</a:t>
            </a:r>
          </a:p>
          <a:p>
            <a:pPr lvl="0"/>
            <a:r>
              <a:rPr lang="en-US" sz="1200" kern="1200" dirty="0">
                <a:solidFill>
                  <a:schemeClr val="tx1"/>
                </a:solidFill>
                <a:effectLst/>
                <a:latin typeface="+mn-lt"/>
                <a:ea typeface="+mn-ea"/>
                <a:cs typeface="+mn-cs"/>
              </a:rPr>
              <a:t>Instruct students to complete their evidence, conclusions, and unanswered questions as individuals for the Three Questions. </a:t>
            </a:r>
          </a:p>
          <a:p>
            <a:r>
              <a:rPr lang="en-US" sz="1200" kern="1200" dirty="0">
                <a:solidFill>
                  <a:schemeClr val="tx1"/>
                </a:solidFill>
                <a:effectLst/>
                <a:latin typeface="+mn-lt"/>
                <a:ea typeface="+mn-ea"/>
                <a:cs typeface="+mn-cs"/>
              </a:rPr>
              <a:t>Give students about 5-10 minutes to complete the process tool.</a:t>
            </a:r>
            <a:r>
              <a:rPr lang="en-US" dirty="0">
                <a:effectLst/>
              </a:rPr>
              <a:t> </a:t>
            </a:r>
            <a:endParaRPr lang="en-US" dirty="0"/>
          </a:p>
        </p:txBody>
      </p:sp>
      <p:sp>
        <p:nvSpPr>
          <p:cNvPr id="4" name="Slide Number Placeholder 3"/>
          <p:cNvSpPr>
            <a:spLocks noGrp="1"/>
          </p:cNvSpPr>
          <p:nvPr>
            <p:ph type="sldNum" sz="quarter" idx="10"/>
          </p:nvPr>
        </p:nvSpPr>
        <p:spPr/>
        <p:txBody>
          <a:bodyPr/>
          <a:lstStyle/>
          <a:p>
            <a:fld id="{946B7EDE-1D34-AF43-A72F-F106018D4F39}" type="slidenum">
              <a:rPr lang="en-US" smtClean="0"/>
              <a:pPr/>
              <a:t>5</a:t>
            </a:fld>
            <a:endParaRPr lang="en-US"/>
          </a:p>
        </p:txBody>
      </p:sp>
    </p:spTree>
    <p:extLst>
      <p:ext uri="{BB962C8B-B14F-4D97-AF65-F5344CB8AC3E}">
        <p14:creationId xmlns:p14="http://schemas.microsoft.com/office/powerpoint/2010/main" val="113439328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Have students compare and revise arguments in pairs.</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Display slide 6 of the 3.5 Evidence-Based Arguments Tool for Plants PPT. Divide students into pairs. </a:t>
            </a:r>
          </a:p>
          <a:p>
            <a:pPr lvl="0"/>
            <a:r>
              <a:rPr lang="en-US" sz="1200" kern="1200" dirty="0">
                <a:solidFill>
                  <a:schemeClr val="tx1"/>
                </a:solidFill>
                <a:effectLst/>
                <a:latin typeface="+mn-lt"/>
                <a:ea typeface="+mn-ea"/>
                <a:cs typeface="+mn-cs"/>
              </a:rPr>
              <a:t>Have each pair compare their </a:t>
            </a:r>
            <a:r>
              <a:rPr lang="en-US" sz="1200" b="1" kern="1200" dirty="0">
                <a:solidFill>
                  <a:schemeClr val="tx1"/>
                </a:solidFill>
                <a:effectLst/>
                <a:latin typeface="+mn-lt"/>
                <a:ea typeface="+mn-ea"/>
                <a:cs typeface="+mn-cs"/>
              </a:rPr>
              <a:t>evidence, conclusions, </a:t>
            </a:r>
            <a:r>
              <a:rPr lang="en-US" sz="1200" kern="1200" dirty="0">
                <a:solidFill>
                  <a:schemeClr val="tx1"/>
                </a:solidFill>
                <a:effectLst/>
                <a:latin typeface="+mn-lt"/>
                <a:ea typeface="+mn-ea"/>
                <a:cs typeface="+mn-cs"/>
              </a:rPr>
              <a:t>and</a:t>
            </a:r>
            <a:r>
              <a:rPr lang="en-US" sz="1200" b="1" kern="1200" dirty="0">
                <a:solidFill>
                  <a:schemeClr val="tx1"/>
                </a:solidFill>
                <a:effectLst/>
                <a:latin typeface="+mn-lt"/>
                <a:ea typeface="+mn-ea"/>
                <a:cs typeface="+mn-cs"/>
              </a:rPr>
              <a:t> unanswered questions</a:t>
            </a:r>
            <a:r>
              <a:rPr lang="en-US" sz="1200" kern="1200" dirty="0">
                <a:solidFill>
                  <a:schemeClr val="tx1"/>
                </a:solidFill>
                <a:effectLst/>
                <a:latin typeface="+mn-lt"/>
                <a:ea typeface="+mn-ea"/>
                <a:cs typeface="+mn-cs"/>
              </a:rPr>
              <a:t> for the Matter Movement Question. </a:t>
            </a:r>
          </a:p>
          <a:p>
            <a:pPr lvl="0"/>
            <a:r>
              <a:rPr lang="en-US" sz="1200" kern="1200" dirty="0">
                <a:solidFill>
                  <a:schemeClr val="tx1"/>
                </a:solidFill>
                <a:effectLst/>
                <a:latin typeface="+mn-lt"/>
                <a:ea typeface="+mn-ea"/>
                <a:cs typeface="+mn-cs"/>
              </a:rPr>
              <a:t>Have partners discuss how their ideas are alike and different. Have students change or add to their responses, based on partner input.</a:t>
            </a:r>
          </a:p>
          <a:p>
            <a:pPr lvl="0"/>
            <a:r>
              <a:rPr lang="en-US" sz="1200" kern="1200" dirty="0">
                <a:solidFill>
                  <a:schemeClr val="tx1"/>
                </a:solidFill>
                <a:effectLst/>
                <a:latin typeface="+mn-lt"/>
                <a:ea typeface="+mn-ea"/>
                <a:cs typeface="+mn-cs"/>
              </a:rPr>
              <a:t>Have students repeat this step for the Matter Change Question and the Energy Question. </a:t>
            </a:r>
          </a:p>
          <a:p>
            <a:pPr lvl="0"/>
            <a:r>
              <a:rPr lang="en-US" sz="1200" kern="1200" dirty="0">
                <a:solidFill>
                  <a:schemeClr val="tx1"/>
                </a:solidFill>
                <a:effectLst/>
                <a:latin typeface="+mn-lt"/>
                <a:ea typeface="+mn-ea"/>
                <a:cs typeface="+mn-cs"/>
              </a:rPr>
              <a:t>As students are sharing, circulate through the groups. Consider asking questions such as, </a:t>
            </a:r>
            <a:r>
              <a:rPr lang="en-US" sz="1200" i="1" kern="1200" dirty="0">
                <a:solidFill>
                  <a:schemeClr val="tx1"/>
                </a:solidFill>
                <a:effectLst/>
                <a:latin typeface="+mn-lt"/>
                <a:ea typeface="+mn-ea"/>
                <a:cs typeface="+mn-cs"/>
              </a:rPr>
              <a:t>How does this (refer to students’ evidence and/or conclusions) help us better understand the Matter Movement Question (or substitute one of the other Three Questions)? What questions do you still have at the atomic-molecular level to better understand this phenomenon?</a:t>
            </a:r>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Pay attention to patterns in students’ ideas. You will want to begin moving towards class consensus in this activity. </a:t>
            </a:r>
          </a:p>
          <a:p>
            <a:pPr lvl="0"/>
            <a:r>
              <a:rPr lang="en-US" sz="1200" kern="1200" dirty="0">
                <a:solidFill>
                  <a:schemeClr val="tx1"/>
                </a:solidFill>
                <a:effectLst/>
                <a:latin typeface="+mn-lt"/>
                <a:ea typeface="+mn-ea"/>
                <a:cs typeface="+mn-cs"/>
              </a:rPr>
              <a:t>Partner work should take about 10 minutes.</a:t>
            </a:r>
          </a:p>
        </p:txBody>
      </p:sp>
      <p:sp>
        <p:nvSpPr>
          <p:cNvPr id="4" name="Slide Number Placeholder 3"/>
          <p:cNvSpPr>
            <a:spLocks noGrp="1"/>
          </p:cNvSpPr>
          <p:nvPr>
            <p:ph type="sldNum" sz="quarter" idx="10"/>
          </p:nvPr>
        </p:nvSpPr>
        <p:spPr/>
        <p:txBody>
          <a:bodyPr/>
          <a:lstStyle/>
          <a:p>
            <a:fld id="{946B7EDE-1D34-AF43-A72F-F106018D4F39}" type="slidenum">
              <a:rPr lang="en-US" smtClean="0"/>
              <a:pPr/>
              <a:t>6</a:t>
            </a:fld>
            <a:endParaRPr lang="en-US"/>
          </a:p>
        </p:txBody>
      </p:sp>
    </p:spTree>
    <p:extLst>
      <p:ext uri="{BB962C8B-B14F-4D97-AF65-F5344CB8AC3E}">
        <p14:creationId xmlns:p14="http://schemas.microsoft.com/office/powerpoint/2010/main" val="38810612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lvl="0"/>
            <a:r>
              <a:rPr lang="en-US" sz="1200" b="1" kern="1200" dirty="0">
                <a:solidFill>
                  <a:schemeClr val="tx1"/>
                </a:solidFill>
                <a:effectLst/>
                <a:latin typeface="+mn-lt"/>
                <a:ea typeface="+mn-ea"/>
                <a:cs typeface="+mn-cs"/>
              </a:rPr>
              <a:t>Have a class discussion of the Matter Movement Question; move toward class consensus.</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Display slide 7 of the 3.5 Evidence-Based Arguments Tool for Plants PPT.</a:t>
            </a:r>
          </a:p>
          <a:p>
            <a:pPr lvl="0"/>
            <a:r>
              <a:rPr lang="en-US" sz="1200" kern="1200" dirty="0">
                <a:solidFill>
                  <a:schemeClr val="tx1"/>
                </a:solidFill>
                <a:effectLst/>
                <a:latin typeface="+mn-lt"/>
                <a:ea typeface="+mn-ea"/>
                <a:cs typeface="+mn-cs"/>
              </a:rPr>
              <a:t>Have students/pairs share their evidence and conclusions for the Matter Movement question. Keep a class record, using the PPT slides or board. Ask students to update their answers by using a different colored writing utensil. Discussions should move toward class consensus. Use class conversation to correct student ideas. Use the Three Questions Handout to help guide towards consensus by following the established rules.</a:t>
            </a:r>
          </a:p>
          <a:p>
            <a:pPr lvl="0"/>
            <a:r>
              <a:rPr lang="en-US" sz="1200" kern="1200" dirty="0">
                <a:solidFill>
                  <a:schemeClr val="tx1"/>
                </a:solidFill>
                <a:effectLst/>
                <a:latin typeface="+mn-lt"/>
                <a:ea typeface="+mn-ea"/>
                <a:cs typeface="+mn-cs"/>
              </a:rPr>
              <a:t>Have students share unanswered questions. Discussions should move toward class consensus. Use the 3.5 Assessing the Evidence-Based Arguments Tool for Plants to guide your goals for consensus. Note that students may contribute unanswered questions that align with rules on the Three Questions Handout, but may not closely align with those on the Assessing worksheet. You may still choose to record those unanswered questions. These may be answered in other parts of this unit or even in other units during the school year. However, at this point in this unit, though there may be several viable paths of inquiry moving forward, you will begin to more closely guide the path of inquiry in one direction – in this case towards molecular modeling of photosynthesis.</a:t>
            </a:r>
          </a:p>
          <a:p>
            <a:pPr lvl="0"/>
            <a:r>
              <a:rPr lang="en-US" sz="1200" kern="1200" dirty="0">
                <a:solidFill>
                  <a:schemeClr val="tx1"/>
                </a:solidFill>
                <a:effectLst/>
                <a:latin typeface="+mn-lt"/>
                <a:ea typeface="+mn-ea"/>
                <a:cs typeface="+mn-cs"/>
              </a:rPr>
              <a:t>Class discussion should take about 10 minutes.</a:t>
            </a:r>
          </a:p>
        </p:txBody>
      </p:sp>
      <p:sp>
        <p:nvSpPr>
          <p:cNvPr id="4" name="Slide Number Placeholder 3"/>
          <p:cNvSpPr>
            <a:spLocks noGrp="1"/>
          </p:cNvSpPr>
          <p:nvPr>
            <p:ph type="sldNum" sz="quarter" idx="10"/>
          </p:nvPr>
        </p:nvSpPr>
        <p:spPr/>
        <p:txBody>
          <a:bodyPr/>
          <a:lstStyle/>
          <a:p>
            <a:fld id="{946B7EDE-1D34-AF43-A72F-F106018D4F39}" type="slidenum">
              <a:rPr lang="en-US" smtClean="0"/>
              <a:pPr/>
              <a:t>7</a:t>
            </a:fld>
            <a:endParaRPr lang="en-US"/>
          </a:p>
        </p:txBody>
      </p:sp>
    </p:spTree>
    <p:extLst>
      <p:ext uri="{BB962C8B-B14F-4D97-AF65-F5344CB8AC3E}">
        <p14:creationId xmlns:p14="http://schemas.microsoft.com/office/powerpoint/2010/main" val="393148518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lvl="0"/>
            <a:r>
              <a:rPr lang="en-US" sz="1200" b="1" kern="1200" dirty="0">
                <a:solidFill>
                  <a:schemeClr val="tx1"/>
                </a:solidFill>
                <a:effectLst/>
                <a:latin typeface="+mn-lt"/>
                <a:ea typeface="+mn-ea"/>
                <a:cs typeface="+mn-cs"/>
              </a:rPr>
              <a:t>Repeat step 6 with the Matter Change Question; move toward class consensus.</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Display slide 8 of the 3.5 Evidence-Based Arguments Tool for Plants.</a:t>
            </a:r>
          </a:p>
          <a:p>
            <a:r>
              <a:rPr lang="en-US" sz="1200" kern="1200" dirty="0">
                <a:solidFill>
                  <a:schemeClr val="tx1"/>
                </a:solidFill>
                <a:effectLst/>
                <a:latin typeface="+mn-lt"/>
                <a:ea typeface="+mn-ea"/>
                <a:cs typeface="+mn-cs"/>
              </a:rPr>
              <a:t>Class discussion may take another 10 minutes.</a:t>
            </a:r>
            <a:r>
              <a:rPr lang="en-US" dirty="0">
                <a:effectLst/>
              </a:rPr>
              <a:t> </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946B7EDE-1D34-AF43-A72F-F106018D4F39}" type="slidenum">
              <a:rPr lang="en-US" smtClean="0"/>
              <a:pPr/>
              <a:t>8</a:t>
            </a:fld>
            <a:endParaRPr lang="en-US"/>
          </a:p>
        </p:txBody>
      </p:sp>
    </p:spTree>
    <p:extLst>
      <p:ext uri="{BB962C8B-B14F-4D97-AF65-F5344CB8AC3E}">
        <p14:creationId xmlns:p14="http://schemas.microsoft.com/office/powerpoint/2010/main" val="290723036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lvl="0"/>
            <a:r>
              <a:rPr lang="en-US" sz="1200" b="1" kern="1200" dirty="0">
                <a:solidFill>
                  <a:schemeClr val="tx1"/>
                </a:solidFill>
                <a:effectLst/>
                <a:latin typeface="+mn-lt"/>
                <a:ea typeface="+mn-ea"/>
                <a:cs typeface="+mn-cs"/>
              </a:rPr>
              <a:t>Repeat step 6 with the Energy Change Question; move toward class consensus.</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Display slide 9 of the 3.5 Evidence-Based Arguments Tool for Plants.</a:t>
            </a:r>
          </a:p>
          <a:p>
            <a:r>
              <a:rPr lang="en-US" sz="1200" kern="1200" dirty="0">
                <a:solidFill>
                  <a:schemeClr val="tx1"/>
                </a:solidFill>
                <a:effectLst/>
                <a:latin typeface="+mn-lt"/>
                <a:ea typeface="+mn-ea"/>
                <a:cs typeface="+mn-cs"/>
              </a:rPr>
              <a:t>Class discussion may take another 10 minutes.</a:t>
            </a:r>
            <a:r>
              <a:rPr lang="en-US" dirty="0">
                <a:effectLst/>
              </a:rPr>
              <a:t> </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946B7EDE-1D34-AF43-A72F-F106018D4F39}" type="slidenum">
              <a:rPr lang="en-US" smtClean="0"/>
              <a:pPr/>
              <a:t>9</a:t>
            </a:fld>
            <a:endParaRPr lang="en-US"/>
          </a:p>
        </p:txBody>
      </p:sp>
    </p:spTree>
    <p:extLst>
      <p:ext uri="{BB962C8B-B14F-4D97-AF65-F5344CB8AC3E}">
        <p14:creationId xmlns:p14="http://schemas.microsoft.com/office/powerpoint/2010/main" val="51491631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6" name="Slide Number Placeholder 5"/>
          <p:cNvSpPr>
            <a:spLocks noGrp="1"/>
          </p:cNvSpPr>
          <p:nvPr>
            <p:ph type="sldNum" sz="quarter" idx="12"/>
          </p:nvPr>
        </p:nvSpPr>
        <p:spPr/>
        <p:txBody>
          <a:bodyPr/>
          <a:lstStyle/>
          <a:p>
            <a:fld id="{D3A1C050-F6FE-0E43-A9D0-F8EEADE3D1E4}" type="slidenum">
              <a:rPr lang="en-US" smtClean="0"/>
              <a:pPr/>
              <a:t>‹#›</a:t>
            </a:fld>
            <a:endParaRPr lang="en-US"/>
          </a:p>
        </p:txBody>
      </p:sp>
      <p:sp>
        <p:nvSpPr>
          <p:cNvPr id="7" name="TextBox 6"/>
          <p:cNvSpPr txBox="1"/>
          <p:nvPr userDrawn="1"/>
        </p:nvSpPr>
        <p:spPr>
          <a:xfrm>
            <a:off x="3366003" y="690424"/>
            <a:ext cx="2287787" cy="692497"/>
          </a:xfrm>
          <a:prstGeom prst="rect">
            <a:avLst/>
          </a:prstGeom>
          <a:noFill/>
        </p:spPr>
        <p:txBody>
          <a:bodyPr wrap="none" rtlCol="0">
            <a:spAutoFit/>
          </a:bodyPr>
          <a:lstStyle/>
          <a:p>
            <a:r>
              <a:rPr lang="en-US" sz="1300" i="1" kern="1200" dirty="0">
                <a:solidFill>
                  <a:schemeClr val="tx1"/>
                </a:solidFill>
                <a:effectLst/>
                <a:latin typeface="+mn-lt"/>
                <a:ea typeface="+mn-ea"/>
                <a:cs typeface="+mn-cs"/>
              </a:rPr>
              <a:t> </a:t>
            </a:r>
            <a:endParaRPr lang="en-US" sz="1300" kern="1200" dirty="0">
              <a:solidFill>
                <a:schemeClr val="tx1"/>
              </a:solidFill>
              <a:effectLst/>
              <a:latin typeface="+mn-lt"/>
              <a:ea typeface="+mn-ea"/>
              <a:cs typeface="+mn-cs"/>
            </a:endParaRPr>
          </a:p>
          <a:p>
            <a:r>
              <a:rPr lang="en-US" sz="1300" i="1" kern="1200" dirty="0">
                <a:solidFill>
                  <a:schemeClr val="tx1"/>
                </a:solidFill>
                <a:effectLst/>
                <a:latin typeface="+mn-lt"/>
                <a:ea typeface="+mn-ea"/>
                <a:cs typeface="+mn-cs"/>
              </a:rPr>
              <a:t>Environmental Literacy Project</a:t>
            </a:r>
            <a:br>
              <a:rPr lang="en-US" sz="1300" i="1" kern="1200" dirty="0">
                <a:solidFill>
                  <a:schemeClr val="tx1"/>
                </a:solidFill>
                <a:effectLst/>
                <a:latin typeface="+mn-lt"/>
                <a:ea typeface="+mn-ea"/>
                <a:cs typeface="+mn-cs"/>
              </a:rPr>
            </a:br>
            <a:r>
              <a:rPr lang="en-US" sz="1300" i="1" kern="1200" dirty="0">
                <a:solidFill>
                  <a:schemeClr val="tx1"/>
                </a:solidFill>
                <a:effectLst/>
                <a:latin typeface="+mn-lt"/>
                <a:ea typeface="+mn-ea"/>
                <a:cs typeface="+mn-cs"/>
              </a:rPr>
              <a:t>Michigan State University</a:t>
            </a:r>
            <a:r>
              <a:rPr lang="en-US" sz="1300" dirty="0">
                <a:effectLst/>
              </a:rPr>
              <a:t> </a:t>
            </a:r>
            <a:endParaRPr lang="en-US" sz="1300" dirty="0"/>
          </a:p>
        </p:txBody>
      </p:sp>
      <p:pic>
        <p:nvPicPr>
          <p:cNvPr id="9" name="Picture 8" descr="C:\Documents and Settings\Craig Douglas\My Documents\for JJ\Carbon TIME\logo\Carbon TIME 1 line small.png"/>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538162" y="687134"/>
            <a:ext cx="2689225" cy="626110"/>
          </a:xfrm>
          <a:prstGeom prst="rect">
            <a:avLst/>
          </a:prstGeom>
          <a:noFill/>
          <a:ln>
            <a:noFill/>
          </a:ln>
        </p:spPr>
      </p:pic>
    </p:spTree>
    <p:extLst>
      <p:ext uri="{BB962C8B-B14F-4D97-AF65-F5344CB8AC3E}">
        <p14:creationId xmlns:p14="http://schemas.microsoft.com/office/powerpoint/2010/main" val="890514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457200" y="6356350"/>
            <a:ext cx="2133600" cy="365125"/>
          </a:xfrm>
          <a:prstGeom prst="rect">
            <a:avLst/>
          </a:prstGeom>
        </p:spPr>
        <p:txBody>
          <a:bodyPr/>
          <a:lstStyle/>
          <a:p>
            <a:endParaRPr lang="en-US"/>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a:p>
        </p:txBody>
      </p:sp>
      <p:sp>
        <p:nvSpPr>
          <p:cNvPr id="6" name="Slide Number Placeholder 5"/>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225615002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483201"/>
            <a:ext cx="2057400" cy="5642962"/>
          </a:xfrm>
        </p:spPr>
        <p:txBody>
          <a:bodyPr vert="eaVert"/>
          <a:lstStyle/>
          <a:p>
            <a:r>
              <a:rPr lang="en-US" dirty="0"/>
              <a:t>Click to edit Master title style</a:t>
            </a:r>
          </a:p>
        </p:txBody>
      </p:sp>
      <p:sp>
        <p:nvSpPr>
          <p:cNvPr id="3" name="Vertical Text Placeholder 2"/>
          <p:cNvSpPr>
            <a:spLocks noGrp="1"/>
          </p:cNvSpPr>
          <p:nvPr>
            <p:ph type="body" orient="vert" idx="1"/>
          </p:nvPr>
        </p:nvSpPr>
        <p:spPr>
          <a:xfrm>
            <a:off x="457200" y="483201"/>
            <a:ext cx="6019800" cy="5642962"/>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457200" y="6356350"/>
            <a:ext cx="2133600" cy="365125"/>
          </a:xfrm>
          <a:prstGeom prst="rect">
            <a:avLst/>
          </a:prstGeom>
        </p:spPr>
        <p:txBody>
          <a:bodyPr/>
          <a:lstStyle/>
          <a:p>
            <a:endParaRPr lang="en-US"/>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a:p>
        </p:txBody>
      </p:sp>
      <p:sp>
        <p:nvSpPr>
          <p:cNvPr id="6" name="Slide Number Placeholder 5"/>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269941251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a:xfrm>
            <a:off x="457200" y="1504826"/>
            <a:ext cx="8229600" cy="4906748"/>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5"/>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223400999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6" name="Slide Number Placeholder 5"/>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150747607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endParaRPr lang="en-US"/>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dirty="0"/>
          </a:p>
        </p:txBody>
      </p:sp>
      <p:sp>
        <p:nvSpPr>
          <p:cNvPr id="7" name="Slide Number Placeholder 6"/>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331118709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a:xfrm>
            <a:off x="457200" y="6356350"/>
            <a:ext cx="2133600" cy="365125"/>
          </a:xfrm>
          <a:prstGeom prst="rect">
            <a:avLst/>
          </a:prstGeom>
        </p:spPr>
        <p:txBody>
          <a:bodyPr/>
          <a:lstStyle/>
          <a:p>
            <a:endParaRPr lang="en-US" dirty="0"/>
          </a:p>
        </p:txBody>
      </p:sp>
      <p:sp>
        <p:nvSpPr>
          <p:cNvPr id="8" name="Footer Placeholder 7"/>
          <p:cNvSpPr>
            <a:spLocks noGrp="1"/>
          </p:cNvSpPr>
          <p:nvPr>
            <p:ph type="ftr" sz="quarter" idx="11"/>
          </p:nvPr>
        </p:nvSpPr>
        <p:spPr>
          <a:xfrm>
            <a:off x="3124200" y="6356350"/>
            <a:ext cx="2895600" cy="365125"/>
          </a:xfrm>
          <a:prstGeom prst="rect">
            <a:avLst/>
          </a:prstGeom>
        </p:spPr>
        <p:txBody>
          <a:bodyPr/>
          <a:lstStyle/>
          <a:p>
            <a:endParaRPr lang="en-US" dirty="0"/>
          </a:p>
        </p:txBody>
      </p:sp>
      <p:sp>
        <p:nvSpPr>
          <p:cNvPr id="9" name="Slide Number Placeholder 8"/>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212471438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a:xfrm>
            <a:off x="457200" y="6356350"/>
            <a:ext cx="2133600" cy="365125"/>
          </a:xfrm>
          <a:prstGeom prst="rect">
            <a:avLst/>
          </a:prstGeom>
        </p:spPr>
        <p:txBody>
          <a:bodyPr/>
          <a:lstStyle/>
          <a:p>
            <a:endParaRPr lang="en-US"/>
          </a:p>
        </p:txBody>
      </p:sp>
      <p:sp>
        <p:nvSpPr>
          <p:cNvPr id="4" name="Footer Placeholder 3"/>
          <p:cNvSpPr>
            <a:spLocks noGrp="1"/>
          </p:cNvSpPr>
          <p:nvPr>
            <p:ph type="ftr" sz="quarter" idx="11"/>
          </p:nvPr>
        </p:nvSpPr>
        <p:spPr>
          <a:xfrm>
            <a:off x="3124200" y="6356350"/>
            <a:ext cx="2895600" cy="365125"/>
          </a:xfrm>
          <a:prstGeom prst="rect">
            <a:avLst/>
          </a:prstGeom>
        </p:spPr>
        <p:txBody>
          <a:bodyPr/>
          <a:lstStyle/>
          <a:p>
            <a:endParaRPr lang="en-US"/>
          </a:p>
        </p:txBody>
      </p:sp>
      <p:sp>
        <p:nvSpPr>
          <p:cNvPr id="5" name="Slide Number Placeholder 4"/>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137227868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457200" y="6356350"/>
            <a:ext cx="2133600" cy="365125"/>
          </a:xfrm>
          <a:prstGeom prst="rect">
            <a:avLst/>
          </a:prstGeom>
        </p:spPr>
        <p:txBody>
          <a:bodyPr/>
          <a:lstStyle/>
          <a:p>
            <a:endParaRPr lang="en-US"/>
          </a:p>
        </p:txBody>
      </p:sp>
      <p:sp>
        <p:nvSpPr>
          <p:cNvPr id="3" name="Footer Placeholder 2"/>
          <p:cNvSpPr>
            <a:spLocks noGrp="1"/>
          </p:cNvSpPr>
          <p:nvPr>
            <p:ph type="ftr" sz="quarter" idx="11"/>
          </p:nvPr>
        </p:nvSpPr>
        <p:spPr>
          <a:xfrm>
            <a:off x="3124200" y="6356350"/>
            <a:ext cx="2895600" cy="365125"/>
          </a:xfrm>
          <a:prstGeom prst="rect">
            <a:avLst/>
          </a:prstGeom>
        </p:spPr>
        <p:txBody>
          <a:bodyPr/>
          <a:lstStyle/>
          <a:p>
            <a:endParaRPr lang="en-US"/>
          </a:p>
        </p:txBody>
      </p:sp>
      <p:sp>
        <p:nvSpPr>
          <p:cNvPr id="4" name="Slide Number Placeholder 3"/>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95850411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455588"/>
            <a:ext cx="3008313" cy="979511"/>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455588"/>
            <a:ext cx="5111750" cy="567057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endParaRPr lang="en-US"/>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a:p>
        </p:txBody>
      </p:sp>
      <p:sp>
        <p:nvSpPr>
          <p:cNvPr id="7" name="Slide Number Placeholder 6"/>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275227204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endParaRPr lang="en-US"/>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a:p>
        </p:txBody>
      </p:sp>
      <p:sp>
        <p:nvSpPr>
          <p:cNvPr id="7" name="Slide Number Placeholder 6"/>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351028976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457200"/>
            <a:ext cx="8229600" cy="992402"/>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457200" y="1491020"/>
            <a:ext cx="8229600" cy="490674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5"/>
          <p:cNvSpPr>
            <a:spLocks noGrp="1"/>
          </p:cNvSpPr>
          <p:nvPr>
            <p:ph type="sldNum" sz="quarter" idx="4"/>
          </p:nvPr>
        </p:nvSpPr>
        <p:spPr>
          <a:xfrm>
            <a:off x="6553200" y="6411574"/>
            <a:ext cx="2133600" cy="365125"/>
          </a:xfrm>
          <a:prstGeom prst="rect">
            <a:avLst/>
          </a:prstGeom>
        </p:spPr>
        <p:txBody>
          <a:bodyPr vert="horz" lIns="91440" tIns="45720" rIns="91440" bIns="45720" rtlCol="0" anchor="ctr"/>
          <a:lstStyle>
            <a:lvl1pPr algn="r">
              <a:defRPr sz="2000">
                <a:solidFill>
                  <a:schemeClr val="tx1">
                    <a:tint val="75000"/>
                  </a:schemeClr>
                </a:solidFill>
                <a:latin typeface="Arial" panose="020B0604020202020204" pitchFamily="34" charset="0"/>
                <a:cs typeface="Arial" panose="020B0604020202020204" pitchFamily="34" charset="0"/>
              </a:defRPr>
            </a:lvl1pPr>
          </a:lstStyle>
          <a:p>
            <a:fld id="{2BAAFF94-8111-A348-8301-1F63C1D0CE4E}" type="slidenum">
              <a:rPr lang="en-US" smtClean="0"/>
              <a:pPr/>
              <a:t>‹#›</a:t>
            </a:fld>
            <a:endParaRPr lang="en-US" dirty="0"/>
          </a:p>
        </p:txBody>
      </p:sp>
      <p:sp>
        <p:nvSpPr>
          <p:cNvPr id="9" name="Footer Placeholder 5"/>
          <p:cNvSpPr>
            <a:spLocks noGrp="1"/>
          </p:cNvSpPr>
          <p:nvPr>
            <p:ph type="ftr" sz="quarter" idx="3"/>
          </p:nvPr>
        </p:nvSpPr>
        <p:spPr>
          <a:xfrm>
            <a:off x="457200" y="6400800"/>
            <a:ext cx="5989674" cy="365125"/>
          </a:xfrm>
          <a:prstGeom prst="rect">
            <a:avLst/>
          </a:prstGeom>
        </p:spPr>
        <p:txBody>
          <a:bodyPr/>
          <a:lstStyle/>
          <a:p>
            <a:endParaRPr lang="en-US" dirty="0"/>
          </a:p>
        </p:txBody>
      </p:sp>
    </p:spTree>
    <p:extLst>
      <p:ext uri="{BB962C8B-B14F-4D97-AF65-F5344CB8AC3E}">
        <p14:creationId xmlns:p14="http://schemas.microsoft.com/office/powerpoint/2010/main" val="79135699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3.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hyperlink" Target="http://carbontime.bscs.org/plants/activity-4.2" TargetMode="External"/><Relationship Id="rId2" Type="http://schemas.openxmlformats.org/officeDocument/2006/relationships/notesSlide" Target="../notesSlides/notesSlide3.xml"/><Relationship Id="rId1" Type="http://schemas.openxmlformats.org/officeDocument/2006/relationships/slideLayout" Target="../slideLayouts/slideLayout4.xml"/><Relationship Id="rId4" Type="http://schemas.openxmlformats.org/officeDocument/2006/relationships/image" Target="../media/image4.png"/></Relationships>
</file>

<file path=ppt/slides/_rels/slide4.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685800" y="2130425"/>
            <a:ext cx="7772400" cy="1470025"/>
          </a:xfrm>
          <a:prstGeom prst="rect">
            <a:avLst/>
          </a:prstGeom>
        </p:spPr>
        <p:txBody>
          <a:bodyPr/>
          <a:lstStyle>
            <a:lvl1pPr algn="ctr" defTabSz="457200" rtl="0" eaLnBrk="1" latinLnBrk="0" hangingPunct="1">
              <a:spcBef>
                <a:spcPct val="0"/>
              </a:spcBef>
              <a:buNone/>
              <a:defRPr sz="4400" kern="1200">
                <a:solidFill>
                  <a:schemeClr val="tx1"/>
                </a:solidFill>
                <a:latin typeface="+mj-lt"/>
                <a:ea typeface="+mj-ea"/>
                <a:cs typeface="+mj-cs"/>
              </a:defRPr>
            </a:lvl1pPr>
          </a:lstStyle>
          <a:p>
            <a:endParaRPr lang="en-US" dirty="0">
              <a:ea typeface="ＭＳ Ｐゴシック" charset="-128"/>
              <a:cs typeface="ＭＳ Ｐゴシック" charset="-128"/>
            </a:endParaRPr>
          </a:p>
        </p:txBody>
      </p:sp>
      <p:sp>
        <p:nvSpPr>
          <p:cNvPr id="7" name="Subtitle 2"/>
          <p:cNvSpPr txBox="1">
            <a:spLocks/>
          </p:cNvSpPr>
          <p:nvPr/>
        </p:nvSpPr>
        <p:spPr>
          <a:xfrm>
            <a:off x="1371600" y="3886200"/>
            <a:ext cx="6400800" cy="1752600"/>
          </a:xfrm>
          <a:prstGeom prst="rect">
            <a:avLst/>
          </a:prstGeom>
        </p:spPr>
        <p:txBody>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endParaRPr lang="en-US" dirty="0">
              <a:solidFill>
                <a:srgbClr val="000000"/>
              </a:solidFill>
              <a:ea typeface="ＭＳ Ｐゴシック" charset="-128"/>
              <a:cs typeface="ＭＳ Ｐゴシック" charset="-128"/>
            </a:endParaRPr>
          </a:p>
        </p:txBody>
      </p:sp>
      <p:grpSp>
        <p:nvGrpSpPr>
          <p:cNvPr id="3" name="Group 2"/>
          <p:cNvGrpSpPr/>
          <p:nvPr/>
        </p:nvGrpSpPr>
        <p:grpSpPr>
          <a:xfrm>
            <a:off x="178036" y="294321"/>
            <a:ext cx="5954172" cy="684705"/>
            <a:chOff x="178036" y="294321"/>
            <a:chExt cx="5954172" cy="684705"/>
          </a:xfrm>
        </p:grpSpPr>
        <p:sp>
          <p:nvSpPr>
            <p:cNvPr id="6" name="TextBox 5"/>
            <p:cNvSpPr txBox="1"/>
            <p:nvPr/>
          </p:nvSpPr>
          <p:spPr>
            <a:xfrm>
              <a:off x="3003051" y="332695"/>
              <a:ext cx="3129157" cy="646331"/>
            </a:xfrm>
            <a:prstGeom prst="rect">
              <a:avLst/>
            </a:prstGeom>
            <a:noFill/>
          </p:spPr>
          <p:txBody>
            <a:bodyPr wrap="none" rtlCol="0">
              <a:spAutoFit/>
            </a:bodyPr>
            <a:lstStyle/>
            <a:p>
              <a:r>
                <a:rPr lang="en-US" sz="1200" i="1" dirty="0"/>
                <a:t>Carbon: Transformations in Matter and Energy</a:t>
              </a:r>
            </a:p>
            <a:p>
              <a:r>
                <a:rPr lang="en-US" sz="1200" i="1" dirty="0"/>
                <a:t>Environmental Literacy Project</a:t>
              </a:r>
              <a:br>
                <a:rPr lang="en-US" sz="1200" i="1" dirty="0"/>
              </a:br>
              <a:r>
                <a:rPr lang="en-US" sz="1200" i="1" dirty="0"/>
                <a:t>Michigan State University</a:t>
              </a:r>
              <a:r>
                <a:rPr lang="en-US" sz="1200" dirty="0">
                  <a:effectLst/>
                </a:rPr>
                <a:t> </a:t>
              </a:r>
              <a:endParaRPr lang="en-US" sz="1600" dirty="0"/>
            </a:p>
          </p:txBody>
        </p:sp>
        <p:pic>
          <p:nvPicPr>
            <p:cNvPr id="2" name="Picture 1" descr="Carbon TIME 1 line small.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8036" y="294321"/>
              <a:ext cx="2831104" cy="643007"/>
            </a:xfrm>
            <a:prstGeom prst="rect">
              <a:avLst/>
            </a:prstGeom>
          </p:spPr>
        </p:pic>
      </p:grpSp>
      <p:sp>
        <p:nvSpPr>
          <p:cNvPr id="12" name="Title 11"/>
          <p:cNvSpPr>
            <a:spLocks noGrp="1"/>
          </p:cNvSpPr>
          <p:nvPr>
            <p:ph type="title"/>
          </p:nvPr>
        </p:nvSpPr>
        <p:spPr>
          <a:xfrm>
            <a:off x="457200" y="1385385"/>
            <a:ext cx="8229600" cy="4855758"/>
          </a:xfrm>
        </p:spPr>
        <p:txBody>
          <a:bodyPr>
            <a:normAutofit/>
          </a:bodyPr>
          <a:lstStyle/>
          <a:p>
            <a:r>
              <a:rPr lang="en-US" i="1" dirty="0">
                <a:latin typeface="Arial"/>
                <a:cs typeface="Arial"/>
              </a:rPr>
              <a:t>Plants </a:t>
            </a:r>
            <a:r>
              <a:rPr lang="en-US" dirty="0">
                <a:latin typeface="Arial"/>
                <a:cs typeface="Arial"/>
              </a:rPr>
              <a:t>Unit</a:t>
            </a:r>
            <a:br>
              <a:rPr lang="en-US" dirty="0">
                <a:latin typeface="Arial"/>
                <a:cs typeface="Arial"/>
              </a:rPr>
            </a:br>
            <a:r>
              <a:rPr lang="en-US" sz="4000" dirty="0">
                <a:latin typeface="Arial"/>
                <a:cs typeface="Arial"/>
              </a:rPr>
              <a:t>Activity 3.5: Evidence-Based Arguments about Plants</a:t>
            </a:r>
            <a:br>
              <a:rPr lang="en-US" sz="4000" dirty="0">
                <a:latin typeface="Arial"/>
                <a:cs typeface="Arial"/>
              </a:rPr>
            </a:br>
            <a:br>
              <a:rPr lang="en-US" sz="4000" dirty="0">
                <a:latin typeface="Arial"/>
                <a:cs typeface="Arial"/>
              </a:rPr>
            </a:br>
            <a:r>
              <a:rPr lang="en-US" sz="3200" dirty="0">
                <a:latin typeface="Arial"/>
                <a:cs typeface="Arial"/>
              </a:rPr>
              <a:t>What Happens When Plants are Left in the Light and in the Dark?</a:t>
            </a:r>
            <a:br>
              <a:rPr lang="en-US" sz="3200" dirty="0">
                <a:latin typeface="Arial"/>
                <a:cs typeface="Arial"/>
              </a:rPr>
            </a:br>
            <a:r>
              <a:rPr lang="en-US" sz="3200" dirty="0">
                <a:latin typeface="Arial"/>
                <a:cs typeface="Arial"/>
              </a:rPr>
              <a:t>What Happens When Plants Grow?</a:t>
            </a:r>
          </a:p>
        </p:txBody>
      </p:sp>
      <p:sp>
        <p:nvSpPr>
          <p:cNvPr id="5" name="Slide Number Placeholder 4">
            <a:extLst>
              <a:ext uri="{FF2B5EF4-FFF2-40B4-BE49-F238E27FC236}">
                <a16:creationId xmlns:a16="http://schemas.microsoft.com/office/drawing/2014/main" id="{B83C08E0-1B42-4B59-AD70-62D5AE4B262D}"/>
              </a:ext>
            </a:extLst>
          </p:cNvPr>
          <p:cNvSpPr>
            <a:spLocks noGrp="1"/>
          </p:cNvSpPr>
          <p:nvPr>
            <p:ph type="sldNum" sz="quarter" idx="12"/>
          </p:nvPr>
        </p:nvSpPr>
        <p:spPr/>
        <p:txBody>
          <a:bodyPr/>
          <a:lstStyle/>
          <a:p>
            <a:fld id="{D3A1C050-F6FE-0E43-A9D0-F8EEADE3D1E4}" type="slidenum">
              <a:rPr lang="en-US" smtClean="0"/>
              <a:pPr/>
              <a:t>1</a:t>
            </a:fld>
            <a:endParaRPr lang="en-US"/>
          </a:p>
        </p:txBody>
      </p:sp>
    </p:spTree>
    <p:extLst>
      <p:ext uri="{BB962C8B-B14F-4D97-AF65-F5344CB8AC3E}">
        <p14:creationId xmlns:p14="http://schemas.microsoft.com/office/powerpoint/2010/main" val="58184821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Unanswered Questions</a:t>
            </a:r>
          </a:p>
        </p:txBody>
      </p:sp>
      <p:sp>
        <p:nvSpPr>
          <p:cNvPr id="3" name="Slide Number Placeholder 2"/>
          <p:cNvSpPr>
            <a:spLocks noGrp="1"/>
          </p:cNvSpPr>
          <p:nvPr>
            <p:ph type="sldNum" sz="quarter" idx="12"/>
          </p:nvPr>
        </p:nvSpPr>
        <p:spPr/>
        <p:txBody>
          <a:bodyPr/>
          <a:lstStyle/>
          <a:p>
            <a:fld id="{D3A1C050-F6FE-0E43-A9D0-F8EEADE3D1E4}" type="slidenum">
              <a:rPr lang="en-US" smtClean="0"/>
              <a:pPr/>
              <a:t>10</a:t>
            </a:fld>
            <a:endParaRPr lang="en-US"/>
          </a:p>
        </p:txBody>
      </p:sp>
      <p:pic>
        <p:nvPicPr>
          <p:cNvPr id="5" name="Picture 4">
            <a:extLst>
              <a:ext uri="{FF2B5EF4-FFF2-40B4-BE49-F238E27FC236}">
                <a16:creationId xmlns:a16="http://schemas.microsoft.com/office/drawing/2014/main" id="{3CCC3B4F-F706-1546-9EF9-69CD8974A3A9}"/>
              </a:ext>
            </a:extLst>
          </p:cNvPr>
          <p:cNvPicPr/>
          <p:nvPr/>
        </p:nvPicPr>
        <p:blipFill>
          <a:blip r:embed="rId3"/>
          <a:stretch>
            <a:fillRect/>
          </a:stretch>
        </p:blipFill>
        <p:spPr>
          <a:xfrm>
            <a:off x="616267" y="1250632"/>
            <a:ext cx="7816533" cy="5160942"/>
          </a:xfrm>
          <a:prstGeom prst="rect">
            <a:avLst/>
          </a:prstGeom>
        </p:spPr>
      </p:pic>
    </p:spTree>
    <p:extLst>
      <p:ext uri="{BB962C8B-B14F-4D97-AF65-F5344CB8AC3E}">
        <p14:creationId xmlns:p14="http://schemas.microsoft.com/office/powerpoint/2010/main" val="167624763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Save for later</a:t>
            </a:r>
          </a:p>
        </p:txBody>
      </p:sp>
      <p:sp>
        <p:nvSpPr>
          <p:cNvPr id="3" name="Content Placeholder 2"/>
          <p:cNvSpPr>
            <a:spLocks noGrp="1"/>
          </p:cNvSpPr>
          <p:nvPr>
            <p:ph idx="1"/>
          </p:nvPr>
        </p:nvSpPr>
        <p:spPr/>
        <p:txBody>
          <a:bodyPr/>
          <a:lstStyle/>
          <a:p>
            <a:r>
              <a:rPr lang="en-US" dirty="0"/>
              <a:t>Later, you will revisit your unanswered questions to see which ones </a:t>
            </a:r>
            <a:r>
              <a:rPr lang="en-US"/>
              <a:t>you’ve learned to answer.</a:t>
            </a:r>
            <a:endParaRPr lang="en-US" dirty="0"/>
          </a:p>
          <a:p>
            <a:endParaRPr lang="en-US" dirty="0"/>
          </a:p>
        </p:txBody>
      </p:sp>
      <p:sp>
        <p:nvSpPr>
          <p:cNvPr id="4" name="Slide Number Placeholder 3">
            <a:extLst>
              <a:ext uri="{FF2B5EF4-FFF2-40B4-BE49-F238E27FC236}">
                <a16:creationId xmlns:a16="http://schemas.microsoft.com/office/drawing/2014/main" id="{4C8C3C39-9419-4955-9814-63D7F8E73FFE}"/>
              </a:ext>
            </a:extLst>
          </p:cNvPr>
          <p:cNvSpPr>
            <a:spLocks noGrp="1"/>
          </p:cNvSpPr>
          <p:nvPr>
            <p:ph type="sldNum" sz="quarter" idx="12"/>
          </p:nvPr>
        </p:nvSpPr>
        <p:spPr/>
        <p:txBody>
          <a:bodyPr/>
          <a:lstStyle/>
          <a:p>
            <a:fld id="{D3A1C050-F6FE-0E43-A9D0-F8EEADE3D1E4}" type="slidenum">
              <a:rPr lang="en-US" smtClean="0"/>
              <a:pPr/>
              <a:t>11</a:t>
            </a:fld>
            <a:endParaRPr lang="en-US"/>
          </a:p>
        </p:txBody>
      </p:sp>
    </p:spTree>
    <p:extLst>
      <p:ext uri="{BB962C8B-B14F-4D97-AF65-F5344CB8AC3E}">
        <p14:creationId xmlns:p14="http://schemas.microsoft.com/office/powerpoint/2010/main" val="344595392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428331-F9EF-6A42-ABE3-35AC71C60E9A}"/>
              </a:ext>
            </a:extLst>
          </p:cNvPr>
          <p:cNvSpPr>
            <a:spLocks noGrp="1"/>
          </p:cNvSpPr>
          <p:nvPr>
            <p:ph type="title"/>
          </p:nvPr>
        </p:nvSpPr>
        <p:spPr/>
        <p:txBody>
          <a:bodyPr/>
          <a:lstStyle/>
          <a:p>
            <a:r>
              <a:rPr lang="en-US" dirty="0"/>
              <a:t>Exit Ticket</a:t>
            </a:r>
          </a:p>
        </p:txBody>
      </p:sp>
      <p:sp>
        <p:nvSpPr>
          <p:cNvPr id="3" name="Content Placeholder 2">
            <a:extLst>
              <a:ext uri="{FF2B5EF4-FFF2-40B4-BE49-F238E27FC236}">
                <a16:creationId xmlns:a16="http://schemas.microsoft.com/office/drawing/2014/main" id="{7D9069A4-238A-F74D-9636-4EADC03771FB}"/>
              </a:ext>
            </a:extLst>
          </p:cNvPr>
          <p:cNvSpPr>
            <a:spLocks noGrp="1"/>
          </p:cNvSpPr>
          <p:nvPr>
            <p:ph idx="1"/>
          </p:nvPr>
        </p:nvSpPr>
        <p:spPr/>
        <p:txBody>
          <a:bodyPr/>
          <a:lstStyle/>
          <a:p>
            <a:r>
              <a:rPr lang="en-US" dirty="0"/>
              <a:t>Conclusions</a:t>
            </a:r>
          </a:p>
          <a:p>
            <a:pPr lvl="1"/>
            <a:r>
              <a:rPr lang="en-US" dirty="0">
                <a:solidFill>
                  <a:srgbClr val="000000"/>
                </a:solidFill>
                <a:latin typeface="Calibri" panose="020F0502020204030204" pitchFamily="34" charset="0"/>
              </a:rPr>
              <a:t>What is our conclusion for the matter movement question from the investigation?</a:t>
            </a:r>
          </a:p>
          <a:p>
            <a:r>
              <a:rPr lang="en-US" dirty="0"/>
              <a:t>Predictions</a:t>
            </a:r>
          </a:p>
          <a:p>
            <a:pPr lvl="1"/>
            <a:r>
              <a:rPr lang="en-US" dirty="0">
                <a:solidFill>
                  <a:srgbClr val="000000"/>
                </a:solidFill>
                <a:latin typeface="Calibri" panose="020F0502020204030204" pitchFamily="34" charset="0"/>
              </a:rPr>
              <a:t>What other questions do you have about how plants grow? </a:t>
            </a:r>
          </a:p>
        </p:txBody>
      </p:sp>
      <p:sp>
        <p:nvSpPr>
          <p:cNvPr id="4" name="Slide Number Placeholder 3">
            <a:extLst>
              <a:ext uri="{FF2B5EF4-FFF2-40B4-BE49-F238E27FC236}">
                <a16:creationId xmlns:a16="http://schemas.microsoft.com/office/drawing/2014/main" id="{88671A43-0D0D-324B-9149-7B81DF8D5110}"/>
              </a:ext>
            </a:extLst>
          </p:cNvPr>
          <p:cNvSpPr>
            <a:spLocks noGrp="1"/>
          </p:cNvSpPr>
          <p:nvPr>
            <p:ph type="sldNum" sz="quarter" idx="12"/>
          </p:nvPr>
        </p:nvSpPr>
        <p:spPr/>
        <p:txBody>
          <a:bodyPr/>
          <a:lstStyle/>
          <a:p>
            <a:fld id="{C82A8714-C4A1-614E-B309-DB23F8B4D841}" type="slidenum">
              <a:rPr lang="en-US" smtClean="0"/>
              <a:t>12</a:t>
            </a:fld>
            <a:endParaRPr lang="en-US"/>
          </a:p>
        </p:txBody>
      </p:sp>
    </p:spTree>
    <p:extLst>
      <p:ext uri="{BB962C8B-B14F-4D97-AF65-F5344CB8AC3E}">
        <p14:creationId xmlns:p14="http://schemas.microsoft.com/office/powerpoint/2010/main" val="75994309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B3A661-34C2-3842-ADF0-37618B88BEBE}"/>
              </a:ext>
            </a:extLst>
          </p:cNvPr>
          <p:cNvSpPr>
            <a:spLocks noGrp="1"/>
          </p:cNvSpPr>
          <p:nvPr>
            <p:ph type="title"/>
          </p:nvPr>
        </p:nvSpPr>
        <p:spPr/>
        <p:txBody>
          <a:bodyPr/>
          <a:lstStyle/>
          <a:p>
            <a:r>
              <a:rPr lang="en-US" dirty="0"/>
              <a:t>Learning Tracking Tool</a:t>
            </a:r>
          </a:p>
        </p:txBody>
      </p:sp>
      <p:sp>
        <p:nvSpPr>
          <p:cNvPr id="3" name="Slide Number Placeholder 2">
            <a:extLst>
              <a:ext uri="{FF2B5EF4-FFF2-40B4-BE49-F238E27FC236}">
                <a16:creationId xmlns:a16="http://schemas.microsoft.com/office/drawing/2014/main" id="{2E7E7F18-C482-8A44-B238-1362A5B0543F}"/>
              </a:ext>
            </a:extLst>
          </p:cNvPr>
          <p:cNvSpPr>
            <a:spLocks noGrp="1"/>
          </p:cNvSpPr>
          <p:nvPr>
            <p:ph type="sldNum" sz="quarter" idx="12"/>
          </p:nvPr>
        </p:nvSpPr>
        <p:spPr/>
        <p:txBody>
          <a:bodyPr/>
          <a:lstStyle/>
          <a:p>
            <a:fld id="{D3A1C050-F6FE-0E43-A9D0-F8EEADE3D1E4}" type="slidenum">
              <a:rPr lang="en-US" smtClean="0"/>
              <a:pPr/>
              <a:t>13</a:t>
            </a:fld>
            <a:endParaRPr lang="en-US"/>
          </a:p>
        </p:txBody>
      </p:sp>
      <p:pic>
        <p:nvPicPr>
          <p:cNvPr id="6" name="Picture 5">
            <a:extLst>
              <a:ext uri="{FF2B5EF4-FFF2-40B4-BE49-F238E27FC236}">
                <a16:creationId xmlns:a16="http://schemas.microsoft.com/office/drawing/2014/main" id="{781383DA-83C6-774F-9BB7-1A83F44C50D5}"/>
              </a:ext>
            </a:extLst>
          </p:cNvPr>
          <p:cNvPicPr>
            <a:picLocks noChangeAspect="1"/>
          </p:cNvPicPr>
          <p:nvPr/>
        </p:nvPicPr>
        <p:blipFill>
          <a:blip r:embed="rId3"/>
          <a:stretch>
            <a:fillRect/>
          </a:stretch>
        </p:blipFill>
        <p:spPr>
          <a:xfrm>
            <a:off x="4879702" y="1930400"/>
            <a:ext cx="4086792" cy="2885440"/>
          </a:xfrm>
          <a:prstGeom prst="rect">
            <a:avLst/>
          </a:prstGeom>
          <a:ln>
            <a:solidFill>
              <a:schemeClr val="tx1"/>
            </a:solidFill>
          </a:ln>
        </p:spPr>
      </p:pic>
      <p:sp>
        <p:nvSpPr>
          <p:cNvPr id="8" name="TextBox 7">
            <a:extLst>
              <a:ext uri="{FF2B5EF4-FFF2-40B4-BE49-F238E27FC236}">
                <a16:creationId xmlns:a16="http://schemas.microsoft.com/office/drawing/2014/main" id="{9921F7DA-C085-9346-B015-FB6814FFB54D}"/>
              </a:ext>
            </a:extLst>
          </p:cNvPr>
          <p:cNvSpPr txBox="1"/>
          <p:nvPr/>
        </p:nvSpPr>
        <p:spPr>
          <a:xfrm>
            <a:off x="0" y="1269940"/>
            <a:ext cx="4981117" cy="5016758"/>
          </a:xfrm>
          <a:prstGeom prst="rect">
            <a:avLst/>
          </a:prstGeom>
          <a:noFill/>
        </p:spPr>
        <p:txBody>
          <a:bodyPr wrap="square" rtlCol="0">
            <a:spAutoFit/>
          </a:bodyPr>
          <a:lstStyle/>
          <a:p>
            <a:pPr marL="285750" indent="-285750">
              <a:buFont typeface="Arial" panose="020B0604020202020204" pitchFamily="34" charset="0"/>
              <a:buChar char="•"/>
            </a:pPr>
            <a:r>
              <a:rPr lang="en-US" sz="2000" dirty="0"/>
              <a:t>Record the activity chunk name  “Investigating Plants” and your role in the first column.</a:t>
            </a:r>
          </a:p>
          <a:p>
            <a:pPr marL="285750" indent="-285750">
              <a:buFont typeface="Arial" panose="020B0604020202020204" pitchFamily="34" charset="0"/>
              <a:buChar char="•"/>
            </a:pPr>
            <a:endParaRPr lang="en-US" sz="2000" dirty="0"/>
          </a:p>
          <a:p>
            <a:pPr marL="285750" indent="-285750">
              <a:buFont typeface="Arial" panose="020B0604020202020204" pitchFamily="34" charset="0"/>
              <a:buChar char="•"/>
            </a:pPr>
            <a:r>
              <a:rPr lang="en-US" sz="2000" dirty="0"/>
              <a:t>Discuss what you did during the activity chunk and record your ideas in the column, “What Did We Do?”</a:t>
            </a:r>
          </a:p>
          <a:p>
            <a:pPr marL="285750" indent="-285750">
              <a:buFont typeface="Arial" panose="020B0604020202020204" pitchFamily="34" charset="0"/>
              <a:buChar char="•"/>
            </a:pPr>
            <a:endParaRPr lang="en-US" sz="2000" dirty="0"/>
          </a:p>
          <a:p>
            <a:pPr marL="285750" indent="-285750">
              <a:buFont typeface="Arial" panose="020B0604020202020204" pitchFamily="34" charset="0"/>
              <a:buChar char="•"/>
            </a:pPr>
            <a:r>
              <a:rPr lang="en-US" sz="2000" dirty="0"/>
              <a:t>Discuss with your classmates what you figured out will help you to answer the unit driving question. Record your ideas in the column “What Did We Figure Out?”</a:t>
            </a:r>
          </a:p>
          <a:p>
            <a:endParaRPr lang="en-US" sz="2000" dirty="0"/>
          </a:p>
          <a:p>
            <a:pPr marL="285750" indent="-285750">
              <a:buFont typeface="Arial" panose="020B0604020202020204" pitchFamily="34" charset="0"/>
              <a:buChar char="•"/>
            </a:pPr>
            <a:r>
              <a:rPr lang="en-US" sz="2000" dirty="0"/>
              <a:t>Discuss questions you now have related to the unit driving question and record them in the column “What Are We Asking Now?”</a:t>
            </a:r>
          </a:p>
        </p:txBody>
      </p:sp>
    </p:spTree>
    <p:extLst>
      <p:ext uri="{BB962C8B-B14F-4D97-AF65-F5344CB8AC3E}">
        <p14:creationId xmlns:p14="http://schemas.microsoft.com/office/powerpoint/2010/main" val="279548091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38F1C14-32FF-4D44-9827-61899276E667}"/>
              </a:ext>
            </a:extLst>
          </p:cNvPr>
          <p:cNvSpPr>
            <a:spLocks noGrp="1"/>
          </p:cNvSpPr>
          <p:nvPr>
            <p:ph type="sldNum" sz="quarter" idx="12"/>
          </p:nvPr>
        </p:nvSpPr>
        <p:spPr/>
        <p:txBody>
          <a:bodyPr/>
          <a:lstStyle/>
          <a:p>
            <a:fld id="{D3A1C050-F6FE-0E43-A9D0-F8EEADE3D1E4}" type="slidenum">
              <a:rPr lang="en-US" smtClean="0"/>
              <a:pPr/>
              <a:t>2</a:t>
            </a:fld>
            <a:endParaRPr lang="en-US"/>
          </a:p>
        </p:txBody>
      </p:sp>
      <p:pic>
        <p:nvPicPr>
          <p:cNvPr id="4" name="Picture 3">
            <a:extLst>
              <a:ext uri="{FF2B5EF4-FFF2-40B4-BE49-F238E27FC236}">
                <a16:creationId xmlns:a16="http://schemas.microsoft.com/office/drawing/2014/main" id="{82693F94-1FB6-F84B-B192-B2E6AD38517C}"/>
              </a:ext>
            </a:extLst>
          </p:cNvPr>
          <p:cNvPicPr>
            <a:picLocks noChangeAspect="1"/>
          </p:cNvPicPr>
          <p:nvPr/>
        </p:nvPicPr>
        <p:blipFill>
          <a:blip r:embed="rId3"/>
          <a:stretch>
            <a:fillRect/>
          </a:stretch>
        </p:blipFill>
        <p:spPr>
          <a:xfrm>
            <a:off x="0" y="649827"/>
            <a:ext cx="9144000" cy="5558345"/>
          </a:xfrm>
          <a:prstGeom prst="rect">
            <a:avLst/>
          </a:prstGeom>
        </p:spPr>
      </p:pic>
      <p:sp>
        <p:nvSpPr>
          <p:cNvPr id="5" name="Oval Callout 4">
            <a:extLst>
              <a:ext uri="{FF2B5EF4-FFF2-40B4-BE49-F238E27FC236}">
                <a16:creationId xmlns:a16="http://schemas.microsoft.com/office/drawing/2014/main" id="{4F685F53-CD14-C846-8ADE-5939DDFF437E}"/>
              </a:ext>
            </a:extLst>
          </p:cNvPr>
          <p:cNvSpPr>
            <a:spLocks noChangeArrowheads="1"/>
          </p:cNvSpPr>
          <p:nvPr/>
        </p:nvSpPr>
        <p:spPr bwMode="auto">
          <a:xfrm>
            <a:off x="2429390" y="160598"/>
            <a:ext cx="1310968" cy="1301449"/>
          </a:xfrm>
          <a:prstGeom prst="wedgeEllipseCallout">
            <a:avLst>
              <a:gd name="adj1" fmla="val 85353"/>
              <a:gd name="adj2" fmla="val 49153"/>
            </a:avLst>
          </a:prstGeom>
          <a:solidFill>
            <a:schemeClr val="tx1">
              <a:lumMod val="65000"/>
              <a:lumOff val="35000"/>
            </a:schemeClr>
          </a:solidFill>
          <a:ln w="9525">
            <a:solidFill>
              <a:schemeClr val="tx1">
                <a:lumMod val="50000"/>
                <a:lumOff val="50000"/>
              </a:schemeClr>
            </a:solidFill>
            <a:miter lim="800000"/>
            <a:headEnd/>
            <a:tailEnd/>
          </a:ln>
          <a:effectLst>
            <a:outerShdw blurRad="40000" dist="23000" dir="5400000" rotWithShape="0">
              <a:srgbClr val="000000">
                <a:alpha val="34999"/>
              </a:srgbClr>
            </a:outerShdw>
          </a:effectLst>
        </p:spPr>
        <p:txBody>
          <a:bodyPr rot="0" vert="horz" wrap="square" lIns="53788" tIns="26894" rIns="53788" bIns="26894" anchor="ctr" anchorCtr="0" upright="1">
            <a:noAutofit/>
          </a:bodyPr>
          <a:lstStyle/>
          <a:p>
            <a:pPr algn="ctr"/>
            <a:r>
              <a:rPr lang="en-US" sz="2118" dirty="0">
                <a:solidFill>
                  <a:srgbClr val="FFFFFF"/>
                </a:solidFill>
                <a:latin typeface="Arial"/>
                <a:ea typeface="Times New Roman"/>
                <a:cs typeface="Times New Roman"/>
              </a:rPr>
              <a:t>You are here</a:t>
            </a:r>
            <a:endParaRPr lang="en-US" sz="2118" dirty="0">
              <a:latin typeface="Arial"/>
              <a:ea typeface="Times New Roman"/>
              <a:cs typeface="Times New Roman"/>
            </a:endParaRPr>
          </a:p>
        </p:txBody>
      </p:sp>
    </p:spTree>
    <p:extLst>
      <p:ext uri="{BB962C8B-B14F-4D97-AF65-F5344CB8AC3E}">
        <p14:creationId xmlns:p14="http://schemas.microsoft.com/office/powerpoint/2010/main" val="139463268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i="1" dirty="0"/>
              <a:t>Carbon TIME </a:t>
            </a:r>
            <a:r>
              <a:rPr lang="en-US" dirty="0"/>
              <a:t>Growing Plants</a:t>
            </a:r>
          </a:p>
        </p:txBody>
      </p:sp>
      <p:sp>
        <p:nvSpPr>
          <p:cNvPr id="5" name="Slide Number Placeholder 4"/>
          <p:cNvSpPr>
            <a:spLocks noGrp="1"/>
          </p:cNvSpPr>
          <p:nvPr>
            <p:ph type="sldNum" sz="quarter" idx="12"/>
          </p:nvPr>
        </p:nvSpPr>
        <p:spPr/>
        <p:txBody>
          <a:bodyPr/>
          <a:lstStyle/>
          <a:p>
            <a:fld id="{D3A1C050-F6FE-0E43-A9D0-F8EEADE3D1E4}" type="slidenum">
              <a:rPr lang="en-US" smtClean="0"/>
              <a:pPr/>
              <a:t>3</a:t>
            </a:fld>
            <a:endParaRPr lang="en-US"/>
          </a:p>
        </p:txBody>
      </p:sp>
      <p:pic>
        <p:nvPicPr>
          <p:cNvPr id="7" name="Picture 6">
            <a:hlinkClick r:id="rId3"/>
          </p:cNvPr>
          <p:cNvPicPr>
            <a:picLocks noChangeAspect="1"/>
          </p:cNvPicPr>
          <p:nvPr/>
        </p:nvPicPr>
        <p:blipFill rotWithShape="1">
          <a:blip r:embed="rId4"/>
          <a:srcRect t="-159" r="58645" b="34398"/>
          <a:stretch/>
        </p:blipFill>
        <p:spPr>
          <a:xfrm>
            <a:off x="672353" y="1822542"/>
            <a:ext cx="7799293" cy="4076234"/>
          </a:xfrm>
          <a:prstGeom prst="rect">
            <a:avLst/>
          </a:prstGeom>
        </p:spPr>
      </p:pic>
    </p:spTree>
    <p:extLst>
      <p:ext uri="{BB962C8B-B14F-4D97-AF65-F5344CB8AC3E}">
        <p14:creationId xmlns:p14="http://schemas.microsoft.com/office/powerpoint/2010/main" val="254806703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Title 1"/>
          <p:cNvSpPr>
            <a:spLocks noGrp="1"/>
          </p:cNvSpPr>
          <p:nvPr>
            <p:ph type="title"/>
          </p:nvPr>
        </p:nvSpPr>
        <p:spPr/>
        <p:txBody>
          <a:bodyPr/>
          <a:lstStyle/>
          <a:p>
            <a:r>
              <a:rPr lang="en-US" dirty="0">
                <a:latin typeface="Calibri" charset="0"/>
              </a:rPr>
              <a:t>Reviewing class results</a:t>
            </a:r>
          </a:p>
        </p:txBody>
      </p:sp>
      <p:sp>
        <p:nvSpPr>
          <p:cNvPr id="15362" name="Subtitle 2"/>
          <p:cNvSpPr>
            <a:spLocks noGrp="1"/>
          </p:cNvSpPr>
          <p:nvPr>
            <p:ph sz="half" idx="1"/>
          </p:nvPr>
        </p:nvSpPr>
        <p:spPr>
          <a:xfrm>
            <a:off x="457200" y="1600201"/>
            <a:ext cx="7896908" cy="1138410"/>
          </a:xfrm>
        </p:spPr>
        <p:txBody>
          <a:bodyPr>
            <a:normAutofit fontScale="92500"/>
          </a:bodyPr>
          <a:lstStyle/>
          <a:p>
            <a:r>
              <a:rPr lang="en-US" dirty="0">
                <a:solidFill>
                  <a:srgbClr val="000000"/>
                </a:solidFill>
                <a:latin typeface="Calibri" charset="0"/>
              </a:rPr>
              <a:t>What patterns did we observe in mass change?</a:t>
            </a:r>
          </a:p>
          <a:p>
            <a:r>
              <a:rPr lang="en-US" dirty="0">
                <a:solidFill>
                  <a:srgbClr val="000000"/>
                </a:solidFill>
                <a:latin typeface="Calibri" charset="0"/>
              </a:rPr>
              <a:t>What patterns did we observe in BTB color change?</a:t>
            </a:r>
          </a:p>
        </p:txBody>
      </p:sp>
      <p:sp>
        <p:nvSpPr>
          <p:cNvPr id="5" name="Slide Number Placeholder 4"/>
          <p:cNvSpPr>
            <a:spLocks noGrp="1"/>
          </p:cNvSpPr>
          <p:nvPr>
            <p:ph type="sldNum" sz="quarter" idx="12"/>
          </p:nvPr>
        </p:nvSpPr>
        <p:spPr/>
        <p:txBody>
          <a:bodyPr/>
          <a:lstStyle/>
          <a:p>
            <a:fld id="{D3A1C050-F6FE-0E43-A9D0-F8EEADE3D1E4}" type="slidenum">
              <a:rPr lang="en-US" smtClean="0"/>
              <a:pPr/>
              <a:t>4</a:t>
            </a:fld>
            <a:endParaRPr lang="en-US"/>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653054" y="3091336"/>
            <a:ext cx="3505199" cy="3320238"/>
          </a:xfrm>
          <a:prstGeom prst="rect">
            <a:avLst/>
          </a:prstGeom>
        </p:spPr>
      </p:pic>
    </p:spTree>
    <p:extLst>
      <p:ext uri="{BB962C8B-B14F-4D97-AF65-F5344CB8AC3E}">
        <p14:creationId xmlns:p14="http://schemas.microsoft.com/office/powerpoint/2010/main" val="340865414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55588"/>
            <a:ext cx="8229600" cy="979511"/>
          </a:xfrm>
        </p:spPr>
        <p:txBody>
          <a:bodyPr>
            <a:noAutofit/>
          </a:bodyPr>
          <a:lstStyle/>
          <a:p>
            <a:pPr algn="ctr"/>
            <a:r>
              <a:rPr lang="en-US" sz="4400" b="0" dirty="0"/>
              <a:t>Evidence-Based Arguments</a:t>
            </a:r>
          </a:p>
        </p:txBody>
      </p:sp>
      <p:sp>
        <p:nvSpPr>
          <p:cNvPr id="7" name="Text Placeholder 6"/>
          <p:cNvSpPr>
            <a:spLocks noGrp="1"/>
          </p:cNvSpPr>
          <p:nvPr>
            <p:ph type="body" sz="half" idx="2"/>
          </p:nvPr>
        </p:nvSpPr>
        <p:spPr/>
        <p:txBody>
          <a:bodyPr>
            <a:normAutofit fontScale="85000" lnSpcReduction="20000"/>
          </a:bodyPr>
          <a:lstStyle/>
          <a:p>
            <a:r>
              <a:rPr lang="en-US" sz="2800" dirty="0"/>
              <a:t>Refer to your Three Questions handout for:</a:t>
            </a:r>
          </a:p>
          <a:p>
            <a:pPr marL="457200" indent="-457200">
              <a:buFont typeface="Arial" panose="020B0604020202020204" pitchFamily="34" charset="0"/>
              <a:buChar char="•"/>
            </a:pPr>
            <a:r>
              <a:rPr lang="en-US" sz="2800" dirty="0"/>
              <a:t>Prompting about what type of information to include in each row, and</a:t>
            </a:r>
          </a:p>
          <a:p>
            <a:pPr marL="457200" indent="-457200">
              <a:buFont typeface="Arial" panose="020B0604020202020204" pitchFamily="34" charset="0"/>
              <a:buChar char="•"/>
            </a:pPr>
            <a:r>
              <a:rPr lang="en-US" sz="2800" dirty="0"/>
              <a:t>Suggestions about what kind of evidence you might use for each of the Three Questions.</a:t>
            </a:r>
          </a:p>
        </p:txBody>
      </p:sp>
      <p:sp>
        <p:nvSpPr>
          <p:cNvPr id="5" name="Slide Number Placeholder 4"/>
          <p:cNvSpPr>
            <a:spLocks noGrp="1"/>
          </p:cNvSpPr>
          <p:nvPr>
            <p:ph type="sldNum" sz="quarter" idx="12"/>
          </p:nvPr>
        </p:nvSpPr>
        <p:spPr/>
        <p:txBody>
          <a:bodyPr/>
          <a:lstStyle/>
          <a:p>
            <a:fld id="{D3A1C050-F6FE-0E43-A9D0-F8EEADE3D1E4}" type="slidenum">
              <a:rPr lang="en-US" smtClean="0"/>
              <a:pPr/>
              <a:t>5</a:t>
            </a:fld>
            <a:endParaRPr lang="en-US"/>
          </a:p>
        </p:txBody>
      </p:sp>
      <p:pic>
        <p:nvPicPr>
          <p:cNvPr id="1026"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14281" t="22466" r="14931" b="10671"/>
          <a:stretch/>
        </p:blipFill>
        <p:spPr bwMode="auto">
          <a:xfrm>
            <a:off x="3465513" y="2343755"/>
            <a:ext cx="5514079" cy="2929703"/>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spTree>
    <p:extLst>
      <p:ext uri="{BB962C8B-B14F-4D97-AF65-F5344CB8AC3E}">
        <p14:creationId xmlns:p14="http://schemas.microsoft.com/office/powerpoint/2010/main" val="400706898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Comparing ideas with a partner</a:t>
            </a:r>
          </a:p>
        </p:txBody>
      </p:sp>
      <p:sp>
        <p:nvSpPr>
          <p:cNvPr id="6" name="Content Placeholder 5"/>
          <p:cNvSpPr>
            <a:spLocks noGrp="1"/>
          </p:cNvSpPr>
          <p:nvPr>
            <p:ph idx="1"/>
          </p:nvPr>
        </p:nvSpPr>
        <p:spPr/>
        <p:txBody>
          <a:bodyPr>
            <a:normAutofit fontScale="92500" lnSpcReduction="10000"/>
          </a:bodyPr>
          <a:lstStyle/>
          <a:p>
            <a:r>
              <a:rPr lang="en-US" dirty="0"/>
              <a:t>Compare your evidence, conclusions, and unanswered questions for each of the Three Questions.</a:t>
            </a:r>
          </a:p>
          <a:p>
            <a:pPr lvl="1"/>
            <a:r>
              <a:rPr lang="en-US" dirty="0"/>
              <a:t>How are they alike?</a:t>
            </a:r>
          </a:p>
          <a:p>
            <a:pPr lvl="1"/>
            <a:r>
              <a:rPr lang="en-US" dirty="0"/>
              <a:t>How are they different?</a:t>
            </a:r>
          </a:p>
          <a:p>
            <a:r>
              <a:rPr lang="en-US" dirty="0"/>
              <a:t>Convince each other: </a:t>
            </a:r>
          </a:p>
          <a:p>
            <a:pPr lvl="1"/>
            <a:r>
              <a:rPr lang="en-US" dirty="0"/>
              <a:t>Work with your partner to agree on evidence, conclusions, and unanswered questions. </a:t>
            </a:r>
          </a:p>
          <a:p>
            <a:pPr lvl="1"/>
            <a:r>
              <a:rPr lang="en-US" dirty="0"/>
              <a:t>Make revisions to your argument. </a:t>
            </a:r>
          </a:p>
          <a:p>
            <a:pPr lvl="1"/>
            <a:r>
              <a:rPr lang="en-US" dirty="0"/>
              <a:t>Notice any areas of disagreement so these can be addressed as a whole class.</a:t>
            </a:r>
          </a:p>
        </p:txBody>
      </p:sp>
      <p:sp>
        <p:nvSpPr>
          <p:cNvPr id="5" name="Slide Number Placeholder 4"/>
          <p:cNvSpPr>
            <a:spLocks noGrp="1"/>
          </p:cNvSpPr>
          <p:nvPr>
            <p:ph type="sldNum" sz="quarter" idx="12"/>
          </p:nvPr>
        </p:nvSpPr>
        <p:spPr/>
        <p:txBody>
          <a:bodyPr/>
          <a:lstStyle/>
          <a:p>
            <a:fld id="{D3A1C050-F6FE-0E43-A9D0-F8EEADE3D1E4}" type="slidenum">
              <a:rPr lang="en-US" smtClean="0"/>
              <a:pPr/>
              <a:t>6</a:t>
            </a:fld>
            <a:endParaRPr lang="en-US"/>
          </a:p>
        </p:txBody>
      </p:sp>
    </p:spTree>
    <p:extLst>
      <p:ext uri="{BB962C8B-B14F-4D97-AF65-F5344CB8AC3E}">
        <p14:creationId xmlns:p14="http://schemas.microsoft.com/office/powerpoint/2010/main" val="22795943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accent5">
              <a:lumMod val="60000"/>
              <a:lumOff val="40000"/>
            </a:schemeClr>
          </a:solidFill>
        </p:spPr>
        <p:txBody>
          <a:bodyPr>
            <a:normAutofit fontScale="90000"/>
          </a:bodyPr>
          <a:lstStyle/>
          <a:p>
            <a:r>
              <a:rPr lang="en-US" dirty="0"/>
              <a:t>What are your arguments about the Matter Movement Question?</a:t>
            </a:r>
          </a:p>
        </p:txBody>
      </p:sp>
      <p:sp>
        <p:nvSpPr>
          <p:cNvPr id="31749" name="Slide Number Placeholder 4"/>
          <p:cNvSpPr>
            <a:spLocks noGrp="1"/>
          </p:cNvSpPr>
          <p:nvPr>
            <p:ph type="sldNum" sz="quarter" idx="12"/>
          </p:nvPr>
        </p:nvSpPr>
        <p:spPr/>
        <p:txBody>
          <a:bodyPr/>
          <a:lstStyle/>
          <a:p>
            <a:fld id="{A3C3AF16-7B17-AB44-8DC6-35B1D1372D3A}" type="slidenum">
              <a:rPr lang="en-US" smtClean="0"/>
              <a:pPr/>
              <a:t>7</a:t>
            </a:fld>
            <a:endParaRPr lang="en-US"/>
          </a:p>
        </p:txBody>
      </p:sp>
      <p:graphicFrame>
        <p:nvGraphicFramePr>
          <p:cNvPr id="5" name="Content Placeholder 2"/>
          <p:cNvGraphicFramePr>
            <a:graphicFrameLocks noGrp="1"/>
          </p:cNvGraphicFramePr>
          <p:nvPr>
            <p:ph idx="1"/>
            <p:extLst>
              <p:ext uri="{D42A27DB-BD31-4B8C-83A1-F6EECF244321}">
                <p14:modId xmlns:p14="http://schemas.microsoft.com/office/powerpoint/2010/main" val="9583247"/>
              </p:ext>
            </p:extLst>
          </p:nvPr>
        </p:nvGraphicFramePr>
        <p:xfrm>
          <a:off x="457200" y="1504950"/>
          <a:ext cx="8229600" cy="4851400"/>
        </p:xfrm>
        <a:graphic>
          <a:graphicData uri="http://schemas.openxmlformats.org/drawingml/2006/table">
            <a:tbl>
              <a:tblPr firstRow="1" bandRow="1">
                <a:tableStyleId>{5940675A-B579-460E-94D1-54222C63F5DA}</a:tableStyleId>
              </a:tblPr>
              <a:tblGrid>
                <a:gridCol w="2743200">
                  <a:extLst>
                    <a:ext uri="{9D8B030D-6E8A-4147-A177-3AD203B41FA5}">
                      <a16:colId xmlns:a16="http://schemas.microsoft.com/office/drawing/2014/main" val="20000"/>
                    </a:ext>
                  </a:extLst>
                </a:gridCol>
                <a:gridCol w="2743200">
                  <a:extLst>
                    <a:ext uri="{9D8B030D-6E8A-4147-A177-3AD203B41FA5}">
                      <a16:colId xmlns:a16="http://schemas.microsoft.com/office/drawing/2014/main" val="20001"/>
                    </a:ext>
                  </a:extLst>
                </a:gridCol>
                <a:gridCol w="2743200">
                  <a:extLst>
                    <a:ext uri="{9D8B030D-6E8A-4147-A177-3AD203B41FA5}">
                      <a16:colId xmlns:a16="http://schemas.microsoft.com/office/drawing/2014/main" val="20002"/>
                    </a:ext>
                  </a:extLst>
                </a:gridCol>
              </a:tblGrid>
              <a:tr h="370840">
                <a:tc>
                  <a:txBody>
                    <a:bodyPr/>
                    <a:lstStyle/>
                    <a:p>
                      <a:pPr marL="0" indent="0" algn="ctr">
                        <a:buNone/>
                      </a:pPr>
                      <a:r>
                        <a:rPr lang="en-US" sz="1800" dirty="0"/>
                        <a:t>Evidence</a:t>
                      </a:r>
                    </a:p>
                  </a:txBody>
                  <a:tcPr/>
                </a:tc>
                <a:tc>
                  <a:txBody>
                    <a:bodyPr/>
                    <a:lstStyle/>
                    <a:p>
                      <a:pPr marL="0" indent="0" algn="ctr">
                        <a:buNone/>
                      </a:pPr>
                      <a:r>
                        <a:rPr lang="en-US" sz="1800" dirty="0"/>
                        <a:t>Conclusions</a:t>
                      </a:r>
                    </a:p>
                  </a:txBody>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800" dirty="0"/>
                        <a:t>Unanswered Questions</a:t>
                      </a:r>
                    </a:p>
                  </a:txBody>
                  <a:tcPr/>
                </a:tc>
                <a:extLst>
                  <a:ext uri="{0D108BD9-81ED-4DB2-BD59-A6C34878D82A}">
                    <a16:rowId xmlns:a16="http://schemas.microsoft.com/office/drawing/2014/main" val="10000"/>
                  </a:ext>
                </a:extLst>
              </a:tr>
              <a:tr h="370840">
                <a:tc>
                  <a:txBody>
                    <a:bodyPr/>
                    <a:lstStyle/>
                    <a:p>
                      <a:endParaRPr lang="en-US" dirty="0"/>
                    </a:p>
                  </a:txBody>
                  <a:tcPr/>
                </a:tc>
                <a:tc>
                  <a:txBody>
                    <a:bodyPr/>
                    <a:lstStyle/>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txBody>
                  <a:tcPr/>
                </a:tc>
                <a:tc>
                  <a:txBody>
                    <a:bodyPr/>
                    <a:lstStyle/>
                    <a:p>
                      <a:endParaRPr lang="en-US" dirty="0"/>
                    </a:p>
                  </a:txBody>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2226227569"/>
      </p:ext>
    </p:extLst>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accent5">
              <a:lumMod val="60000"/>
              <a:lumOff val="40000"/>
            </a:schemeClr>
          </a:solidFill>
        </p:spPr>
        <p:txBody>
          <a:bodyPr rtlCol="0">
            <a:normAutofit fontScale="90000"/>
          </a:bodyPr>
          <a:lstStyle/>
          <a:p>
            <a:pPr eaLnBrk="1" fontAlgn="auto" hangingPunct="1">
              <a:spcAft>
                <a:spcPts val="0"/>
              </a:spcAft>
              <a:defRPr/>
            </a:pPr>
            <a:r>
              <a:rPr lang="en-US" dirty="0">
                <a:ea typeface="+mj-ea"/>
                <a:cs typeface="+mj-cs"/>
              </a:rPr>
              <a:t>What are </a:t>
            </a:r>
            <a:r>
              <a:rPr lang="en-US" dirty="0"/>
              <a:t>y</a:t>
            </a:r>
            <a:r>
              <a:rPr lang="en-US" dirty="0">
                <a:ea typeface="+mj-ea"/>
                <a:cs typeface="+mj-cs"/>
              </a:rPr>
              <a:t>our </a:t>
            </a:r>
            <a:r>
              <a:rPr lang="en-US" dirty="0"/>
              <a:t>a</a:t>
            </a:r>
            <a:r>
              <a:rPr lang="en-US" dirty="0">
                <a:ea typeface="+mj-ea"/>
                <a:cs typeface="+mj-cs"/>
              </a:rPr>
              <a:t>rguments about the Matter Change Question?</a:t>
            </a:r>
          </a:p>
        </p:txBody>
      </p:sp>
      <p:sp>
        <p:nvSpPr>
          <p:cNvPr id="32773" name="Slide Number Placeholder 4"/>
          <p:cNvSpPr>
            <a:spLocks noGrp="1"/>
          </p:cNvSpPr>
          <p:nvPr>
            <p:ph type="sldNum" sz="quarter" idx="12"/>
          </p:nvPr>
        </p:nvSpPr>
        <p:spPr bwMode="auto">
          <a:noFill/>
          <a:ln>
            <a:miter lim="800000"/>
            <a:headEnd/>
            <a:tailEnd/>
          </a:ln>
        </p:spPr>
        <p:txBody>
          <a:bodyPr/>
          <a:lstStyle/>
          <a:p>
            <a:fld id="{47724CA7-C261-BC42-9763-CFE3670B2301}" type="slidenum">
              <a:rPr lang="en-US" smtClean="0"/>
              <a:pPr/>
              <a:t>8</a:t>
            </a:fld>
            <a:endParaRPr lang="en-US"/>
          </a:p>
        </p:txBody>
      </p:sp>
      <p:graphicFrame>
        <p:nvGraphicFramePr>
          <p:cNvPr id="9" name="Content Placeholder 2"/>
          <p:cNvGraphicFramePr>
            <a:graphicFrameLocks noGrp="1"/>
          </p:cNvGraphicFramePr>
          <p:nvPr>
            <p:ph idx="1"/>
            <p:extLst>
              <p:ext uri="{D42A27DB-BD31-4B8C-83A1-F6EECF244321}">
                <p14:modId xmlns:p14="http://schemas.microsoft.com/office/powerpoint/2010/main" val="635509229"/>
              </p:ext>
            </p:extLst>
          </p:nvPr>
        </p:nvGraphicFramePr>
        <p:xfrm>
          <a:off x="457200" y="1504950"/>
          <a:ext cx="8229600" cy="4851400"/>
        </p:xfrm>
        <a:graphic>
          <a:graphicData uri="http://schemas.openxmlformats.org/drawingml/2006/table">
            <a:tbl>
              <a:tblPr firstRow="1" bandRow="1">
                <a:tableStyleId>{5940675A-B579-460E-94D1-54222C63F5DA}</a:tableStyleId>
              </a:tblPr>
              <a:tblGrid>
                <a:gridCol w="2743200">
                  <a:extLst>
                    <a:ext uri="{9D8B030D-6E8A-4147-A177-3AD203B41FA5}">
                      <a16:colId xmlns:a16="http://schemas.microsoft.com/office/drawing/2014/main" val="20000"/>
                    </a:ext>
                  </a:extLst>
                </a:gridCol>
                <a:gridCol w="2743200">
                  <a:extLst>
                    <a:ext uri="{9D8B030D-6E8A-4147-A177-3AD203B41FA5}">
                      <a16:colId xmlns:a16="http://schemas.microsoft.com/office/drawing/2014/main" val="20001"/>
                    </a:ext>
                  </a:extLst>
                </a:gridCol>
                <a:gridCol w="2743200">
                  <a:extLst>
                    <a:ext uri="{9D8B030D-6E8A-4147-A177-3AD203B41FA5}">
                      <a16:colId xmlns:a16="http://schemas.microsoft.com/office/drawing/2014/main" val="20002"/>
                    </a:ext>
                  </a:extLst>
                </a:gridCol>
              </a:tblGrid>
              <a:tr h="370840">
                <a:tc>
                  <a:txBody>
                    <a:bodyPr/>
                    <a:lstStyle/>
                    <a:p>
                      <a:pPr marL="0" indent="0" algn="ctr">
                        <a:buNone/>
                      </a:pPr>
                      <a:r>
                        <a:rPr lang="en-US" sz="1800" dirty="0"/>
                        <a:t>Evidence</a:t>
                      </a:r>
                    </a:p>
                  </a:txBody>
                  <a:tcPr/>
                </a:tc>
                <a:tc>
                  <a:txBody>
                    <a:bodyPr/>
                    <a:lstStyle/>
                    <a:p>
                      <a:pPr marL="0" indent="0" algn="ctr">
                        <a:buNone/>
                      </a:pPr>
                      <a:r>
                        <a:rPr lang="en-US" sz="1800" dirty="0"/>
                        <a:t>Conclusions</a:t>
                      </a:r>
                    </a:p>
                  </a:txBody>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800" dirty="0"/>
                        <a:t>Unanswered Questions</a:t>
                      </a:r>
                    </a:p>
                  </a:txBody>
                  <a:tcPr/>
                </a:tc>
                <a:extLst>
                  <a:ext uri="{0D108BD9-81ED-4DB2-BD59-A6C34878D82A}">
                    <a16:rowId xmlns:a16="http://schemas.microsoft.com/office/drawing/2014/main" val="10000"/>
                  </a:ext>
                </a:extLst>
              </a:tr>
              <a:tr h="370840">
                <a:tc>
                  <a:txBody>
                    <a:bodyPr/>
                    <a:lstStyle/>
                    <a:p>
                      <a:endParaRPr lang="en-US" dirty="0"/>
                    </a:p>
                  </a:txBody>
                  <a:tcPr/>
                </a:tc>
                <a:tc>
                  <a:txBody>
                    <a:bodyPr/>
                    <a:lstStyle/>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txBody>
                  <a:tcPr/>
                </a:tc>
                <a:tc>
                  <a:txBody>
                    <a:bodyPr/>
                    <a:lstStyle/>
                    <a:p>
                      <a:endParaRPr lang="en-US" dirty="0"/>
                    </a:p>
                  </a:txBody>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416584940"/>
      </p:ext>
    </p:extLst>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rgbClr val="FFCC00"/>
          </a:solidFill>
        </p:spPr>
        <p:txBody>
          <a:bodyPr rtlCol="0">
            <a:normAutofit fontScale="90000"/>
          </a:bodyPr>
          <a:lstStyle/>
          <a:p>
            <a:pPr eaLnBrk="1" fontAlgn="auto" hangingPunct="1">
              <a:spcAft>
                <a:spcPts val="0"/>
              </a:spcAft>
              <a:defRPr/>
            </a:pPr>
            <a:r>
              <a:rPr lang="en-US" dirty="0">
                <a:ea typeface="+mj-ea"/>
                <a:cs typeface="+mj-cs"/>
              </a:rPr>
              <a:t>What are </a:t>
            </a:r>
            <a:r>
              <a:rPr lang="en-US" dirty="0"/>
              <a:t>y</a:t>
            </a:r>
            <a:r>
              <a:rPr lang="en-US" dirty="0">
                <a:ea typeface="+mj-ea"/>
                <a:cs typeface="+mj-cs"/>
              </a:rPr>
              <a:t>our </a:t>
            </a:r>
            <a:r>
              <a:rPr lang="en-US" dirty="0"/>
              <a:t>a</a:t>
            </a:r>
            <a:r>
              <a:rPr lang="en-US" dirty="0">
                <a:ea typeface="+mj-ea"/>
                <a:cs typeface="+mj-cs"/>
              </a:rPr>
              <a:t>rguments about the Energy Change Question?</a:t>
            </a:r>
          </a:p>
        </p:txBody>
      </p:sp>
      <p:sp>
        <p:nvSpPr>
          <p:cNvPr id="33797" name="Slide Number Placeholder 4"/>
          <p:cNvSpPr>
            <a:spLocks noGrp="1"/>
          </p:cNvSpPr>
          <p:nvPr>
            <p:ph type="sldNum" sz="quarter" idx="12"/>
          </p:nvPr>
        </p:nvSpPr>
        <p:spPr bwMode="auto">
          <a:noFill/>
          <a:ln>
            <a:miter lim="800000"/>
            <a:headEnd/>
            <a:tailEnd/>
          </a:ln>
        </p:spPr>
        <p:txBody>
          <a:bodyPr/>
          <a:lstStyle/>
          <a:p>
            <a:fld id="{EFEE1DE9-DDD7-F34E-9280-2EF4A132E896}" type="slidenum">
              <a:rPr lang="en-US" smtClean="0"/>
              <a:pPr/>
              <a:t>9</a:t>
            </a:fld>
            <a:endParaRPr lang="en-US"/>
          </a:p>
        </p:txBody>
      </p:sp>
      <p:graphicFrame>
        <p:nvGraphicFramePr>
          <p:cNvPr id="6" name="Content Placeholder 2"/>
          <p:cNvGraphicFramePr>
            <a:graphicFrameLocks noGrp="1"/>
          </p:cNvGraphicFramePr>
          <p:nvPr>
            <p:ph idx="1"/>
            <p:extLst>
              <p:ext uri="{D42A27DB-BD31-4B8C-83A1-F6EECF244321}">
                <p14:modId xmlns:p14="http://schemas.microsoft.com/office/powerpoint/2010/main" val="635509229"/>
              </p:ext>
            </p:extLst>
          </p:nvPr>
        </p:nvGraphicFramePr>
        <p:xfrm>
          <a:off x="457200" y="1504950"/>
          <a:ext cx="8229600" cy="4851400"/>
        </p:xfrm>
        <a:graphic>
          <a:graphicData uri="http://schemas.openxmlformats.org/drawingml/2006/table">
            <a:tbl>
              <a:tblPr firstRow="1" bandRow="1">
                <a:tableStyleId>{5940675A-B579-460E-94D1-54222C63F5DA}</a:tableStyleId>
              </a:tblPr>
              <a:tblGrid>
                <a:gridCol w="2743200">
                  <a:extLst>
                    <a:ext uri="{9D8B030D-6E8A-4147-A177-3AD203B41FA5}">
                      <a16:colId xmlns:a16="http://schemas.microsoft.com/office/drawing/2014/main" val="20000"/>
                    </a:ext>
                  </a:extLst>
                </a:gridCol>
                <a:gridCol w="2743200">
                  <a:extLst>
                    <a:ext uri="{9D8B030D-6E8A-4147-A177-3AD203B41FA5}">
                      <a16:colId xmlns:a16="http://schemas.microsoft.com/office/drawing/2014/main" val="20001"/>
                    </a:ext>
                  </a:extLst>
                </a:gridCol>
                <a:gridCol w="2743200">
                  <a:extLst>
                    <a:ext uri="{9D8B030D-6E8A-4147-A177-3AD203B41FA5}">
                      <a16:colId xmlns:a16="http://schemas.microsoft.com/office/drawing/2014/main" val="20002"/>
                    </a:ext>
                  </a:extLst>
                </a:gridCol>
              </a:tblGrid>
              <a:tr h="370840">
                <a:tc>
                  <a:txBody>
                    <a:bodyPr/>
                    <a:lstStyle/>
                    <a:p>
                      <a:pPr marL="0" indent="0" algn="ctr">
                        <a:buNone/>
                      </a:pPr>
                      <a:r>
                        <a:rPr lang="en-US" sz="1800" dirty="0"/>
                        <a:t>Evidence</a:t>
                      </a:r>
                    </a:p>
                  </a:txBody>
                  <a:tcPr/>
                </a:tc>
                <a:tc>
                  <a:txBody>
                    <a:bodyPr/>
                    <a:lstStyle/>
                    <a:p>
                      <a:pPr marL="0" indent="0" algn="ctr">
                        <a:buNone/>
                      </a:pPr>
                      <a:r>
                        <a:rPr lang="en-US" sz="1800" dirty="0"/>
                        <a:t>Conclusions</a:t>
                      </a:r>
                    </a:p>
                  </a:txBody>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800" dirty="0"/>
                        <a:t>Unanswered Questions</a:t>
                      </a:r>
                    </a:p>
                  </a:txBody>
                  <a:tcPr/>
                </a:tc>
                <a:extLst>
                  <a:ext uri="{0D108BD9-81ED-4DB2-BD59-A6C34878D82A}">
                    <a16:rowId xmlns:a16="http://schemas.microsoft.com/office/drawing/2014/main" val="10000"/>
                  </a:ext>
                </a:extLst>
              </a:tr>
              <a:tr h="370840">
                <a:tc>
                  <a:txBody>
                    <a:bodyPr/>
                    <a:lstStyle/>
                    <a:p>
                      <a:endParaRPr lang="en-US" dirty="0"/>
                    </a:p>
                  </a:txBody>
                  <a:tcPr/>
                </a:tc>
                <a:tc>
                  <a:txBody>
                    <a:bodyPr/>
                    <a:lstStyle/>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txBody>
                  <a:tcPr/>
                </a:tc>
                <a:tc>
                  <a:txBody>
                    <a:bodyPr/>
                    <a:lstStyle/>
                    <a:p>
                      <a:endParaRPr lang="en-US" dirty="0"/>
                    </a:p>
                  </a:txBody>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459860466"/>
      </p:ext>
    </p:extLst>
  </p:cSld>
  <p:clrMapOvr>
    <a:masterClrMapping/>
  </p:clrMapOvr>
  <p:transition/>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2690</TotalTime>
  <Words>2004</Words>
  <Application>Microsoft Macintosh PowerPoint</Application>
  <PresentationFormat>On-screen Show (4:3)</PresentationFormat>
  <Paragraphs>179</Paragraphs>
  <Slides>13</Slides>
  <Notes>13</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13</vt:i4>
      </vt:variant>
    </vt:vector>
  </HeadingPairs>
  <TitlesOfParts>
    <vt:vector size="16" baseType="lpstr">
      <vt:lpstr>Arial</vt:lpstr>
      <vt:lpstr>Calibri</vt:lpstr>
      <vt:lpstr>Office Theme</vt:lpstr>
      <vt:lpstr>Plants Unit Activity 3.5: Evidence-Based Arguments about Plants  What Happens When Plants are Left in the Light and in the Dark? What Happens When Plants Grow?</vt:lpstr>
      <vt:lpstr>PowerPoint Presentation</vt:lpstr>
      <vt:lpstr>Carbon TIME Growing Plants</vt:lpstr>
      <vt:lpstr>Reviewing class results</vt:lpstr>
      <vt:lpstr>Evidence-Based Arguments</vt:lpstr>
      <vt:lpstr>Comparing ideas with a partner</vt:lpstr>
      <vt:lpstr>What are your arguments about the Matter Movement Question?</vt:lpstr>
      <vt:lpstr>What are your arguments about the Matter Change Question?</vt:lpstr>
      <vt:lpstr>What are your arguments about the Energy Change Question?</vt:lpstr>
      <vt:lpstr>Unanswered Questions</vt:lpstr>
      <vt:lpstr>Save for later</vt:lpstr>
      <vt:lpstr>Exit Ticket</vt:lpstr>
      <vt:lpstr>Learning Tracking Tool</vt:lpstr>
    </vt:vector>
  </TitlesOfParts>
  <Company>Michigan State University</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Jenny Dauer</dc:creator>
  <cp:lastModifiedBy>Tompkins, Elizabeth</cp:lastModifiedBy>
  <cp:revision>104</cp:revision>
  <dcterms:created xsi:type="dcterms:W3CDTF">2014-04-16T14:40:57Z</dcterms:created>
  <dcterms:modified xsi:type="dcterms:W3CDTF">2020-08-06T19:26:33Z</dcterms:modified>
</cp:coreProperties>
</file>