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9"/>
  </p:notesMasterIdLst>
  <p:handoutMasterIdLst>
    <p:handoutMasterId r:id="rId20"/>
  </p:handoutMasterIdLst>
  <p:sldIdLst>
    <p:sldId id="332" r:id="rId2"/>
    <p:sldId id="339" r:id="rId3"/>
    <p:sldId id="379" r:id="rId4"/>
    <p:sldId id="380" r:id="rId5"/>
    <p:sldId id="399" r:id="rId6"/>
    <p:sldId id="398" r:id="rId7"/>
    <p:sldId id="402" r:id="rId8"/>
    <p:sldId id="403" r:id="rId9"/>
    <p:sldId id="382" r:id="rId10"/>
    <p:sldId id="383" r:id="rId11"/>
    <p:sldId id="384" r:id="rId12"/>
    <p:sldId id="385" r:id="rId13"/>
    <p:sldId id="386" r:id="rId14"/>
    <p:sldId id="387" r:id="rId15"/>
    <p:sldId id="388" r:id="rId16"/>
    <p:sldId id="389" r:id="rId17"/>
    <p:sldId id="390" r:id="rId18"/>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Calibri" pitchFamily="34" charset="0"/>
        <a:ea typeface="+mn-ea"/>
        <a:cs typeface="+mn-cs"/>
      </a:defRPr>
    </a:lvl1pPr>
    <a:lvl2pPr marL="457200" algn="l" defTabSz="457200" rtl="0" fontAlgn="base">
      <a:spcBef>
        <a:spcPct val="0"/>
      </a:spcBef>
      <a:spcAft>
        <a:spcPct val="0"/>
      </a:spcAft>
      <a:defRPr kern="1200">
        <a:solidFill>
          <a:schemeClr val="tx1"/>
        </a:solidFill>
        <a:latin typeface="Calibri" pitchFamily="34" charset="0"/>
        <a:ea typeface="+mn-ea"/>
        <a:cs typeface="+mn-cs"/>
      </a:defRPr>
    </a:lvl2pPr>
    <a:lvl3pPr marL="914400" algn="l" defTabSz="457200" rtl="0" fontAlgn="base">
      <a:spcBef>
        <a:spcPct val="0"/>
      </a:spcBef>
      <a:spcAft>
        <a:spcPct val="0"/>
      </a:spcAft>
      <a:defRPr kern="1200">
        <a:solidFill>
          <a:schemeClr val="tx1"/>
        </a:solidFill>
        <a:latin typeface="Calibri" pitchFamily="34" charset="0"/>
        <a:ea typeface="+mn-ea"/>
        <a:cs typeface="+mn-cs"/>
      </a:defRPr>
    </a:lvl3pPr>
    <a:lvl4pPr marL="1371600" algn="l" defTabSz="457200" rtl="0" fontAlgn="base">
      <a:spcBef>
        <a:spcPct val="0"/>
      </a:spcBef>
      <a:spcAft>
        <a:spcPct val="0"/>
      </a:spcAft>
      <a:defRPr kern="1200">
        <a:solidFill>
          <a:schemeClr val="tx1"/>
        </a:solidFill>
        <a:latin typeface="Calibri" pitchFamily="34" charset="0"/>
        <a:ea typeface="+mn-ea"/>
        <a:cs typeface="+mn-cs"/>
      </a:defRPr>
    </a:lvl4pPr>
    <a:lvl5pPr marL="1828800" algn="l" defTabSz="457200" rtl="0" fontAlgn="base">
      <a:spcBef>
        <a:spcPct val="0"/>
      </a:spcBef>
      <a:spcAft>
        <a:spcPct val="0"/>
      </a:spcAft>
      <a:defRPr kern="1200">
        <a:solidFill>
          <a:schemeClr val="tx1"/>
        </a:solidFill>
        <a:latin typeface="Calibri" pitchFamily="34" charset="0"/>
        <a:ea typeface="+mn-ea"/>
        <a:cs typeface="+mn-cs"/>
      </a:defRPr>
    </a:lvl5pPr>
    <a:lvl6pPr marL="2286000" algn="l" defTabSz="914400" rtl="0" eaLnBrk="1" latinLnBrk="0" hangingPunct="1">
      <a:defRPr kern="1200">
        <a:solidFill>
          <a:schemeClr val="tx1"/>
        </a:solidFill>
        <a:latin typeface="Calibri" pitchFamily="34" charset="0"/>
        <a:ea typeface="+mn-ea"/>
        <a:cs typeface="+mn-cs"/>
      </a:defRPr>
    </a:lvl6pPr>
    <a:lvl7pPr marL="2743200" algn="l" defTabSz="914400" rtl="0" eaLnBrk="1" latinLnBrk="0" hangingPunct="1">
      <a:defRPr kern="1200">
        <a:solidFill>
          <a:schemeClr val="tx1"/>
        </a:solidFill>
        <a:latin typeface="Calibri" pitchFamily="34" charset="0"/>
        <a:ea typeface="+mn-ea"/>
        <a:cs typeface="+mn-cs"/>
      </a:defRPr>
    </a:lvl7pPr>
    <a:lvl8pPr marL="3200400" algn="l" defTabSz="914400" rtl="0" eaLnBrk="1" latinLnBrk="0" hangingPunct="1">
      <a:defRPr kern="1200">
        <a:solidFill>
          <a:schemeClr val="tx1"/>
        </a:solidFill>
        <a:latin typeface="Calibri" pitchFamily="34" charset="0"/>
        <a:ea typeface="+mn-ea"/>
        <a:cs typeface="+mn-cs"/>
      </a:defRPr>
    </a:lvl8pPr>
    <a:lvl9pPr marL="3657600" algn="l" defTabSz="914400" rtl="0" eaLnBrk="1" latinLnBrk="0" hangingPunct="1">
      <a:defRPr kern="1200">
        <a:solidFill>
          <a:schemeClr val="tx1"/>
        </a:solidFill>
        <a:latin typeface="Calibri" pitchFamily="34" charset="0"/>
        <a:ea typeface="+mn-ea"/>
        <a:cs typeface="+mn-cs"/>
      </a:defRPr>
    </a:lvl9pPr>
  </p:defaultTextStyle>
  <p:extLst>
    <p:ext uri="{EFAFB233-063F-42B5-8137-9DF3F51BA10A}">
      <p15:sldGuideLst xmlns:p15="http://schemas.microsoft.com/office/powerpoint/2012/main">
        <p15:guide id="1" orient="horz" pos="1882">
          <p15:clr>
            <a:srgbClr val="A4A3A4"/>
          </p15:clr>
        </p15:guide>
        <p15:guide id="2" pos="113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16C4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59" autoAdjust="0"/>
    <p:restoredTop sz="88620" autoAdjust="0"/>
  </p:normalViewPr>
  <p:slideViewPr>
    <p:cSldViewPr snapToGrid="0" snapToObjects="1" showGuides="1">
      <p:cViewPr varScale="1">
        <p:scale>
          <a:sx n="84" d="100"/>
          <a:sy n="84" d="100"/>
        </p:scale>
        <p:origin x="1520" y="176"/>
      </p:cViewPr>
      <p:guideLst>
        <p:guide orient="horz" pos="1882"/>
        <p:guide pos="1132"/>
      </p:guideLst>
    </p:cSldViewPr>
  </p:slideViewPr>
  <p:notesTextViewPr>
    <p:cViewPr>
      <p:scale>
        <a:sx n="100" d="100"/>
        <a:sy n="100" d="100"/>
      </p:scale>
      <p:origin x="0" y="0"/>
    </p:cViewPr>
  </p:notesTextViewPr>
  <p:sorterViewPr>
    <p:cViewPr varScale="1">
      <p:scale>
        <a:sx n="100" d="100"/>
        <a:sy n="100" d="100"/>
      </p:scale>
      <p:origin x="0" y="-1638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BC32EC7A-E24D-4A04-A209-13D8BFCD96E2}" type="datetimeFigureOut">
              <a:rPr lang="en-US"/>
              <a:pPr>
                <a:defRPr/>
              </a:pPr>
              <a:t>8/14/19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5156989C-F072-4A43-8A02-18E37B182F54}" type="slidenum">
              <a:rPr lang="en-US"/>
              <a:pPr>
                <a:defRPr/>
              </a:pPr>
              <a:t>‹#›</a:t>
            </a:fld>
            <a:endParaRPr lang="en-US"/>
          </a:p>
        </p:txBody>
      </p:sp>
    </p:spTree>
    <p:extLst>
      <p:ext uri="{BB962C8B-B14F-4D97-AF65-F5344CB8AC3E}">
        <p14:creationId xmlns:p14="http://schemas.microsoft.com/office/powerpoint/2010/main" val="36928946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7EE6164C-12D9-4BE1-874C-536CD0064B6B}" type="datetimeFigureOut">
              <a:rPr lang="en-US"/>
              <a:pPr>
                <a:defRPr/>
              </a:pPr>
              <a:t>8/14/19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743F2B95-6723-4664-AF5C-EF8D4405177E}" type="slidenum">
              <a:rPr lang="en-US"/>
              <a:pPr>
                <a:defRPr/>
              </a:pPr>
              <a:t>‹#›</a:t>
            </a:fld>
            <a:endParaRPr lang="en-US"/>
          </a:p>
        </p:txBody>
      </p:sp>
    </p:spTree>
    <p:extLst>
      <p:ext uri="{BB962C8B-B14F-4D97-AF65-F5344CB8AC3E}">
        <p14:creationId xmlns:p14="http://schemas.microsoft.com/office/powerpoint/2010/main" val="2428501310"/>
      </p:ext>
    </p:extLst>
  </p:cSld>
  <p:clrMap bg1="lt1" tx1="dk1" bg2="lt2" tx2="dk2" accent1="accent1" accent2="accent2" accent3="accent3" accent4="accent4" accent5="accent5" accent6="accent6" hlink="hlink" folHlink="folHlink"/>
  <p:hf hdr="0" ftr="0" dt="0"/>
  <p:notesStyle>
    <a:lvl1pPr algn="l" defTabSz="457200" rtl="0" fontAlgn="base">
      <a:spcBef>
        <a:spcPct val="30000"/>
      </a:spcBef>
      <a:spcAft>
        <a:spcPct val="0"/>
      </a:spcAft>
      <a:defRPr sz="1200" kern="1200">
        <a:solidFill>
          <a:schemeClr val="tx1"/>
        </a:solidFill>
        <a:latin typeface="+mn-lt"/>
        <a:ea typeface="+mn-ea"/>
        <a:cs typeface="+mn-cs"/>
      </a:defRPr>
    </a:lvl1pPr>
    <a:lvl2pPr marL="457200" algn="l" defTabSz="457200" rtl="0" fontAlgn="base">
      <a:spcBef>
        <a:spcPct val="30000"/>
      </a:spcBef>
      <a:spcAft>
        <a:spcPct val="0"/>
      </a:spcAft>
      <a:defRPr sz="1200" kern="1200">
        <a:solidFill>
          <a:schemeClr val="tx1"/>
        </a:solidFill>
        <a:latin typeface="+mn-lt"/>
        <a:ea typeface="+mn-ea"/>
        <a:cs typeface="+mn-cs"/>
      </a:defRPr>
    </a:lvl2pPr>
    <a:lvl3pPr marL="914400" algn="l" defTabSz="457200" rtl="0" fontAlgn="base">
      <a:spcBef>
        <a:spcPct val="30000"/>
      </a:spcBef>
      <a:spcAft>
        <a:spcPct val="0"/>
      </a:spcAft>
      <a:defRPr sz="1200" kern="1200">
        <a:solidFill>
          <a:schemeClr val="tx1"/>
        </a:solidFill>
        <a:latin typeface="+mn-lt"/>
        <a:ea typeface="+mn-ea"/>
        <a:cs typeface="+mn-cs"/>
      </a:defRPr>
    </a:lvl3pPr>
    <a:lvl4pPr marL="1371600" algn="l" defTabSz="457200" rtl="0" fontAlgn="base">
      <a:spcBef>
        <a:spcPct val="30000"/>
      </a:spcBef>
      <a:spcAft>
        <a:spcPct val="0"/>
      </a:spcAft>
      <a:defRPr sz="1200" kern="1200">
        <a:solidFill>
          <a:schemeClr val="tx1"/>
        </a:solidFill>
        <a:latin typeface="+mn-lt"/>
        <a:ea typeface="+mn-ea"/>
        <a:cs typeface="+mn-cs"/>
      </a:defRPr>
    </a:lvl4pPr>
    <a:lvl5pPr marL="1828800" algn="l" defTabSz="457200" rtl="0" fontAlgn="base">
      <a:spcBef>
        <a:spcPct val="30000"/>
      </a:spcBef>
      <a:spcAft>
        <a:spcPct val="0"/>
      </a:spcAft>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a:p>
            <a:pPr lvl="0"/>
            <a:endParaRPr lang="en-US" sz="1200" b="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start to think about how plants grow.</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today’s activity we will use molecular modeling to think about how plants grow through biosynthesis.</a:t>
            </a:r>
          </a:p>
          <a:p>
            <a:r>
              <a:rPr lang="en-US" sz="1200" kern="1200" dirty="0">
                <a:solidFill>
                  <a:schemeClr val="tx1"/>
                </a:solidFill>
                <a:effectLst/>
                <a:latin typeface="+mn-lt"/>
                <a:ea typeface="+mn-ea"/>
                <a:cs typeface="+mn-cs"/>
              </a:rPr>
              <a:t>Open 5.3 Molecular Models for Plants Growing: Biosynthesis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Craig Douglas, Michigan State University</a:t>
            </a:r>
          </a:p>
          <a:p>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4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cut up their monomers so each piece of paper only has one monomer molecule.  Have students place a “chemical energy card” on the reactants side of their placemat, along with their amino acids, fatty acids, glycerol, and glucose molecules. </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9.  Have students cut off an –H and –OH of each monomer, then tape together three glucose monomers to form one starch polymer and two water molecules. Then, watch the animation on slides 10-11.</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12. Have students cut off an –H and –OH of each monomer, tape together four amino acid monomers to form one protein polymer and three water molecules. Then, watch the animation on slides 13-14.</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10</a:t>
            </a:fld>
            <a:endParaRPr lang="en-US"/>
          </a:p>
        </p:txBody>
      </p:sp>
    </p:spTree>
    <p:extLst>
      <p:ext uri="{BB962C8B-B14F-4D97-AF65-F5344CB8AC3E}">
        <p14:creationId xmlns:p14="http://schemas.microsoft.com/office/powerpoint/2010/main" val="26906147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Craig Douglas, Michigan State University </a:t>
            </a:r>
          </a:p>
          <a:p>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4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cut up their monomers so each piece of paper only has one monomer molecule.  Have students place a “chemical energy card” on the reactants side of their placemat, along with their amino acids, fatty acids, glycerol, and glucose molecules. </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9.  Have students cut off an –H and –OH of each monomer, then tape together three glucose monomers to form one starch polymer and two water molecules. Then, watch the animation on slides 10-11.</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12. Have students cut off an –H and –OH of each monomer, tape together four amino acid monomers to form one protein polymer and three water molecules. Then, watch the animation on slides 13-14.</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11</a:t>
            </a:fld>
            <a:endParaRPr lang="en-US" sz="1200">
              <a:latin typeface="Calibri" pitchFamily="34" charset="0"/>
            </a:endParaRPr>
          </a:p>
        </p:txBody>
      </p:sp>
    </p:spTree>
    <p:extLst>
      <p:ext uri="{BB962C8B-B14F-4D97-AF65-F5344CB8AC3E}">
        <p14:creationId xmlns:p14="http://schemas.microsoft.com/office/powerpoint/2010/main" val="10218221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1"/>
            <a:endParaRPr lang="en-US" sz="1200" b="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12. Have students cut off an –H and –OH of each monomer, tape together four amino acid monomers to form one protein polymer and three water molecules. Then, watch the animation on slides 13-14.</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34091212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Craig Douglas, Michigan State University</a:t>
            </a:r>
          </a:p>
          <a:p>
            <a:endParaRPr lang="en-US" sz="1200" kern="1200" baseline="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12. Have students cut off an –H and –OH of each monomer, tape together four amino acid monomers to form one protein polymer and three water molecules. Then, watch the animation on slides 13-14.</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13</a:t>
            </a:fld>
            <a:endParaRPr lang="en-US"/>
          </a:p>
        </p:txBody>
      </p:sp>
    </p:spTree>
    <p:extLst>
      <p:ext uri="{BB962C8B-B14F-4D97-AF65-F5344CB8AC3E}">
        <p14:creationId xmlns:p14="http://schemas.microsoft.com/office/powerpoint/2010/main" val="10342980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Craig Douglas, Michigan State University</a:t>
            </a:r>
          </a:p>
          <a:p>
            <a:endParaRPr lang="en-US" sz="1200" kern="1200" baseline="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12. Have students cut off an –H and –OH of each monomer, tape together four amino acid monomers to form one protein polymer and three water molecules. Then, watch the animation on slides 13-14.</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14</a:t>
            </a:fld>
            <a:endParaRPr lang="en-US" sz="1200">
              <a:latin typeface="Calibri" pitchFamily="34" charset="0"/>
            </a:endParaRPr>
          </a:p>
        </p:txBody>
      </p:sp>
    </p:spTree>
    <p:extLst>
      <p:ext uri="{BB962C8B-B14F-4D97-AF65-F5344CB8AC3E}">
        <p14:creationId xmlns:p14="http://schemas.microsoft.com/office/powerpoint/2010/main" val="38974867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350077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1"/>
            <a:endParaRPr lang="en-US" sz="1200" b="1"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30923652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17</a:t>
            </a:fld>
            <a:endParaRPr lang="en-US"/>
          </a:p>
        </p:txBody>
      </p:sp>
    </p:spTree>
    <p:extLst>
      <p:ext uri="{BB962C8B-B14F-4D97-AF65-F5344CB8AC3E}">
        <p14:creationId xmlns:p14="http://schemas.microsoft.com/office/powerpoint/2010/main" val="27981132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a:t>
            </a:r>
            <a:r>
              <a:rPr lang="en-US" sz="1200" kern="1200">
                <a:solidFill>
                  <a:schemeClr val="tx1"/>
                </a:solidFill>
                <a:effectLst/>
                <a:latin typeface="+mn-lt"/>
                <a:ea typeface="+mn-ea"/>
                <a:cs typeface="+mn-cs"/>
              </a:rPr>
              <a:t>the 5.2 </a:t>
            </a:r>
            <a:r>
              <a:rPr lang="en-US" sz="1200" kern="1200" dirty="0">
                <a:solidFill>
                  <a:schemeClr val="tx1"/>
                </a:solidFill>
                <a:effectLst/>
                <a:latin typeface="+mn-lt"/>
                <a:ea typeface="+mn-ea"/>
                <a:cs typeface="+mn-cs"/>
              </a:rPr>
              <a:t>Molecular Models for Potatoes </a:t>
            </a:r>
            <a:r>
              <a:rPr lang="en-US" sz="1200" kern="1200">
                <a:solidFill>
                  <a:schemeClr val="tx1"/>
                </a:solidFill>
                <a:effectLst/>
                <a:latin typeface="+mn-lt"/>
                <a:ea typeface="+mn-ea"/>
                <a:cs typeface="+mn-cs"/>
              </a:rPr>
              <a:t>Growing Biosynthesis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4119572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the process at different scales for biosynthesis.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 </a:t>
            </a:r>
          </a:p>
          <a:p>
            <a:r>
              <a:rPr lang="en-US" sz="1200" kern="1200" dirty="0">
                <a:solidFill>
                  <a:schemeClr val="tx1"/>
                </a:solidFill>
                <a:effectLst/>
                <a:latin typeface="+mn-lt"/>
                <a:ea typeface="+mn-ea"/>
                <a:cs typeface="+mn-cs"/>
              </a:rPr>
              <a:t>Revisit the driving questions first seen in Activity 5.3. Tell students that today’s activity is focused at the atomic-molecular scale.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370235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 think about what happens to the glucose plants make during photosynthesis.</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Display slide 4 of the PPT.</a:t>
            </a:r>
          </a:p>
          <a:p>
            <a:pPr marL="0" indent="0">
              <a:buFont typeface="Arial"/>
              <a:buNone/>
            </a:pPr>
            <a:r>
              <a:rPr lang="en-US" sz="1200" kern="1200" dirty="0">
                <a:solidFill>
                  <a:schemeClr val="tx1"/>
                </a:solidFill>
                <a:effectLst/>
                <a:latin typeface="+mn-lt"/>
                <a:ea typeface="+mn-ea"/>
                <a:cs typeface="+mn-cs"/>
              </a:rPr>
              <a:t>Remind students that plants use glucose in two ways for growth and energy. They have already learned how plants use food for energy. In this activity they will model the chemical processes involved in growth, biosynthesis.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36626643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Image</a:t>
            </a:r>
            <a:r>
              <a:rPr lang="en-US" sz="1200" kern="1200" baseline="0" dirty="0">
                <a:solidFill>
                  <a:schemeClr val="tx1"/>
                </a:solidFill>
                <a:latin typeface="+mn-lt"/>
                <a:ea typeface="+mn-ea"/>
                <a:cs typeface="+mn-cs"/>
              </a:rPr>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latin typeface="+mn-lt"/>
              <a:ea typeface="+mn-ea"/>
              <a:cs typeface="+mn-cs"/>
            </a:endParaRPr>
          </a:p>
          <a:p>
            <a:pPr lvl="0"/>
            <a:r>
              <a:rPr lang="en-US" sz="1200" b="1" kern="1200" dirty="0">
                <a:solidFill>
                  <a:schemeClr val="tx1"/>
                </a:solidFill>
                <a:effectLst/>
                <a:latin typeface="+mn-lt"/>
                <a:ea typeface="+mn-ea"/>
                <a:cs typeface="+mn-cs"/>
              </a:rPr>
              <a:t>Tell students that glucose is used with soil minerals to make other small organic molecules (or monomers).</a:t>
            </a:r>
            <a:endParaRPr lang="en-US" sz="1200" kern="1200" dirty="0">
              <a:solidFill>
                <a:schemeClr val="tx1"/>
              </a:solidFill>
              <a:effectLst/>
              <a:latin typeface="+mn-lt"/>
              <a:ea typeface="+mn-ea"/>
              <a:cs typeface="+mn-cs"/>
            </a:endParaRPr>
          </a:p>
          <a:p>
            <a:pPr marL="0" indent="0">
              <a:buFont typeface="Arial"/>
              <a:buNone/>
            </a:pPr>
            <a:r>
              <a:rPr lang="en-US" sz="1200" kern="1200" dirty="0">
                <a:solidFill>
                  <a:schemeClr val="tx1"/>
                </a:solidFill>
                <a:effectLst/>
                <a:latin typeface="+mn-lt"/>
                <a:ea typeface="+mn-ea"/>
                <a:cs typeface="+mn-cs"/>
              </a:rPr>
              <a:t>Use slide 5 to explain how plants use the monomer they make in photosynthesis (glucose) to make all the other monomers they use to build polymers.  </a:t>
            </a:r>
          </a:p>
          <a:p>
            <a:pPr marL="171450" lvl="0" indent="-171450">
              <a:buFont typeface="Arial"/>
              <a:buChar char="•"/>
            </a:pPr>
            <a:r>
              <a:rPr lang="en-US" sz="1200" kern="1200" dirty="0">
                <a:solidFill>
                  <a:schemeClr val="tx1"/>
                </a:solidFill>
                <a:effectLst/>
                <a:latin typeface="+mn-lt"/>
                <a:ea typeface="+mn-ea"/>
                <a:cs typeface="+mn-cs"/>
              </a:rPr>
              <a:t>Point out that ammonia is also needed to supply the nitrogen atoms to make amino acids. Note: while we use nitrogen as a mineral example, plants use many other minerals in biosynthesis (e.g., Sulfur in some amino acids, Magnesium in chlorophyll).</a:t>
            </a:r>
          </a:p>
          <a:p>
            <a:pPr marL="171450" indent="-171450">
              <a:buFont typeface="Arial"/>
              <a:buChar char="•"/>
            </a:pPr>
            <a:r>
              <a:rPr lang="en-US" sz="1200" kern="1200" dirty="0">
                <a:solidFill>
                  <a:schemeClr val="tx1"/>
                </a:solidFill>
                <a:effectLst/>
                <a:latin typeface="+mn-lt"/>
                <a:ea typeface="+mn-ea"/>
                <a:cs typeface="+mn-cs"/>
              </a:rPr>
              <a:t>Note: This step was not introduced in the tracing in Activity 5.4.</a:t>
            </a:r>
            <a:r>
              <a:rPr lang="en-US" dirty="0">
                <a:effectLst/>
              </a:rPr>
              <a:t> </a:t>
            </a:r>
            <a:endParaRPr lang="en-US" dirty="0"/>
          </a:p>
        </p:txBody>
      </p:sp>
      <p:sp>
        <p:nvSpPr>
          <p:cNvPr id="4" name="Slide Number Placeholder 3"/>
          <p:cNvSpPr>
            <a:spLocks noGrp="1"/>
          </p:cNvSpPr>
          <p:nvPr>
            <p:ph type="sldNum" sz="quarter" idx="10"/>
          </p:nvPr>
        </p:nvSpPr>
        <p:spPr/>
        <p:txBody>
          <a:bodyPr/>
          <a:lstStyle/>
          <a:p>
            <a:fld id="{1A8DB5E6-0037-2142-8CF5-4CCB9A148583}" type="slidenum">
              <a:rPr lang="en-US" smtClean="0"/>
              <a:pPr/>
              <a:t>5</a:t>
            </a:fld>
            <a:endParaRPr lang="en-US"/>
          </a:p>
        </p:txBody>
      </p:sp>
    </p:spTree>
    <p:extLst>
      <p:ext uri="{BB962C8B-B14F-4D97-AF65-F5344CB8AC3E}">
        <p14:creationId xmlns:p14="http://schemas.microsoft.com/office/powerpoint/2010/main" val="3081250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Explain that after monomers are made, they are combined into polymers.</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Use slide 6 to explain how plants use small organic molecules (monomers) to make large organic molecules (polymers). This is how cells can grow bigger and divide. </a:t>
            </a:r>
          </a:p>
          <a:p>
            <a:pPr marL="0" lvl="0" indent="0">
              <a:buFont typeface="Arial"/>
              <a:buNone/>
            </a:pPr>
            <a:r>
              <a:rPr lang="en-US" sz="1200" kern="1200" dirty="0">
                <a:solidFill>
                  <a:schemeClr val="tx1"/>
                </a:solidFill>
                <a:effectLst/>
                <a:latin typeface="+mn-lt"/>
                <a:ea typeface="+mn-ea"/>
                <a:cs typeface="+mn-cs"/>
              </a:rPr>
              <a:t>Explain than large organic molecules are called polymers and small organic molecules are called monomers. It may help students to remember these words by explaining the meaning of the words’ prefixes (poly means many and mono means one).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34414466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Review the “rules” of molecular bonding in digestion. </a:t>
            </a:r>
            <a:endParaRPr lang="en-US" sz="1200" kern="1200" dirty="0">
              <a:solidFill>
                <a:schemeClr val="tx1"/>
              </a:solidFill>
              <a:effectLst/>
              <a:latin typeface="+mn-lt"/>
              <a:ea typeface="+mn-ea"/>
              <a:cs typeface="+mn-cs"/>
            </a:endParaRPr>
          </a:p>
          <a:p>
            <a:pPr marL="0" indent="0">
              <a:buFont typeface="Arial"/>
              <a:buNone/>
            </a:pPr>
            <a:r>
              <a:rPr lang="en-US" sz="1200" kern="1200" dirty="0">
                <a:solidFill>
                  <a:schemeClr val="tx1"/>
                </a:solidFill>
                <a:effectLst/>
                <a:latin typeface="+mn-lt"/>
                <a:ea typeface="+mn-ea"/>
                <a:cs typeface="+mn-cs"/>
              </a:rPr>
              <a:t>Use slide 7 to remind students how atoms bond to make molecules. </a:t>
            </a:r>
          </a:p>
          <a:p>
            <a:pPr marL="171450" lvl="0" indent="-171450">
              <a:buFont typeface="Arial"/>
              <a:buChar char="•"/>
            </a:pPr>
            <a:r>
              <a:rPr lang="en-US" sz="1200" kern="1200" dirty="0">
                <a:solidFill>
                  <a:schemeClr val="tx1"/>
                </a:solidFill>
                <a:effectLst/>
                <a:latin typeface="+mn-lt"/>
                <a:ea typeface="+mn-ea"/>
                <a:cs typeface="+mn-cs"/>
              </a:rPr>
              <a:t>Oxygen atoms bond to carbon or hydrogen (not other oxygen atoms) whenever possible. This will help students decide which monomer will bond to an –OH and which will bond to an –H. </a:t>
            </a:r>
          </a:p>
          <a:p>
            <a:pPr marL="171450" lvl="0" indent="-171450">
              <a:buFont typeface="Arial"/>
              <a:buChar char="•"/>
            </a:pPr>
            <a:r>
              <a:rPr lang="en-US" sz="1200" kern="1200" dirty="0">
                <a:solidFill>
                  <a:schemeClr val="tx1"/>
                </a:solidFill>
                <a:effectLst/>
                <a:latin typeface="+mn-lt"/>
                <a:ea typeface="+mn-ea"/>
                <a:cs typeface="+mn-cs"/>
              </a:rPr>
              <a:t>Nitrogen forms three bonds.</a:t>
            </a:r>
          </a:p>
          <a:p>
            <a:pPr marL="171450" indent="-171450">
              <a:buFont typeface="Arial"/>
              <a:buChar char="•"/>
            </a:pPr>
            <a:r>
              <a:rPr lang="en-US" sz="1200" kern="1200" dirty="0">
                <a:solidFill>
                  <a:schemeClr val="tx1"/>
                </a:solidFill>
                <a:effectLst/>
                <a:latin typeface="+mn-lt"/>
                <a:ea typeface="+mn-ea"/>
                <a:cs typeface="+mn-cs"/>
              </a:rPr>
              <a:t>Point out that digestion will not make or break "high energy" C-C or C-H bonds. Students can use this information to determine where to attach the –H vs. –OH in the activity.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2159605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 (molecule):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Remind students what is in plants.</a:t>
            </a:r>
            <a:endParaRPr lang="en-US" sz="1200" kern="1200" dirty="0">
              <a:solidFill>
                <a:schemeClr val="tx1"/>
              </a:solidFill>
              <a:effectLst/>
              <a:latin typeface="+mn-lt"/>
              <a:ea typeface="+mn-ea"/>
              <a:cs typeface="+mn-cs"/>
            </a:endParaRPr>
          </a:p>
          <a:p>
            <a:pPr marL="0" indent="0">
              <a:buFont typeface="Arial"/>
              <a:buNone/>
            </a:pPr>
            <a:r>
              <a:rPr lang="en-US" sz="1200" kern="1200" dirty="0">
                <a:solidFill>
                  <a:schemeClr val="tx1"/>
                </a:solidFill>
                <a:effectLst/>
                <a:latin typeface="+mn-lt"/>
                <a:ea typeface="+mn-ea"/>
                <a:cs typeface="+mn-cs"/>
              </a:rPr>
              <a:t>Show slide 8 to remind students of the information they learned from plant (leaves and seeds) nutritional labels: leaves are made primarily of carbohydrate (11g) and protein (2g), and seeds are made primarily of fat (50g), carbohydrate (22g), and protein (24g). This means that the cells in a plant are going to make fat, protein, and carbohydrate (starch) molecules so the cells can grow bigger and divide. </a:t>
            </a:r>
          </a:p>
          <a:p>
            <a:pPr marL="171450" lvl="0" indent="-171450">
              <a:buFont typeface="Arial"/>
              <a:buChar char="•"/>
            </a:pPr>
            <a:r>
              <a:rPr lang="en-US" sz="1200" kern="1200" dirty="0">
                <a:solidFill>
                  <a:schemeClr val="tx1"/>
                </a:solidFill>
                <a:effectLst/>
                <a:latin typeface="+mn-lt"/>
                <a:ea typeface="+mn-ea"/>
                <a:cs typeface="+mn-cs"/>
              </a:rPr>
              <a:t>Tell students that they will use the placemat and molecules to model the process of biosynthesis, which is what happens when plants build polymers from monomers</a:t>
            </a:r>
          </a:p>
          <a:p>
            <a:pPr marL="171450" lvl="0" indent="-171450">
              <a:buFont typeface="Arial"/>
              <a:buChar char="•"/>
            </a:pPr>
            <a:r>
              <a:rPr lang="en-US" sz="1200" kern="1200" dirty="0">
                <a:solidFill>
                  <a:schemeClr val="tx1"/>
                </a:solidFill>
                <a:effectLst/>
                <a:latin typeface="+mn-lt"/>
                <a:ea typeface="+mn-ea"/>
                <a:cs typeface="+mn-cs"/>
              </a:rPr>
              <a:t>Point out that when they are modeling, they should remember that during biosynthesis, no "high energy" C-C or C-H bonds will be made or broken. The chemical energy is conserved!</a:t>
            </a:r>
          </a:p>
          <a:p>
            <a:pPr marL="171450" indent="-171450">
              <a:buFont typeface="Arial"/>
              <a:buChar char="•"/>
            </a:pPr>
            <a:r>
              <a:rPr lang="en-US" sz="1200" kern="1200" dirty="0">
                <a:solidFill>
                  <a:schemeClr val="tx1"/>
                </a:solidFill>
                <a:effectLst/>
                <a:latin typeface="+mn-lt"/>
                <a:ea typeface="+mn-ea"/>
                <a:cs typeface="+mn-cs"/>
              </a:rPr>
              <a:t>Refer to the Digestion and Biosynthesis 11 x 17 Posters in your classroom to help students visualize the biosynthesis of monomers to polymers.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31488151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base" latinLnBrk="0" hangingPunct="1">
              <a:lnSpc>
                <a:spcPct val="100000"/>
              </a:lnSpc>
              <a:spcBef>
                <a:spcPct val="30000"/>
              </a:spcBef>
              <a:spcAft>
                <a:spcPct val="0"/>
              </a:spcAft>
              <a:buClrTx/>
              <a:buSzTx/>
              <a:buFontTx/>
              <a:buNone/>
              <a:tabLst/>
              <a:defRPr/>
            </a:pPr>
            <a:r>
              <a:rPr lang="en-US" sz="1200" kern="1200" dirty="0">
                <a:solidFill>
                  <a:schemeClr val="tx1"/>
                </a:solidFill>
                <a:effectLst/>
                <a:latin typeface="+mn-lt"/>
                <a:ea typeface="+mn-ea"/>
                <a:cs typeface="+mn-cs"/>
              </a:rPr>
              <a:t>Image Credit:</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Craig Douglas, Michigan State University</a:t>
            </a:r>
          </a:p>
          <a:p>
            <a:pPr marL="0" marR="0" lvl="0" indent="0" algn="l" defTabSz="457200" rtl="0" eaLnBrk="1" fontAlgn="base" latinLnBrk="0" hangingPunct="1">
              <a:lnSpc>
                <a:spcPct val="100000"/>
              </a:lnSpc>
              <a:spcBef>
                <a:spcPct val="30000"/>
              </a:spcBef>
              <a:spcAft>
                <a:spcPct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set up their reactants and model biosynthesis.</a:t>
            </a:r>
            <a:endParaRPr lang="en-US" sz="14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cut up their monomers so each piece of paper only has one monomer molecule.  Have students place a “chemical energy card” on the reactants side of their placemat, along with their amino acids, fatty acids, glycerol, and glucose molecules. </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Coach students to simulate the actual process of dehydration synthesis by making a water molecule </a:t>
            </a:r>
            <a:r>
              <a:rPr lang="en-US" sz="1200" i="1" kern="1200" dirty="0">
                <a:solidFill>
                  <a:schemeClr val="tx1"/>
                </a:solidFill>
                <a:effectLst/>
                <a:latin typeface="+mn-lt"/>
                <a:ea typeface="+mn-ea"/>
                <a:cs typeface="+mn-cs"/>
              </a:rPr>
              <a:t>each time</a:t>
            </a:r>
            <a:r>
              <a:rPr lang="en-US" sz="1200" kern="1200" dirty="0">
                <a:solidFill>
                  <a:schemeClr val="tx1"/>
                </a:solidFill>
                <a:effectLst/>
                <a:latin typeface="+mn-lt"/>
                <a:ea typeface="+mn-ea"/>
                <a:cs typeface="+mn-cs"/>
              </a:rPr>
              <a:t> they tape two monomers together. This helps show that each time a bond is broken a chemical reaction takes place and new bonds form. </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Carbohydrate</a:t>
            </a:r>
            <a:r>
              <a:rPr lang="en-US" sz="1200" kern="1200" dirty="0">
                <a:solidFill>
                  <a:schemeClr val="tx1"/>
                </a:solidFill>
                <a:effectLst/>
                <a:latin typeface="+mn-lt"/>
                <a:ea typeface="+mn-ea"/>
                <a:cs typeface="+mn-cs"/>
              </a:rPr>
              <a:t>: Show slide 9.  Have students cut off an –H and –OH of each monomer, then tape together three glucose monomers to form one starch polymer and two water molecules. Then, watch the animation on slides 10-11.</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Protein</a:t>
            </a:r>
            <a:r>
              <a:rPr lang="en-US" sz="1200" kern="1200" dirty="0">
                <a:solidFill>
                  <a:schemeClr val="tx1"/>
                </a:solidFill>
                <a:effectLst/>
                <a:latin typeface="+mn-lt"/>
                <a:ea typeface="+mn-ea"/>
                <a:cs typeface="+mn-cs"/>
              </a:rPr>
              <a:t>: Show slide 12. Have students cut off an –H and –OH of each monomer, tape together four amino acid monomers to form one protein polymer and three water molecules. Then, watch the animation on slides 13-14.</a:t>
            </a:r>
            <a:endParaRPr lang="en-US" sz="1400" kern="1200" dirty="0">
              <a:solidFill>
                <a:schemeClr val="tx1"/>
              </a:solidFill>
              <a:effectLst/>
              <a:latin typeface="+mn-lt"/>
              <a:ea typeface="+mn-ea"/>
              <a:cs typeface="+mn-cs"/>
            </a:endParaRPr>
          </a:p>
          <a:p>
            <a:pPr lvl="1"/>
            <a:r>
              <a:rPr lang="en-US" sz="1200" b="1" kern="1200" dirty="0">
                <a:solidFill>
                  <a:schemeClr val="tx1"/>
                </a:solidFill>
                <a:effectLst/>
                <a:latin typeface="+mn-lt"/>
                <a:ea typeface="+mn-ea"/>
                <a:cs typeface="+mn-cs"/>
              </a:rPr>
              <a:t>Fat</a:t>
            </a:r>
            <a:r>
              <a:rPr lang="en-US" sz="1200" kern="1200" dirty="0">
                <a:solidFill>
                  <a:schemeClr val="tx1"/>
                </a:solidFill>
                <a:effectLst/>
                <a:latin typeface="+mn-lt"/>
                <a:ea typeface="+mn-ea"/>
                <a:cs typeface="+mn-cs"/>
              </a:rPr>
              <a:t>: Show slide 15. Have students cut off an –H and –OH of each monomer, tape together one glycerol and three fatty acid monomers to form one fat polymer and three water molecules. Then, watch the animation on slides 16-17.</a:t>
            </a:r>
            <a:endParaRPr lang="en-US" sz="14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Have students move the new molecules with the energy card to the products side of their placemat. Ask students what is happening to energy during biosynthesis. Listen to see if they notice that chemical potential energy is conserved through the chemical change.</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23786317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Slide Number Placeholder 5"/>
          <p:cNvSpPr>
            <a:spLocks noGrp="1"/>
          </p:cNvSpPr>
          <p:nvPr>
            <p:ph type="sldNum" sz="quarter" idx="10"/>
          </p:nvPr>
        </p:nvSpPr>
        <p:spPr/>
        <p:txBody>
          <a:bodyPr/>
          <a:lstStyle>
            <a:lvl1pPr>
              <a:defRPr/>
            </a:lvl1pPr>
          </a:lstStyle>
          <a:p>
            <a:pPr>
              <a:defRPr/>
            </a:pPr>
            <a:fld id="{A153D199-85E7-40C7-B888-91F32A190B9F}" type="slidenum">
              <a:rPr lang="en-US"/>
              <a:pPr>
                <a:defRPr/>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8" name="TextBox 7"/>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6993361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2C8E013-247B-49B6-9DD8-2B1C88F0C75B}" type="slidenum">
              <a:rPr lang="en-US"/>
              <a:pPr>
                <a:defRPr/>
              </a:pPr>
              <a:t>‹#›</a:t>
            </a:fld>
            <a:endParaRPr lang="en-US"/>
          </a:p>
        </p:txBody>
      </p:sp>
    </p:spTree>
    <p:extLst>
      <p:ext uri="{BB962C8B-B14F-4D97-AF65-F5344CB8AC3E}">
        <p14:creationId xmlns:p14="http://schemas.microsoft.com/office/powerpoint/2010/main" val="34083369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5" name="Footer Placeholder 4"/>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C433B5C-218D-4EF1-8164-9020D9939A9E}" type="slidenum">
              <a:rPr lang="en-US"/>
              <a:pPr>
                <a:defRPr/>
              </a:pPr>
              <a:t>‹#›</a:t>
            </a:fld>
            <a:endParaRPr lang="en-US"/>
          </a:p>
        </p:txBody>
      </p:sp>
    </p:spTree>
    <p:extLst>
      <p:ext uri="{BB962C8B-B14F-4D97-AF65-F5344CB8AC3E}">
        <p14:creationId xmlns:p14="http://schemas.microsoft.com/office/powerpoint/2010/main" val="38293241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Slide Number Placeholder 5"/>
          <p:cNvSpPr>
            <a:spLocks noGrp="1"/>
          </p:cNvSpPr>
          <p:nvPr>
            <p:ph type="sldNum" sz="quarter" idx="10"/>
          </p:nvPr>
        </p:nvSpPr>
        <p:spPr/>
        <p:txBody>
          <a:bodyPr/>
          <a:lstStyle>
            <a:lvl1pPr>
              <a:defRPr/>
            </a:lvl1pPr>
          </a:lstStyle>
          <a:p>
            <a:pPr>
              <a:defRPr/>
            </a:pPr>
            <a:fld id="{D07E269F-9726-44B7-92E4-7A50054E190B}" type="slidenum">
              <a:rPr lang="en-US"/>
              <a:pPr>
                <a:defRPr/>
              </a:pPr>
              <a:t>‹#›</a:t>
            </a:fld>
            <a:endParaRPr lang="en-US"/>
          </a:p>
        </p:txBody>
      </p:sp>
    </p:spTree>
    <p:extLst>
      <p:ext uri="{BB962C8B-B14F-4D97-AF65-F5344CB8AC3E}">
        <p14:creationId xmlns:p14="http://schemas.microsoft.com/office/powerpoint/2010/main" val="6893773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17163B6C-3360-4CEC-8B29-248C5C8C4259}" type="slidenum">
              <a:rPr lang="en-US"/>
              <a:pPr>
                <a:defRPr/>
              </a:pPr>
              <a:t>‹#›</a:t>
            </a:fld>
            <a:endParaRPr lang="en-US"/>
          </a:p>
        </p:txBody>
      </p:sp>
    </p:spTree>
    <p:extLst>
      <p:ext uri="{BB962C8B-B14F-4D97-AF65-F5344CB8AC3E}">
        <p14:creationId xmlns:p14="http://schemas.microsoft.com/office/powerpoint/2010/main" val="7935981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D50D2227-8746-401E-9AD3-149EB37F187D}" type="slidenum">
              <a:rPr lang="en-US"/>
              <a:pPr>
                <a:defRPr/>
              </a:pPr>
              <a:t>‹#›</a:t>
            </a:fld>
            <a:endParaRPr lang="en-US"/>
          </a:p>
        </p:txBody>
      </p:sp>
    </p:spTree>
    <p:extLst>
      <p:ext uri="{BB962C8B-B14F-4D97-AF65-F5344CB8AC3E}">
        <p14:creationId xmlns:p14="http://schemas.microsoft.com/office/powerpoint/2010/main" val="40646060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
        <p:nvSpPr>
          <p:cNvPr id="8" name="Footer Placeholder 7"/>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9" name="Slide Number Placeholder 8"/>
          <p:cNvSpPr>
            <a:spLocks noGrp="1"/>
          </p:cNvSpPr>
          <p:nvPr>
            <p:ph type="sldNum" sz="quarter" idx="12"/>
          </p:nvPr>
        </p:nvSpPr>
        <p:spPr/>
        <p:txBody>
          <a:bodyPr/>
          <a:lstStyle>
            <a:lvl1pPr>
              <a:defRPr/>
            </a:lvl1pPr>
          </a:lstStyle>
          <a:p>
            <a:pPr>
              <a:defRPr/>
            </a:pPr>
            <a:fld id="{52BDC453-B1F5-42F9-B997-C04C83250C69}" type="slidenum">
              <a:rPr lang="en-US"/>
              <a:pPr>
                <a:defRPr/>
              </a:pPr>
              <a:t>‹#›</a:t>
            </a:fld>
            <a:endParaRPr lang="en-US"/>
          </a:p>
        </p:txBody>
      </p:sp>
    </p:spTree>
    <p:extLst>
      <p:ext uri="{BB962C8B-B14F-4D97-AF65-F5344CB8AC3E}">
        <p14:creationId xmlns:p14="http://schemas.microsoft.com/office/powerpoint/2010/main" val="15744411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4" name="Footer Placeholder 3"/>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5" name="Slide Number Placeholder 4"/>
          <p:cNvSpPr>
            <a:spLocks noGrp="1"/>
          </p:cNvSpPr>
          <p:nvPr>
            <p:ph type="sldNum" sz="quarter" idx="12"/>
          </p:nvPr>
        </p:nvSpPr>
        <p:spPr/>
        <p:txBody>
          <a:bodyPr/>
          <a:lstStyle>
            <a:lvl1pPr>
              <a:defRPr/>
            </a:lvl1pPr>
          </a:lstStyle>
          <a:p>
            <a:pPr>
              <a:defRPr/>
            </a:pPr>
            <a:fld id="{F359313E-C1DF-48B1-95AF-E4192BC71E0C}" type="slidenum">
              <a:rPr lang="en-US"/>
              <a:pPr>
                <a:defRPr/>
              </a:pPr>
              <a:t>‹#›</a:t>
            </a:fld>
            <a:endParaRPr lang="en-US"/>
          </a:p>
        </p:txBody>
      </p:sp>
    </p:spTree>
    <p:extLst>
      <p:ext uri="{BB962C8B-B14F-4D97-AF65-F5344CB8AC3E}">
        <p14:creationId xmlns:p14="http://schemas.microsoft.com/office/powerpoint/2010/main" val="3982030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3" name="Footer Placeholder 2"/>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4" name="Slide Number Placeholder 3"/>
          <p:cNvSpPr>
            <a:spLocks noGrp="1"/>
          </p:cNvSpPr>
          <p:nvPr>
            <p:ph type="sldNum" sz="quarter" idx="12"/>
          </p:nvPr>
        </p:nvSpPr>
        <p:spPr/>
        <p:txBody>
          <a:bodyPr/>
          <a:lstStyle>
            <a:lvl1pPr>
              <a:defRPr/>
            </a:lvl1pPr>
          </a:lstStyle>
          <a:p>
            <a:pPr>
              <a:defRPr/>
            </a:pPr>
            <a:fld id="{D5AE8C94-DA1E-48CA-AEE2-37FA2B7260BB}" type="slidenum">
              <a:rPr lang="en-US"/>
              <a:pPr>
                <a:defRPr/>
              </a:pPr>
              <a:t>‹#›</a:t>
            </a:fld>
            <a:endParaRPr lang="en-US"/>
          </a:p>
        </p:txBody>
      </p:sp>
    </p:spTree>
    <p:extLst>
      <p:ext uri="{BB962C8B-B14F-4D97-AF65-F5344CB8AC3E}">
        <p14:creationId xmlns:p14="http://schemas.microsoft.com/office/powerpoint/2010/main" val="35379581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8062F3E6-E28A-452B-9229-35993A254C0E}" type="slidenum">
              <a:rPr lang="en-US"/>
              <a:pPr>
                <a:defRPr/>
              </a:pPr>
              <a:t>‹#›</a:t>
            </a:fld>
            <a:endParaRPr lang="en-US"/>
          </a:p>
        </p:txBody>
      </p:sp>
    </p:spTree>
    <p:extLst>
      <p:ext uri="{BB962C8B-B14F-4D97-AF65-F5344CB8AC3E}">
        <p14:creationId xmlns:p14="http://schemas.microsoft.com/office/powerpoint/2010/main" val="6656054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lvl1pPr fontAlgn="auto">
              <a:spcBef>
                <a:spcPts val="0"/>
              </a:spcBef>
              <a:spcAft>
                <a:spcPts val="0"/>
              </a:spcAft>
              <a:defRPr>
                <a:latin typeface="+mn-lt"/>
              </a:defRPr>
            </a:lvl1pPr>
          </a:lstStyle>
          <a:p>
            <a:pPr>
              <a:defRPr/>
            </a:pPr>
            <a:endParaRPr lang="en-US"/>
          </a:p>
        </p:txBody>
      </p:sp>
      <p:sp>
        <p:nvSpPr>
          <p:cNvPr id="6" name="Footer Placeholder 5"/>
          <p:cNvSpPr>
            <a:spLocks noGrp="1"/>
          </p:cNvSpPr>
          <p:nvPr>
            <p:ph type="ftr" sz="quarter" idx="11"/>
          </p:nvPr>
        </p:nvSpPr>
        <p:spPr>
          <a:xfrm>
            <a:off x="3124200" y="6356350"/>
            <a:ext cx="2895600" cy="365125"/>
          </a:xfrm>
        </p:spPr>
        <p:txBody>
          <a:bodyPr/>
          <a:lstStyle>
            <a:lvl1pPr>
              <a:defRPr/>
            </a:lvl1pPr>
          </a:lstStyle>
          <a:p>
            <a:pPr>
              <a:defRPr/>
            </a:pPr>
            <a:endParaRPr lang="en-US"/>
          </a:p>
        </p:txBody>
      </p:sp>
      <p:sp>
        <p:nvSpPr>
          <p:cNvPr id="7" name="Slide Number Placeholder 6"/>
          <p:cNvSpPr>
            <a:spLocks noGrp="1"/>
          </p:cNvSpPr>
          <p:nvPr>
            <p:ph type="sldNum" sz="quarter" idx="12"/>
          </p:nvPr>
        </p:nvSpPr>
        <p:spPr/>
        <p:txBody>
          <a:bodyPr/>
          <a:lstStyle>
            <a:lvl1pPr>
              <a:defRPr/>
            </a:lvl1pPr>
          </a:lstStyle>
          <a:p>
            <a:pPr>
              <a:defRPr/>
            </a:pPr>
            <a:fld id="{F740C4A5-5A92-44E4-8B91-7BF4B8222727}" type="slidenum">
              <a:rPr lang="en-US"/>
              <a:pPr>
                <a:defRPr/>
              </a:pPr>
              <a:t>‹#›</a:t>
            </a:fld>
            <a:endParaRPr lang="en-US"/>
          </a:p>
        </p:txBody>
      </p:sp>
    </p:spTree>
    <p:extLst>
      <p:ext uri="{BB962C8B-B14F-4D97-AF65-F5344CB8AC3E}">
        <p14:creationId xmlns:p14="http://schemas.microsoft.com/office/powerpoint/2010/main" val="2775587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457200"/>
            <a:ext cx="8229600" cy="99218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Text Placeholder 2"/>
          <p:cNvSpPr>
            <a:spLocks noGrp="1"/>
          </p:cNvSpPr>
          <p:nvPr>
            <p:ph type="body" idx="1"/>
          </p:nvPr>
        </p:nvSpPr>
        <p:spPr bwMode="auto">
          <a:xfrm>
            <a:off x="457200" y="1490663"/>
            <a:ext cx="8229600" cy="490696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6" name="Slide Number Placeholder 5"/>
          <p:cNvSpPr>
            <a:spLocks noGrp="1"/>
          </p:cNvSpPr>
          <p:nvPr>
            <p:ph type="sldNum" sz="quarter" idx="4"/>
          </p:nvPr>
        </p:nvSpPr>
        <p:spPr>
          <a:xfrm>
            <a:off x="6553200" y="6411913"/>
            <a:ext cx="2133600" cy="365125"/>
          </a:xfrm>
          <a:prstGeom prst="rect">
            <a:avLst/>
          </a:prstGeom>
        </p:spPr>
        <p:txBody>
          <a:bodyPr vert="horz" lIns="91440" tIns="45720" rIns="91440" bIns="45720" rtlCol="0" anchor="ctr"/>
          <a:lstStyle>
            <a:lvl1pPr algn="r" fontAlgn="auto">
              <a:spcBef>
                <a:spcPts val="0"/>
              </a:spcBef>
              <a:spcAft>
                <a:spcPts val="0"/>
              </a:spcAft>
              <a:defRPr sz="2000" smtClean="0">
                <a:solidFill>
                  <a:schemeClr val="tx1">
                    <a:tint val="75000"/>
                  </a:schemeClr>
                </a:solidFill>
                <a:latin typeface="Arial" panose="020B0604020202020204" pitchFamily="34" charset="0"/>
                <a:cs typeface="Arial" panose="020B0604020202020204" pitchFamily="34" charset="0"/>
              </a:defRPr>
            </a:lvl1pPr>
          </a:lstStyle>
          <a:p>
            <a:pPr>
              <a:defRPr/>
            </a:pPr>
            <a:fld id="{9D6E3948-9AC7-4963-980D-81ABFA4FA34A}" type="slidenum">
              <a:rPr lang="en-US" smtClean="0"/>
              <a:pPr>
                <a:defRPr/>
              </a:pPr>
              <a:t>‹#›</a:t>
            </a:fld>
            <a:endParaRPr lang="en-US" dirty="0"/>
          </a:p>
        </p:txBody>
      </p:sp>
      <p:sp>
        <p:nvSpPr>
          <p:cNvPr id="9" name="Footer Placeholder 5"/>
          <p:cNvSpPr>
            <a:spLocks noGrp="1"/>
          </p:cNvSpPr>
          <p:nvPr>
            <p:ph type="ftr" sz="quarter" idx="3"/>
          </p:nvPr>
        </p:nvSpPr>
        <p:spPr>
          <a:xfrm>
            <a:off x="457200" y="6400800"/>
            <a:ext cx="5989638" cy="365125"/>
          </a:xfrm>
          <a:prstGeom prst="rect">
            <a:avLst/>
          </a:prstGeom>
        </p:spPr>
        <p:txBody>
          <a:bodyPr/>
          <a:lstStyle>
            <a:lvl1pPr fontAlgn="auto">
              <a:spcBef>
                <a:spcPts val="0"/>
              </a:spcBef>
              <a:spcAft>
                <a:spcPts val="0"/>
              </a:spcAft>
              <a:defRPr dirty="0">
                <a:latin typeface="+mn-lt"/>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hf hdr="0" ftr="0" dt="0"/>
  <p:txStyles>
    <p:titleStyle>
      <a:lvl1pPr algn="ctr" defTabSz="457200" rtl="0" fontAlgn="base">
        <a:spcBef>
          <a:spcPct val="0"/>
        </a:spcBef>
        <a:spcAft>
          <a:spcPct val="0"/>
        </a:spcAft>
        <a:defRPr sz="4400" kern="1200">
          <a:solidFill>
            <a:schemeClr val="tx1"/>
          </a:solidFill>
          <a:latin typeface="+mj-lt"/>
          <a:ea typeface="+mj-ea"/>
          <a:cs typeface="+mj-cs"/>
        </a:defRPr>
      </a:lvl1pPr>
      <a:lvl2pPr algn="ctr" defTabSz="457200" rtl="0" fontAlgn="base">
        <a:spcBef>
          <a:spcPct val="0"/>
        </a:spcBef>
        <a:spcAft>
          <a:spcPct val="0"/>
        </a:spcAft>
        <a:defRPr sz="4400">
          <a:solidFill>
            <a:schemeClr val="tx1"/>
          </a:solidFill>
          <a:latin typeface="Calibri" pitchFamily="34" charset="0"/>
        </a:defRPr>
      </a:lvl2pPr>
      <a:lvl3pPr algn="ctr" defTabSz="457200" rtl="0" fontAlgn="base">
        <a:spcBef>
          <a:spcPct val="0"/>
        </a:spcBef>
        <a:spcAft>
          <a:spcPct val="0"/>
        </a:spcAft>
        <a:defRPr sz="4400">
          <a:solidFill>
            <a:schemeClr val="tx1"/>
          </a:solidFill>
          <a:latin typeface="Calibri" pitchFamily="34" charset="0"/>
        </a:defRPr>
      </a:lvl3pPr>
      <a:lvl4pPr algn="ctr" defTabSz="457200" rtl="0" fontAlgn="base">
        <a:spcBef>
          <a:spcPct val="0"/>
        </a:spcBef>
        <a:spcAft>
          <a:spcPct val="0"/>
        </a:spcAft>
        <a:defRPr sz="4400">
          <a:solidFill>
            <a:schemeClr val="tx1"/>
          </a:solidFill>
          <a:latin typeface="Calibri" pitchFamily="34" charset="0"/>
        </a:defRPr>
      </a:lvl4pPr>
      <a:lvl5pPr algn="ctr" defTabSz="457200" rtl="0" fontAlgn="base">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fontAlgn="base">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defTabSz="457200" rtl="0" fontAlgn="base">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defTabSz="457200" rtl="0" fontAlgn="base">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defTabSz="457200" rtl="0" fontAlgn="base">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26.tif"/><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1.xml.rels><?xml version="1.0" encoding="UTF-8" standalone="yes"?>
<Relationships xmlns="http://schemas.openxmlformats.org/package/2006/relationships"><Relationship Id="rId8" Type="http://schemas.openxmlformats.org/officeDocument/2006/relationships/image" Target="../media/image26.tif"/><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14.png"/><Relationship Id="rId7"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3.xml.rels><?xml version="1.0" encoding="UTF-8" standalone="yes"?>
<Relationships xmlns="http://schemas.openxmlformats.org/package/2006/relationships"><Relationship Id="rId3" Type="http://schemas.openxmlformats.org/officeDocument/2006/relationships/image" Target="../media/image37.png"/><Relationship Id="rId7" Type="http://schemas.openxmlformats.org/officeDocument/2006/relationships/image" Target="../media/image26.t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39.png"/><Relationship Id="rId4" Type="http://schemas.openxmlformats.org/officeDocument/2006/relationships/image" Target="../media/image38.png"/></Relationships>
</file>

<file path=ppt/slides/_rels/slide14.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26.tif"/><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31.png"/><Relationship Id="rId5" Type="http://schemas.openxmlformats.org/officeDocument/2006/relationships/image" Target="../media/image42.pn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7" Type="http://schemas.openxmlformats.org/officeDocument/2006/relationships/image" Target="../media/image26.tif"/><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tiff"/><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7.tiff"/><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2829" y="2130611"/>
            <a:ext cx="8229600" cy="1838318"/>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br>
              <a:rPr lang="en-US" dirty="0">
                <a:latin typeface="Arial"/>
                <a:cs typeface="Arial"/>
              </a:rPr>
            </a:br>
            <a:r>
              <a:rPr lang="en-US">
                <a:latin typeface="Arial"/>
                <a:cs typeface="Arial"/>
              </a:rPr>
              <a:t>Activity 5.2: </a:t>
            </a:r>
            <a:r>
              <a:rPr lang="en-US" dirty="0">
                <a:latin typeface="Arial"/>
                <a:cs typeface="Arial"/>
              </a:rPr>
              <a:t>Molecular Models for Potatoes Growing: Biosynthesis</a:t>
            </a:r>
          </a:p>
        </p:txBody>
      </p:sp>
      <p:pic>
        <p:nvPicPr>
          <p:cNvPr id="10" name="Picture 9"/>
          <p:cNvPicPr>
            <a:picLocks noChangeAspect="1"/>
          </p:cNvPicPr>
          <p:nvPr/>
        </p:nvPicPr>
        <p:blipFill>
          <a:blip r:embed="rId4"/>
          <a:stretch>
            <a:fillRect/>
          </a:stretch>
        </p:blipFill>
        <p:spPr>
          <a:xfrm>
            <a:off x="993472" y="4506252"/>
            <a:ext cx="7464728" cy="1418298"/>
          </a:xfrm>
          <a:prstGeom prst="rect">
            <a:avLst/>
          </a:prstGeom>
        </p:spPr>
      </p:pic>
      <p:sp>
        <p:nvSpPr>
          <p:cNvPr id="5" name="Slide Number Placeholder 4">
            <a:extLst>
              <a:ext uri="{FF2B5EF4-FFF2-40B4-BE49-F238E27FC236}">
                <a16:creationId xmlns:a16="http://schemas.microsoft.com/office/drawing/2014/main" id="{2AD171CC-2217-4C43-AF6E-5D5B62F0764B}"/>
              </a:ext>
            </a:extLst>
          </p:cNvPr>
          <p:cNvSpPr>
            <a:spLocks noGrp="1"/>
          </p:cNvSpPr>
          <p:nvPr>
            <p:ph type="sldNum" sz="quarter" idx="12"/>
          </p:nvPr>
        </p:nvSpPr>
        <p:spPr/>
        <p:txBody>
          <a:bodyPr/>
          <a:lstStyle/>
          <a:p>
            <a:pPr>
              <a:defRPr/>
            </a:pPr>
            <a:fld id="{F359313E-C1DF-48B1-95AF-E4192BC71E0C}" type="slidenum">
              <a:rPr lang="en-US" smtClean="0"/>
              <a:pPr>
                <a:defRPr/>
              </a:pPr>
              <a:t>1</a:t>
            </a:fld>
            <a:endParaRPr lang="en-US"/>
          </a:p>
        </p:txBody>
      </p:sp>
    </p:spTree>
    <p:extLst>
      <p:ext uri="{BB962C8B-B14F-4D97-AF65-F5344CB8AC3E}">
        <p14:creationId xmlns:p14="http://schemas.microsoft.com/office/powerpoint/2010/main" val="22404158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72849" y="5605272"/>
            <a:ext cx="160511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082461" y="1146554"/>
            <a:ext cx="1828774" cy="1207246"/>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84994" y="4594954"/>
            <a:ext cx="1828774" cy="1207246"/>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3"/>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40417" y="2895600"/>
            <a:ext cx="1828774" cy="1207246"/>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184738" y="2669941"/>
            <a:ext cx="1828774" cy="1207246"/>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rot="18955777">
            <a:off x="1876013" y="2323901"/>
            <a:ext cx="4875429" cy="1789714"/>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271893" y="2185489"/>
            <a:ext cx="731524" cy="347552"/>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224951" y="4345676"/>
            <a:ext cx="731524" cy="347552"/>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895144" y="3836914"/>
            <a:ext cx="731524" cy="347552"/>
          </a:xfrm>
          <a:prstGeom prst="rect">
            <a:avLst/>
          </a:prstGeom>
          <a:noFill/>
          <a:extLst>
            <a:ext uri="{909E8E84-426E-40dd-AFC4-6F175D3DCCD1}">
              <a14:hiddenFill xmlns:a14="http://schemas.microsoft.com/office/drawing/2010/main" xmlns="">
                <a:solidFill>
                  <a:srgbClr val="FFFFFF"/>
                </a:solidFill>
              </a14:hiddenFill>
            </a:ext>
          </a:extLst>
        </p:spPr>
      </p:pic>
      <p:sp>
        <p:nvSpPr>
          <p:cNvPr id="83" name="Slide Number Placeholder 6"/>
          <p:cNvSpPr>
            <a:spLocks noGrp="1"/>
          </p:cNvSpPr>
          <p:nvPr>
            <p:ph type="sldNum" sz="quarter" idx="12"/>
          </p:nvPr>
        </p:nvSpPr>
        <p:spPr bwMode="auto">
          <a:noFill/>
          <a:ln>
            <a:miter lim="800000"/>
            <a:headEnd/>
            <a:tailEnd/>
          </a:ln>
        </p:spPr>
        <p:txBody>
          <a:bodyPr/>
          <a:lstStyle/>
          <a:p>
            <a:endParaRPr lang="en-US" dirty="0"/>
          </a:p>
        </p:txBody>
      </p:sp>
      <p:sp>
        <p:nvSpPr>
          <p:cNvPr id="30" name="Title 1"/>
          <p:cNvSpPr txBox="1">
            <a:spLocks/>
          </p:cNvSpPr>
          <p:nvPr/>
        </p:nvSpPr>
        <p:spPr>
          <a:xfrm>
            <a:off x="3145198" y="457200"/>
            <a:ext cx="2879003" cy="12341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in when plants make starch or cellulose?</a:t>
            </a:r>
            <a:endParaRPr lang="en-US" sz="2000" b="1" dirty="0">
              <a:latin typeface="Arial" charset="0"/>
              <a:cs typeface="Arial" charset="0"/>
            </a:endParaRPr>
          </a:p>
        </p:txBody>
      </p:sp>
      <p:sp>
        <p:nvSpPr>
          <p:cNvPr id="23" name="TextBox 23"/>
          <p:cNvSpPr txBox="1">
            <a:spLocks noChangeArrowheads="1"/>
          </p:cNvSpPr>
          <p:nvPr/>
        </p:nvSpPr>
        <p:spPr bwMode="auto">
          <a:xfrm>
            <a:off x="1569101" y="5605272"/>
            <a:ext cx="12002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br>
              <a:rPr lang="en-US" dirty="0">
                <a:latin typeface="Calibri" pitchFamily="34" charset="0"/>
              </a:rPr>
            </a:br>
            <a:r>
              <a:rPr lang="en-US" dirty="0">
                <a:latin typeface="Calibri" pitchFamily="34" charset="0"/>
              </a:rPr>
              <a:t>monomers</a:t>
            </a:r>
          </a:p>
        </p:txBody>
      </p:sp>
      <p:pic>
        <p:nvPicPr>
          <p:cNvPr id="22" name="Reactant energy type"/>
          <p:cNvPicPr>
            <a:picLocks noChangeAspect="1" noChangeArrowheads="1"/>
          </p:cNvPicPr>
          <p:nvPr/>
        </p:nvPicPr>
        <p:blipFill>
          <a:blip r:embed="rId8"/>
          <a:stretch>
            <a:fillRect/>
          </a:stretch>
        </p:blipFill>
        <p:spPr bwMode="auto">
          <a:xfrm>
            <a:off x="2723717" y="5057110"/>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roduct energy type"/>
          <p:cNvPicPr>
            <a:picLocks noChangeAspect="1" noChangeArrowheads="1"/>
          </p:cNvPicPr>
          <p:nvPr/>
        </p:nvPicPr>
        <p:blipFill>
          <a:blip r:embed="rId8"/>
          <a:stretch>
            <a:fillRect/>
          </a:stretch>
        </p:blipFill>
        <p:spPr bwMode="auto">
          <a:xfrm>
            <a:off x="7691162" y="5057111"/>
            <a:ext cx="946089" cy="950653"/>
          </a:xfrm>
          <a:prstGeom prst="rect">
            <a:avLst/>
          </a:prstGeom>
          <a:noFill/>
          <a:extLst>
            <a:ext uri="{909E8E84-426E-40dd-AFC4-6F175D3DCCD1}">
              <a14:hiddenFill xmlns:a14="http://schemas.microsoft.com/office/drawing/2010/main" xmlns="">
                <a:solidFill>
                  <a:srgbClr val="FFFFFF"/>
                </a:solidFill>
              </a14:hiddenFill>
            </a:ext>
          </a:extLst>
        </p:spPr>
      </p:pic>
      <p:sp>
        <p:nvSpPr>
          <p:cNvPr id="3" name="Rectangle 2">
            <a:extLst>
              <a:ext uri="{FF2B5EF4-FFF2-40B4-BE49-F238E27FC236}">
                <a16:creationId xmlns:a16="http://schemas.microsoft.com/office/drawing/2014/main" id="{39F48E61-C2AE-4C00-B7E2-FC6E6134826B}"/>
              </a:ext>
            </a:extLst>
          </p:cNvPr>
          <p:cNvSpPr/>
          <p:nvPr/>
        </p:nvSpPr>
        <p:spPr>
          <a:xfrm>
            <a:off x="8215966" y="6435349"/>
            <a:ext cx="418704" cy="369332"/>
          </a:xfrm>
          <a:prstGeom prst="rect">
            <a:avLst/>
          </a:prstGeom>
        </p:spPr>
        <p:txBody>
          <a:bodyPr wrap="none">
            <a:spAutoFit/>
          </a:bodyPr>
          <a:lstStyle/>
          <a:p>
            <a:fld id="{27890FA9-870A-2749-A6CC-44FEF073A283}" type="slidenum">
              <a:rPr lang="en-US"/>
              <a:pPr/>
              <a:t>10</a:t>
            </a:fld>
            <a:endParaRPr lang="en-US" dirty="0"/>
          </a:p>
        </p:txBody>
      </p:sp>
    </p:spTree>
    <p:extLst>
      <p:ext uri="{BB962C8B-B14F-4D97-AF65-F5344CB8AC3E}">
        <p14:creationId xmlns:p14="http://schemas.microsoft.com/office/powerpoint/2010/main" val="201565182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38889E-6 0.00024 L 0.28837 -0.02847 " pathEditMode="relative" rAng="0" ptsTypes="AA">
                                      <p:cBhvr>
                                        <p:cTn id="82" dur="2000" fill="hold"/>
                                        <p:tgtEl>
                                          <p:spTgt spid="47"/>
                                        </p:tgtEl>
                                        <p:attrNameLst>
                                          <p:attrName>ppt_x</p:attrName>
                                          <p:attrName>ppt_y</p:attrName>
                                        </p:attrNameLst>
                                      </p:cBhvr>
                                      <p:rCtr x="14410" y="-1435"/>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3" name="Rounded Rectangle 42"/>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4" name="Rounded Rectangle 43"/>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5" name="Rounded Rectangle 44"/>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46"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47"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48"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49" name="TextBox 15"/>
          <p:cNvSpPr txBox="1">
            <a:spLocks noChangeArrowheads="1"/>
          </p:cNvSpPr>
          <p:nvPr/>
        </p:nvSpPr>
        <p:spPr bwMode="auto">
          <a:xfrm>
            <a:off x="6172849" y="5605272"/>
            <a:ext cx="1605119"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Starch polymer</a:t>
            </a:r>
            <a:br>
              <a:rPr lang="en-US" dirty="0">
                <a:latin typeface="Calibri" pitchFamily="34" charset="0"/>
              </a:rPr>
            </a:br>
            <a:r>
              <a:rPr lang="en-US" dirty="0">
                <a:latin typeface="Calibri" pitchFamily="34" charset="0"/>
              </a:rPr>
              <a:t>(+ water)</a:t>
            </a:r>
          </a:p>
        </p:txBody>
      </p:sp>
      <p:sp>
        <p:nvSpPr>
          <p:cNvPr id="50"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51"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082461" y="1150962"/>
            <a:ext cx="1828774" cy="1198430"/>
          </a:xfrm>
          <a:prstGeom prst="rect">
            <a:avLst/>
          </a:prstGeom>
          <a:noFill/>
          <a:extLst>
            <a:ext uri="{909E8E84-426E-40dd-AFC4-6F175D3DCCD1}">
              <a14:hiddenFill xmlns:a14="http://schemas.microsoft.com/office/drawing/2010/main" xmlns="">
                <a:solidFill>
                  <a:srgbClr val="FFFFFF"/>
                </a:solidFill>
              </a14:hiddenFill>
            </a:ext>
          </a:extLst>
        </p:spPr>
      </p:pic>
      <p:pic>
        <p:nvPicPr>
          <p:cNvPr id="52"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84994" y="4599362"/>
            <a:ext cx="1828774" cy="1198430"/>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3"/>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340417" y="2900008"/>
            <a:ext cx="1828774" cy="1198430"/>
          </a:xfrm>
          <a:prstGeom prst="rect">
            <a:avLst/>
          </a:prstGeom>
          <a:noFill/>
          <a:extLst>
            <a:ext uri="{909E8E84-426E-40dd-AFC4-6F175D3DCCD1}">
              <a14:hiddenFill xmlns:a14="http://schemas.microsoft.com/office/drawing/2010/main" xmlns="">
                <a:solidFill>
                  <a:srgbClr val="FFFFFF"/>
                </a:solidFill>
              </a14:hiddenFill>
            </a:ext>
          </a:extLst>
        </p:spPr>
      </p:pic>
      <p:pic>
        <p:nvPicPr>
          <p:cNvPr id="54" name="Picture 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184738" y="2674349"/>
            <a:ext cx="1828774" cy="1198430"/>
          </a:xfrm>
          <a:prstGeom prst="rect">
            <a:avLst/>
          </a:prstGeom>
          <a:noFill/>
          <a:extLst>
            <a:ext uri="{909E8E84-426E-40dd-AFC4-6F175D3DCCD1}">
              <a14:hiddenFill xmlns:a14="http://schemas.microsoft.com/office/drawing/2010/main" xmlns="">
                <a:solidFill>
                  <a:srgbClr val="FFFFFF"/>
                </a:solidFill>
              </a14:hiddenFill>
            </a:ext>
          </a:extLst>
        </p:spPr>
      </p:pic>
      <p:pic>
        <p:nvPicPr>
          <p:cNvPr id="55" name="Picture 5"/>
          <p:cNvPicPr>
            <a:picLocks noChangeAspect="1" noChangeArrowheads="1"/>
          </p:cNvPicPr>
          <p:nvPr/>
        </p:nvPicPr>
        <p:blipFill>
          <a:blip r:embed="rId6">
            <a:extLst>
              <a:ext uri="{28A0092B-C50C-407E-A947-70E740481C1C}">
                <a14:useLocalDpi xmlns:a14="http://schemas.microsoft.com/office/drawing/2010/main"/>
              </a:ext>
            </a:extLst>
          </a:blip>
          <a:stretch>
            <a:fillRect/>
          </a:stretch>
        </p:blipFill>
        <p:spPr bwMode="auto">
          <a:xfrm rot="18955777">
            <a:off x="1876013" y="2323901"/>
            <a:ext cx="4875429" cy="1789714"/>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Picture 6"/>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3271893" y="2188506"/>
            <a:ext cx="731524" cy="341518"/>
          </a:xfrm>
          <a:prstGeom prst="rect">
            <a:avLst/>
          </a:prstGeom>
          <a:noFill/>
          <a:extLst>
            <a:ext uri="{909E8E84-426E-40dd-AFC4-6F175D3DCCD1}">
              <a14:hiddenFill xmlns:a14="http://schemas.microsoft.com/office/drawing/2010/main" xmlns="">
                <a:solidFill>
                  <a:srgbClr val="FFFFFF"/>
                </a:solidFill>
              </a14:hiddenFill>
            </a:ext>
          </a:extLst>
        </p:spPr>
      </p:pic>
      <p:pic>
        <p:nvPicPr>
          <p:cNvPr id="57" name="Picture 6"/>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24951" y="4348693"/>
            <a:ext cx="731524" cy="341518"/>
          </a:xfrm>
          <a:prstGeom prst="rect">
            <a:avLst/>
          </a:prstGeom>
          <a:noFill/>
          <a:extLst>
            <a:ext uri="{909E8E84-426E-40dd-AFC4-6F175D3DCCD1}">
              <a14:hiddenFill xmlns:a14="http://schemas.microsoft.com/office/drawing/2010/main" xmlns="">
                <a:solidFill>
                  <a:srgbClr val="FFFFFF"/>
                </a:solidFill>
              </a14:hiddenFill>
            </a:ext>
          </a:extLst>
        </p:spPr>
      </p:pic>
      <p:pic>
        <p:nvPicPr>
          <p:cNvPr id="58" name="Picture 6"/>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895144" y="3839931"/>
            <a:ext cx="731524" cy="341518"/>
          </a:xfrm>
          <a:prstGeom prst="rect">
            <a:avLst/>
          </a:prstGeom>
          <a:noFill/>
          <a:extLst>
            <a:ext uri="{909E8E84-426E-40dd-AFC4-6F175D3DCCD1}">
              <a14:hiddenFill xmlns:a14="http://schemas.microsoft.com/office/drawing/2010/main" xmlns="">
                <a:solidFill>
                  <a:srgbClr val="FFFFFF"/>
                </a:solidFill>
              </a14:hiddenFill>
            </a:ext>
          </a:extLst>
        </p:spPr>
      </p:pic>
      <p:sp>
        <p:nvSpPr>
          <p:cNvPr id="59" name="Title 1"/>
          <p:cNvSpPr txBox="1">
            <a:spLocks/>
          </p:cNvSpPr>
          <p:nvPr/>
        </p:nvSpPr>
        <p:spPr>
          <a:xfrm>
            <a:off x="3145198" y="457200"/>
            <a:ext cx="2879003" cy="12341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when plants make starch or cellulose?</a:t>
            </a:r>
            <a:endParaRPr lang="en-US" sz="2000" b="1" dirty="0">
              <a:latin typeface="Arial" charset="0"/>
              <a:cs typeface="Arial" charset="0"/>
            </a:endParaRPr>
          </a:p>
        </p:txBody>
      </p:sp>
      <p:sp>
        <p:nvSpPr>
          <p:cNvPr id="60" name="TextBox 23"/>
          <p:cNvSpPr txBox="1">
            <a:spLocks noChangeArrowheads="1"/>
          </p:cNvSpPr>
          <p:nvPr/>
        </p:nvSpPr>
        <p:spPr bwMode="auto">
          <a:xfrm>
            <a:off x="1569101" y="5605272"/>
            <a:ext cx="12002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br>
              <a:rPr lang="en-US" dirty="0">
                <a:latin typeface="Calibri" pitchFamily="34" charset="0"/>
              </a:rPr>
            </a:br>
            <a:r>
              <a:rPr lang="en-US" dirty="0">
                <a:latin typeface="Calibri" pitchFamily="34" charset="0"/>
              </a:rPr>
              <a:t>monomers</a:t>
            </a:r>
          </a:p>
        </p:txBody>
      </p:sp>
      <p:sp>
        <p:nvSpPr>
          <p:cNvPr id="81" name="Slide Number Placeholder 6"/>
          <p:cNvSpPr>
            <a:spLocks noGrp="1"/>
          </p:cNvSpPr>
          <p:nvPr>
            <p:ph type="sldNum" sz="quarter" idx="12"/>
          </p:nvPr>
        </p:nvSpPr>
        <p:spPr bwMode="auto">
          <a:noFill/>
          <a:ln>
            <a:miter lim="800000"/>
            <a:headEnd/>
            <a:tailEnd/>
          </a:ln>
        </p:spPr>
        <p:txBody>
          <a:bodyPr/>
          <a:lstStyle/>
          <a:p>
            <a:endParaRPr lang="en-US" dirty="0"/>
          </a:p>
        </p:txBody>
      </p:sp>
      <p:sp>
        <p:nvSpPr>
          <p:cNvPr id="26"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3" name="Reactant energy type"/>
          <p:cNvPicPr>
            <a:picLocks noChangeAspect="1" noChangeArrowheads="1"/>
          </p:cNvPicPr>
          <p:nvPr/>
        </p:nvPicPr>
        <p:blipFill>
          <a:blip r:embed="rId8"/>
          <a:stretch>
            <a:fillRect/>
          </a:stretch>
        </p:blipFill>
        <p:spPr bwMode="auto">
          <a:xfrm>
            <a:off x="2723717" y="5057110"/>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roduct energy type"/>
          <p:cNvPicPr>
            <a:picLocks noChangeAspect="1" noChangeArrowheads="1"/>
          </p:cNvPicPr>
          <p:nvPr/>
        </p:nvPicPr>
        <p:blipFill>
          <a:blip r:embed="rId8"/>
          <a:stretch>
            <a:fillRect/>
          </a:stretch>
        </p:blipFill>
        <p:spPr bwMode="auto">
          <a:xfrm>
            <a:off x="7691162" y="5057111"/>
            <a:ext cx="946089" cy="950653"/>
          </a:xfrm>
          <a:prstGeom prst="rect">
            <a:avLst/>
          </a:prstGeom>
          <a:noFill/>
          <a:extLst>
            <a:ext uri="{909E8E84-426E-40dd-AFC4-6F175D3DCCD1}">
              <a14:hiddenFill xmlns:a14="http://schemas.microsoft.com/office/drawing/2010/main" xmlns="">
                <a:solidFill>
                  <a:srgbClr val="FFFFFF"/>
                </a:solidFill>
              </a14:hiddenFill>
            </a:ext>
          </a:extLst>
        </p:spPr>
      </p:pic>
      <p:sp>
        <p:nvSpPr>
          <p:cNvPr id="2" name="Rectangle 1">
            <a:extLst>
              <a:ext uri="{FF2B5EF4-FFF2-40B4-BE49-F238E27FC236}">
                <a16:creationId xmlns:a16="http://schemas.microsoft.com/office/drawing/2014/main" id="{AECC8661-324C-40A6-9DFE-6DB36C1D2B53}"/>
              </a:ext>
            </a:extLst>
          </p:cNvPr>
          <p:cNvSpPr/>
          <p:nvPr/>
        </p:nvSpPr>
        <p:spPr>
          <a:xfrm>
            <a:off x="8218547" y="6291072"/>
            <a:ext cx="418704" cy="369332"/>
          </a:xfrm>
          <a:prstGeom prst="rect">
            <a:avLst/>
          </a:prstGeom>
        </p:spPr>
        <p:txBody>
          <a:bodyPr wrap="none">
            <a:spAutoFit/>
          </a:bodyPr>
          <a:lstStyle/>
          <a:p>
            <a:fld id="{27890FA9-870A-2749-A6CC-44FEF073A283}" type="slidenum">
              <a:rPr lang="en-US"/>
              <a:pPr/>
              <a:t>11</a:t>
            </a:fld>
            <a:endParaRPr lang="en-US" dirty="0"/>
          </a:p>
        </p:txBody>
      </p:sp>
    </p:spTree>
    <p:extLst>
      <p:ext uri="{BB962C8B-B14F-4D97-AF65-F5344CB8AC3E}">
        <p14:creationId xmlns:p14="http://schemas.microsoft.com/office/powerpoint/2010/main" val="102234942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fade">
                                      <p:cBhvr>
                                        <p:cTn id="7" dur="2000"/>
                                        <p:tgtEl>
                                          <p:spTgt spid="43"/>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5"/>
                                        </p:tgtEl>
                                        <p:attrNameLst>
                                          <p:attrName>style.visibility</p:attrName>
                                        </p:attrNameLst>
                                      </p:cBhvr>
                                      <p:to>
                                        <p:strVal val="visible"/>
                                      </p:to>
                                    </p:set>
                                    <p:animEffect transition="in" filter="fade">
                                      <p:cBhvr>
                                        <p:cTn id="10" dur="2000"/>
                                        <p:tgtEl>
                                          <p:spTgt spid="45"/>
                                        </p:tgtEl>
                                      </p:cBhvr>
                                    </p:animEffect>
                                  </p:childTnLst>
                                </p:cTn>
                              </p:par>
                              <p:par>
                                <p:cTn id="11" presetID="6" presetClass="emph" presetSubtype="0" fill="hold" grpId="0" nodeType="withEffect">
                                  <p:stCondLst>
                                    <p:cond delay="0"/>
                                  </p:stCondLst>
                                  <p:childTnLst>
                                    <p:animScale>
                                      <p:cBhvr>
                                        <p:cTn id="12" dur="2000" fill="hold"/>
                                        <p:tgtEl>
                                          <p:spTgt spid="46"/>
                                        </p:tgtEl>
                                      </p:cBhvr>
                                      <p:by x="240000" y="240000"/>
                                    </p:animScale>
                                  </p:childTnLst>
                                </p:cTn>
                              </p:par>
                              <p:par>
                                <p:cTn id="13" presetID="7" presetClass="emph" presetSubtype="2" fill="hold" nodeType="withEffect">
                                  <p:stCondLst>
                                    <p:cond delay="0"/>
                                  </p:stCondLst>
                                  <p:childTnLst>
                                    <p:animClr clrSpc="rgb" dir="cw">
                                      <p:cBhvr>
                                        <p:cTn id="14" dur="2000" fill="hold"/>
                                        <p:tgtEl>
                                          <p:spTgt spid="46"/>
                                        </p:tgtEl>
                                        <p:attrNameLst>
                                          <p:attrName>stroke.color</p:attrName>
                                        </p:attrNameLst>
                                      </p:cBhvr>
                                      <p:to>
                                        <a:srgbClr val="00FF00"/>
                                      </p:to>
                                    </p:animClr>
                                    <p:set>
                                      <p:cBhvr>
                                        <p:cTn id="15" dur="2000" fill="hold"/>
                                        <p:tgtEl>
                                          <p:spTgt spid="46"/>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47">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47">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47">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50">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48">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5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53"/>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52"/>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54"/>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52"/>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54"/>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5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53"/>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51"/>
                                        </p:tgtEl>
                                      </p:cBhvr>
                                    </p:animEffect>
                                    <p:set>
                                      <p:cBhvr>
                                        <p:cTn id="46" dur="1" fill="hold">
                                          <p:stCondLst>
                                            <p:cond delay="499"/>
                                          </p:stCondLst>
                                        </p:cTn>
                                        <p:tgtEl>
                                          <p:spTgt spid="5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53"/>
                                        </p:tgtEl>
                                      </p:cBhvr>
                                    </p:animEffect>
                                    <p:set>
                                      <p:cBhvr>
                                        <p:cTn id="49" dur="1" fill="hold">
                                          <p:stCondLst>
                                            <p:cond delay="499"/>
                                          </p:stCondLst>
                                        </p:cTn>
                                        <p:tgtEl>
                                          <p:spTgt spid="53"/>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52"/>
                                        </p:tgtEl>
                                      </p:cBhvr>
                                    </p:animEffect>
                                    <p:set>
                                      <p:cBhvr>
                                        <p:cTn id="52" dur="1" fill="hold">
                                          <p:stCondLst>
                                            <p:cond delay="499"/>
                                          </p:stCondLst>
                                        </p:cTn>
                                        <p:tgtEl>
                                          <p:spTgt spid="52"/>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54"/>
                                        </p:tgtEl>
                                      </p:cBhvr>
                                    </p:animEffect>
                                    <p:set>
                                      <p:cBhvr>
                                        <p:cTn id="55" dur="1" fill="hold">
                                          <p:stCondLst>
                                            <p:cond delay="499"/>
                                          </p:stCondLst>
                                        </p:cTn>
                                        <p:tgtEl>
                                          <p:spTgt spid="54"/>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3"/>
                                        </p:tgtEl>
                                      </p:cBhvr>
                                    </p:animEffect>
                                    <p:set>
                                      <p:cBhvr>
                                        <p:cTn id="58" dur="1" fill="hold">
                                          <p:stCondLst>
                                            <p:cond delay="499"/>
                                          </p:stCondLst>
                                        </p:cTn>
                                        <p:tgtEl>
                                          <p:spTgt spid="23"/>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55"/>
                                        </p:tgtEl>
                                        <p:attrNameLst>
                                          <p:attrName>style.visibility</p:attrName>
                                        </p:attrNameLst>
                                      </p:cBhvr>
                                      <p:to>
                                        <p:strVal val="visible"/>
                                      </p:to>
                                    </p:set>
                                    <p:animEffect transition="in" filter="fade">
                                      <p:cBhvr>
                                        <p:cTn id="62" dur="500"/>
                                        <p:tgtEl>
                                          <p:spTgt spid="55"/>
                                        </p:tgtEl>
                                      </p:cBhvr>
                                    </p:animEffect>
                                  </p:childTnLst>
                                </p:cTn>
                              </p:par>
                              <p:par>
                                <p:cTn id="63" presetID="10" presetClass="entr" presetSubtype="0" fill="hold"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500"/>
                                        <p:tgtEl>
                                          <p:spTgt spid="56"/>
                                        </p:tgtEl>
                                      </p:cBhvr>
                                    </p:animEffect>
                                  </p:childTnLst>
                                </p:cTn>
                              </p:par>
                              <p:par>
                                <p:cTn id="66" presetID="10" presetClass="entr" presetSubtype="0" fill="hold" nodeType="withEffect">
                                  <p:stCondLst>
                                    <p:cond delay="0"/>
                                  </p:stCondLst>
                                  <p:childTnLst>
                                    <p:set>
                                      <p:cBhvr>
                                        <p:cTn id="67" dur="1" fill="hold">
                                          <p:stCondLst>
                                            <p:cond delay="0"/>
                                          </p:stCondLst>
                                        </p:cTn>
                                        <p:tgtEl>
                                          <p:spTgt spid="58"/>
                                        </p:tgtEl>
                                        <p:attrNameLst>
                                          <p:attrName>style.visibility</p:attrName>
                                        </p:attrNameLst>
                                      </p:cBhvr>
                                      <p:to>
                                        <p:strVal val="visible"/>
                                      </p:to>
                                    </p:set>
                                    <p:animEffect transition="in" filter="fade">
                                      <p:cBhvr>
                                        <p:cTn id="68" dur="500"/>
                                        <p:tgtEl>
                                          <p:spTgt spid="58"/>
                                        </p:tgtEl>
                                      </p:cBhvr>
                                    </p:animEffect>
                                  </p:childTnLst>
                                </p:cTn>
                              </p:par>
                              <p:par>
                                <p:cTn id="69" presetID="10" presetClass="entr" presetSubtype="0" fill="hold" nodeType="withEffect">
                                  <p:stCondLst>
                                    <p:cond delay="0"/>
                                  </p:stCondLst>
                                  <p:childTnLst>
                                    <p:set>
                                      <p:cBhvr>
                                        <p:cTn id="70" dur="1" fill="hold">
                                          <p:stCondLst>
                                            <p:cond delay="0"/>
                                          </p:stCondLst>
                                        </p:cTn>
                                        <p:tgtEl>
                                          <p:spTgt spid="57"/>
                                        </p:tgtEl>
                                        <p:attrNameLst>
                                          <p:attrName>style.visibility</p:attrName>
                                        </p:attrNameLst>
                                      </p:cBhvr>
                                      <p:to>
                                        <p:strVal val="visible"/>
                                      </p:to>
                                    </p:set>
                                    <p:animEffect transition="in" filter="fade">
                                      <p:cBhvr>
                                        <p:cTn id="71" dur="500"/>
                                        <p:tgtEl>
                                          <p:spTgt spid="57"/>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55"/>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56"/>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8"/>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7"/>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38889E-6 0.00024 L 0.28837 -0.02847 " pathEditMode="relative" rAng="0" ptsTypes="AA">
                                      <p:cBhvr>
                                        <p:cTn id="82" dur="2000" fill="hold"/>
                                        <p:tgtEl>
                                          <p:spTgt spid="55"/>
                                        </p:tgtEl>
                                        <p:attrNameLst>
                                          <p:attrName>ppt_x</p:attrName>
                                          <p:attrName>ppt_y</p:attrName>
                                        </p:attrNameLst>
                                      </p:cBhvr>
                                      <p:rCtr x="14410" y="-1435"/>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56"/>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8"/>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7"/>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43"/>
                                        </p:tgtEl>
                                      </p:cBhvr>
                                    </p:animEffect>
                                    <p:set>
                                      <p:cBhvr>
                                        <p:cTn id="92" dur="1" fill="hold">
                                          <p:stCondLst>
                                            <p:cond delay="1999"/>
                                          </p:stCondLst>
                                        </p:cTn>
                                        <p:tgtEl>
                                          <p:spTgt spid="43"/>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45"/>
                                        </p:tgtEl>
                                      </p:cBhvr>
                                    </p:animEffect>
                                    <p:set>
                                      <p:cBhvr>
                                        <p:cTn id="95" dur="1" fill="hold">
                                          <p:stCondLst>
                                            <p:cond delay="1999"/>
                                          </p:stCondLst>
                                        </p:cTn>
                                        <p:tgtEl>
                                          <p:spTgt spid="45"/>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46"/>
                                        </p:tgtEl>
                                      </p:cBhvr>
                                      <p:by x="41600" y="41600"/>
                                    </p:animScale>
                                  </p:childTnLst>
                                </p:cTn>
                              </p:par>
                              <p:par>
                                <p:cTn id="98" presetID="7" presetClass="emph" presetSubtype="2" fill="hold" nodeType="withEffect">
                                  <p:stCondLst>
                                    <p:cond delay="0"/>
                                  </p:stCondLst>
                                  <p:childTnLst>
                                    <p:animClr clrSpc="rgb" dir="cw">
                                      <p:cBhvr>
                                        <p:cTn id="99" dur="2000" fill="hold"/>
                                        <p:tgtEl>
                                          <p:spTgt spid="46"/>
                                        </p:tgtEl>
                                        <p:attrNameLst>
                                          <p:attrName>stroke.color</p:attrName>
                                        </p:attrNameLst>
                                      </p:cBhvr>
                                      <p:to>
                                        <a:schemeClr val="tx1"/>
                                      </p:to>
                                    </p:animClr>
                                    <p:set>
                                      <p:cBhvr>
                                        <p:cTn id="100" dur="2000" fill="hold"/>
                                        <p:tgtEl>
                                          <p:spTgt spid="46"/>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47">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47">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47">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50">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48">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par>
                                <p:cTn id="114" presetID="10" presetClass="entr" presetSubtype="0" fill="hold" nodeType="withEffect">
                                  <p:stCondLst>
                                    <p:cond delay="0"/>
                                  </p:stCondLst>
                                  <p:childTnLst>
                                    <p:set>
                                      <p:cBhvr>
                                        <p:cTn id="115" dur="1" fill="hold">
                                          <p:stCondLst>
                                            <p:cond delay="0"/>
                                          </p:stCondLst>
                                        </p:cTn>
                                        <p:tgtEl>
                                          <p:spTgt spid="24"/>
                                        </p:tgtEl>
                                        <p:attrNameLst>
                                          <p:attrName>style.visibility</p:attrName>
                                        </p:attrNameLst>
                                      </p:cBhvr>
                                      <p:to>
                                        <p:strVal val="visible"/>
                                      </p:to>
                                    </p:set>
                                    <p:animEffect transition="in" filter="fade">
                                      <p:cBhvr>
                                        <p:cTn id="116"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45" grpId="0" animBg="1"/>
      <p:bldP spid="45" grpId="1" animBg="1"/>
      <p:bldP spid="46" grpId="0" animBg="1"/>
      <p:bldP spid="46" grpId="1" animBg="1"/>
      <p:bldP spid="47" grpId="0" build="allAtOnce"/>
      <p:bldP spid="47" grpId="1" build="allAtOnce"/>
      <p:bldP spid="47" grpId="2" build="allAtOnce"/>
      <p:bldP spid="47" grpId="3" build="allAtOnce"/>
      <p:bldP spid="47" grpId="4" build="allAtOnce"/>
      <p:bldP spid="2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7662"/>
            <a:ext cx="8229600" cy="1143000"/>
          </a:xfrm>
        </p:spPr>
        <p:txBody>
          <a:bodyPr>
            <a:normAutofit fontScale="90000"/>
          </a:bodyPr>
          <a:lstStyle/>
          <a:p>
            <a:r>
              <a:rPr lang="en-US" dirty="0"/>
              <a:t>Build a Plant Stem Cell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PROTEIN molecules by taping 4 </a:t>
            </a:r>
            <a:r>
              <a:rPr lang="en-US" dirty="0">
                <a:solidFill>
                  <a:srgbClr val="FF0000"/>
                </a:solidFill>
              </a:rPr>
              <a:t>amino acid </a:t>
            </a:r>
            <a:r>
              <a:rPr lang="en-US" dirty="0"/>
              <a:t>monomers together. </a:t>
            </a:r>
          </a:p>
          <a:p>
            <a:pPr marL="0" indent="0">
              <a:buNone/>
            </a:pPr>
            <a:r>
              <a:rPr lang="en-US" sz="2000" dirty="0"/>
              <a:t>Notice you will need to cut an –H and –OH from each amino acid.  Tape these together to make water.</a:t>
            </a:r>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12</a:t>
            </a:fld>
            <a:endParaRPr lang="en-US"/>
          </a:p>
        </p:txBody>
      </p:sp>
      <p:pic>
        <p:nvPicPr>
          <p:cNvPr id="23" name="Picture 22"/>
          <p:cNvPicPr>
            <a:picLocks noChangeAspect="1"/>
          </p:cNvPicPr>
          <p:nvPr/>
        </p:nvPicPr>
        <p:blipFill>
          <a:blip r:embed="rId3"/>
          <a:stretch>
            <a:fillRect/>
          </a:stretch>
        </p:blipFill>
        <p:spPr>
          <a:xfrm rot="5400000">
            <a:off x="6024418" y="2549561"/>
            <a:ext cx="1962702" cy="4199573"/>
          </a:xfrm>
          <a:prstGeom prst="rect">
            <a:avLst/>
          </a:prstGeom>
        </p:spPr>
      </p:pic>
      <p:pic>
        <p:nvPicPr>
          <p:cNvPr id="24" name="Picture 23"/>
          <p:cNvPicPr>
            <a:picLocks noChangeAspect="1"/>
          </p:cNvPicPr>
          <p:nvPr/>
        </p:nvPicPr>
        <p:blipFill>
          <a:blip r:embed="rId4"/>
          <a:stretch>
            <a:fillRect/>
          </a:stretch>
        </p:blipFill>
        <p:spPr>
          <a:xfrm>
            <a:off x="5621078" y="5630699"/>
            <a:ext cx="2263629" cy="685812"/>
          </a:xfrm>
          <a:prstGeom prst="rect">
            <a:avLst/>
          </a:prstGeom>
        </p:spPr>
      </p:pic>
      <p:pic>
        <p:nvPicPr>
          <p:cNvPr id="27" name="Picture 26"/>
          <p:cNvPicPr>
            <a:picLocks noChangeAspect="1"/>
          </p:cNvPicPr>
          <p:nvPr/>
        </p:nvPicPr>
        <p:blipFill>
          <a:blip r:embed="rId5"/>
          <a:stretch>
            <a:fillRect/>
          </a:stretch>
        </p:blipFill>
        <p:spPr>
          <a:xfrm>
            <a:off x="237794" y="3725144"/>
            <a:ext cx="1700034" cy="1750656"/>
          </a:xfrm>
          <a:prstGeom prst="rect">
            <a:avLst/>
          </a:prstGeom>
        </p:spPr>
      </p:pic>
      <p:pic>
        <p:nvPicPr>
          <p:cNvPr id="28" name="Picture 27"/>
          <p:cNvPicPr>
            <a:picLocks noChangeAspect="1"/>
          </p:cNvPicPr>
          <p:nvPr/>
        </p:nvPicPr>
        <p:blipFill>
          <a:blip r:embed="rId6"/>
          <a:stretch>
            <a:fillRect/>
          </a:stretch>
        </p:blipFill>
        <p:spPr>
          <a:xfrm>
            <a:off x="112782" y="5263203"/>
            <a:ext cx="1687380" cy="1535518"/>
          </a:xfrm>
          <a:prstGeom prst="rect">
            <a:avLst/>
          </a:prstGeom>
        </p:spPr>
      </p:pic>
      <p:pic>
        <p:nvPicPr>
          <p:cNvPr id="29" name="Picture 28"/>
          <p:cNvPicPr>
            <a:picLocks noChangeAspect="1"/>
          </p:cNvPicPr>
          <p:nvPr/>
        </p:nvPicPr>
        <p:blipFill>
          <a:blip r:embed="rId7"/>
          <a:stretch>
            <a:fillRect/>
          </a:stretch>
        </p:blipFill>
        <p:spPr>
          <a:xfrm>
            <a:off x="1891629" y="3802812"/>
            <a:ext cx="1653633" cy="1856120"/>
          </a:xfrm>
          <a:prstGeom prst="rect">
            <a:avLst/>
          </a:prstGeom>
        </p:spPr>
      </p:pic>
      <p:sp>
        <p:nvSpPr>
          <p:cNvPr id="25" name="Right Arrow 24"/>
          <p:cNvSpPr/>
          <p:nvPr/>
        </p:nvSpPr>
        <p:spPr>
          <a:xfrm>
            <a:off x="3427888" y="3226613"/>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TextBox 25"/>
          <p:cNvSpPr txBox="1"/>
          <p:nvPr/>
        </p:nvSpPr>
        <p:spPr>
          <a:xfrm>
            <a:off x="3427888" y="3784957"/>
            <a:ext cx="1253068" cy="646331"/>
          </a:xfrm>
          <a:prstGeom prst="rect">
            <a:avLst/>
          </a:prstGeom>
          <a:noFill/>
        </p:spPr>
        <p:txBody>
          <a:bodyPr wrap="square" rtlCol="0">
            <a:spAutoFit/>
          </a:bodyPr>
          <a:lstStyle/>
          <a:p>
            <a:pPr algn="ctr"/>
            <a:r>
              <a:rPr lang="en-US" dirty="0"/>
              <a:t>Chemical change</a:t>
            </a:r>
          </a:p>
        </p:txBody>
      </p:sp>
      <p:pic>
        <p:nvPicPr>
          <p:cNvPr id="13" name="Picture 12"/>
          <p:cNvPicPr>
            <a:picLocks noChangeAspect="1"/>
          </p:cNvPicPr>
          <p:nvPr/>
        </p:nvPicPr>
        <p:blipFill>
          <a:blip r:embed="rId8"/>
          <a:stretch>
            <a:fillRect/>
          </a:stretch>
        </p:blipFill>
        <p:spPr>
          <a:xfrm rot="5400000">
            <a:off x="2357320" y="5269900"/>
            <a:ext cx="1120413" cy="1676243"/>
          </a:xfrm>
          <a:prstGeom prst="rect">
            <a:avLst/>
          </a:prstGeom>
        </p:spPr>
      </p:pic>
    </p:spTree>
    <p:extLst>
      <p:ext uri="{BB962C8B-B14F-4D97-AF65-F5344CB8AC3E}">
        <p14:creationId xmlns:p14="http://schemas.microsoft.com/office/powerpoint/2010/main" val="32488022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125558" y="5605272"/>
            <a:ext cx="16996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082462" y="950183"/>
            <a:ext cx="1233837" cy="1207246"/>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221696" y="4398583"/>
            <a:ext cx="1233837" cy="1207246"/>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Picture 3"/>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548002" y="2568397"/>
            <a:ext cx="1256000" cy="930667"/>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Picture 4"/>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184738" y="2619176"/>
            <a:ext cx="1256000" cy="930667"/>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Picture 5"/>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rot="18955777">
            <a:off x="2414201" y="2746299"/>
            <a:ext cx="3825343" cy="1335834"/>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Picture 6" descr="C:\Documents and Settings\Craig Douglas\My Documents\for JJ\Systems &amp; Scale\molecules\water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271893" y="2185489"/>
            <a:ext cx="731524" cy="347552"/>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Picture 6" descr="C:\Documents and Settings\Craig Douglas\My Documents\for JJ\Systems &amp; Scale\molecules\water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224951" y="4345676"/>
            <a:ext cx="731524" cy="347552"/>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Picture 6" descr="C:\Documents and Settings\Craig Douglas\My Documents\for JJ\Systems &amp; Scale\molecules\water06.png"/>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895144" y="3836914"/>
            <a:ext cx="731524" cy="347552"/>
          </a:xfrm>
          <a:prstGeom prst="rect">
            <a:avLst/>
          </a:prstGeom>
          <a:noFill/>
          <a:extLst>
            <a:ext uri="{909E8E84-426E-40dd-AFC4-6F175D3DCCD1}">
              <a14:hiddenFill xmlns:a14="http://schemas.microsoft.com/office/drawing/2010/main" xmlns="">
                <a:solidFill>
                  <a:srgbClr val="FFFFFF"/>
                </a:solidFill>
              </a14:hiddenFill>
            </a:ext>
          </a:extLst>
        </p:spPr>
      </p:pic>
      <p:sp>
        <p:nvSpPr>
          <p:cNvPr id="83"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13</a:t>
            </a:fld>
            <a:endParaRPr lang="en-US" dirty="0"/>
          </a:p>
        </p:txBody>
      </p:sp>
      <p:sp>
        <p:nvSpPr>
          <p:cNvPr id="30" name="Title 1"/>
          <p:cNvSpPr txBox="1">
            <a:spLocks/>
          </p:cNvSpPr>
          <p:nvPr/>
        </p:nvSpPr>
        <p:spPr>
          <a:xfrm>
            <a:off x="3145198" y="457200"/>
            <a:ext cx="2879003" cy="12341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when plants make proteins?</a:t>
            </a:r>
            <a:endParaRPr lang="en-US" sz="2000" b="1" dirty="0">
              <a:latin typeface="Arial" charset="0"/>
              <a:cs typeface="Arial" charset="0"/>
            </a:endParaRPr>
          </a:p>
        </p:txBody>
      </p:sp>
      <p:sp>
        <p:nvSpPr>
          <p:cNvPr id="23" name="TextBox 23"/>
          <p:cNvSpPr txBox="1">
            <a:spLocks noChangeArrowheads="1"/>
          </p:cNvSpPr>
          <p:nvPr/>
        </p:nvSpPr>
        <p:spPr bwMode="auto">
          <a:xfrm>
            <a:off x="1525435" y="5605272"/>
            <a:ext cx="128753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pic>
        <p:nvPicPr>
          <p:cNvPr id="22" name="Reactant energy type"/>
          <p:cNvPicPr>
            <a:picLocks noChangeAspect="1" noChangeArrowheads="1"/>
          </p:cNvPicPr>
          <p:nvPr/>
        </p:nvPicPr>
        <p:blipFill>
          <a:blip r:embed="rId7"/>
          <a:stretch>
            <a:fillRect/>
          </a:stretch>
        </p:blipFill>
        <p:spPr bwMode="auto">
          <a:xfrm>
            <a:off x="2723717" y="5057110"/>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Product energy type"/>
          <p:cNvPicPr>
            <a:picLocks noChangeAspect="1" noChangeArrowheads="1"/>
          </p:cNvPicPr>
          <p:nvPr/>
        </p:nvPicPr>
        <p:blipFill>
          <a:blip r:embed="rId7"/>
          <a:stretch>
            <a:fillRect/>
          </a:stretch>
        </p:blipFill>
        <p:spPr bwMode="auto">
          <a:xfrm>
            <a:off x="7691162" y="5057111"/>
            <a:ext cx="946089" cy="9506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50205276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41"/>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45"/>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44"/>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46"/>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22"/>
                                        </p:tgtEl>
                                      </p:cBhvr>
                                    </p:animEffect>
                                    <p:set>
                                      <p:cBhvr>
                                        <p:cTn id="58" dur="1" fill="hold">
                                          <p:stCondLst>
                                            <p:cond delay="499"/>
                                          </p:stCondLst>
                                        </p:cTn>
                                        <p:tgtEl>
                                          <p:spTgt spid="22"/>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3.88889E-6 4.81481E-6 L 0.26076 -0.02755 " pathEditMode="relative" rAng="0" ptsTypes="AA">
                                      <p:cBhvr>
                                        <p:cTn id="82" dur="2000" fill="hold"/>
                                        <p:tgtEl>
                                          <p:spTgt spid="47"/>
                                        </p:tgtEl>
                                        <p:attrNameLst>
                                          <p:attrName>ppt_x</p:attrName>
                                          <p:attrName>ppt_y</p:attrName>
                                        </p:attrNameLst>
                                      </p:cBhvr>
                                      <p:rCtr x="13038" y="-1389"/>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4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53"/>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50"/>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nodeType="withEffect">
                                  <p:stCondLst>
                                    <p:cond delay="0"/>
                                  </p:stCondLst>
                                  <p:childTnLst>
                                    <p:set>
                                      <p:cBhvr>
                                        <p:cTn id="112" dur="1" fill="hold">
                                          <p:stCondLst>
                                            <p:cond delay="0"/>
                                          </p:stCondLst>
                                        </p:cTn>
                                        <p:tgtEl>
                                          <p:spTgt spid="24"/>
                                        </p:tgtEl>
                                        <p:attrNameLst>
                                          <p:attrName>style.visibility</p:attrName>
                                        </p:attrNameLst>
                                      </p:cBhvr>
                                      <p:to>
                                        <p:strVal val="visible"/>
                                      </p:to>
                                    </p:set>
                                    <p:animEffect transition="in" filter="fade">
                                      <p:cBhvr>
                                        <p:cTn id="113"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ounded Rectangle 22"/>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4" name="Rounded Rectangle 23"/>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5" name="Rounded Rectangle 24"/>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7" name="Rounded Rectangle 26"/>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8"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29"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0"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1" name="TextBox 15"/>
          <p:cNvSpPr txBox="1">
            <a:spLocks noChangeArrowheads="1"/>
          </p:cNvSpPr>
          <p:nvPr/>
        </p:nvSpPr>
        <p:spPr bwMode="auto">
          <a:xfrm>
            <a:off x="6125558" y="5605272"/>
            <a:ext cx="1699697"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Protein polymer</a:t>
            </a:r>
            <a:br>
              <a:rPr lang="en-US" dirty="0">
                <a:latin typeface="Calibri" pitchFamily="34" charset="0"/>
              </a:rPr>
            </a:br>
            <a:r>
              <a:rPr lang="en-US" dirty="0">
                <a:latin typeface="Calibri" pitchFamily="34" charset="0"/>
              </a:rPr>
              <a:t>(+ water)</a:t>
            </a:r>
          </a:p>
        </p:txBody>
      </p:sp>
      <p:sp>
        <p:nvSpPr>
          <p:cNvPr id="32"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sp>
        <p:nvSpPr>
          <p:cNvPr id="33" name="TextBox 23"/>
          <p:cNvSpPr txBox="1">
            <a:spLocks noChangeArrowheads="1"/>
          </p:cNvSpPr>
          <p:nvPr/>
        </p:nvSpPr>
        <p:spPr bwMode="auto">
          <a:xfrm>
            <a:off x="1525435" y="5605272"/>
            <a:ext cx="128753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Amino acid </a:t>
            </a:r>
            <a:br>
              <a:rPr lang="en-US" dirty="0">
                <a:latin typeface="Calibri" pitchFamily="34" charset="0"/>
              </a:rPr>
            </a:br>
            <a:r>
              <a:rPr lang="en-US" dirty="0">
                <a:latin typeface="Calibri" pitchFamily="34" charset="0"/>
              </a:rPr>
              <a:t>monomers</a:t>
            </a:r>
          </a:p>
        </p:txBody>
      </p:sp>
      <p:pic>
        <p:nvPicPr>
          <p:cNvPr id="34"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082462" y="950183"/>
            <a:ext cx="1233837" cy="1207245"/>
          </a:xfrm>
          <a:prstGeom prst="rect">
            <a:avLst/>
          </a:prstGeom>
          <a:noFill/>
          <a:extLst>
            <a:ext uri="{909E8E84-426E-40dd-AFC4-6F175D3DCCD1}">
              <a14:hiddenFill xmlns:a14="http://schemas.microsoft.com/office/drawing/2010/main" xmlns="">
                <a:solidFill>
                  <a:srgbClr val="FFFFFF"/>
                </a:solidFill>
              </a14:hiddenFill>
            </a:ext>
          </a:extLst>
        </p:spPr>
      </p:pic>
      <p:pic>
        <p:nvPicPr>
          <p:cNvPr id="35" name="Picture 2"/>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1221696" y="4398583"/>
            <a:ext cx="1233837" cy="1207245"/>
          </a:xfrm>
          <a:prstGeom prst="rect">
            <a:avLst/>
          </a:prstGeom>
          <a:noFill/>
          <a:extLst>
            <a:ext uri="{909E8E84-426E-40dd-AFC4-6F175D3DCCD1}">
              <a14:hiddenFill xmlns:a14="http://schemas.microsoft.com/office/drawing/2010/main" xmlns="">
                <a:solidFill>
                  <a:srgbClr val="FFFFFF"/>
                </a:solidFill>
              </a14:hiddenFill>
            </a:ext>
          </a:extLst>
        </p:spPr>
      </p:pic>
      <p:pic>
        <p:nvPicPr>
          <p:cNvPr id="36" name="Picture 3"/>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548002" y="2568397"/>
            <a:ext cx="1256000" cy="930666"/>
          </a:xfrm>
          <a:prstGeom prst="rect">
            <a:avLst/>
          </a:prstGeom>
          <a:noFill/>
          <a:extLst>
            <a:ext uri="{909E8E84-426E-40dd-AFC4-6F175D3DCCD1}">
              <a14:hiddenFill xmlns:a14="http://schemas.microsoft.com/office/drawing/2010/main" xmlns="">
                <a:solidFill>
                  <a:srgbClr val="FFFFFF"/>
                </a:solidFill>
              </a14:hiddenFill>
            </a:ext>
          </a:extLst>
        </p:spPr>
      </p:pic>
      <p:pic>
        <p:nvPicPr>
          <p:cNvPr id="37" name="Picture 4"/>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184738" y="2619176"/>
            <a:ext cx="1256000" cy="930666"/>
          </a:xfrm>
          <a:prstGeom prst="rect">
            <a:avLst/>
          </a:prstGeom>
          <a:noFill/>
          <a:extLst>
            <a:ext uri="{909E8E84-426E-40dd-AFC4-6F175D3DCCD1}">
              <a14:hiddenFill xmlns:a14="http://schemas.microsoft.com/office/drawing/2010/main" xmlns="">
                <a:solidFill>
                  <a:srgbClr val="FFFFFF"/>
                </a:solidFill>
              </a14:hiddenFill>
            </a:ext>
          </a:extLst>
        </p:spPr>
      </p:pic>
      <p:pic>
        <p:nvPicPr>
          <p:cNvPr id="38" name="Picture 5"/>
          <p:cNvPicPr>
            <a:picLocks noChangeAspect="1" noChangeArrowheads="1"/>
          </p:cNvPicPr>
          <p:nvPr/>
        </p:nvPicPr>
        <p:blipFill>
          <a:blip r:embed="rId5">
            <a:extLst>
              <a:ext uri="{28A0092B-C50C-407E-A947-70E740481C1C}">
                <a14:useLocalDpi xmlns:a14="http://schemas.microsoft.com/office/drawing/2010/main"/>
              </a:ext>
            </a:extLst>
          </a:blip>
          <a:stretch>
            <a:fillRect/>
          </a:stretch>
        </p:blipFill>
        <p:spPr bwMode="auto">
          <a:xfrm rot="18955777">
            <a:off x="2414201" y="2746299"/>
            <a:ext cx="3825343" cy="1335833"/>
          </a:xfrm>
          <a:prstGeom prst="rect">
            <a:avLst/>
          </a:prstGeom>
          <a:noFill/>
          <a:extLst>
            <a:ext uri="{909E8E84-426E-40dd-AFC4-6F175D3DCCD1}">
              <a14:hiddenFill xmlns:a14="http://schemas.microsoft.com/office/drawing/2010/main" xmlns="">
                <a:solidFill>
                  <a:srgbClr val="FFFFFF"/>
                </a:solidFill>
              </a14:hiddenFill>
            </a:ext>
          </a:extLst>
        </p:spPr>
      </p:pic>
      <p:pic>
        <p:nvPicPr>
          <p:cNvPr id="39" name="Picture 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3271893" y="2188506"/>
            <a:ext cx="731524" cy="341518"/>
          </a:xfrm>
          <a:prstGeom prst="rect">
            <a:avLst/>
          </a:prstGeom>
          <a:noFill/>
          <a:extLst>
            <a:ext uri="{909E8E84-426E-40dd-AFC4-6F175D3DCCD1}">
              <a14:hiddenFill xmlns:a14="http://schemas.microsoft.com/office/drawing/2010/main" xmlns="">
                <a:solidFill>
                  <a:srgbClr val="FFFFFF"/>
                </a:solidFill>
              </a14:hiddenFill>
            </a:ext>
          </a:extLst>
        </p:spPr>
      </p:pic>
      <p:pic>
        <p:nvPicPr>
          <p:cNvPr id="40" name="Picture 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4224951" y="4348693"/>
            <a:ext cx="731524" cy="341518"/>
          </a:xfrm>
          <a:prstGeom prst="rect">
            <a:avLst/>
          </a:prstGeom>
          <a:noFill/>
          <a:extLst>
            <a:ext uri="{909E8E84-426E-40dd-AFC4-6F175D3DCCD1}">
              <a14:hiddenFill xmlns:a14="http://schemas.microsoft.com/office/drawing/2010/main" xmlns="">
                <a:solidFill>
                  <a:srgbClr val="FFFFFF"/>
                </a:solidFill>
              </a14:hiddenFill>
            </a:ext>
          </a:extLst>
        </p:spPr>
      </p:pic>
      <p:pic>
        <p:nvPicPr>
          <p:cNvPr id="41" name="Picture 6"/>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4895144" y="3839931"/>
            <a:ext cx="731524" cy="341518"/>
          </a:xfrm>
          <a:prstGeom prst="rect">
            <a:avLst/>
          </a:prstGeom>
          <a:noFill/>
          <a:extLst>
            <a:ext uri="{909E8E84-426E-40dd-AFC4-6F175D3DCCD1}">
              <a14:hiddenFill xmlns:a14="http://schemas.microsoft.com/office/drawing/2010/main" xmlns="">
                <a:solidFill>
                  <a:srgbClr val="FFFFFF"/>
                </a:solidFill>
              </a14:hiddenFill>
            </a:ext>
          </a:extLst>
        </p:spPr>
      </p:pic>
      <p:sp>
        <p:nvSpPr>
          <p:cNvPr id="86" name="Title 1"/>
          <p:cNvSpPr txBox="1">
            <a:spLocks/>
          </p:cNvSpPr>
          <p:nvPr/>
        </p:nvSpPr>
        <p:spPr>
          <a:xfrm>
            <a:off x="3145198" y="457200"/>
            <a:ext cx="2879003" cy="12341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when plants make proteins?</a:t>
            </a:r>
            <a:endParaRPr lang="en-US" sz="2000" b="1" dirty="0">
              <a:latin typeface="Arial" charset="0"/>
              <a:cs typeface="Arial" charset="0"/>
            </a:endParaRPr>
          </a:p>
        </p:txBody>
      </p:sp>
      <p:sp>
        <p:nvSpPr>
          <p:cNvPr id="81"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14</a:t>
            </a:fld>
            <a:endParaRPr lang="en-US" dirty="0"/>
          </a:p>
        </p:txBody>
      </p:sp>
      <p:sp>
        <p:nvSpPr>
          <p:cNvPr id="26"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42" name="Reactant energy type"/>
          <p:cNvPicPr>
            <a:picLocks noChangeAspect="1" noChangeArrowheads="1"/>
          </p:cNvPicPr>
          <p:nvPr/>
        </p:nvPicPr>
        <p:blipFill>
          <a:blip r:embed="rId7"/>
          <a:stretch>
            <a:fillRect/>
          </a:stretch>
        </p:blipFill>
        <p:spPr bwMode="auto">
          <a:xfrm>
            <a:off x="2723717" y="5057110"/>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43" name="Product energy type"/>
          <p:cNvPicPr>
            <a:picLocks noChangeAspect="1" noChangeArrowheads="1"/>
          </p:cNvPicPr>
          <p:nvPr/>
        </p:nvPicPr>
        <p:blipFill>
          <a:blip r:embed="rId7"/>
          <a:stretch>
            <a:fillRect/>
          </a:stretch>
        </p:blipFill>
        <p:spPr bwMode="auto">
          <a:xfrm>
            <a:off x="7691162" y="5057111"/>
            <a:ext cx="946089" cy="9506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827133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2000"/>
                                        <p:tgtEl>
                                          <p:spTgt spid="2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7"/>
                                        </p:tgtEl>
                                        <p:attrNameLst>
                                          <p:attrName>style.visibility</p:attrName>
                                        </p:attrNameLst>
                                      </p:cBhvr>
                                      <p:to>
                                        <p:strVal val="visible"/>
                                      </p:to>
                                    </p:set>
                                    <p:animEffect transition="in" filter="fade">
                                      <p:cBhvr>
                                        <p:cTn id="10" dur="2000"/>
                                        <p:tgtEl>
                                          <p:spTgt spid="27"/>
                                        </p:tgtEl>
                                      </p:cBhvr>
                                    </p:animEffect>
                                  </p:childTnLst>
                                </p:cTn>
                              </p:par>
                              <p:par>
                                <p:cTn id="11" presetID="6" presetClass="emph" presetSubtype="0" fill="hold" grpId="0" nodeType="withEffect">
                                  <p:stCondLst>
                                    <p:cond delay="0"/>
                                  </p:stCondLst>
                                  <p:childTnLst>
                                    <p:animScale>
                                      <p:cBhvr>
                                        <p:cTn id="12" dur="2000" fill="hold"/>
                                        <p:tgtEl>
                                          <p:spTgt spid="28"/>
                                        </p:tgtEl>
                                      </p:cBhvr>
                                      <p:by x="240000" y="240000"/>
                                    </p:animScale>
                                  </p:childTnLst>
                                </p:cTn>
                              </p:par>
                              <p:par>
                                <p:cTn id="13" presetID="7" presetClass="emph" presetSubtype="2" fill="hold" nodeType="withEffect">
                                  <p:stCondLst>
                                    <p:cond delay="0"/>
                                  </p:stCondLst>
                                  <p:childTnLst>
                                    <p:animClr clrSpc="rgb" dir="cw">
                                      <p:cBhvr>
                                        <p:cTn id="14" dur="2000" fill="hold"/>
                                        <p:tgtEl>
                                          <p:spTgt spid="28"/>
                                        </p:tgtEl>
                                        <p:attrNameLst>
                                          <p:attrName>stroke.color</p:attrName>
                                        </p:attrNameLst>
                                      </p:cBhvr>
                                      <p:to>
                                        <a:srgbClr val="00FF00"/>
                                      </p:to>
                                    </p:animClr>
                                    <p:set>
                                      <p:cBhvr>
                                        <p:cTn id="15" dur="2000" fill="hold"/>
                                        <p:tgtEl>
                                          <p:spTgt spid="28"/>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29">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29">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29">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2">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0">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3.88889E-6 -3.10433E-6 L 0.27882 0.12839 " pathEditMode="relative" rAng="0" ptsTypes="AA">
                                      <p:cBhvr>
                                        <p:cTn id="28" dur="2000" fill="hold"/>
                                        <p:tgtEl>
                                          <p:spTgt spid="34"/>
                                        </p:tgtEl>
                                        <p:attrNameLst>
                                          <p:attrName>ppt_x</p:attrName>
                                          <p:attrName>ppt_y</p:attrName>
                                        </p:attrNameLst>
                                      </p:cBhvr>
                                      <p:rCtr x="13941" y="6408"/>
                                    </p:animMotion>
                                  </p:childTnLst>
                                </p:cTn>
                              </p:par>
                              <p:par>
                                <p:cTn id="29" presetID="0" presetClass="path" presetSubtype="0" accel="50000" decel="50000" fill="hold" nodeType="withEffect">
                                  <p:stCondLst>
                                    <p:cond delay="0"/>
                                  </p:stCondLst>
                                  <p:childTnLst>
                                    <p:animMotion origin="layout" path="M 1.66667E-6 0 L 0.24792 0.02106 " pathEditMode="relative" rAng="0" ptsTypes="AA">
                                      <p:cBhvr>
                                        <p:cTn id="30" dur="2000" fill="hold"/>
                                        <p:tgtEl>
                                          <p:spTgt spid="36"/>
                                        </p:tgtEl>
                                        <p:attrNameLst>
                                          <p:attrName>ppt_x</p:attrName>
                                          <p:attrName>ppt_y</p:attrName>
                                        </p:attrNameLst>
                                      </p:cBhvr>
                                      <p:rCtr x="12396" y="1042"/>
                                    </p:animMotion>
                                  </p:childTnLst>
                                </p:cTn>
                              </p:par>
                              <p:par>
                                <p:cTn id="31" presetID="0" presetClass="path" presetSubtype="0" accel="50000" decel="50000" fill="hold" nodeType="withEffect">
                                  <p:stCondLst>
                                    <p:cond delay="0"/>
                                  </p:stCondLst>
                                  <p:childTnLst>
                                    <p:animMotion origin="layout" path="M -1.66667E-6 -1.97317E-6 L 0.29896 -0.1145 " pathEditMode="relative" rAng="0" ptsTypes="AA">
                                      <p:cBhvr>
                                        <p:cTn id="32" dur="2000" fill="hold"/>
                                        <p:tgtEl>
                                          <p:spTgt spid="35"/>
                                        </p:tgtEl>
                                        <p:attrNameLst>
                                          <p:attrName>ppt_x</p:attrName>
                                          <p:attrName>ppt_y</p:attrName>
                                        </p:attrNameLst>
                                      </p:cBhvr>
                                      <p:rCtr x="14948" y="-5737"/>
                                    </p:animMotion>
                                  </p:childTnLst>
                                </p:cTn>
                              </p:par>
                              <p:par>
                                <p:cTn id="33" presetID="0" presetClass="path" presetSubtype="0" accel="50000" decel="50000" fill="hold" nodeType="withEffect">
                                  <p:stCondLst>
                                    <p:cond delay="0"/>
                                  </p:stCondLst>
                                  <p:childTnLst>
                                    <p:animMotion origin="layout" path="M -1.38889E-6 -1.30928E-6 L 0.26111 0.03007 " pathEditMode="relative" rAng="0" ptsTypes="AA">
                                      <p:cBhvr>
                                        <p:cTn id="34" dur="2000" fill="hold"/>
                                        <p:tgtEl>
                                          <p:spTgt spid="37"/>
                                        </p:tgtEl>
                                        <p:attrNameLst>
                                          <p:attrName>ppt_x</p:attrName>
                                          <p:attrName>ppt_y</p:attrName>
                                        </p:attrNameLst>
                                      </p:cBhvr>
                                      <p:rCtr x="13056" y="1504"/>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896 -0.11458 C 0.29826 -0.11157 0.29861 -0.11065 0.29757 -0.11319 C 0.29705 -0.11435 0.29705 -0.11643 0.29618 -0.11643 C 0.29549 -0.11643 0.29687 -0.11458 0.29757 -0.11412 C 0.29913 -0.11296 0.30069 -0.11273 0.30243 -0.11227 C 0.30174 -0.11296 0.29566 -0.11829 0.29861 -0.1169 C 0.29931 -0.11713 0.3 -0.11736 0.30069 -0.11736 C 0.30104 -0.11736 0.29983 -0.11736 0.29965 -0.1169 C 0.29896 -0.11574 0.29809 -0.11366 0.29861 -0.11227 C 0.29878 -0.11157 0.29965 -0.11343 0.29965 -0.11412 C 0.29965 -0.11458 0.29896 -0.11296 0.29861 -0.11319 C 0.29826 -0.11343 0.29878 -0.11412 0.29896 -0.11458 Z " pathEditMode="relative" rAng="0" ptsTypes="ffffffffffff">
                                      <p:cBhvr>
                                        <p:cTn id="37" dur="2000" fill="hold"/>
                                        <p:tgtEl>
                                          <p:spTgt spid="35"/>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26111 0.03009 C 0.25851 0.0287 0.25556 0.02801 0.25313 0.02592 C 0.25504 0.02454 0.2566 0.02546 0.25868 0.02592 C 0.25903 0.02616 0.25955 0.02639 0.25972 0.02685 C 0.26007 0.02778 0.25955 0.0294 0.26007 0.03009 C 0.26042 0.03055 0.26077 0.02917 0.26111 0.0287 C 0.26163 0.02824 0.26424 0.025 0.26459 0.025 C 0.26493 0.025 0.26407 0.02592 0.26389 0.02639 C 0.26372 0.02662 0.2632 0.02963 0.2632 0.02986 C 0.26354 0.03009 0.26389 0.02893 0.26424 0.0287 C 0.26563 0.02755 0.26545 0.02778 0.26702 0.02731 C 0.26771 0.03032 0.26615 0.03426 0.26389 0.03518 C 0.2625 0.03403 0.26163 0.03217 0.26042 0.03055 C 0.2599 0.02801 0.25972 0.02824 0.26111 0.03009 Z " pathEditMode="relative" rAng="0" ptsTypes="ffffffffffffff">
                                      <p:cBhvr>
                                        <p:cTn id="39" dur="2000" fill="hold"/>
                                        <p:tgtEl>
                                          <p:spTgt spid="37"/>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7882 0.12847 C 0.28159 0.12593 0.28003 0.13218 0.27986 0.13356 C 0.27899 0.13102 0.27795 0.13032 0.27639 0.12847 C 0.27604 0.12801 0.27482 0.12708 0.27534 0.12708 C 0.27639 0.12708 0.27708 0.1287 0.27812 0.1294 C 0.27968 0.12917 0.28402 0.12824 0.27986 0.12708 C 0.27882 0.12801 0.27673 0.13241 0.27743 0.1294 C 0.27899 0.12986 0.27968 0.13171 0.28021 0.1294 C 0.27899 0.12894 0.27934 0.12917 0.27882 0.12847 Z " pathEditMode="relative" rAng="0" ptsTypes="fffffffff">
                                      <p:cBhvr>
                                        <p:cTn id="41" dur="2000" fill="hold"/>
                                        <p:tgtEl>
                                          <p:spTgt spid="34"/>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4792 0.02106 C 0.24774 0.01921 0.24653 0.01481 0.24896 0.01597 C 0.24844 0.01782 0.24792 0.01806 0.24653 0.01875 C 0.24583 0.01852 0.24271 0.01759 0.24271 0.01597 C 0.24271 0.01551 0.2434 0.0162 0.24375 0.01643 C 0.24444 0.0169 0.24514 0.01782 0.24583 0.01829 C 0.24757 0.01944 0.24687 0.01875 0.24826 0.02014 C 0.2493 0.01968 0.2533 0.01597 0.25 0.01829 C 0.24948 0.01921 0.24913 0.02014 0.24861 0.02106 C 0.24826 0.02176 0.24844 0.01944 0.24826 0.01875 C 0.24809 0.01829 0.24757 0.01759 0.24792 0.01736 C 0.24826 0.0169 0.24878 0.01759 0.2493 0.01782 C 0.25 0.01875 0.25191 0.01921 0.25139 0.02014 C 0.25069 0.0213 0.24878 0.02106 0.24792 0.02106 Z " pathEditMode="relative" rAng="0" ptsTypes="ffffffffffffff">
                                      <p:cBhvr>
                                        <p:cTn id="43" dur="2000" fill="hold"/>
                                        <p:tgtEl>
                                          <p:spTgt spid="36"/>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34"/>
                                        </p:tgtEl>
                                      </p:cBhvr>
                                    </p:animEffect>
                                    <p:set>
                                      <p:cBhvr>
                                        <p:cTn id="46" dur="1" fill="hold">
                                          <p:stCondLst>
                                            <p:cond delay="499"/>
                                          </p:stCondLst>
                                        </p:cTn>
                                        <p:tgtEl>
                                          <p:spTgt spid="34"/>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36"/>
                                        </p:tgtEl>
                                      </p:cBhvr>
                                    </p:animEffect>
                                    <p:set>
                                      <p:cBhvr>
                                        <p:cTn id="49" dur="1" fill="hold">
                                          <p:stCondLst>
                                            <p:cond delay="499"/>
                                          </p:stCondLst>
                                        </p:cTn>
                                        <p:tgtEl>
                                          <p:spTgt spid="36"/>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35"/>
                                        </p:tgtEl>
                                      </p:cBhvr>
                                    </p:animEffect>
                                    <p:set>
                                      <p:cBhvr>
                                        <p:cTn id="52" dur="1" fill="hold">
                                          <p:stCondLst>
                                            <p:cond delay="499"/>
                                          </p:stCondLst>
                                        </p:cTn>
                                        <p:tgtEl>
                                          <p:spTgt spid="3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37"/>
                                        </p:tgtEl>
                                      </p:cBhvr>
                                    </p:animEffect>
                                    <p:set>
                                      <p:cBhvr>
                                        <p:cTn id="55" dur="1" fill="hold">
                                          <p:stCondLst>
                                            <p:cond delay="499"/>
                                          </p:stCondLst>
                                        </p:cTn>
                                        <p:tgtEl>
                                          <p:spTgt spid="37"/>
                                        </p:tgtEl>
                                        <p:attrNameLst>
                                          <p:attrName>style.visibility</p:attrName>
                                        </p:attrNameLst>
                                      </p:cBhvr>
                                      <p:to>
                                        <p:strVal val="hidden"/>
                                      </p:to>
                                    </p:set>
                                  </p:childTnLst>
                                </p:cTn>
                              </p:par>
                              <p:par>
                                <p:cTn id="56" presetID="10" presetClass="exit" presetSubtype="0" fill="hold" nodeType="withEffect">
                                  <p:stCondLst>
                                    <p:cond delay="0"/>
                                  </p:stCondLst>
                                  <p:childTnLst>
                                    <p:animEffect transition="out" filter="fade">
                                      <p:cBhvr>
                                        <p:cTn id="57" dur="500"/>
                                        <p:tgtEl>
                                          <p:spTgt spid="42"/>
                                        </p:tgtEl>
                                      </p:cBhvr>
                                    </p:animEffect>
                                    <p:set>
                                      <p:cBhvr>
                                        <p:cTn id="58" dur="1" fill="hold">
                                          <p:stCondLst>
                                            <p:cond delay="499"/>
                                          </p:stCondLst>
                                        </p:cTn>
                                        <p:tgtEl>
                                          <p:spTgt spid="42"/>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fade">
                                      <p:cBhvr>
                                        <p:cTn id="62" dur="500"/>
                                        <p:tgtEl>
                                          <p:spTgt spid="38"/>
                                        </p:tgtEl>
                                      </p:cBhvr>
                                    </p:animEffect>
                                  </p:childTnLst>
                                </p:cTn>
                              </p:par>
                              <p:par>
                                <p:cTn id="63" presetID="10" presetClass="entr" presetSubtype="0" fill="hold" nodeType="with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par>
                                <p:cTn id="66" presetID="10" presetClass="entr" presetSubtype="0" fill="hold" nodeType="withEffect">
                                  <p:stCondLst>
                                    <p:cond delay="0"/>
                                  </p:stCondLst>
                                  <p:childTnLst>
                                    <p:set>
                                      <p:cBhvr>
                                        <p:cTn id="67" dur="1" fill="hold">
                                          <p:stCondLst>
                                            <p:cond delay="0"/>
                                          </p:stCondLst>
                                        </p:cTn>
                                        <p:tgtEl>
                                          <p:spTgt spid="41"/>
                                        </p:tgtEl>
                                        <p:attrNameLst>
                                          <p:attrName>style.visibility</p:attrName>
                                        </p:attrNameLst>
                                      </p:cBhvr>
                                      <p:to>
                                        <p:strVal val="visible"/>
                                      </p:to>
                                    </p:set>
                                    <p:animEffect transition="in" filter="fade">
                                      <p:cBhvr>
                                        <p:cTn id="68" dur="500"/>
                                        <p:tgtEl>
                                          <p:spTgt spid="41"/>
                                        </p:tgtEl>
                                      </p:cBhvr>
                                    </p:animEffect>
                                  </p:childTnLst>
                                </p:cTn>
                              </p:par>
                              <p:par>
                                <p:cTn id="69" presetID="10" presetClass="entr" presetSubtype="0" fill="hold" nodeType="withEffect">
                                  <p:stCondLst>
                                    <p:cond delay="0"/>
                                  </p:stCondLst>
                                  <p:childTnLst>
                                    <p:set>
                                      <p:cBhvr>
                                        <p:cTn id="70" dur="1" fill="hold">
                                          <p:stCondLst>
                                            <p:cond delay="0"/>
                                          </p:stCondLst>
                                        </p:cTn>
                                        <p:tgtEl>
                                          <p:spTgt spid="40"/>
                                        </p:tgtEl>
                                        <p:attrNameLst>
                                          <p:attrName>style.visibility</p:attrName>
                                        </p:attrNameLst>
                                      </p:cBhvr>
                                      <p:to>
                                        <p:strVal val="visible"/>
                                      </p:to>
                                    </p:set>
                                    <p:animEffect transition="in" filter="fade">
                                      <p:cBhvr>
                                        <p:cTn id="71" dur="500"/>
                                        <p:tgtEl>
                                          <p:spTgt spid="4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38"/>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1.66667E-6 2.89151E-6 C 0.00017 -0.00139 0.00069 -0.00602 0.00139 -0.00185 C 0.00017 0.00046 1.66667E-6 -0.00162 -0.00174 -0.00232 C -0.0007 -0.00093 0.00208 0.00046 1.66667E-6 0.00139 C -0.00243 0.00023 -0.00018 0.00347 -0.00243 0.00139 C -0.00191 -0.00185 -0.00191 -0.00093 1.66667E-6 2.89151E-6 Z " pathEditMode="relative" rAng="0" ptsTypes="ffffff">
                                      <p:cBhvr>
                                        <p:cTn id="75" dur="2000" fill="hold"/>
                                        <p:tgtEl>
                                          <p:spTgt spid="3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41"/>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4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3.88889E-6 4.81481E-6 L 0.26076 -0.02755 " pathEditMode="relative" rAng="0" ptsTypes="AA">
                                      <p:cBhvr>
                                        <p:cTn id="82" dur="2000" fill="hold"/>
                                        <p:tgtEl>
                                          <p:spTgt spid="38"/>
                                        </p:tgtEl>
                                        <p:attrNameLst>
                                          <p:attrName>ppt_x</p:attrName>
                                          <p:attrName>ppt_y</p:attrName>
                                        </p:attrNameLst>
                                      </p:cBhvr>
                                      <p:rCtr x="13038" y="-1389"/>
                                    </p:animMotion>
                                  </p:childTnLst>
                                </p:cTn>
                              </p:par>
                              <p:par>
                                <p:cTn id="83" presetID="0" presetClass="path" presetSubtype="0" accel="50000" decel="50000" fill="hold" nodeType="withEffect">
                                  <p:stCondLst>
                                    <p:cond delay="0"/>
                                  </p:stCondLst>
                                  <p:childTnLst>
                                    <p:animMotion origin="layout" path="M -3.05556E-6 -1.48148E-6 L 0.3349 -0.13009 " pathEditMode="relative" rAng="0" ptsTypes="AA">
                                      <p:cBhvr>
                                        <p:cTn id="84" dur="2000" fill="hold"/>
                                        <p:tgtEl>
                                          <p:spTgt spid="39"/>
                                        </p:tgtEl>
                                        <p:attrNameLst>
                                          <p:attrName>ppt_x</p:attrName>
                                          <p:attrName>ppt_y</p:attrName>
                                        </p:attrNameLst>
                                      </p:cBhvr>
                                      <p:rCtr x="16736" y="-6505"/>
                                    </p:animMotion>
                                  </p:childTnLst>
                                </p:cTn>
                              </p:par>
                              <p:par>
                                <p:cTn id="85" presetID="0" presetClass="path" presetSubtype="0" accel="50000" decel="50000" fill="hold" nodeType="withEffect">
                                  <p:stCondLst>
                                    <p:cond delay="0"/>
                                  </p:stCondLst>
                                  <p:childTnLst>
                                    <p:animMotion origin="layout" path="M -3.33333E-6 -9.808E-7 L 0.3165 0.03354 " pathEditMode="relative" rAng="0" ptsTypes="AA">
                                      <p:cBhvr>
                                        <p:cTn id="86" dur="2000" fill="hold"/>
                                        <p:tgtEl>
                                          <p:spTgt spid="41"/>
                                        </p:tgtEl>
                                        <p:attrNameLst>
                                          <p:attrName>ppt_x</p:attrName>
                                          <p:attrName>ppt_y</p:attrName>
                                        </p:attrNameLst>
                                      </p:cBhvr>
                                      <p:rCtr x="15816" y="1666"/>
                                    </p:animMotion>
                                  </p:childTnLst>
                                </p:cTn>
                              </p:par>
                              <p:par>
                                <p:cTn id="87" presetID="0" presetClass="path" presetSubtype="0" accel="50000" decel="50000" fill="hold" nodeType="withEffect">
                                  <p:stCondLst>
                                    <p:cond delay="0"/>
                                  </p:stCondLst>
                                  <p:childTnLst>
                                    <p:animMotion origin="layout" path="M 0 -2.96296E-6 L 0.27274 0.12894 " pathEditMode="relative" rAng="0" ptsTypes="AA">
                                      <p:cBhvr>
                                        <p:cTn id="88" dur="2000" fill="hold"/>
                                        <p:tgtEl>
                                          <p:spTgt spid="40"/>
                                        </p:tgtEl>
                                        <p:attrNameLst>
                                          <p:attrName>ppt_x</p:attrName>
                                          <p:attrName>ppt_y</p:attrName>
                                        </p:attrNameLst>
                                      </p:cBhvr>
                                      <p:rCtr x="13628" y="643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24"/>
                                        </p:tgtEl>
                                      </p:cBhvr>
                                    </p:animEffect>
                                    <p:set>
                                      <p:cBhvr>
                                        <p:cTn id="92" dur="1" fill="hold">
                                          <p:stCondLst>
                                            <p:cond delay="1999"/>
                                          </p:stCondLst>
                                        </p:cTn>
                                        <p:tgtEl>
                                          <p:spTgt spid="24"/>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27"/>
                                        </p:tgtEl>
                                      </p:cBhvr>
                                    </p:animEffect>
                                    <p:set>
                                      <p:cBhvr>
                                        <p:cTn id="95" dur="1" fill="hold">
                                          <p:stCondLst>
                                            <p:cond delay="1999"/>
                                          </p:stCondLst>
                                        </p:cTn>
                                        <p:tgtEl>
                                          <p:spTgt spid="27"/>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28"/>
                                        </p:tgtEl>
                                      </p:cBhvr>
                                      <p:by x="41600" y="41600"/>
                                    </p:animScale>
                                  </p:childTnLst>
                                </p:cTn>
                              </p:par>
                              <p:par>
                                <p:cTn id="98" presetID="7" presetClass="emph" presetSubtype="2" fill="hold" nodeType="withEffect">
                                  <p:stCondLst>
                                    <p:cond delay="0"/>
                                  </p:stCondLst>
                                  <p:childTnLst>
                                    <p:animClr clrSpc="rgb" dir="cw">
                                      <p:cBhvr>
                                        <p:cTn id="99" dur="2000" fill="hold"/>
                                        <p:tgtEl>
                                          <p:spTgt spid="28"/>
                                        </p:tgtEl>
                                        <p:attrNameLst>
                                          <p:attrName>stroke.color</p:attrName>
                                        </p:attrNameLst>
                                      </p:cBhvr>
                                      <p:to>
                                        <a:schemeClr val="tx1"/>
                                      </p:to>
                                    </p:animClr>
                                    <p:set>
                                      <p:cBhvr>
                                        <p:cTn id="100" dur="2000" fill="hold"/>
                                        <p:tgtEl>
                                          <p:spTgt spid="28"/>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29">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29">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29">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2">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0">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500"/>
                                        <p:tgtEl>
                                          <p:spTgt spid="26"/>
                                        </p:tgtEl>
                                      </p:cBhvr>
                                    </p:animEffect>
                                  </p:childTnLst>
                                </p:cTn>
                              </p:par>
                              <p:par>
                                <p:cTn id="114" presetID="10" presetClass="entr" presetSubtype="0" fill="hold" nodeType="withEffect">
                                  <p:stCondLst>
                                    <p:cond delay="0"/>
                                  </p:stCondLst>
                                  <p:childTnLst>
                                    <p:set>
                                      <p:cBhvr>
                                        <p:cTn id="115" dur="1" fill="hold">
                                          <p:stCondLst>
                                            <p:cond delay="0"/>
                                          </p:stCondLst>
                                        </p:cTn>
                                        <p:tgtEl>
                                          <p:spTgt spid="43"/>
                                        </p:tgtEl>
                                        <p:attrNameLst>
                                          <p:attrName>style.visibility</p:attrName>
                                        </p:attrNameLst>
                                      </p:cBhvr>
                                      <p:to>
                                        <p:strVal val="visible"/>
                                      </p:to>
                                    </p:set>
                                    <p:animEffect transition="in" filter="fade">
                                      <p:cBhvr>
                                        <p:cTn id="116"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4" grpId="1" animBg="1"/>
      <p:bldP spid="27" grpId="0" animBg="1"/>
      <p:bldP spid="27" grpId="1" animBg="1"/>
      <p:bldP spid="28" grpId="0" animBg="1"/>
      <p:bldP spid="28" grpId="1" animBg="1"/>
      <p:bldP spid="29" grpId="0" build="allAtOnce"/>
      <p:bldP spid="29" grpId="1" build="allAtOnce"/>
      <p:bldP spid="29" grpId="2" build="allAtOnce"/>
      <p:bldP spid="29" grpId="3" build="allAtOnce"/>
      <p:bldP spid="29" grpId="4" build="allAtOnce"/>
      <p:bldP spid="2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fontScale="90000"/>
          </a:bodyPr>
          <a:lstStyle/>
          <a:p>
            <a:r>
              <a:rPr lang="en-US" dirty="0"/>
              <a:t>Build a Plant Stem Cell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FAT molecules by taping 3 </a:t>
            </a:r>
            <a:r>
              <a:rPr lang="en-US" dirty="0">
                <a:solidFill>
                  <a:srgbClr val="008000"/>
                </a:solidFill>
              </a:rPr>
              <a:t>fatty acid </a:t>
            </a:r>
            <a:r>
              <a:rPr lang="en-US" dirty="0"/>
              <a:t>monomers to 1 </a:t>
            </a:r>
            <a:r>
              <a:rPr lang="en-US" dirty="0">
                <a:solidFill>
                  <a:srgbClr val="604A7B"/>
                </a:solidFill>
              </a:rPr>
              <a:t>glycerol</a:t>
            </a:r>
            <a:r>
              <a:rPr lang="en-US" dirty="0"/>
              <a:t> molecule. </a:t>
            </a:r>
          </a:p>
          <a:p>
            <a:pPr marL="0" indent="0">
              <a:buNone/>
            </a:pPr>
            <a:r>
              <a:rPr lang="en-US" sz="2000" dirty="0"/>
              <a:t>Notice you will need to cut an –H and –OH from each fatty acid and glycerol.  Tape these together to make water.</a:t>
            </a:r>
          </a:p>
          <a:p>
            <a:pPr marL="0" indent="0">
              <a:buNone/>
            </a:pPr>
            <a:endParaRPr lang="en-US" dirty="0"/>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15</a:t>
            </a:fld>
            <a:endParaRPr lang="en-US"/>
          </a:p>
        </p:txBody>
      </p:sp>
      <p:sp>
        <p:nvSpPr>
          <p:cNvPr id="9" name="Right Arrow 8"/>
          <p:cNvSpPr/>
          <p:nvPr/>
        </p:nvSpPr>
        <p:spPr>
          <a:xfrm>
            <a:off x="4127853" y="3275602"/>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4100051" y="3903219"/>
            <a:ext cx="1253068" cy="646331"/>
          </a:xfrm>
          <a:prstGeom prst="rect">
            <a:avLst/>
          </a:prstGeom>
          <a:noFill/>
        </p:spPr>
        <p:txBody>
          <a:bodyPr wrap="square" rtlCol="0">
            <a:spAutoFit/>
          </a:bodyPr>
          <a:lstStyle/>
          <a:p>
            <a:pPr algn="ctr"/>
            <a:r>
              <a:rPr lang="en-US" dirty="0"/>
              <a:t>Chemical change</a:t>
            </a:r>
          </a:p>
        </p:txBody>
      </p:sp>
      <p:pic>
        <p:nvPicPr>
          <p:cNvPr id="17" name="Picture 16"/>
          <p:cNvPicPr>
            <a:picLocks noChangeAspect="1"/>
          </p:cNvPicPr>
          <p:nvPr/>
        </p:nvPicPr>
        <p:blipFill>
          <a:blip r:embed="rId3"/>
          <a:stretch>
            <a:fillRect/>
          </a:stretch>
        </p:blipFill>
        <p:spPr>
          <a:xfrm>
            <a:off x="6080647" y="2894202"/>
            <a:ext cx="2448205" cy="3056307"/>
          </a:xfrm>
          <a:prstGeom prst="rect">
            <a:avLst/>
          </a:prstGeom>
        </p:spPr>
      </p:pic>
      <p:pic>
        <p:nvPicPr>
          <p:cNvPr id="18" name="Picture 17"/>
          <p:cNvPicPr>
            <a:picLocks noChangeAspect="1"/>
          </p:cNvPicPr>
          <p:nvPr/>
        </p:nvPicPr>
        <p:blipFill>
          <a:blip r:embed="rId4"/>
          <a:stretch>
            <a:fillRect/>
          </a:stretch>
        </p:blipFill>
        <p:spPr>
          <a:xfrm>
            <a:off x="6024659" y="5994697"/>
            <a:ext cx="2764100" cy="525179"/>
          </a:xfrm>
          <a:prstGeom prst="rect">
            <a:avLst/>
          </a:prstGeom>
        </p:spPr>
      </p:pic>
      <p:pic>
        <p:nvPicPr>
          <p:cNvPr id="19" name="Picture 18"/>
          <p:cNvPicPr>
            <a:picLocks noChangeAspect="1"/>
          </p:cNvPicPr>
          <p:nvPr/>
        </p:nvPicPr>
        <p:blipFill>
          <a:blip r:embed="rId5"/>
          <a:stretch>
            <a:fillRect/>
          </a:stretch>
        </p:blipFill>
        <p:spPr>
          <a:xfrm rot="5400000">
            <a:off x="-691907" y="4159006"/>
            <a:ext cx="2665384" cy="1058256"/>
          </a:xfrm>
          <a:prstGeom prst="rect">
            <a:avLst/>
          </a:prstGeom>
        </p:spPr>
      </p:pic>
      <p:pic>
        <p:nvPicPr>
          <p:cNvPr id="20" name="Picture 19"/>
          <p:cNvPicPr>
            <a:picLocks noChangeAspect="1"/>
          </p:cNvPicPr>
          <p:nvPr/>
        </p:nvPicPr>
        <p:blipFill>
          <a:blip r:embed="rId6"/>
          <a:stretch>
            <a:fillRect/>
          </a:stretch>
        </p:blipFill>
        <p:spPr>
          <a:xfrm rot="5400000">
            <a:off x="860658" y="3736285"/>
            <a:ext cx="3478819" cy="2298153"/>
          </a:xfrm>
          <a:prstGeom prst="rect">
            <a:avLst/>
          </a:prstGeom>
        </p:spPr>
      </p:pic>
    </p:spTree>
    <p:extLst>
      <p:ext uri="{BB962C8B-B14F-4D97-AF65-F5344CB8AC3E}">
        <p14:creationId xmlns:p14="http://schemas.microsoft.com/office/powerpoint/2010/main" val="8756720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457862" y="5605272"/>
            <a:ext cx="103509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260933" y="1279313"/>
            <a:ext cx="2006349" cy="1057143"/>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66028" y="4548129"/>
            <a:ext cx="2006349" cy="1057143"/>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08142" y="3187700"/>
            <a:ext cx="2006349" cy="1057143"/>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glycerol"/>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244638">
            <a:off x="2323688" y="2391646"/>
            <a:ext cx="1514440" cy="784755"/>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fat"/>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873950" y="2526910"/>
            <a:ext cx="2920000" cy="1774612"/>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3768110" y="1967967"/>
            <a:ext cx="685804" cy="325830"/>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739737" y="4421178"/>
            <a:ext cx="685804" cy="325830"/>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water" descr="C:\Documents and Settings\Craig Douglas\My Documents\for JJ\Systems &amp; Scale\molecules\water06.png"/>
          <p:cNvPicPr>
            <a:picLocks noChangeAspect="1" noChangeArrowheads="1"/>
          </p:cNvPicPr>
          <p:nvPr/>
        </p:nvPicPr>
        <p:blipFill>
          <a:blip r:embed="rId6" cstate="screen">
            <a:extLst>
              <a:ext uri="{28A0092B-C50C-407E-A947-70E740481C1C}">
                <a14:useLocalDpi xmlns:a14="http://schemas.microsoft.com/office/drawing/2010/main"/>
              </a:ext>
            </a:extLst>
          </a:blip>
          <a:srcRect/>
          <a:stretch>
            <a:fillRect/>
          </a:stretch>
        </p:blipFill>
        <p:spPr bwMode="auto">
          <a:xfrm>
            <a:off x="4918004" y="2130882"/>
            <a:ext cx="685804" cy="325830"/>
          </a:xfrm>
          <a:prstGeom prst="rect">
            <a:avLst/>
          </a:prstGeom>
          <a:noFill/>
          <a:extLst>
            <a:ext uri="{909E8E84-426E-40dd-AFC4-6F175D3DCCD1}">
              <a14:hiddenFill xmlns:a14="http://schemas.microsoft.com/office/drawing/2010/main" xmlns="">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16</a:t>
            </a:fld>
            <a:endParaRPr lang="en-US" dirty="0"/>
          </a:p>
        </p:txBody>
      </p:sp>
      <p:sp>
        <p:nvSpPr>
          <p:cNvPr id="30" name="Title 1"/>
          <p:cNvSpPr txBox="1">
            <a:spLocks/>
          </p:cNvSpPr>
          <p:nvPr/>
        </p:nvSpPr>
        <p:spPr>
          <a:xfrm>
            <a:off x="3145198" y="455699"/>
            <a:ext cx="2879003" cy="1235615"/>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when plants make fats?</a:t>
            </a:r>
            <a:endParaRPr lang="en-US" sz="2000" b="1" dirty="0">
              <a:latin typeface="Arial" charset="0"/>
              <a:cs typeface="Arial" charset="0"/>
            </a:endParaRPr>
          </a:p>
        </p:txBody>
      </p:sp>
      <p:sp>
        <p:nvSpPr>
          <p:cNvPr id="23" name="TextBox 23"/>
          <p:cNvSpPr txBox="1">
            <a:spLocks noChangeArrowheads="1"/>
          </p:cNvSpPr>
          <p:nvPr/>
        </p:nvSpPr>
        <p:spPr bwMode="auto">
          <a:xfrm>
            <a:off x="1582536" y="5605272"/>
            <a:ext cx="11733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br>
              <a:rPr lang="en-US" dirty="0">
                <a:latin typeface="Calibri" pitchFamily="34" charset="0"/>
              </a:rPr>
            </a:br>
            <a:r>
              <a:rPr lang="en-US" dirty="0">
                <a:latin typeface="Calibri" pitchFamily="34" charset="0"/>
              </a:rPr>
              <a:t>+ glycerol</a:t>
            </a:r>
          </a:p>
        </p:txBody>
      </p:sp>
    </p:spTree>
    <p:extLst>
      <p:ext uri="{BB962C8B-B14F-4D97-AF65-F5344CB8AC3E}">
        <p14:creationId xmlns:p14="http://schemas.microsoft.com/office/powerpoint/2010/main" val="319858603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5.55556E-7 2.59259E-6 L 0.22361 0.12291 " pathEditMode="relative" rAng="0" ptsTypes="AA">
                                      <p:cBhvr>
                                        <p:cTn id="28" dur="2000" fill="hold"/>
                                        <p:tgtEl>
                                          <p:spTgt spid="41"/>
                                        </p:tgtEl>
                                        <p:attrNameLst>
                                          <p:attrName>ppt_x</p:attrName>
                                          <p:attrName>ppt_y</p:attrName>
                                        </p:attrNameLst>
                                      </p:cBhvr>
                                      <p:rCtr x="11181" y="6134"/>
                                    </p:animMotion>
                                  </p:childTnLst>
                                </p:cTn>
                              </p:par>
                              <p:par>
                                <p:cTn id="29" presetID="0" presetClass="path" presetSubtype="0" accel="50000" decel="50000" fill="hold" nodeType="withEffect">
                                  <p:stCondLst>
                                    <p:cond delay="0"/>
                                  </p:stCondLst>
                                  <p:childTnLst>
                                    <p:animMotion origin="layout" path="M 5E-6 -2.59259E-6 L 0.23959 -0.04467 " pathEditMode="relative" rAng="0" ptsTypes="AA">
                                      <p:cBhvr>
                                        <p:cTn id="30" dur="2000" fill="hold"/>
                                        <p:tgtEl>
                                          <p:spTgt spid="45"/>
                                        </p:tgtEl>
                                        <p:attrNameLst>
                                          <p:attrName>ppt_x</p:attrName>
                                          <p:attrName>ppt_y</p:attrName>
                                        </p:attrNameLst>
                                      </p:cBhvr>
                                      <p:rCtr x="11979" y="-2245"/>
                                    </p:animMotion>
                                  </p:childTnLst>
                                </p:cTn>
                              </p:par>
                              <p:par>
                                <p:cTn id="31" presetID="0" presetClass="path" presetSubtype="0" accel="50000" decel="50000" fill="hold" nodeType="withEffect">
                                  <p:stCondLst>
                                    <p:cond delay="0"/>
                                  </p:stCondLst>
                                  <p:childTnLst>
                                    <p:animMotion origin="layout" path="M -1.66667E-6 -2.22222E-6 L 0.29202 -0.07569 " pathEditMode="relative" rAng="0" ptsTypes="AA">
                                      <p:cBhvr>
                                        <p:cTn id="32" dur="2000" fill="hold"/>
                                        <p:tgtEl>
                                          <p:spTgt spid="44"/>
                                        </p:tgtEl>
                                        <p:attrNameLst>
                                          <p:attrName>ppt_x</p:attrName>
                                          <p:attrName>ppt_y</p:attrName>
                                        </p:attrNameLst>
                                      </p:cBhvr>
                                      <p:rCtr x="14601" y="-3796"/>
                                    </p:animMotion>
                                  </p:childTnLst>
                                </p:cTn>
                              </p:par>
                              <p:par>
                                <p:cTn id="33" presetID="0" presetClass="path" presetSubtype="0" accel="50000" decel="50000" fill="hold" nodeType="withEffect">
                                  <p:stCondLst>
                                    <p:cond delay="0"/>
                                  </p:stCondLst>
                                  <p:childTnLst>
                                    <p:animMotion origin="layout" path="M 8.33333E-7 1.48148E-6 L 0.30174 0.16065 " pathEditMode="relative" rAng="0" ptsTypes="AA">
                                      <p:cBhvr>
                                        <p:cTn id="34" dur="2000" fill="hold"/>
                                        <p:tgtEl>
                                          <p:spTgt spid="46"/>
                                        </p:tgtEl>
                                        <p:attrNameLst>
                                          <p:attrName>ppt_x</p:attrName>
                                          <p:attrName>ppt_y</p:attrName>
                                        </p:attrNameLst>
                                      </p:cBhvr>
                                      <p:rCtr x="15087" y="8032"/>
                                    </p:animMotion>
                                  </p:childTnLst>
                                </p:cTn>
                              </p:par>
                            </p:childTnLst>
                          </p:cTn>
                        </p:par>
                        <p:par>
                          <p:cTn id="35" fill="hold">
                            <p:stCondLst>
                              <p:cond delay="4000"/>
                            </p:stCondLst>
                            <p:childTnLst>
                              <p:par>
                                <p:cTn id="36" presetID="0" presetClass="path" presetSubtype="0" accel="50000" decel="50000" fill="hold" nodeType="afterEffect">
                                  <p:stCondLst>
                                    <p:cond delay="0"/>
                                  </p:stCondLst>
                                  <p:childTnLst>
                                    <p:animMotion origin="layout" path="M 0.29202 -0.07569 C 0.29132 -0.07268 0.29167 -0.07176 0.29063 -0.07431 C 0.29011 -0.07546 0.29011 -0.07755 0.28924 -0.07755 C 0.28855 -0.07755 0.28993 -0.07569 0.29063 -0.07523 C 0.29219 -0.07407 0.29375 -0.07384 0.29549 -0.07338 C 0.2948 -0.07407 0.28872 -0.0794 0.29167 -0.07801 C 0.29237 -0.07824 0.29306 -0.07847 0.29375 -0.07847 C 0.2941 -0.07847 0.29289 -0.07847 0.29271 -0.07801 C 0.29202 -0.07685 0.29115 -0.07477 0.29167 -0.07338 C 0.29184 -0.07268 0.29271 -0.07454 0.29271 -0.07523 C 0.29271 -0.07569 0.29202 -0.07407 0.29167 -0.07431 C 0.29132 -0.07454 0.29184 -0.07523 0.29202 -0.07569 Z " pathEditMode="relative" rAng="0" ptsTypes="ffffffffffff">
                                      <p:cBhvr>
                                        <p:cTn id="37" dur="2000" fill="hold"/>
                                        <p:tgtEl>
                                          <p:spTgt spid="44"/>
                                        </p:tgtEl>
                                        <p:attrNameLst>
                                          <p:attrName>ppt_x</p:attrName>
                                          <p:attrName>ppt_y</p:attrName>
                                        </p:attrNameLst>
                                      </p:cBhvr>
                                      <p:rCtr x="0" y="0"/>
                                    </p:animMotion>
                                  </p:childTnLst>
                                </p:cTn>
                              </p:par>
                              <p:par>
                                <p:cTn id="38" presetID="0" presetClass="path" presetSubtype="0" accel="50000" decel="50000" fill="hold" nodeType="withEffect">
                                  <p:stCondLst>
                                    <p:cond delay="0"/>
                                  </p:stCondLst>
                                  <p:childTnLst>
                                    <p:animMotion origin="layout" path="M 0.30174 0.16064 C 0.29913 0.15925 0.29618 0.15856 0.29375 0.15648 C 0.29566 0.15509 0.29722 0.15601 0.29931 0.15648 C 0.29966 0.15671 0.30018 0.15694 0.30035 0.1574 C 0.3007 0.15833 0.30018 0.15995 0.3007 0.16064 C 0.30104 0.16111 0.30139 0.15972 0.30174 0.15925 C 0.30226 0.15879 0.30486 0.15555 0.30521 0.15555 C 0.30556 0.15555 0.30469 0.15648 0.30452 0.15694 C 0.30434 0.15717 0.30382 0.16018 0.30382 0.16041 C 0.30417 0.16064 0.30452 0.15949 0.30486 0.15925 C 0.30625 0.1581 0.30608 0.15833 0.30764 0.15787 C 0.30834 0.16087 0.30677 0.16481 0.30452 0.16574 C 0.30313 0.16458 0.30226 0.16273 0.30104 0.16111 C 0.30052 0.15856 0.30035 0.15879 0.30174 0.16064 Z " pathEditMode="relative" rAng="0" ptsTypes="ffffffffffffff">
                                      <p:cBhvr>
                                        <p:cTn id="39" dur="2000" fill="hold"/>
                                        <p:tgtEl>
                                          <p:spTgt spid="46"/>
                                        </p:tgtEl>
                                        <p:attrNameLst>
                                          <p:attrName>ppt_x</p:attrName>
                                          <p:attrName>ppt_y</p:attrName>
                                        </p:attrNameLst>
                                      </p:cBhvr>
                                      <p:rCtr x="-69" y="-23"/>
                                    </p:animMotion>
                                  </p:childTnLst>
                                </p:cTn>
                              </p:par>
                              <p:par>
                                <p:cTn id="40" presetID="0" presetClass="path" presetSubtype="0" accel="50000" decel="50000" fill="hold" nodeType="withEffect">
                                  <p:stCondLst>
                                    <p:cond delay="0"/>
                                  </p:stCondLst>
                                  <p:childTnLst>
                                    <p:animMotion origin="layout" path="M 0.22361 0.12292 C 0.22639 0.12037 0.22482 0.12662 0.22465 0.12801 C 0.22378 0.12546 0.22274 0.12477 0.22118 0.12292 C 0.22083 0.12245 0.21961 0.12153 0.22014 0.12153 C 0.22118 0.12153 0.22187 0.12315 0.22291 0.12384 C 0.22448 0.12361 0.22882 0.12269 0.22465 0.12153 C 0.22361 0.12245 0.22152 0.12685 0.22222 0.12384 C 0.22378 0.12431 0.22448 0.12616 0.225 0.12384 C 0.22378 0.12338 0.22413 0.12361 0.22361 0.12292 Z " pathEditMode="relative" rAng="0" ptsTypes="fffffffff">
                                      <p:cBhvr>
                                        <p:cTn id="41" dur="2000" fill="hold"/>
                                        <p:tgtEl>
                                          <p:spTgt spid="41"/>
                                        </p:tgtEl>
                                        <p:attrNameLst>
                                          <p:attrName>ppt_x</p:attrName>
                                          <p:attrName>ppt_y</p:attrName>
                                        </p:attrNameLst>
                                      </p:cBhvr>
                                      <p:rCtr x="52" y="116"/>
                                    </p:animMotion>
                                  </p:childTnLst>
                                </p:cTn>
                              </p:par>
                              <p:par>
                                <p:cTn id="42" presetID="0" presetClass="path" presetSubtype="0" accel="50000" decel="50000" fill="hold" nodeType="withEffect">
                                  <p:stCondLst>
                                    <p:cond delay="0"/>
                                  </p:stCondLst>
                                  <p:childTnLst>
                                    <p:animMotion origin="layout" path="M 0.23958 -0.04467 C 0.23941 -0.04652 0.23819 -0.05092 0.24063 -0.04976 C 0.2401 -0.04791 0.23958 -0.04768 0.23819 -0.04699 C 0.2375 -0.04722 0.23438 -0.04814 0.23438 -0.04976 C 0.23438 -0.05023 0.23507 -0.04953 0.23542 -0.0493 C 0.23611 -0.04884 0.23681 -0.04791 0.2375 -0.04745 C 0.23924 -0.04629 0.23854 -0.04699 0.23993 -0.0456 C 0.24097 -0.04606 0.24497 -0.04976 0.24167 -0.04745 C 0.24115 -0.04652 0.2408 -0.0456 0.24028 -0.04467 C 0.23993 -0.04398 0.2401 -0.04629 0.23993 -0.04699 C 0.23976 -0.04745 0.23924 -0.04814 0.23958 -0.04838 C 0.23993 -0.04884 0.24045 -0.04814 0.24097 -0.04791 C 0.24167 -0.04699 0.24358 -0.04652 0.24306 -0.0456 C 0.24236 -0.04444 0.24045 -0.04467 0.23958 -0.04467 Z " pathEditMode="relative" rAng="0" ptsTypes="ffffffffffffff">
                                      <p:cBhvr>
                                        <p:cTn id="43" dur="2000" fill="hold"/>
                                        <p:tgtEl>
                                          <p:spTgt spid="45"/>
                                        </p:tgtEl>
                                        <p:attrNameLst>
                                          <p:attrName>ppt_x</p:attrName>
                                          <p:attrName>ppt_y</p:attrName>
                                        </p:attrNameLst>
                                      </p:cBhvr>
                                      <p:rCtr x="0" y="-278"/>
                                    </p:animMotion>
                                  </p:childTnLst>
                                </p:cTn>
                              </p:par>
                              <p:par>
                                <p:cTn id="44" presetID="10" presetClass="exit" presetSubtype="0" fill="hold" nodeType="withEffect">
                                  <p:stCondLst>
                                    <p:cond delay="1500"/>
                                  </p:stCondLst>
                                  <p:childTnLst>
                                    <p:animEffect transition="out" filter="fade">
                                      <p:cBhvr>
                                        <p:cTn id="45" dur="500"/>
                                        <p:tgtEl>
                                          <p:spTgt spid="41"/>
                                        </p:tgtEl>
                                      </p:cBhvr>
                                    </p:animEffect>
                                    <p:set>
                                      <p:cBhvr>
                                        <p:cTn id="46" dur="1" fill="hold">
                                          <p:stCondLst>
                                            <p:cond delay="499"/>
                                          </p:stCondLst>
                                        </p:cTn>
                                        <p:tgtEl>
                                          <p:spTgt spid="41"/>
                                        </p:tgtEl>
                                        <p:attrNameLst>
                                          <p:attrName>style.visibility</p:attrName>
                                        </p:attrNameLst>
                                      </p:cBhvr>
                                      <p:to>
                                        <p:strVal val="hidden"/>
                                      </p:to>
                                    </p:set>
                                  </p:childTnLst>
                                </p:cTn>
                              </p:par>
                              <p:par>
                                <p:cTn id="47" presetID="10" presetClass="exit" presetSubtype="0" fill="hold" nodeType="withEffect">
                                  <p:stCondLst>
                                    <p:cond delay="1500"/>
                                  </p:stCondLst>
                                  <p:childTnLst>
                                    <p:animEffect transition="out" filter="fade">
                                      <p:cBhvr>
                                        <p:cTn id="48" dur="500"/>
                                        <p:tgtEl>
                                          <p:spTgt spid="45"/>
                                        </p:tgtEl>
                                      </p:cBhvr>
                                    </p:animEffect>
                                    <p:set>
                                      <p:cBhvr>
                                        <p:cTn id="49" dur="1" fill="hold">
                                          <p:stCondLst>
                                            <p:cond delay="499"/>
                                          </p:stCondLst>
                                        </p:cTn>
                                        <p:tgtEl>
                                          <p:spTgt spid="45"/>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4"/>
                                        </p:tgtEl>
                                      </p:cBhvr>
                                    </p:animEffect>
                                    <p:set>
                                      <p:cBhvr>
                                        <p:cTn id="52" dur="1" fill="hold">
                                          <p:stCondLst>
                                            <p:cond delay="499"/>
                                          </p:stCondLst>
                                        </p:cTn>
                                        <p:tgtEl>
                                          <p:spTgt spid="44"/>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6"/>
                                        </p:tgtEl>
                                      </p:cBhvr>
                                    </p:animEffect>
                                    <p:set>
                                      <p:cBhvr>
                                        <p:cTn id="55" dur="1" fill="hold">
                                          <p:stCondLst>
                                            <p:cond delay="499"/>
                                          </p:stCondLst>
                                        </p:cTn>
                                        <p:tgtEl>
                                          <p:spTgt spid="46"/>
                                        </p:tgtEl>
                                        <p:attrNameLst>
                                          <p:attrName>style.visibility</p:attrName>
                                        </p:attrNameLst>
                                      </p:cBhvr>
                                      <p:to>
                                        <p:strVal val="hidden"/>
                                      </p:to>
                                    </p:set>
                                  </p:childTnLst>
                                </p:cTn>
                              </p:par>
                            </p:childTnLst>
                          </p:cTn>
                        </p:par>
                        <p:par>
                          <p:cTn id="56" fill="hold">
                            <p:stCondLst>
                              <p:cond delay="6000"/>
                            </p:stCondLst>
                            <p:childTnLst>
                              <p:par>
                                <p:cTn id="57" presetID="10" presetClass="entr" presetSubtype="0" fill="hold"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fade">
                                      <p:cBhvr>
                                        <p:cTn id="59" dur="500"/>
                                        <p:tgtEl>
                                          <p:spTgt spid="47"/>
                                        </p:tgtEl>
                                      </p:cBhvr>
                                    </p:animEffect>
                                  </p:childTnLst>
                                </p:cTn>
                              </p:par>
                              <p:par>
                                <p:cTn id="60" presetID="10" presetClass="entr" presetSubtype="0" fill="hold"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fade">
                                      <p:cBhvr>
                                        <p:cTn id="62" dur="500"/>
                                        <p:tgtEl>
                                          <p:spTgt spid="49"/>
                                        </p:tgtEl>
                                      </p:cBhvr>
                                    </p:animEffect>
                                  </p:childTnLst>
                                </p:cTn>
                              </p:par>
                              <p:par>
                                <p:cTn id="63" presetID="10"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animEffect transition="in" filter="fade">
                                      <p:cBhvr>
                                        <p:cTn id="65" dur="500"/>
                                        <p:tgtEl>
                                          <p:spTgt spid="53"/>
                                        </p:tgtEl>
                                      </p:cBhvr>
                                    </p:animEffect>
                                  </p:childTnLst>
                                </p:cTn>
                              </p:par>
                              <p:par>
                                <p:cTn id="66" presetID="10" presetClass="entr" presetSubtype="0" fill="hold" nodeType="withEffect">
                                  <p:stCondLst>
                                    <p:cond delay="0"/>
                                  </p:stCondLst>
                                  <p:childTnLst>
                                    <p:set>
                                      <p:cBhvr>
                                        <p:cTn id="67" dur="1" fill="hold">
                                          <p:stCondLst>
                                            <p:cond delay="0"/>
                                          </p:stCondLst>
                                        </p:cTn>
                                        <p:tgtEl>
                                          <p:spTgt spid="50"/>
                                        </p:tgtEl>
                                        <p:attrNameLst>
                                          <p:attrName>style.visibility</p:attrName>
                                        </p:attrNameLst>
                                      </p:cBhvr>
                                      <p:to>
                                        <p:strVal val="visible"/>
                                      </p:to>
                                    </p:set>
                                    <p:animEffect transition="in" filter="fade">
                                      <p:cBhvr>
                                        <p:cTn id="68" dur="500"/>
                                        <p:tgtEl>
                                          <p:spTgt spid="50"/>
                                        </p:tgtEl>
                                      </p:cBhvr>
                                    </p:animEffect>
                                  </p:childTnLst>
                                </p:cTn>
                              </p:par>
                              <p:par>
                                <p:cTn id="69"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0" dur="2000" fill="hold"/>
                                        <p:tgtEl>
                                          <p:spTgt spid="47"/>
                                        </p:tgtEl>
                                        <p:attrNameLst>
                                          <p:attrName>ppt_x</p:attrName>
                                          <p:attrName>ppt_y</p:attrName>
                                        </p:attrNameLst>
                                      </p:cBhvr>
                                      <p:rCtr x="0" y="-116"/>
                                    </p:animMotion>
                                  </p:childTnLst>
                                </p:cTn>
                              </p:par>
                              <p:par>
                                <p:cTn id="71" presetID="0" presetClass="path" presetSubtype="0" accel="50000" decel="50000" fill="hold" nodeType="withEffect">
                                  <p:stCondLst>
                                    <p:cond delay="0"/>
                                  </p:stCondLst>
                                  <p:childTnLst>
                                    <p:animMotion origin="layout" path="M -5.55556E-7 1.57529E-6 C 0.00017 -0.00139 0.0007 -0.00602 0.00139 -0.00185 C 0.00017 0.00046 -5.55556E-7 -0.00162 -0.00174 -0.00231 C -0.00069 -0.00093 0.00208 0.00046 -5.55556E-7 0.00139 C -0.00243 0.00023 -0.00017 0.00347 -0.00243 0.00139 C -0.00191 -0.00185 -0.00191 -0.00093 -5.55556E-7 1.57529E-6 Z " pathEditMode="relative" rAng="0" ptsTypes="ffffff">
                                      <p:cBhvr>
                                        <p:cTn id="72" dur="2000" fill="hold"/>
                                        <p:tgtEl>
                                          <p:spTgt spid="49"/>
                                        </p:tgtEl>
                                        <p:attrNameLst>
                                          <p:attrName>ppt_x</p:attrName>
                                          <p:attrName>ppt_y</p:attrName>
                                        </p:attrNameLst>
                                      </p:cBhvr>
                                      <p:rCtr x="-17" y="-139"/>
                                    </p:animMotion>
                                  </p:childTnLst>
                                </p:cTn>
                              </p:par>
                              <p:par>
                                <p:cTn id="73"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4" dur="2000" fill="hold"/>
                                        <p:tgtEl>
                                          <p:spTgt spid="53"/>
                                        </p:tgtEl>
                                        <p:attrNameLst>
                                          <p:attrName>ppt_x</p:attrName>
                                          <p:attrName>ppt_y</p:attrName>
                                        </p:attrNameLst>
                                      </p:cBhvr>
                                      <p:rCtr x="-52" y="-69"/>
                                    </p:animMotion>
                                  </p:childTnLst>
                                </p:cTn>
                              </p:par>
                              <p:par>
                                <p:cTn id="75"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6" dur="2000" fill="hold"/>
                                        <p:tgtEl>
                                          <p:spTgt spid="50"/>
                                        </p:tgtEl>
                                        <p:attrNameLst>
                                          <p:attrName>ppt_x</p:attrName>
                                          <p:attrName>ppt_y</p:attrName>
                                        </p:attrNameLst>
                                      </p:cBhvr>
                                      <p:rCtr x="-87" y="-231"/>
                                    </p:animMotion>
                                  </p:childTnLst>
                                </p:cTn>
                              </p:par>
                            </p:childTnLst>
                          </p:cTn>
                        </p:par>
                        <p:par>
                          <p:cTn id="77" fill="hold">
                            <p:stCondLst>
                              <p:cond delay="8000"/>
                            </p:stCondLst>
                            <p:childTnLst>
                              <p:par>
                                <p:cTn id="78" presetID="0" presetClass="path" presetSubtype="0" accel="50000" decel="50000" fill="hold" nodeType="afterEffect">
                                  <p:stCondLst>
                                    <p:cond delay="0"/>
                                  </p:stCondLst>
                                  <p:childTnLst>
                                    <p:animMotion origin="layout" path="M -1.38889E-6 0.00024 L 0.28837 -0.02847 " pathEditMode="relative" rAng="0" ptsTypes="AA">
                                      <p:cBhvr>
                                        <p:cTn id="79" dur="2000" fill="hold"/>
                                        <p:tgtEl>
                                          <p:spTgt spid="47"/>
                                        </p:tgtEl>
                                        <p:attrNameLst>
                                          <p:attrName>ppt_x</p:attrName>
                                          <p:attrName>ppt_y</p:attrName>
                                        </p:attrNameLst>
                                      </p:cBhvr>
                                      <p:rCtr x="14410" y="-1435"/>
                                    </p:animMotion>
                                  </p:childTnLst>
                                </p:cTn>
                              </p:par>
                              <p:par>
                                <p:cTn id="80" presetID="0" presetClass="path" presetSubtype="0" accel="50000" decel="50000" fill="hold" nodeType="withEffect">
                                  <p:stCondLst>
                                    <p:cond delay="0"/>
                                  </p:stCondLst>
                                  <p:childTnLst>
                                    <p:animMotion origin="layout" path="M -2.77778E-6 1.85185E-6 L 0.27778 -0.12477 " pathEditMode="relative" rAng="0" ptsTypes="AA">
                                      <p:cBhvr>
                                        <p:cTn id="81" dur="2000" fill="hold"/>
                                        <p:tgtEl>
                                          <p:spTgt spid="49"/>
                                        </p:tgtEl>
                                        <p:attrNameLst>
                                          <p:attrName>ppt_x</p:attrName>
                                          <p:attrName>ppt_y</p:attrName>
                                        </p:attrNameLst>
                                      </p:cBhvr>
                                      <p:rCtr x="13889" y="-6250"/>
                                    </p:animMotion>
                                  </p:childTnLst>
                                </p:cTn>
                              </p:par>
                              <p:par>
                                <p:cTn id="82" presetID="0" presetClass="path" presetSubtype="0" accel="50000" decel="50000" fill="hold" nodeType="withEffect">
                                  <p:stCondLst>
                                    <p:cond delay="0"/>
                                  </p:stCondLst>
                                  <p:childTnLst>
                                    <p:animMotion origin="layout" path="M 2.77778E-6 -7.40741E-7 L 0.30764 -0.09167 " pathEditMode="relative" rAng="0" ptsTypes="AA">
                                      <p:cBhvr>
                                        <p:cTn id="83" dur="2000" fill="hold"/>
                                        <p:tgtEl>
                                          <p:spTgt spid="53"/>
                                        </p:tgtEl>
                                        <p:attrNameLst>
                                          <p:attrName>ppt_x</p:attrName>
                                          <p:attrName>ppt_y</p:attrName>
                                        </p:attrNameLst>
                                      </p:cBhvr>
                                      <p:rCtr x="15382" y="-4583"/>
                                    </p:animMotion>
                                  </p:childTnLst>
                                </p:cTn>
                              </p:par>
                              <p:par>
                                <p:cTn id="84" presetID="0" presetClass="path" presetSubtype="0" accel="50000" decel="50000" fill="hold" nodeType="withEffect">
                                  <p:stCondLst>
                                    <p:cond delay="0"/>
                                  </p:stCondLst>
                                  <p:childTnLst>
                                    <p:animMotion origin="layout" path="M 0 -2.96296E-6 L 0.27274 0.12894 " pathEditMode="relative" rAng="0" ptsTypes="AA">
                                      <p:cBhvr>
                                        <p:cTn id="85" dur="2000" fill="hold"/>
                                        <p:tgtEl>
                                          <p:spTgt spid="50"/>
                                        </p:tgtEl>
                                        <p:attrNameLst>
                                          <p:attrName>ppt_x</p:attrName>
                                          <p:attrName>ppt_y</p:attrName>
                                        </p:attrNameLst>
                                      </p:cBhvr>
                                      <p:rCtr x="13628" y="6435"/>
                                    </p:animMotion>
                                  </p:childTnLst>
                                </p:cTn>
                              </p:par>
                            </p:childTnLst>
                          </p:cTn>
                        </p:par>
                        <p:par>
                          <p:cTn id="86" fill="hold">
                            <p:stCondLst>
                              <p:cond delay="10000"/>
                            </p:stCondLst>
                            <p:childTnLst>
                              <p:par>
                                <p:cTn id="87" presetID="10" presetClass="exit" presetSubtype="0" fill="hold" grpId="1" nodeType="afterEffect">
                                  <p:stCondLst>
                                    <p:cond delay="0"/>
                                  </p:stCondLst>
                                  <p:childTnLst>
                                    <p:animEffect transition="out" filter="fade">
                                      <p:cBhvr>
                                        <p:cTn id="88" dur="2000"/>
                                        <p:tgtEl>
                                          <p:spTgt spid="32"/>
                                        </p:tgtEl>
                                      </p:cBhvr>
                                    </p:animEffect>
                                    <p:set>
                                      <p:cBhvr>
                                        <p:cTn id="89" dur="1" fill="hold">
                                          <p:stCondLst>
                                            <p:cond delay="1999"/>
                                          </p:stCondLst>
                                        </p:cTn>
                                        <p:tgtEl>
                                          <p:spTgt spid="32"/>
                                        </p:tgtEl>
                                        <p:attrNameLst>
                                          <p:attrName>style.visibility</p:attrName>
                                        </p:attrNameLst>
                                      </p:cBhvr>
                                      <p:to>
                                        <p:strVal val="hidden"/>
                                      </p:to>
                                    </p:set>
                                  </p:childTnLst>
                                </p:cTn>
                              </p:par>
                              <p:par>
                                <p:cTn id="90" presetID="10" presetClass="exit" presetSubtype="0" fill="hold" grpId="1" nodeType="withEffect">
                                  <p:stCondLst>
                                    <p:cond delay="0"/>
                                  </p:stCondLst>
                                  <p:childTnLst>
                                    <p:animEffect transition="out" filter="fade">
                                      <p:cBhvr>
                                        <p:cTn id="91" dur="2000"/>
                                        <p:tgtEl>
                                          <p:spTgt spid="34"/>
                                        </p:tgtEl>
                                      </p:cBhvr>
                                    </p:animEffect>
                                    <p:set>
                                      <p:cBhvr>
                                        <p:cTn id="92" dur="1" fill="hold">
                                          <p:stCondLst>
                                            <p:cond delay="1999"/>
                                          </p:stCondLst>
                                        </p:cTn>
                                        <p:tgtEl>
                                          <p:spTgt spid="34"/>
                                        </p:tgtEl>
                                        <p:attrNameLst>
                                          <p:attrName>style.visibility</p:attrName>
                                        </p:attrNameLst>
                                      </p:cBhvr>
                                      <p:to>
                                        <p:strVal val="hidden"/>
                                      </p:to>
                                    </p:set>
                                  </p:childTnLst>
                                </p:cTn>
                              </p:par>
                              <p:par>
                                <p:cTn id="93" presetID="6" presetClass="emph" presetSubtype="0" fill="hold" grpId="1" nodeType="withEffect">
                                  <p:stCondLst>
                                    <p:cond delay="0"/>
                                  </p:stCondLst>
                                  <p:childTnLst>
                                    <p:animScale>
                                      <p:cBhvr>
                                        <p:cTn id="94" dur="2000" fill="hold"/>
                                        <p:tgtEl>
                                          <p:spTgt spid="35"/>
                                        </p:tgtEl>
                                      </p:cBhvr>
                                      <p:by x="41600" y="41600"/>
                                    </p:animScale>
                                  </p:childTnLst>
                                </p:cTn>
                              </p:par>
                              <p:par>
                                <p:cTn id="95" presetID="7" presetClass="emph" presetSubtype="2" fill="hold" nodeType="withEffect">
                                  <p:stCondLst>
                                    <p:cond delay="0"/>
                                  </p:stCondLst>
                                  <p:childTnLst>
                                    <p:animClr clrSpc="rgb" dir="cw">
                                      <p:cBhvr>
                                        <p:cTn id="96" dur="2000" fill="hold"/>
                                        <p:tgtEl>
                                          <p:spTgt spid="35"/>
                                        </p:tgtEl>
                                        <p:attrNameLst>
                                          <p:attrName>stroke.color</p:attrName>
                                        </p:attrNameLst>
                                      </p:cBhvr>
                                      <p:to>
                                        <a:schemeClr val="tx1"/>
                                      </p:to>
                                    </p:animClr>
                                    <p:set>
                                      <p:cBhvr>
                                        <p:cTn id="97" dur="2000" fill="hold"/>
                                        <p:tgtEl>
                                          <p:spTgt spid="35"/>
                                        </p:tgtEl>
                                        <p:attrNameLst>
                                          <p:attrName>stroke.on</p:attrName>
                                        </p:attrNameLst>
                                      </p:cBhvr>
                                      <p:to>
                                        <p:strVal val="true"/>
                                      </p:to>
                                    </p:set>
                                  </p:childTnLst>
                                </p:cTn>
                              </p:par>
                              <p:par>
                                <p:cTn id="98" presetID="0" presetClass="path" presetSubtype="0" fill="hold" grpId="2" nodeType="withEffect">
                                  <p:stCondLst>
                                    <p:cond delay="0"/>
                                  </p:stCondLst>
                                  <p:childTnLst>
                                    <p:animMotion origin="layout" path="M 2.22222E-6 0.09977 L 2.22222E-6 -0.00023 " pathEditMode="relative" rAng="0" ptsTypes="AA">
                                      <p:cBhvr>
                                        <p:cTn id="99" dur="2000" fill="hold"/>
                                        <p:tgtEl>
                                          <p:spTgt spid="36">
                                            <p:txEl>
                                              <p:pRg st="0" end="0"/>
                                            </p:txEl>
                                          </p:spTgt>
                                        </p:tgtEl>
                                        <p:attrNameLst>
                                          <p:attrName>ppt_x</p:attrName>
                                          <p:attrName>ppt_y</p:attrName>
                                        </p:attrNameLst>
                                      </p:cBhvr>
                                      <p:rCtr x="0" y="-5000"/>
                                    </p:animMotion>
                                  </p:childTnLst>
                                </p:cTn>
                              </p:par>
                              <p:par>
                                <p:cTn id="100" presetID="6" presetClass="emph" presetSubtype="0" fill="hold" grpId="3" nodeType="withEffect">
                                  <p:stCondLst>
                                    <p:cond delay="0"/>
                                  </p:stCondLst>
                                  <p:childTnLst>
                                    <p:animScale>
                                      <p:cBhvr>
                                        <p:cTn id="101" dur="2000" fill="hold"/>
                                        <p:tgtEl>
                                          <p:spTgt spid="36">
                                            <p:txEl>
                                              <p:pRg st="0" end="0"/>
                                            </p:txEl>
                                          </p:spTgt>
                                        </p:tgtEl>
                                      </p:cBhvr>
                                      <p:by x="50000" y="50000"/>
                                    </p:animScale>
                                  </p:childTnLst>
                                </p:cTn>
                              </p:par>
                              <p:par>
                                <p:cTn id="102" presetID="3" presetClass="emph" presetSubtype="2" fill="hold" grpId="4" nodeType="withEffect">
                                  <p:stCondLst>
                                    <p:cond delay="0"/>
                                  </p:stCondLst>
                                  <p:childTnLst>
                                    <p:animClr clrSpc="rgb" dir="cw">
                                      <p:cBhvr override="childStyle">
                                        <p:cTn id="103" dur="2000" fill="hold"/>
                                        <p:tgtEl>
                                          <p:spTgt spid="36">
                                            <p:txEl>
                                              <p:pRg st="0" end="0"/>
                                            </p:txEl>
                                          </p:spTgt>
                                        </p:tgtEl>
                                        <p:attrNameLst>
                                          <p:attrName>style.color</p:attrName>
                                        </p:attrNameLst>
                                      </p:cBhvr>
                                      <p:to>
                                        <a:schemeClr val="tx1"/>
                                      </p:to>
                                    </p:animClr>
                                  </p:childTnLst>
                                </p:cTn>
                              </p:par>
                              <p:par>
                                <p:cTn id="104" presetID="3" presetClass="emph" presetSubtype="2" fill="hold" nodeType="withEffect">
                                  <p:stCondLst>
                                    <p:cond delay="0"/>
                                  </p:stCondLst>
                                  <p:childTnLst>
                                    <p:animClr clrSpc="rgb" dir="cw">
                                      <p:cBhvr override="childStyle">
                                        <p:cTn id="105" dur="2000" fill="hold"/>
                                        <p:tgtEl>
                                          <p:spTgt spid="39">
                                            <p:txEl>
                                              <p:pRg st="0" end="0"/>
                                            </p:txEl>
                                          </p:spTgt>
                                        </p:tgtEl>
                                        <p:attrNameLst>
                                          <p:attrName>style.color</p:attrName>
                                        </p:attrNameLst>
                                      </p:cBhvr>
                                      <p:to>
                                        <a:schemeClr val="tx1"/>
                                      </p:to>
                                    </p:animClr>
                                  </p:childTnLst>
                                </p:cTn>
                              </p:par>
                              <p:par>
                                <p:cTn id="106" presetID="3" presetClass="emph" presetSubtype="2" fill="hold" nodeType="withEffect">
                                  <p:stCondLst>
                                    <p:cond delay="0"/>
                                  </p:stCondLst>
                                  <p:childTnLst>
                                    <p:animClr clrSpc="rgb" dir="cw">
                                      <p:cBhvr override="childStyle">
                                        <p:cTn id="107" dur="2000" fill="hold"/>
                                        <p:tgtEl>
                                          <p:spTgt spid="37">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ounded Rectangle 30"/>
          <p:cNvSpPr/>
          <p:nvPr/>
        </p:nvSpPr>
        <p:spPr bwMode="auto">
          <a:xfrm>
            <a:off x="457200" y="457200"/>
            <a:ext cx="3429000"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2" name="Rounded Rectangle 31"/>
          <p:cNvSpPr/>
          <p:nvPr/>
        </p:nvSpPr>
        <p:spPr bwMode="auto">
          <a:xfrm>
            <a:off x="457199" y="457200"/>
            <a:ext cx="3429000" cy="57150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3" name="Rounded Rectangle 32"/>
          <p:cNvSpPr/>
          <p:nvPr/>
        </p:nvSpPr>
        <p:spPr bwMode="auto">
          <a:xfrm>
            <a:off x="5257800" y="455699"/>
            <a:ext cx="3429001" cy="57150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4" name="Rounded Rectangle 33"/>
          <p:cNvSpPr/>
          <p:nvPr/>
        </p:nvSpPr>
        <p:spPr bwMode="auto">
          <a:xfrm>
            <a:off x="5260906" y="457200"/>
            <a:ext cx="3429000" cy="57150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35" name="AutoShape 2"/>
          <p:cNvSpPr>
            <a:spLocks noChangeArrowheads="1"/>
          </p:cNvSpPr>
          <p:nvPr/>
        </p:nvSpPr>
        <p:spPr bwMode="auto">
          <a:xfrm>
            <a:off x="3962499" y="2568396"/>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36" name="TextBox 8"/>
          <p:cNvSpPr txBox="1">
            <a:spLocks noChangeArrowheads="1"/>
          </p:cNvSpPr>
          <p:nvPr/>
        </p:nvSpPr>
        <p:spPr bwMode="auto">
          <a:xfrm>
            <a:off x="4003417" y="3733542"/>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37" name="TextBox 5"/>
          <p:cNvSpPr txBox="1">
            <a:spLocks noChangeArrowheads="1"/>
          </p:cNvSpPr>
          <p:nvPr/>
        </p:nvSpPr>
        <p:spPr bwMode="auto">
          <a:xfrm>
            <a:off x="6545734" y="6126480"/>
            <a:ext cx="859343"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Products</a:t>
            </a:r>
          </a:p>
        </p:txBody>
      </p:sp>
      <p:sp>
        <p:nvSpPr>
          <p:cNvPr id="38" name="TextBox 15"/>
          <p:cNvSpPr txBox="1">
            <a:spLocks noChangeArrowheads="1"/>
          </p:cNvSpPr>
          <p:nvPr/>
        </p:nvSpPr>
        <p:spPr bwMode="auto">
          <a:xfrm>
            <a:off x="6457862" y="5605272"/>
            <a:ext cx="1035092"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a:t>
            </a:r>
            <a:br>
              <a:rPr lang="en-US" dirty="0">
                <a:latin typeface="Calibri" pitchFamily="34" charset="0"/>
              </a:rPr>
            </a:br>
            <a:r>
              <a:rPr lang="en-US" dirty="0">
                <a:latin typeface="Calibri" pitchFamily="34" charset="0"/>
              </a:rPr>
              <a:t>(+ water)</a:t>
            </a:r>
          </a:p>
        </p:txBody>
      </p:sp>
      <p:sp>
        <p:nvSpPr>
          <p:cNvPr id="39" name="TextBox 6"/>
          <p:cNvSpPr txBox="1">
            <a:spLocks noChangeArrowheads="1"/>
          </p:cNvSpPr>
          <p:nvPr/>
        </p:nvSpPr>
        <p:spPr bwMode="auto">
          <a:xfrm>
            <a:off x="1699381" y="6126480"/>
            <a:ext cx="939621"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sz="1600" dirty="0">
                <a:latin typeface="Calibri" pitchFamily="34" charset="0"/>
              </a:rPr>
              <a:t>Reactants</a:t>
            </a:r>
          </a:p>
        </p:txBody>
      </p:sp>
      <p:pic>
        <p:nvPicPr>
          <p:cNvPr id="41"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260933" y="1279313"/>
            <a:ext cx="2006349" cy="1057142"/>
          </a:xfrm>
          <a:prstGeom prst="rect">
            <a:avLst/>
          </a:prstGeom>
          <a:noFill/>
          <a:extLst>
            <a:ext uri="{909E8E84-426E-40dd-AFC4-6F175D3DCCD1}">
              <a14:hiddenFill xmlns:a14="http://schemas.microsoft.com/office/drawing/2010/main" xmlns="">
                <a:solidFill>
                  <a:srgbClr val="FFFFFF"/>
                </a:solidFill>
              </a14:hiddenFill>
            </a:ext>
          </a:extLst>
        </p:spPr>
      </p:pic>
      <p:pic>
        <p:nvPicPr>
          <p:cNvPr id="44"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66028" y="4548129"/>
            <a:ext cx="2006349" cy="1057142"/>
          </a:xfrm>
          <a:prstGeom prst="rect">
            <a:avLst/>
          </a:prstGeom>
          <a:noFill/>
          <a:extLst>
            <a:ext uri="{909E8E84-426E-40dd-AFC4-6F175D3DCCD1}">
              <a14:hiddenFill xmlns:a14="http://schemas.microsoft.com/office/drawing/2010/main" xmlns="">
                <a:solidFill>
                  <a:srgbClr val="FFFFFF"/>
                </a:solidFill>
              </a14:hiddenFill>
            </a:ext>
          </a:extLst>
        </p:spPr>
      </p:pic>
      <p:pic>
        <p:nvPicPr>
          <p:cNvPr id="45" name="fatty acid"/>
          <p:cNvPicPr>
            <a:picLocks noChangeAspect="1" noChangeArrowheads="1"/>
          </p:cNvPicPr>
          <p:nvPr/>
        </p:nvPicPr>
        <p:blipFill>
          <a:blip r:embed="rId3" cstate="screen">
            <a:extLst>
              <a:ext uri="{28A0092B-C50C-407E-A947-70E740481C1C}">
                <a14:useLocalDpi xmlns:a14="http://schemas.microsoft.com/office/drawing/2010/main"/>
              </a:ext>
            </a:extLst>
          </a:blip>
          <a:stretch>
            <a:fillRect/>
          </a:stretch>
        </p:blipFill>
        <p:spPr bwMode="auto">
          <a:xfrm>
            <a:off x="1108142" y="3187700"/>
            <a:ext cx="2006349" cy="1057142"/>
          </a:xfrm>
          <a:prstGeom prst="rect">
            <a:avLst/>
          </a:prstGeom>
          <a:noFill/>
          <a:extLst>
            <a:ext uri="{909E8E84-426E-40dd-AFC4-6F175D3DCCD1}">
              <a14:hiddenFill xmlns:a14="http://schemas.microsoft.com/office/drawing/2010/main" xmlns="">
                <a:solidFill>
                  <a:srgbClr val="FFFFFF"/>
                </a:solidFill>
              </a14:hiddenFill>
            </a:ext>
          </a:extLst>
        </p:spPr>
      </p:pic>
      <p:pic>
        <p:nvPicPr>
          <p:cNvPr id="46" name="glycerol"/>
          <p:cNvPicPr>
            <a:picLocks noChangeAspect="1" noChangeArrowheads="1"/>
          </p:cNvPicPr>
          <p:nvPr/>
        </p:nvPicPr>
        <p:blipFill>
          <a:blip r:embed="rId4" cstate="screen">
            <a:extLst>
              <a:ext uri="{28A0092B-C50C-407E-A947-70E740481C1C}">
                <a14:useLocalDpi xmlns:a14="http://schemas.microsoft.com/office/drawing/2010/main"/>
              </a:ext>
            </a:extLst>
          </a:blip>
          <a:stretch>
            <a:fillRect/>
          </a:stretch>
        </p:blipFill>
        <p:spPr bwMode="auto">
          <a:xfrm rot="20244638">
            <a:off x="2323688" y="2391646"/>
            <a:ext cx="1514439" cy="784755"/>
          </a:xfrm>
          <a:prstGeom prst="rect">
            <a:avLst/>
          </a:prstGeom>
          <a:noFill/>
          <a:extLst>
            <a:ext uri="{909E8E84-426E-40dd-AFC4-6F175D3DCCD1}">
              <a14:hiddenFill xmlns:a14="http://schemas.microsoft.com/office/drawing/2010/main" xmlns="">
                <a:solidFill>
                  <a:srgbClr val="FFFFFF"/>
                </a:solidFill>
              </a14:hiddenFill>
            </a:ext>
          </a:extLst>
        </p:spPr>
      </p:pic>
      <p:pic>
        <p:nvPicPr>
          <p:cNvPr id="47" name="fat"/>
          <p:cNvPicPr>
            <a:picLocks noChangeAspect="1" noChangeArrowheads="1"/>
          </p:cNvPicPr>
          <p:nvPr/>
        </p:nvPicPr>
        <p:blipFill>
          <a:blip r:embed="rId5" cstate="screen">
            <a:extLst>
              <a:ext uri="{28A0092B-C50C-407E-A947-70E740481C1C}">
                <a14:useLocalDpi xmlns:a14="http://schemas.microsoft.com/office/drawing/2010/main"/>
              </a:ext>
            </a:extLst>
          </a:blip>
          <a:stretch>
            <a:fillRect/>
          </a:stretch>
        </p:blipFill>
        <p:spPr bwMode="auto">
          <a:xfrm>
            <a:off x="2873950" y="2526910"/>
            <a:ext cx="2919999" cy="1774612"/>
          </a:xfrm>
          <a:prstGeom prst="rect">
            <a:avLst/>
          </a:prstGeom>
          <a:noFill/>
          <a:extLst>
            <a:ext uri="{909E8E84-426E-40dd-AFC4-6F175D3DCCD1}">
              <a14:hiddenFill xmlns:a14="http://schemas.microsoft.com/office/drawing/2010/main" xmlns="">
                <a:solidFill>
                  <a:srgbClr val="FFFFFF"/>
                </a:solidFill>
              </a14:hiddenFill>
            </a:ext>
          </a:extLst>
        </p:spPr>
      </p:pic>
      <p:pic>
        <p:nvPicPr>
          <p:cNvPr id="49"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3768110" y="1970795"/>
            <a:ext cx="685804" cy="320173"/>
          </a:xfrm>
          <a:prstGeom prst="rect">
            <a:avLst/>
          </a:prstGeom>
          <a:noFill/>
          <a:extLst>
            <a:ext uri="{909E8E84-426E-40dd-AFC4-6F175D3DCCD1}">
              <a14:hiddenFill xmlns:a14="http://schemas.microsoft.com/office/drawing/2010/main" xmlns="">
                <a:solidFill>
                  <a:srgbClr val="FFFFFF"/>
                </a:solidFill>
              </a14:hiddenFill>
            </a:ext>
          </a:extLst>
        </p:spPr>
      </p:pic>
      <p:pic>
        <p:nvPicPr>
          <p:cNvPr id="50"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739737" y="4424006"/>
            <a:ext cx="685804" cy="320173"/>
          </a:xfrm>
          <a:prstGeom prst="rect">
            <a:avLst/>
          </a:prstGeom>
          <a:noFill/>
          <a:extLst>
            <a:ext uri="{909E8E84-426E-40dd-AFC4-6F175D3DCCD1}">
              <a14:hiddenFill xmlns:a14="http://schemas.microsoft.com/office/drawing/2010/main" xmlns="">
                <a:solidFill>
                  <a:srgbClr val="FFFFFF"/>
                </a:solidFill>
              </a14:hiddenFill>
            </a:ext>
          </a:extLst>
        </p:spPr>
      </p:pic>
      <p:pic>
        <p:nvPicPr>
          <p:cNvPr id="53" name="water"/>
          <p:cNvPicPr>
            <a:picLocks noChangeAspect="1" noChangeArrowheads="1"/>
          </p:cNvPicPr>
          <p:nvPr/>
        </p:nvPicPr>
        <p:blipFill>
          <a:blip r:embed="rId6" cstate="screen">
            <a:extLst>
              <a:ext uri="{28A0092B-C50C-407E-A947-70E740481C1C}">
                <a14:useLocalDpi xmlns:a14="http://schemas.microsoft.com/office/drawing/2010/main"/>
              </a:ext>
            </a:extLst>
          </a:blip>
          <a:stretch>
            <a:fillRect/>
          </a:stretch>
        </p:blipFill>
        <p:spPr bwMode="auto">
          <a:xfrm>
            <a:off x="4918004" y="2133710"/>
            <a:ext cx="685804" cy="320173"/>
          </a:xfrm>
          <a:prstGeom prst="rect">
            <a:avLst/>
          </a:prstGeom>
          <a:noFill/>
          <a:extLst>
            <a:ext uri="{909E8E84-426E-40dd-AFC4-6F175D3DCCD1}">
              <a14:hiddenFill xmlns:a14="http://schemas.microsoft.com/office/drawing/2010/main" xmlns="">
                <a:solidFill>
                  <a:srgbClr val="FFFFFF"/>
                </a:solidFill>
              </a14:hiddenFill>
            </a:ext>
          </a:extLst>
        </p:spPr>
      </p:pic>
      <p:sp>
        <p:nvSpPr>
          <p:cNvPr id="83" name="Slide Number Placeholder 6"/>
          <p:cNvSpPr>
            <a:spLocks noGrp="1"/>
          </p:cNvSpPr>
          <p:nvPr>
            <p:ph type="sldNum" sz="quarter" idx="4294967295"/>
          </p:nvPr>
        </p:nvSpPr>
        <p:spPr bwMode="auto">
          <a:xfrm>
            <a:off x="6553200" y="6411574"/>
            <a:ext cx="2133600" cy="365125"/>
          </a:xfrm>
          <a:prstGeom prst="rect">
            <a:avLst/>
          </a:prstGeom>
          <a:noFill/>
          <a:ln>
            <a:miter lim="800000"/>
            <a:headEnd/>
            <a:tailEnd/>
          </a:ln>
        </p:spPr>
        <p:txBody>
          <a:bodyPr/>
          <a:lstStyle/>
          <a:p>
            <a:fld id="{27890FA9-870A-2749-A6CC-44FEF073A283}" type="slidenum">
              <a:rPr lang="en-US" smtClean="0"/>
              <a:pPr/>
              <a:t>17</a:t>
            </a:fld>
            <a:endParaRPr lang="en-US" dirty="0"/>
          </a:p>
        </p:txBody>
      </p:sp>
      <p:sp>
        <p:nvSpPr>
          <p:cNvPr id="30" name="Title 1"/>
          <p:cNvSpPr txBox="1">
            <a:spLocks/>
          </p:cNvSpPr>
          <p:nvPr/>
        </p:nvSpPr>
        <p:spPr>
          <a:xfrm>
            <a:off x="3145198" y="457200"/>
            <a:ext cx="2879003" cy="1234114"/>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t>What happens to carbon atoms and chemical energy  when plants make fats?</a:t>
            </a:r>
            <a:endParaRPr lang="en-US" sz="2000" b="1" dirty="0">
              <a:latin typeface="Arial" charset="0"/>
              <a:cs typeface="Arial" charset="0"/>
            </a:endParaRPr>
          </a:p>
        </p:txBody>
      </p:sp>
      <p:sp>
        <p:nvSpPr>
          <p:cNvPr id="23" name="TextBox 23"/>
          <p:cNvSpPr txBox="1">
            <a:spLocks noChangeArrowheads="1"/>
          </p:cNvSpPr>
          <p:nvPr/>
        </p:nvSpPr>
        <p:spPr bwMode="auto">
          <a:xfrm>
            <a:off x="1582536" y="5605272"/>
            <a:ext cx="1173335"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Fatty acids</a:t>
            </a:r>
            <a:br>
              <a:rPr lang="en-US" dirty="0">
                <a:latin typeface="Calibri" pitchFamily="34" charset="0"/>
              </a:rPr>
            </a:br>
            <a:r>
              <a:rPr lang="en-US" dirty="0">
                <a:latin typeface="Calibri" pitchFamily="34" charset="0"/>
              </a:rPr>
              <a:t>+ glycerol</a:t>
            </a:r>
          </a:p>
        </p:txBody>
      </p:sp>
      <p:sp>
        <p:nvSpPr>
          <p:cNvPr id="22" name="Title 1"/>
          <p:cNvSpPr txBox="1">
            <a:spLocks/>
          </p:cNvSpPr>
          <p:nvPr/>
        </p:nvSpPr>
        <p:spPr>
          <a:xfrm>
            <a:off x="3145536" y="5376672"/>
            <a:ext cx="288036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dirty="0"/>
              <a:t>Carbon atoms stay in organic molecules with high-energy bonds</a:t>
            </a:r>
            <a:endParaRPr lang="en-US" sz="2000" dirty="0">
              <a:latin typeface="Arial" charset="0"/>
              <a:cs typeface="Arial" charset="0"/>
            </a:endParaRPr>
          </a:p>
        </p:txBody>
      </p:sp>
      <p:pic>
        <p:nvPicPr>
          <p:cNvPr id="24" name="Reactant energy type"/>
          <p:cNvPicPr>
            <a:picLocks noChangeAspect="1" noChangeArrowheads="1"/>
          </p:cNvPicPr>
          <p:nvPr/>
        </p:nvPicPr>
        <p:blipFill>
          <a:blip r:embed="rId7"/>
          <a:stretch>
            <a:fillRect/>
          </a:stretch>
        </p:blipFill>
        <p:spPr bwMode="auto">
          <a:xfrm>
            <a:off x="506339" y="5057110"/>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25" name="Product energy type"/>
          <p:cNvPicPr>
            <a:picLocks noChangeAspect="1" noChangeArrowheads="1"/>
          </p:cNvPicPr>
          <p:nvPr/>
        </p:nvPicPr>
        <p:blipFill>
          <a:blip r:embed="rId7"/>
          <a:stretch>
            <a:fillRect/>
          </a:stretch>
        </p:blipFill>
        <p:spPr bwMode="auto">
          <a:xfrm>
            <a:off x="7648432" y="5057111"/>
            <a:ext cx="946089" cy="9506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109669966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2000"/>
                                        <p:tgtEl>
                                          <p:spTgt spid="3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2000"/>
                                        <p:tgtEl>
                                          <p:spTgt spid="34"/>
                                        </p:tgtEl>
                                      </p:cBhvr>
                                    </p:animEffect>
                                  </p:childTnLst>
                                </p:cTn>
                              </p:par>
                              <p:par>
                                <p:cTn id="11" presetID="6" presetClass="emph" presetSubtype="0" fill="hold" grpId="0" nodeType="withEffect">
                                  <p:stCondLst>
                                    <p:cond delay="0"/>
                                  </p:stCondLst>
                                  <p:childTnLst>
                                    <p:animScale>
                                      <p:cBhvr>
                                        <p:cTn id="12" dur="2000" fill="hold"/>
                                        <p:tgtEl>
                                          <p:spTgt spid="35"/>
                                        </p:tgtEl>
                                      </p:cBhvr>
                                      <p:by x="240000" y="240000"/>
                                    </p:animScale>
                                  </p:childTnLst>
                                </p:cTn>
                              </p:par>
                              <p:par>
                                <p:cTn id="13" presetID="7" presetClass="emph" presetSubtype="2" fill="hold" nodeType="withEffect">
                                  <p:stCondLst>
                                    <p:cond delay="0"/>
                                  </p:stCondLst>
                                  <p:childTnLst>
                                    <p:animClr clrSpc="rgb" dir="cw">
                                      <p:cBhvr>
                                        <p:cTn id="14" dur="2000" fill="hold"/>
                                        <p:tgtEl>
                                          <p:spTgt spid="35"/>
                                        </p:tgtEl>
                                        <p:attrNameLst>
                                          <p:attrName>stroke.color</p:attrName>
                                        </p:attrNameLst>
                                      </p:cBhvr>
                                      <p:to>
                                        <a:srgbClr val="00FF00"/>
                                      </p:to>
                                    </p:animClr>
                                    <p:set>
                                      <p:cBhvr>
                                        <p:cTn id="15" dur="2000" fill="hold"/>
                                        <p:tgtEl>
                                          <p:spTgt spid="35"/>
                                        </p:tgtEl>
                                        <p:attrNameLst>
                                          <p:attrName>stroke.on</p:attrName>
                                        </p:attrNameLst>
                                      </p:cBhvr>
                                      <p:to>
                                        <p:strVal val="true"/>
                                      </p:to>
                                    </p:set>
                                  </p:childTnLst>
                                </p:cTn>
                              </p:par>
                              <p:par>
                                <p:cTn id="16" presetID="6" presetClass="emph" presetSubtype="0" fill="hold" nodeType="withEffect">
                                  <p:stCondLst>
                                    <p:cond delay="0"/>
                                  </p:stCondLst>
                                  <p:childTnLst>
                                    <p:animScale>
                                      <p:cBhvr>
                                        <p:cTn id="17" dur="2000" fill="hold"/>
                                        <p:tgtEl>
                                          <p:spTgt spid="36">
                                            <p:txEl>
                                              <p:pRg st="0" end="0"/>
                                            </p:txEl>
                                          </p:spTgt>
                                        </p:tgtEl>
                                      </p:cBhvr>
                                      <p:by x="200000" y="200000"/>
                                    </p:animScale>
                                  </p:childTnLst>
                                </p:cTn>
                              </p:par>
                              <p:par>
                                <p:cTn id="18" presetID="0" presetClass="path" presetSubtype="0" fill="hold" grpId="0" nodeType="withEffect">
                                  <p:stCondLst>
                                    <p:cond delay="0"/>
                                  </p:stCondLst>
                                  <p:childTnLst>
                                    <p:animMotion origin="layout" path="M 2.22222E-6 4.07407E-6 L 2.22222E-6 0.09976 " pathEditMode="relative" rAng="0" ptsTypes="AA">
                                      <p:cBhvr>
                                        <p:cTn id="19" dur="2000" fill="hold"/>
                                        <p:tgtEl>
                                          <p:spTgt spid="36">
                                            <p:txEl>
                                              <p:pRg st="0" end="0"/>
                                            </p:txEl>
                                          </p:spTgt>
                                        </p:tgtEl>
                                        <p:attrNameLst>
                                          <p:attrName>ppt_x</p:attrName>
                                          <p:attrName>ppt_y</p:attrName>
                                        </p:attrNameLst>
                                      </p:cBhvr>
                                      <p:rCtr x="0" y="4977"/>
                                    </p:animMotion>
                                  </p:childTnLst>
                                </p:cTn>
                              </p:par>
                              <p:par>
                                <p:cTn id="20" presetID="3" presetClass="emph" presetSubtype="2" fill="hold" grpId="1" nodeType="withEffect">
                                  <p:stCondLst>
                                    <p:cond delay="0"/>
                                  </p:stCondLst>
                                  <p:childTnLst>
                                    <p:animClr clrSpc="rgb" dir="cw">
                                      <p:cBhvr override="childStyle">
                                        <p:cTn id="21" dur="2000" fill="hold"/>
                                        <p:tgtEl>
                                          <p:spTgt spid="36">
                                            <p:txEl>
                                              <p:pRg st="0" end="0"/>
                                            </p:txEl>
                                          </p:spTgt>
                                        </p:tgtEl>
                                        <p:attrNameLst>
                                          <p:attrName>style.color</p:attrName>
                                        </p:attrNameLst>
                                      </p:cBhvr>
                                      <p:to>
                                        <a:srgbClr val="00FF00"/>
                                      </p:to>
                                    </p:animClr>
                                  </p:childTnLst>
                                </p:cTn>
                              </p:par>
                              <p:par>
                                <p:cTn id="22" presetID="3" presetClass="emph" presetSubtype="2" fill="hold" nodeType="withEffect">
                                  <p:stCondLst>
                                    <p:cond delay="0"/>
                                  </p:stCondLst>
                                  <p:childTnLst>
                                    <p:animClr clrSpc="rgb" dir="cw">
                                      <p:cBhvr override="childStyle">
                                        <p:cTn id="23" dur="2000" fill="hold"/>
                                        <p:tgtEl>
                                          <p:spTgt spid="39">
                                            <p:txEl>
                                              <p:pRg st="0" end="0"/>
                                            </p:txEl>
                                          </p:spTgt>
                                        </p:tgtEl>
                                        <p:attrNameLst>
                                          <p:attrName>style.color</p:attrName>
                                        </p:attrNameLst>
                                      </p:cBhvr>
                                      <p:to>
                                        <a:srgbClr val="0070C0"/>
                                      </p:to>
                                    </p:animClr>
                                  </p:childTnLst>
                                </p:cTn>
                              </p:par>
                              <p:par>
                                <p:cTn id="24" presetID="3" presetClass="emph" presetSubtype="2" fill="hold" nodeType="withEffect">
                                  <p:stCondLst>
                                    <p:cond delay="0"/>
                                  </p:stCondLst>
                                  <p:childTnLst>
                                    <p:animClr clrSpc="rgb" dir="cw">
                                      <p:cBhvr override="childStyle">
                                        <p:cTn id="25" dur="2000" fill="hold"/>
                                        <p:tgtEl>
                                          <p:spTgt spid="37">
                                            <p:txEl>
                                              <p:pRg st="0" end="0"/>
                                            </p:txEl>
                                          </p:spTgt>
                                        </p:tgtEl>
                                        <p:attrNameLst>
                                          <p:attrName>style.color</p:attrName>
                                        </p:attrNameLst>
                                      </p:cBhvr>
                                      <p:to>
                                        <a:srgbClr val="FF0000"/>
                                      </p:to>
                                    </p:animClr>
                                  </p:childTnLst>
                                </p:cTn>
                              </p:par>
                            </p:childTnLst>
                          </p:cTn>
                        </p:par>
                        <p:par>
                          <p:cTn id="26" fill="hold">
                            <p:stCondLst>
                              <p:cond delay="2000"/>
                            </p:stCondLst>
                            <p:childTnLst>
                              <p:par>
                                <p:cTn id="27" presetID="0" presetClass="path" presetSubtype="0" accel="50000" decel="50000" fill="hold" nodeType="afterEffect">
                                  <p:stCondLst>
                                    <p:cond delay="0"/>
                                  </p:stCondLst>
                                  <p:childTnLst>
                                    <p:animMotion origin="layout" path="M 5.55556E-7 2.59259E-6 L 0.22361 0.12291 " pathEditMode="relative" rAng="0" ptsTypes="AA">
                                      <p:cBhvr>
                                        <p:cTn id="28" dur="2000" fill="hold"/>
                                        <p:tgtEl>
                                          <p:spTgt spid="41"/>
                                        </p:tgtEl>
                                        <p:attrNameLst>
                                          <p:attrName>ppt_x</p:attrName>
                                          <p:attrName>ppt_y</p:attrName>
                                        </p:attrNameLst>
                                      </p:cBhvr>
                                      <p:rCtr x="11181" y="6134"/>
                                    </p:animMotion>
                                  </p:childTnLst>
                                </p:cTn>
                              </p:par>
                              <p:par>
                                <p:cTn id="29" presetID="0" presetClass="path" presetSubtype="0" accel="50000" decel="50000" fill="hold" nodeType="withEffect">
                                  <p:stCondLst>
                                    <p:cond delay="0"/>
                                  </p:stCondLst>
                                  <p:childTnLst>
                                    <p:animMotion origin="layout" path="M 5E-6 -2.59259E-6 L 0.23959 -0.04467 " pathEditMode="relative" rAng="0" ptsTypes="AA">
                                      <p:cBhvr>
                                        <p:cTn id="30" dur="2000" fill="hold"/>
                                        <p:tgtEl>
                                          <p:spTgt spid="45"/>
                                        </p:tgtEl>
                                        <p:attrNameLst>
                                          <p:attrName>ppt_x</p:attrName>
                                          <p:attrName>ppt_y</p:attrName>
                                        </p:attrNameLst>
                                      </p:cBhvr>
                                      <p:rCtr x="11979" y="-2245"/>
                                    </p:animMotion>
                                  </p:childTnLst>
                                </p:cTn>
                              </p:par>
                              <p:par>
                                <p:cTn id="31" presetID="0" presetClass="path" presetSubtype="0" accel="50000" decel="50000" fill="hold" nodeType="withEffect">
                                  <p:stCondLst>
                                    <p:cond delay="0"/>
                                  </p:stCondLst>
                                  <p:childTnLst>
                                    <p:animMotion origin="layout" path="M -1.66667E-6 -2.22222E-6 L 0.29202 -0.07569 " pathEditMode="relative" rAng="0" ptsTypes="AA">
                                      <p:cBhvr>
                                        <p:cTn id="32" dur="2000" fill="hold"/>
                                        <p:tgtEl>
                                          <p:spTgt spid="44"/>
                                        </p:tgtEl>
                                        <p:attrNameLst>
                                          <p:attrName>ppt_x</p:attrName>
                                          <p:attrName>ppt_y</p:attrName>
                                        </p:attrNameLst>
                                      </p:cBhvr>
                                      <p:rCtr x="14601" y="-3796"/>
                                    </p:animMotion>
                                  </p:childTnLst>
                                </p:cTn>
                              </p:par>
                              <p:par>
                                <p:cTn id="33" presetID="0" presetClass="path" presetSubtype="0" accel="50000" decel="50000" fill="hold" nodeType="withEffect">
                                  <p:stCondLst>
                                    <p:cond delay="0"/>
                                  </p:stCondLst>
                                  <p:childTnLst>
                                    <p:animMotion origin="layout" path="M 8.33333E-7 1.48148E-6 L 0.30174 0.16065 " pathEditMode="relative" rAng="0" ptsTypes="AA">
                                      <p:cBhvr>
                                        <p:cTn id="34" dur="2000" fill="hold"/>
                                        <p:tgtEl>
                                          <p:spTgt spid="46"/>
                                        </p:tgtEl>
                                        <p:attrNameLst>
                                          <p:attrName>ppt_x</p:attrName>
                                          <p:attrName>ppt_y</p:attrName>
                                        </p:attrNameLst>
                                      </p:cBhvr>
                                      <p:rCtr x="15087" y="8032"/>
                                    </p:animMotion>
                                  </p:childTnLst>
                                </p:cTn>
                              </p:par>
                              <p:par>
                                <p:cTn id="35" presetID="10" presetClass="exit" presetSubtype="0" fill="hold" nodeType="withEffect">
                                  <p:stCondLst>
                                    <p:cond delay="0"/>
                                  </p:stCondLst>
                                  <p:childTnLst>
                                    <p:animEffect transition="out" filter="fade">
                                      <p:cBhvr>
                                        <p:cTn id="36" dur="500"/>
                                        <p:tgtEl>
                                          <p:spTgt spid="24"/>
                                        </p:tgtEl>
                                      </p:cBhvr>
                                    </p:animEffect>
                                    <p:set>
                                      <p:cBhvr>
                                        <p:cTn id="37" dur="1" fill="hold">
                                          <p:stCondLst>
                                            <p:cond delay="499"/>
                                          </p:stCondLst>
                                        </p:cTn>
                                        <p:tgtEl>
                                          <p:spTgt spid="24"/>
                                        </p:tgtEl>
                                        <p:attrNameLst>
                                          <p:attrName>style.visibility</p:attrName>
                                        </p:attrNameLst>
                                      </p:cBhvr>
                                      <p:to>
                                        <p:strVal val="hidden"/>
                                      </p:to>
                                    </p:set>
                                  </p:childTnLst>
                                </p:cTn>
                              </p:par>
                            </p:childTnLst>
                          </p:cTn>
                        </p:par>
                        <p:par>
                          <p:cTn id="38" fill="hold">
                            <p:stCondLst>
                              <p:cond delay="4000"/>
                            </p:stCondLst>
                            <p:childTnLst>
                              <p:par>
                                <p:cTn id="39" presetID="0" presetClass="path" presetSubtype="0" accel="50000" decel="50000" fill="hold" nodeType="afterEffect">
                                  <p:stCondLst>
                                    <p:cond delay="0"/>
                                  </p:stCondLst>
                                  <p:childTnLst>
                                    <p:animMotion origin="layout" path="M 0.29202 -0.07569 C 0.29132 -0.07268 0.29167 -0.07176 0.29063 -0.07431 C 0.29011 -0.07546 0.29011 -0.07755 0.28924 -0.07755 C 0.28855 -0.07755 0.28993 -0.07569 0.29063 -0.07523 C 0.29219 -0.07407 0.29375 -0.07384 0.29549 -0.07338 C 0.2948 -0.07407 0.28872 -0.0794 0.29167 -0.07801 C 0.29237 -0.07824 0.29306 -0.07847 0.29375 -0.07847 C 0.2941 -0.07847 0.29289 -0.07847 0.29271 -0.07801 C 0.29202 -0.07685 0.29115 -0.07477 0.29167 -0.07338 C 0.29184 -0.07268 0.29271 -0.07454 0.29271 -0.07523 C 0.29271 -0.07569 0.29202 -0.07407 0.29167 -0.07431 C 0.29132 -0.07454 0.29184 -0.07523 0.29202 -0.07569 Z " pathEditMode="relative" rAng="0" ptsTypes="ffffffffffff">
                                      <p:cBhvr>
                                        <p:cTn id="40" dur="2000" fill="hold"/>
                                        <p:tgtEl>
                                          <p:spTgt spid="44"/>
                                        </p:tgtEl>
                                        <p:attrNameLst>
                                          <p:attrName>ppt_x</p:attrName>
                                          <p:attrName>ppt_y</p:attrName>
                                        </p:attrNameLst>
                                      </p:cBhvr>
                                      <p:rCtr x="0" y="0"/>
                                    </p:animMotion>
                                  </p:childTnLst>
                                </p:cTn>
                              </p:par>
                              <p:par>
                                <p:cTn id="41" presetID="0" presetClass="path" presetSubtype="0" accel="50000" decel="50000" fill="hold" nodeType="withEffect">
                                  <p:stCondLst>
                                    <p:cond delay="0"/>
                                  </p:stCondLst>
                                  <p:childTnLst>
                                    <p:animMotion origin="layout" path="M 0.30174 0.16064 C 0.29913 0.15925 0.29618 0.15856 0.29375 0.15648 C 0.29566 0.15509 0.29722 0.15601 0.29931 0.15648 C 0.29966 0.15671 0.30018 0.15694 0.30035 0.1574 C 0.3007 0.15833 0.30018 0.15995 0.3007 0.16064 C 0.30104 0.16111 0.30139 0.15972 0.30174 0.15925 C 0.30226 0.15879 0.30486 0.15555 0.30521 0.15555 C 0.30556 0.15555 0.30469 0.15648 0.30452 0.15694 C 0.30434 0.15717 0.30382 0.16018 0.30382 0.16041 C 0.30417 0.16064 0.30452 0.15949 0.30486 0.15925 C 0.30625 0.1581 0.30608 0.15833 0.30764 0.15787 C 0.30834 0.16087 0.30677 0.16481 0.30452 0.16574 C 0.30313 0.16458 0.30226 0.16273 0.30104 0.16111 C 0.30052 0.15856 0.30035 0.15879 0.30174 0.16064 Z " pathEditMode="relative" rAng="0" ptsTypes="ffffffffffffff">
                                      <p:cBhvr>
                                        <p:cTn id="42" dur="2000" fill="hold"/>
                                        <p:tgtEl>
                                          <p:spTgt spid="46"/>
                                        </p:tgtEl>
                                        <p:attrNameLst>
                                          <p:attrName>ppt_x</p:attrName>
                                          <p:attrName>ppt_y</p:attrName>
                                        </p:attrNameLst>
                                      </p:cBhvr>
                                      <p:rCtr x="-69" y="-23"/>
                                    </p:animMotion>
                                  </p:childTnLst>
                                </p:cTn>
                              </p:par>
                              <p:par>
                                <p:cTn id="43" presetID="0" presetClass="path" presetSubtype="0" accel="50000" decel="50000" fill="hold" nodeType="withEffect">
                                  <p:stCondLst>
                                    <p:cond delay="0"/>
                                  </p:stCondLst>
                                  <p:childTnLst>
                                    <p:animMotion origin="layout" path="M 0.22361 0.12292 C 0.22639 0.12037 0.22482 0.12662 0.22465 0.12801 C 0.22378 0.12546 0.22274 0.12477 0.22118 0.12292 C 0.22083 0.12245 0.21961 0.12153 0.22014 0.12153 C 0.22118 0.12153 0.22187 0.12315 0.22291 0.12384 C 0.22448 0.12361 0.22882 0.12269 0.22465 0.12153 C 0.22361 0.12245 0.22152 0.12685 0.22222 0.12384 C 0.22378 0.12431 0.22448 0.12616 0.225 0.12384 C 0.22378 0.12338 0.22413 0.12361 0.22361 0.12292 Z " pathEditMode="relative" rAng="0" ptsTypes="fffffffff">
                                      <p:cBhvr>
                                        <p:cTn id="44" dur="2000" fill="hold"/>
                                        <p:tgtEl>
                                          <p:spTgt spid="41"/>
                                        </p:tgtEl>
                                        <p:attrNameLst>
                                          <p:attrName>ppt_x</p:attrName>
                                          <p:attrName>ppt_y</p:attrName>
                                        </p:attrNameLst>
                                      </p:cBhvr>
                                      <p:rCtr x="52" y="116"/>
                                    </p:animMotion>
                                  </p:childTnLst>
                                </p:cTn>
                              </p:par>
                              <p:par>
                                <p:cTn id="45" presetID="0" presetClass="path" presetSubtype="0" accel="50000" decel="50000" fill="hold" nodeType="withEffect">
                                  <p:stCondLst>
                                    <p:cond delay="0"/>
                                  </p:stCondLst>
                                  <p:childTnLst>
                                    <p:animMotion origin="layout" path="M 0.23958 -0.04467 C 0.23941 -0.04652 0.23819 -0.05092 0.24063 -0.04976 C 0.2401 -0.04791 0.23958 -0.04768 0.23819 -0.04699 C 0.2375 -0.04722 0.23438 -0.04814 0.23438 -0.04976 C 0.23438 -0.05023 0.23507 -0.04953 0.23542 -0.0493 C 0.23611 -0.04884 0.23681 -0.04791 0.2375 -0.04745 C 0.23924 -0.04629 0.23854 -0.04699 0.23993 -0.0456 C 0.24097 -0.04606 0.24497 -0.04976 0.24167 -0.04745 C 0.24115 -0.04652 0.2408 -0.0456 0.24028 -0.04467 C 0.23993 -0.04398 0.2401 -0.04629 0.23993 -0.04699 C 0.23976 -0.04745 0.23924 -0.04814 0.23958 -0.04838 C 0.23993 -0.04884 0.24045 -0.04814 0.24097 -0.04791 C 0.24167 -0.04699 0.24358 -0.04652 0.24306 -0.0456 C 0.24236 -0.04444 0.24045 -0.04467 0.23958 -0.04467 Z " pathEditMode="relative" rAng="0" ptsTypes="ffffffffffffff">
                                      <p:cBhvr>
                                        <p:cTn id="46" dur="2000" fill="hold"/>
                                        <p:tgtEl>
                                          <p:spTgt spid="45"/>
                                        </p:tgtEl>
                                        <p:attrNameLst>
                                          <p:attrName>ppt_x</p:attrName>
                                          <p:attrName>ppt_y</p:attrName>
                                        </p:attrNameLst>
                                      </p:cBhvr>
                                      <p:rCtr x="0" y="-278"/>
                                    </p:animMotion>
                                  </p:childTnLst>
                                </p:cTn>
                              </p:par>
                              <p:par>
                                <p:cTn id="47" presetID="10" presetClass="exit" presetSubtype="0" fill="hold" nodeType="withEffect">
                                  <p:stCondLst>
                                    <p:cond delay="1500"/>
                                  </p:stCondLst>
                                  <p:childTnLst>
                                    <p:animEffect transition="out" filter="fade">
                                      <p:cBhvr>
                                        <p:cTn id="48" dur="500"/>
                                        <p:tgtEl>
                                          <p:spTgt spid="41"/>
                                        </p:tgtEl>
                                      </p:cBhvr>
                                    </p:animEffect>
                                    <p:set>
                                      <p:cBhvr>
                                        <p:cTn id="49" dur="1" fill="hold">
                                          <p:stCondLst>
                                            <p:cond delay="499"/>
                                          </p:stCondLst>
                                        </p:cTn>
                                        <p:tgtEl>
                                          <p:spTgt spid="41"/>
                                        </p:tgtEl>
                                        <p:attrNameLst>
                                          <p:attrName>style.visibility</p:attrName>
                                        </p:attrNameLst>
                                      </p:cBhvr>
                                      <p:to>
                                        <p:strVal val="hidden"/>
                                      </p:to>
                                    </p:set>
                                  </p:childTnLst>
                                </p:cTn>
                              </p:par>
                              <p:par>
                                <p:cTn id="50" presetID="10" presetClass="exit" presetSubtype="0" fill="hold" nodeType="withEffect">
                                  <p:stCondLst>
                                    <p:cond delay="1500"/>
                                  </p:stCondLst>
                                  <p:childTnLst>
                                    <p:animEffect transition="out" filter="fade">
                                      <p:cBhvr>
                                        <p:cTn id="51" dur="500"/>
                                        <p:tgtEl>
                                          <p:spTgt spid="45"/>
                                        </p:tgtEl>
                                      </p:cBhvr>
                                    </p:animEffect>
                                    <p:set>
                                      <p:cBhvr>
                                        <p:cTn id="52" dur="1" fill="hold">
                                          <p:stCondLst>
                                            <p:cond delay="499"/>
                                          </p:stCondLst>
                                        </p:cTn>
                                        <p:tgtEl>
                                          <p:spTgt spid="45"/>
                                        </p:tgtEl>
                                        <p:attrNameLst>
                                          <p:attrName>style.visibility</p:attrName>
                                        </p:attrNameLst>
                                      </p:cBhvr>
                                      <p:to>
                                        <p:strVal val="hidden"/>
                                      </p:to>
                                    </p:set>
                                  </p:childTnLst>
                                </p:cTn>
                              </p:par>
                              <p:par>
                                <p:cTn id="53" presetID="10" presetClass="exit" presetSubtype="0" fill="hold" nodeType="withEffect">
                                  <p:stCondLst>
                                    <p:cond delay="1500"/>
                                  </p:stCondLst>
                                  <p:childTnLst>
                                    <p:animEffect transition="out" filter="fade">
                                      <p:cBhvr>
                                        <p:cTn id="54" dur="500"/>
                                        <p:tgtEl>
                                          <p:spTgt spid="44"/>
                                        </p:tgtEl>
                                      </p:cBhvr>
                                    </p:animEffect>
                                    <p:set>
                                      <p:cBhvr>
                                        <p:cTn id="55" dur="1" fill="hold">
                                          <p:stCondLst>
                                            <p:cond delay="499"/>
                                          </p:stCondLst>
                                        </p:cTn>
                                        <p:tgtEl>
                                          <p:spTgt spid="44"/>
                                        </p:tgtEl>
                                        <p:attrNameLst>
                                          <p:attrName>style.visibility</p:attrName>
                                        </p:attrNameLst>
                                      </p:cBhvr>
                                      <p:to>
                                        <p:strVal val="hidden"/>
                                      </p:to>
                                    </p:set>
                                  </p:childTnLst>
                                </p:cTn>
                              </p:par>
                              <p:par>
                                <p:cTn id="56" presetID="10" presetClass="exit" presetSubtype="0" fill="hold" nodeType="withEffect">
                                  <p:stCondLst>
                                    <p:cond delay="1500"/>
                                  </p:stCondLst>
                                  <p:childTnLst>
                                    <p:animEffect transition="out" filter="fade">
                                      <p:cBhvr>
                                        <p:cTn id="57" dur="500"/>
                                        <p:tgtEl>
                                          <p:spTgt spid="46"/>
                                        </p:tgtEl>
                                      </p:cBhvr>
                                    </p:animEffect>
                                    <p:set>
                                      <p:cBhvr>
                                        <p:cTn id="58" dur="1" fill="hold">
                                          <p:stCondLst>
                                            <p:cond delay="499"/>
                                          </p:stCondLst>
                                        </p:cTn>
                                        <p:tgtEl>
                                          <p:spTgt spid="46"/>
                                        </p:tgtEl>
                                        <p:attrNameLst>
                                          <p:attrName>style.visibility</p:attrName>
                                        </p:attrNameLst>
                                      </p:cBhvr>
                                      <p:to>
                                        <p:strVal val="hidden"/>
                                      </p:to>
                                    </p:set>
                                  </p:childTnLst>
                                </p:cTn>
                              </p:par>
                            </p:childTnLst>
                          </p:cTn>
                        </p:par>
                        <p:par>
                          <p:cTn id="59" fill="hold">
                            <p:stCondLst>
                              <p:cond delay="6000"/>
                            </p:stCondLst>
                            <p:childTnLst>
                              <p:par>
                                <p:cTn id="60" presetID="10" presetClass="entr" presetSubtype="0" fill="hold" nodeType="afterEffect">
                                  <p:stCondLst>
                                    <p:cond delay="0"/>
                                  </p:stCondLst>
                                  <p:childTnLst>
                                    <p:set>
                                      <p:cBhvr>
                                        <p:cTn id="61" dur="1" fill="hold">
                                          <p:stCondLst>
                                            <p:cond delay="0"/>
                                          </p:stCondLst>
                                        </p:cTn>
                                        <p:tgtEl>
                                          <p:spTgt spid="47"/>
                                        </p:tgtEl>
                                        <p:attrNameLst>
                                          <p:attrName>style.visibility</p:attrName>
                                        </p:attrNameLst>
                                      </p:cBhvr>
                                      <p:to>
                                        <p:strVal val="visible"/>
                                      </p:to>
                                    </p:set>
                                    <p:animEffect transition="in" filter="fade">
                                      <p:cBhvr>
                                        <p:cTn id="62" dur="500"/>
                                        <p:tgtEl>
                                          <p:spTgt spid="47"/>
                                        </p:tgtEl>
                                      </p:cBhvr>
                                    </p:animEffect>
                                  </p:childTnLst>
                                </p:cTn>
                              </p:par>
                              <p:par>
                                <p:cTn id="63" presetID="10" presetClass="entr" presetSubtype="0" fill="hold" nodeType="withEffect">
                                  <p:stCondLst>
                                    <p:cond delay="0"/>
                                  </p:stCondLst>
                                  <p:childTnLst>
                                    <p:set>
                                      <p:cBhvr>
                                        <p:cTn id="64" dur="1" fill="hold">
                                          <p:stCondLst>
                                            <p:cond delay="0"/>
                                          </p:stCondLst>
                                        </p:cTn>
                                        <p:tgtEl>
                                          <p:spTgt spid="49"/>
                                        </p:tgtEl>
                                        <p:attrNameLst>
                                          <p:attrName>style.visibility</p:attrName>
                                        </p:attrNameLst>
                                      </p:cBhvr>
                                      <p:to>
                                        <p:strVal val="visible"/>
                                      </p:to>
                                    </p:set>
                                    <p:animEffect transition="in" filter="fade">
                                      <p:cBhvr>
                                        <p:cTn id="65" dur="500"/>
                                        <p:tgtEl>
                                          <p:spTgt spid="49"/>
                                        </p:tgtEl>
                                      </p:cBhvr>
                                    </p:animEffect>
                                  </p:childTnLst>
                                </p:cTn>
                              </p:par>
                              <p:par>
                                <p:cTn id="66" presetID="10" presetClass="entr" presetSubtype="0" fill="hold" nodeType="withEffect">
                                  <p:stCondLst>
                                    <p:cond delay="0"/>
                                  </p:stCondLst>
                                  <p:childTnLst>
                                    <p:set>
                                      <p:cBhvr>
                                        <p:cTn id="67" dur="1" fill="hold">
                                          <p:stCondLst>
                                            <p:cond delay="0"/>
                                          </p:stCondLst>
                                        </p:cTn>
                                        <p:tgtEl>
                                          <p:spTgt spid="53"/>
                                        </p:tgtEl>
                                        <p:attrNameLst>
                                          <p:attrName>style.visibility</p:attrName>
                                        </p:attrNameLst>
                                      </p:cBhvr>
                                      <p:to>
                                        <p:strVal val="visible"/>
                                      </p:to>
                                    </p:set>
                                    <p:animEffect transition="in" filter="fade">
                                      <p:cBhvr>
                                        <p:cTn id="68" dur="500"/>
                                        <p:tgtEl>
                                          <p:spTgt spid="53"/>
                                        </p:tgtEl>
                                      </p:cBhvr>
                                    </p:animEffect>
                                  </p:childTnLst>
                                </p:cTn>
                              </p:par>
                              <p:par>
                                <p:cTn id="69" presetID="10" presetClass="entr" presetSubtype="0" fill="hold" nodeType="withEffect">
                                  <p:stCondLst>
                                    <p:cond delay="0"/>
                                  </p:stCondLst>
                                  <p:childTnLst>
                                    <p:set>
                                      <p:cBhvr>
                                        <p:cTn id="70" dur="1" fill="hold">
                                          <p:stCondLst>
                                            <p:cond delay="0"/>
                                          </p:stCondLst>
                                        </p:cTn>
                                        <p:tgtEl>
                                          <p:spTgt spid="50"/>
                                        </p:tgtEl>
                                        <p:attrNameLst>
                                          <p:attrName>style.visibility</p:attrName>
                                        </p:attrNameLst>
                                      </p:cBhvr>
                                      <p:to>
                                        <p:strVal val="visible"/>
                                      </p:to>
                                    </p:set>
                                    <p:animEffect transition="in" filter="fade">
                                      <p:cBhvr>
                                        <p:cTn id="71" dur="500"/>
                                        <p:tgtEl>
                                          <p:spTgt spid="50"/>
                                        </p:tgtEl>
                                      </p:cBhvr>
                                    </p:animEffect>
                                  </p:childTnLst>
                                </p:cTn>
                              </p:par>
                              <p:par>
                                <p:cTn id="72" presetID="0" presetClass="path" presetSubtype="0" accel="50000" decel="50000" fill="hold" nodeType="withEffect">
                                  <p:stCondLst>
                                    <p:cond delay="0"/>
                                  </p:stCondLst>
                                  <p:childTnLst>
                                    <p:animMotion origin="layout" path="M -3.33333E-6 1.51978E-6 C 0.00087 -0.00301 0.00243 -0.01272 0.00417 -0.0037 C 0.004 -0.00208 0.00382 -0.00046 0.00348 0.00092 C 0.00313 0.00231 0.00313 0.00486 0.00209 0.00462 C 0.00018 0.00393 -0.00069 0.00092 -0.00208 -0.00093 C -0.00277 -0.00185 -0.00416 -0.0037 -0.00416 -0.00347 C -0.0033 1.51978E-6 0.00417 0.00624 -0.00139 0.0037 C -0.00156 0.00277 -0.00277 0.00046 -0.00208 0.00092 C -0.00104 0.00162 -0.00069 0.00347 -3.33333E-6 0.00462 C 0.00139 0.00648 0.00417 0.01018 0.00417 0.01041 C 0.00295 0.00532 0.00365 0.00347 -3.33333E-6 0.00092 C -0.00069 0.00116 -0.00208 0.00277 -0.00208 0.00185 C -0.00208 0.00069 -3.33333E-6 1.51978E-6 -3.33333E-6 0.00023 Z " pathEditMode="relative" rAng="0" ptsTypes="fffffffffffff">
                                      <p:cBhvr>
                                        <p:cTn id="73" dur="2000" fill="hold"/>
                                        <p:tgtEl>
                                          <p:spTgt spid="47"/>
                                        </p:tgtEl>
                                        <p:attrNameLst>
                                          <p:attrName>ppt_x</p:attrName>
                                          <p:attrName>ppt_y</p:attrName>
                                        </p:attrNameLst>
                                      </p:cBhvr>
                                      <p:rCtr x="0" y="-116"/>
                                    </p:animMotion>
                                  </p:childTnLst>
                                </p:cTn>
                              </p:par>
                              <p:par>
                                <p:cTn id="74" presetID="0" presetClass="path" presetSubtype="0" accel="50000" decel="50000" fill="hold" nodeType="withEffect">
                                  <p:stCondLst>
                                    <p:cond delay="0"/>
                                  </p:stCondLst>
                                  <p:childTnLst>
                                    <p:animMotion origin="layout" path="M -5.55556E-7 1.57529E-6 C 0.00017 -0.00139 0.0007 -0.00602 0.00139 -0.00185 C 0.00017 0.00046 -5.55556E-7 -0.00162 -0.00174 -0.00231 C -0.00069 -0.00093 0.00208 0.00046 -5.55556E-7 0.00139 C -0.00243 0.00023 -0.00017 0.00347 -0.00243 0.00139 C -0.00191 -0.00185 -0.00191 -0.00093 -5.55556E-7 1.57529E-6 Z " pathEditMode="relative" rAng="0" ptsTypes="ffffff">
                                      <p:cBhvr>
                                        <p:cTn id="75" dur="2000" fill="hold"/>
                                        <p:tgtEl>
                                          <p:spTgt spid="49"/>
                                        </p:tgtEl>
                                        <p:attrNameLst>
                                          <p:attrName>ppt_x</p:attrName>
                                          <p:attrName>ppt_y</p:attrName>
                                        </p:attrNameLst>
                                      </p:cBhvr>
                                      <p:rCtr x="-17" y="-139"/>
                                    </p:animMotion>
                                  </p:childTnLst>
                                </p:cTn>
                              </p:par>
                              <p:par>
                                <p:cTn id="76" presetID="0" presetClass="path" presetSubtype="0" accel="50000" decel="50000" fill="hold" nodeType="withEffect">
                                  <p:stCondLst>
                                    <p:cond delay="0"/>
                                  </p:stCondLst>
                                  <p:childTnLst>
                                    <p:animMotion origin="layout" path="M 3.05556E-6 2.41499E-6 C 0.00052 -0.00208 0.00156 -0.00347 0.00208 -0.00047 C 0.00121 0.00277 0.00208 0.00254 0.00034 0.00185 C -0.00052 0.00023 -0.00104 -0.00023 -0.00243 -0.00093 C -0.00295 -0.00278 -0.00261 -0.00509 -0.00139 -0.00185 C -0.00087 0.003 -0.00087 2.41499E-6 3.05556E-6 -0.00232 C 0.00034 -0.00162 0.00087 0.0037 3.05556E-6 2.41499E-6 Z " pathEditMode="relative" rAng="0" ptsTypes="fffffff">
                                      <p:cBhvr>
                                        <p:cTn id="77" dur="2000" fill="hold"/>
                                        <p:tgtEl>
                                          <p:spTgt spid="53"/>
                                        </p:tgtEl>
                                        <p:attrNameLst>
                                          <p:attrName>ppt_x</p:attrName>
                                          <p:attrName>ppt_y</p:attrName>
                                        </p:attrNameLst>
                                      </p:cBhvr>
                                      <p:rCtr x="-52" y="-69"/>
                                    </p:animMotion>
                                  </p:childTnLst>
                                </p:cTn>
                              </p:par>
                              <p:par>
                                <p:cTn id="78" presetID="0" presetClass="path" presetSubtype="0" accel="50000" decel="50000" fill="hold" nodeType="withEffect">
                                  <p:stCondLst>
                                    <p:cond delay="0"/>
                                  </p:stCondLst>
                                  <p:childTnLst>
                                    <p:animMotion origin="layout" path="M 4.72222E-6 -1.19593E-6 C 0.00069 -0.00231 0.00104 -0.00393 0.00277 -0.00463 C 0.00347 -0.0037 0.00416 -0.00046 0.00416 -0.00023 C 0.00399 0.00093 0.00451 0.00255 0.00381 0.0037 C 0.00347 0.0044 0.0026 0.00324 0.00208 0.00278 C 0.00034 0.00093 -0.00087 -0.00208 -0.00278 -0.00393 C -0.0033 -0.00509 -0.00643 -0.00879 -0.00382 -0.00324 C -0.00244 -0.00046 -0.00226 -0.00069 -0.0007 -1.19593E-6 C 0.00086 -0.00046 0.00329 -0.00463 0.00069 -0.00231 C 0.00052 -0.00208 0.00017 -0.00139 4.72222E-6 -0.00092 C -0.00018 -0.00046 -0.0007 0.00046 -0.00035 0.00093 C -0.00018 0.00116 0.00104 0.00046 0.00243 -0.00092 C 0.00243 -0.00069 0.00486 -0.00324 0.00486 -0.00393 C 0.00486 -0.00416 0.00416 -0.0037 0.00381 -0.00324 C 0.00225 -0.00069 0.00312 0.0044 0.00173 -0.00208 C 0.00034 -0.00116 0.00086 -0.00208 4.72222E-6 -1.19593E-6 Z " pathEditMode="relative" rAng="0" ptsTypes="ffffffffffffffff">
                                      <p:cBhvr>
                                        <p:cTn id="79" dur="2000" fill="hold"/>
                                        <p:tgtEl>
                                          <p:spTgt spid="50"/>
                                        </p:tgtEl>
                                        <p:attrNameLst>
                                          <p:attrName>ppt_x</p:attrName>
                                          <p:attrName>ppt_y</p:attrName>
                                        </p:attrNameLst>
                                      </p:cBhvr>
                                      <p:rCtr x="-87" y="-231"/>
                                    </p:animMotion>
                                  </p:childTnLst>
                                </p:cTn>
                              </p:par>
                            </p:childTnLst>
                          </p:cTn>
                        </p:par>
                        <p:par>
                          <p:cTn id="80" fill="hold">
                            <p:stCondLst>
                              <p:cond delay="8000"/>
                            </p:stCondLst>
                            <p:childTnLst>
                              <p:par>
                                <p:cTn id="81" presetID="0" presetClass="path" presetSubtype="0" accel="50000" decel="50000" fill="hold" nodeType="afterEffect">
                                  <p:stCondLst>
                                    <p:cond delay="0"/>
                                  </p:stCondLst>
                                  <p:childTnLst>
                                    <p:animMotion origin="layout" path="M -1.38889E-6 0.00024 L 0.28837 -0.02847 " pathEditMode="relative" rAng="0" ptsTypes="AA">
                                      <p:cBhvr>
                                        <p:cTn id="82" dur="2000" fill="hold"/>
                                        <p:tgtEl>
                                          <p:spTgt spid="47"/>
                                        </p:tgtEl>
                                        <p:attrNameLst>
                                          <p:attrName>ppt_x</p:attrName>
                                          <p:attrName>ppt_y</p:attrName>
                                        </p:attrNameLst>
                                      </p:cBhvr>
                                      <p:rCtr x="14410" y="-1435"/>
                                    </p:animMotion>
                                  </p:childTnLst>
                                </p:cTn>
                              </p:par>
                              <p:par>
                                <p:cTn id="83" presetID="0" presetClass="path" presetSubtype="0" accel="50000" decel="50000" fill="hold" nodeType="withEffect">
                                  <p:stCondLst>
                                    <p:cond delay="0"/>
                                  </p:stCondLst>
                                  <p:childTnLst>
                                    <p:animMotion origin="layout" path="M -2.77778E-6 1.85185E-6 L 0.27778 -0.12477 " pathEditMode="relative" rAng="0" ptsTypes="AA">
                                      <p:cBhvr>
                                        <p:cTn id="84" dur="2000" fill="hold"/>
                                        <p:tgtEl>
                                          <p:spTgt spid="49"/>
                                        </p:tgtEl>
                                        <p:attrNameLst>
                                          <p:attrName>ppt_x</p:attrName>
                                          <p:attrName>ppt_y</p:attrName>
                                        </p:attrNameLst>
                                      </p:cBhvr>
                                      <p:rCtr x="13889" y="-6250"/>
                                    </p:animMotion>
                                  </p:childTnLst>
                                </p:cTn>
                              </p:par>
                              <p:par>
                                <p:cTn id="85" presetID="0" presetClass="path" presetSubtype="0" accel="50000" decel="50000" fill="hold" nodeType="withEffect">
                                  <p:stCondLst>
                                    <p:cond delay="0"/>
                                  </p:stCondLst>
                                  <p:childTnLst>
                                    <p:animMotion origin="layout" path="M 2.77778E-6 -7.40741E-7 L 0.30764 -0.09167 " pathEditMode="relative" rAng="0" ptsTypes="AA">
                                      <p:cBhvr>
                                        <p:cTn id="86" dur="2000" fill="hold"/>
                                        <p:tgtEl>
                                          <p:spTgt spid="53"/>
                                        </p:tgtEl>
                                        <p:attrNameLst>
                                          <p:attrName>ppt_x</p:attrName>
                                          <p:attrName>ppt_y</p:attrName>
                                        </p:attrNameLst>
                                      </p:cBhvr>
                                      <p:rCtr x="15382" y="-4583"/>
                                    </p:animMotion>
                                  </p:childTnLst>
                                </p:cTn>
                              </p:par>
                              <p:par>
                                <p:cTn id="87" presetID="0" presetClass="path" presetSubtype="0" accel="50000" decel="50000" fill="hold" nodeType="withEffect">
                                  <p:stCondLst>
                                    <p:cond delay="0"/>
                                  </p:stCondLst>
                                  <p:childTnLst>
                                    <p:animMotion origin="layout" path="M 8.33333E-7 -4.59172E-6 L 0.19253 0.07195 " pathEditMode="relative" rAng="0" ptsTypes="AA">
                                      <p:cBhvr>
                                        <p:cTn id="88" dur="2000" fill="hold"/>
                                        <p:tgtEl>
                                          <p:spTgt spid="50"/>
                                        </p:tgtEl>
                                        <p:attrNameLst>
                                          <p:attrName>ppt_x</p:attrName>
                                          <p:attrName>ppt_y</p:attrName>
                                        </p:attrNameLst>
                                      </p:cBhvr>
                                      <p:rCtr x="9618" y="3585"/>
                                    </p:animMotion>
                                  </p:childTnLst>
                                </p:cTn>
                              </p:par>
                            </p:childTnLst>
                          </p:cTn>
                        </p:par>
                        <p:par>
                          <p:cTn id="89" fill="hold">
                            <p:stCondLst>
                              <p:cond delay="10000"/>
                            </p:stCondLst>
                            <p:childTnLst>
                              <p:par>
                                <p:cTn id="90" presetID="10" presetClass="exit" presetSubtype="0" fill="hold" grpId="1" nodeType="afterEffect">
                                  <p:stCondLst>
                                    <p:cond delay="0"/>
                                  </p:stCondLst>
                                  <p:childTnLst>
                                    <p:animEffect transition="out" filter="fade">
                                      <p:cBhvr>
                                        <p:cTn id="91" dur="2000"/>
                                        <p:tgtEl>
                                          <p:spTgt spid="32"/>
                                        </p:tgtEl>
                                      </p:cBhvr>
                                    </p:animEffect>
                                    <p:set>
                                      <p:cBhvr>
                                        <p:cTn id="92" dur="1" fill="hold">
                                          <p:stCondLst>
                                            <p:cond delay="1999"/>
                                          </p:stCondLst>
                                        </p:cTn>
                                        <p:tgtEl>
                                          <p:spTgt spid="32"/>
                                        </p:tgtEl>
                                        <p:attrNameLst>
                                          <p:attrName>style.visibility</p:attrName>
                                        </p:attrNameLst>
                                      </p:cBhvr>
                                      <p:to>
                                        <p:strVal val="hidden"/>
                                      </p:to>
                                    </p:set>
                                  </p:childTnLst>
                                </p:cTn>
                              </p:par>
                              <p:par>
                                <p:cTn id="93" presetID="10" presetClass="exit" presetSubtype="0" fill="hold" grpId="1" nodeType="withEffect">
                                  <p:stCondLst>
                                    <p:cond delay="0"/>
                                  </p:stCondLst>
                                  <p:childTnLst>
                                    <p:animEffect transition="out" filter="fade">
                                      <p:cBhvr>
                                        <p:cTn id="94" dur="2000"/>
                                        <p:tgtEl>
                                          <p:spTgt spid="34"/>
                                        </p:tgtEl>
                                      </p:cBhvr>
                                    </p:animEffect>
                                    <p:set>
                                      <p:cBhvr>
                                        <p:cTn id="95" dur="1" fill="hold">
                                          <p:stCondLst>
                                            <p:cond delay="1999"/>
                                          </p:stCondLst>
                                        </p:cTn>
                                        <p:tgtEl>
                                          <p:spTgt spid="34"/>
                                        </p:tgtEl>
                                        <p:attrNameLst>
                                          <p:attrName>style.visibility</p:attrName>
                                        </p:attrNameLst>
                                      </p:cBhvr>
                                      <p:to>
                                        <p:strVal val="hidden"/>
                                      </p:to>
                                    </p:set>
                                  </p:childTnLst>
                                </p:cTn>
                              </p:par>
                              <p:par>
                                <p:cTn id="96" presetID="6" presetClass="emph" presetSubtype="0" fill="hold" grpId="1" nodeType="withEffect">
                                  <p:stCondLst>
                                    <p:cond delay="0"/>
                                  </p:stCondLst>
                                  <p:childTnLst>
                                    <p:animScale>
                                      <p:cBhvr>
                                        <p:cTn id="97" dur="2000" fill="hold"/>
                                        <p:tgtEl>
                                          <p:spTgt spid="35"/>
                                        </p:tgtEl>
                                      </p:cBhvr>
                                      <p:by x="41600" y="41600"/>
                                    </p:animScale>
                                  </p:childTnLst>
                                </p:cTn>
                              </p:par>
                              <p:par>
                                <p:cTn id="98" presetID="7" presetClass="emph" presetSubtype="2" fill="hold" nodeType="withEffect">
                                  <p:stCondLst>
                                    <p:cond delay="0"/>
                                  </p:stCondLst>
                                  <p:childTnLst>
                                    <p:animClr clrSpc="rgb" dir="cw">
                                      <p:cBhvr>
                                        <p:cTn id="99" dur="2000" fill="hold"/>
                                        <p:tgtEl>
                                          <p:spTgt spid="35"/>
                                        </p:tgtEl>
                                        <p:attrNameLst>
                                          <p:attrName>stroke.color</p:attrName>
                                        </p:attrNameLst>
                                      </p:cBhvr>
                                      <p:to>
                                        <a:schemeClr val="tx1"/>
                                      </p:to>
                                    </p:animClr>
                                    <p:set>
                                      <p:cBhvr>
                                        <p:cTn id="100" dur="2000" fill="hold"/>
                                        <p:tgtEl>
                                          <p:spTgt spid="35"/>
                                        </p:tgtEl>
                                        <p:attrNameLst>
                                          <p:attrName>stroke.on</p:attrName>
                                        </p:attrNameLst>
                                      </p:cBhvr>
                                      <p:to>
                                        <p:strVal val="true"/>
                                      </p:to>
                                    </p:set>
                                  </p:childTnLst>
                                </p:cTn>
                              </p:par>
                              <p:par>
                                <p:cTn id="101" presetID="0" presetClass="path" presetSubtype="0" fill="hold" grpId="2" nodeType="withEffect">
                                  <p:stCondLst>
                                    <p:cond delay="0"/>
                                  </p:stCondLst>
                                  <p:childTnLst>
                                    <p:animMotion origin="layout" path="M 2.22222E-6 0.09977 L 2.22222E-6 -0.00023 " pathEditMode="relative" rAng="0" ptsTypes="AA">
                                      <p:cBhvr>
                                        <p:cTn id="102" dur="2000" fill="hold"/>
                                        <p:tgtEl>
                                          <p:spTgt spid="36">
                                            <p:txEl>
                                              <p:pRg st="0" end="0"/>
                                            </p:txEl>
                                          </p:spTgt>
                                        </p:tgtEl>
                                        <p:attrNameLst>
                                          <p:attrName>ppt_x</p:attrName>
                                          <p:attrName>ppt_y</p:attrName>
                                        </p:attrNameLst>
                                      </p:cBhvr>
                                      <p:rCtr x="0" y="-5000"/>
                                    </p:animMotion>
                                  </p:childTnLst>
                                </p:cTn>
                              </p:par>
                              <p:par>
                                <p:cTn id="103" presetID="6" presetClass="emph" presetSubtype="0" fill="hold" grpId="3" nodeType="withEffect">
                                  <p:stCondLst>
                                    <p:cond delay="0"/>
                                  </p:stCondLst>
                                  <p:childTnLst>
                                    <p:animScale>
                                      <p:cBhvr>
                                        <p:cTn id="104" dur="2000" fill="hold"/>
                                        <p:tgtEl>
                                          <p:spTgt spid="36">
                                            <p:txEl>
                                              <p:pRg st="0" end="0"/>
                                            </p:txEl>
                                          </p:spTgt>
                                        </p:tgtEl>
                                      </p:cBhvr>
                                      <p:by x="50000" y="50000"/>
                                    </p:animScale>
                                  </p:childTnLst>
                                </p:cTn>
                              </p:par>
                              <p:par>
                                <p:cTn id="105" presetID="3" presetClass="emph" presetSubtype="2" fill="hold" grpId="4" nodeType="withEffect">
                                  <p:stCondLst>
                                    <p:cond delay="0"/>
                                  </p:stCondLst>
                                  <p:childTnLst>
                                    <p:animClr clrSpc="rgb" dir="cw">
                                      <p:cBhvr override="childStyle">
                                        <p:cTn id="106" dur="2000" fill="hold"/>
                                        <p:tgtEl>
                                          <p:spTgt spid="36">
                                            <p:txEl>
                                              <p:pRg st="0" end="0"/>
                                            </p:txEl>
                                          </p:spTgt>
                                        </p:tgtEl>
                                        <p:attrNameLst>
                                          <p:attrName>style.color</p:attrName>
                                        </p:attrNameLst>
                                      </p:cBhvr>
                                      <p:to>
                                        <a:schemeClr val="tx1"/>
                                      </p:to>
                                    </p:animClr>
                                  </p:childTnLst>
                                </p:cTn>
                              </p:par>
                              <p:par>
                                <p:cTn id="107" presetID="3" presetClass="emph" presetSubtype="2" fill="hold" nodeType="withEffect">
                                  <p:stCondLst>
                                    <p:cond delay="0"/>
                                  </p:stCondLst>
                                  <p:childTnLst>
                                    <p:animClr clrSpc="rgb" dir="cw">
                                      <p:cBhvr override="childStyle">
                                        <p:cTn id="108" dur="2000" fill="hold"/>
                                        <p:tgtEl>
                                          <p:spTgt spid="39">
                                            <p:txEl>
                                              <p:pRg st="0" end="0"/>
                                            </p:txEl>
                                          </p:spTgt>
                                        </p:tgtEl>
                                        <p:attrNameLst>
                                          <p:attrName>style.color</p:attrName>
                                        </p:attrNameLst>
                                      </p:cBhvr>
                                      <p:to>
                                        <a:schemeClr val="tx1"/>
                                      </p:to>
                                    </p:animClr>
                                  </p:childTnLst>
                                </p:cTn>
                              </p:par>
                              <p:par>
                                <p:cTn id="109" presetID="3" presetClass="emph" presetSubtype="2" fill="hold" nodeType="withEffect">
                                  <p:stCondLst>
                                    <p:cond delay="0"/>
                                  </p:stCondLst>
                                  <p:childTnLst>
                                    <p:animClr clrSpc="rgb" dir="cw">
                                      <p:cBhvr override="childStyle">
                                        <p:cTn id="110" dur="2000" fill="hold"/>
                                        <p:tgtEl>
                                          <p:spTgt spid="37">
                                            <p:txEl>
                                              <p:pRg st="0" end="0"/>
                                            </p:txEl>
                                          </p:spTgt>
                                        </p:tgtEl>
                                        <p:attrNameLst>
                                          <p:attrName>style.color</p:attrName>
                                        </p:attrNameLst>
                                      </p:cBhvr>
                                      <p:to>
                                        <a:schemeClr val="tx1"/>
                                      </p:to>
                                    </p:animClr>
                                  </p:childTnLst>
                                </p:cTn>
                              </p:par>
                              <p:par>
                                <p:cTn id="111" presetID="10" presetClass="entr" presetSubtype="0" fill="hold" grpId="0" nodeType="withEffect">
                                  <p:stCondLst>
                                    <p:cond delay="0"/>
                                  </p:stCondLst>
                                  <p:childTnLst>
                                    <p:set>
                                      <p:cBhvr>
                                        <p:cTn id="112" dur="1" fill="hold">
                                          <p:stCondLst>
                                            <p:cond delay="0"/>
                                          </p:stCondLst>
                                        </p:cTn>
                                        <p:tgtEl>
                                          <p:spTgt spid="22"/>
                                        </p:tgtEl>
                                        <p:attrNameLst>
                                          <p:attrName>style.visibility</p:attrName>
                                        </p:attrNameLst>
                                      </p:cBhvr>
                                      <p:to>
                                        <p:strVal val="visible"/>
                                      </p:to>
                                    </p:set>
                                    <p:animEffect transition="in" filter="fade">
                                      <p:cBhvr>
                                        <p:cTn id="113" dur="500"/>
                                        <p:tgtEl>
                                          <p:spTgt spid="22"/>
                                        </p:tgtEl>
                                      </p:cBhvr>
                                    </p:animEffect>
                                  </p:childTnLst>
                                </p:cTn>
                              </p:par>
                              <p:par>
                                <p:cTn id="114" presetID="10" presetClass="entr" presetSubtype="0" fill="hold" nodeType="withEffect">
                                  <p:stCondLst>
                                    <p:cond delay="0"/>
                                  </p:stCondLst>
                                  <p:childTnLst>
                                    <p:set>
                                      <p:cBhvr>
                                        <p:cTn id="115" dur="1" fill="hold">
                                          <p:stCondLst>
                                            <p:cond delay="0"/>
                                          </p:stCondLst>
                                        </p:cTn>
                                        <p:tgtEl>
                                          <p:spTgt spid="25"/>
                                        </p:tgtEl>
                                        <p:attrNameLst>
                                          <p:attrName>style.visibility</p:attrName>
                                        </p:attrNameLst>
                                      </p:cBhvr>
                                      <p:to>
                                        <p:strVal val="visible"/>
                                      </p:to>
                                    </p:set>
                                    <p:animEffect transition="in" filter="fade">
                                      <p:cBhvr>
                                        <p:cTn id="116"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2" grpId="1" animBg="1"/>
      <p:bldP spid="34" grpId="0" animBg="1"/>
      <p:bldP spid="34" grpId="1" animBg="1"/>
      <p:bldP spid="35" grpId="0" animBg="1"/>
      <p:bldP spid="35" grpId="1" animBg="1"/>
      <p:bldP spid="36" grpId="0" build="allAtOnce"/>
      <p:bldP spid="36" grpId="1" build="allAtOnce"/>
      <p:bldP spid="36" grpId="2" build="allAtOnce"/>
      <p:bldP spid="36" grpId="3" build="allAtOnce"/>
      <p:bldP spid="36" grpId="4" build="allAtOnce"/>
      <p:bldP spid="2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226632566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46191"/>
            <a:ext cx="8229600" cy="1592078"/>
          </a:xfrm>
        </p:spPr>
        <p:txBody>
          <a:bodyPr/>
          <a:lstStyle/>
          <a:p>
            <a:r>
              <a:rPr lang="en-US" sz="4000" dirty="0"/>
              <a:t>Connecting Questions about Processes at Different Scales: Biosynthesis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3894319784"/>
              </p:ext>
            </p:extLst>
          </p:nvPr>
        </p:nvGraphicFramePr>
        <p:xfrm>
          <a:off x="649632" y="2201245"/>
          <a:ext cx="7736406" cy="3170652"/>
        </p:xfrm>
        <a:graphic>
          <a:graphicData uri="http://schemas.openxmlformats.org/drawingml/2006/table">
            <a:tbl>
              <a:tblPr firstRow="1" bandRow="1">
                <a:tableStyleId>{7E9639D4-E3E2-4D34-9284-5A2195B3D0D7}</a:tableStyleId>
              </a:tblPr>
              <a:tblGrid>
                <a:gridCol w="2595726">
                  <a:extLst>
                    <a:ext uri="{9D8B030D-6E8A-4147-A177-3AD203B41FA5}">
                      <a16:colId xmlns:a16="http://schemas.microsoft.com/office/drawing/2014/main" val="20000"/>
                    </a:ext>
                  </a:extLst>
                </a:gridCol>
                <a:gridCol w="5140680">
                  <a:extLst>
                    <a:ext uri="{9D8B030D-6E8A-4147-A177-3AD203B41FA5}">
                      <a16:colId xmlns:a16="http://schemas.microsoft.com/office/drawing/2014/main" val="20001"/>
                    </a:ext>
                  </a:extLst>
                </a:gridCol>
              </a:tblGrid>
              <a:tr h="554921">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828961">
                <a:tc>
                  <a:txBody>
                    <a:bodyPr/>
                    <a:lstStyle/>
                    <a:p>
                      <a:r>
                        <a:rPr lang="en-US" dirty="0"/>
                        <a:t>Macroscopic</a:t>
                      </a:r>
                      <a:r>
                        <a:rPr lang="en-US" baseline="0" dirty="0"/>
                        <a:t> Scale</a:t>
                      </a:r>
                      <a:endParaRPr lang="en-US" dirty="0"/>
                    </a:p>
                  </a:txBody>
                  <a:tcPr marL="44873" marR="44873" anchor="ctr"/>
                </a:tc>
                <a:tc>
                  <a:txBody>
                    <a:bodyPr/>
                    <a:lstStyle/>
                    <a:p>
                      <a:r>
                        <a:rPr lang="en-US" dirty="0"/>
                        <a:t>How do potatoes grow</a:t>
                      </a:r>
                      <a:r>
                        <a:rPr lang="en-US" baseline="0" dirty="0"/>
                        <a:t>?</a:t>
                      </a:r>
                      <a:endParaRPr lang="en-US" dirty="0"/>
                    </a:p>
                  </a:txBody>
                  <a:tcPr marL="44873" marR="44873" anchor="ctr"/>
                </a:tc>
                <a:extLst>
                  <a:ext uri="{0D108BD9-81ED-4DB2-BD59-A6C34878D82A}">
                    <a16:rowId xmlns:a16="http://schemas.microsoft.com/office/drawing/2014/main" val="1352209758"/>
                  </a:ext>
                </a:extLst>
              </a:tr>
              <a:tr h="828961">
                <a:tc>
                  <a:txBody>
                    <a:bodyPr/>
                    <a:lstStyle/>
                    <a:p>
                      <a:r>
                        <a:rPr lang="en-US" dirty="0"/>
                        <a:t>Microscopic</a:t>
                      </a:r>
                      <a:r>
                        <a:rPr lang="en-US" baseline="0" dirty="0"/>
                        <a:t> </a:t>
                      </a:r>
                      <a:r>
                        <a:rPr lang="en-US" dirty="0"/>
                        <a:t>Scale</a:t>
                      </a:r>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How do potatoes’ cells </a:t>
                      </a:r>
                      <a:r>
                        <a:rPr lang="en-US" sz="1800" dirty="0"/>
                        <a:t>use small organic molecules to grow?</a:t>
                      </a:r>
                    </a:p>
                  </a:txBody>
                  <a:tcPr marL="44873" marR="44873" anchor="ctr"/>
                </a:tc>
                <a:extLst>
                  <a:ext uri="{0D108BD9-81ED-4DB2-BD59-A6C34878D82A}">
                    <a16:rowId xmlns:a16="http://schemas.microsoft.com/office/drawing/2014/main" val="52511608"/>
                  </a:ext>
                </a:extLst>
              </a:tr>
              <a:tr h="957809">
                <a:tc>
                  <a:txBody>
                    <a:bodyPr/>
                    <a:lstStyle/>
                    <a:p>
                      <a:r>
                        <a:rPr lang="en-US" dirty="0"/>
                        <a:t>Atomic-Molecular</a:t>
                      </a:r>
                      <a:r>
                        <a:rPr lang="en-US" baseline="0" dirty="0"/>
                        <a:t> Scale</a:t>
                      </a:r>
                      <a:endParaRPr lang="en-US" dirty="0"/>
                    </a:p>
                  </a:txBody>
                  <a:tcPr marL="44873" marR="44873" anchor="ctr"/>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800" dirty="0"/>
                        <a:t>How do cells</a:t>
                      </a:r>
                      <a:r>
                        <a:rPr lang="en-US" sz="1800" baseline="0" dirty="0"/>
                        <a:t> make their large organic molecules</a:t>
                      </a:r>
                      <a:r>
                        <a:rPr lang="en-US" sz="1800" dirty="0"/>
                        <a:t>? </a:t>
                      </a:r>
                    </a:p>
                  </a:txBody>
                  <a:tcPr marL="44873" marR="44873" anchor="ctr"/>
                </a:tc>
                <a:extLst>
                  <a:ext uri="{0D108BD9-81ED-4DB2-BD59-A6C34878D82A}">
                    <a16:rowId xmlns:a16="http://schemas.microsoft.com/office/drawing/2014/main" val="4264730242"/>
                  </a:ext>
                </a:extLst>
              </a:tr>
            </a:tbl>
          </a:graphicData>
        </a:graphic>
      </p:graphicFrame>
    </p:spTree>
    <p:extLst>
      <p:ext uri="{BB962C8B-B14F-4D97-AF65-F5344CB8AC3E}">
        <p14:creationId xmlns:p14="http://schemas.microsoft.com/office/powerpoint/2010/main" val="2790859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51" y="10"/>
            <a:ext cx="9018255" cy="637466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5363" name="Title 1"/>
          <p:cNvSpPr>
            <a:spLocks noGrp="1"/>
          </p:cNvSpPr>
          <p:nvPr>
            <p:ph type="title"/>
          </p:nvPr>
        </p:nvSpPr>
        <p:spPr/>
        <p:txBody>
          <a:bodyPr/>
          <a:lstStyle/>
          <a:p>
            <a:r>
              <a:rPr lang="en-US" altLang="en-US" dirty="0">
                <a:latin typeface="Arial" panose="020B0604020202020204" pitchFamily="34" charset="0"/>
                <a:cs typeface="Arial" panose="020B0604020202020204" pitchFamily="34" charset="0"/>
              </a:rPr>
              <a:t>Plants use food in two ways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Oval 1"/>
          <p:cNvSpPr/>
          <p:nvPr/>
        </p:nvSpPr>
        <p:spPr>
          <a:xfrm>
            <a:off x="6246105" y="1179353"/>
            <a:ext cx="2505489" cy="2308544"/>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850687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68400"/>
            <a:ext cx="8229600" cy="922773"/>
          </a:xfrm>
        </p:spPr>
        <p:txBody>
          <a:bodyPr>
            <a:normAutofit fontScale="90000"/>
          </a:bodyPr>
          <a:lstStyle/>
          <a:p>
            <a:r>
              <a:rPr lang="en-US" sz="3600" b="1" dirty="0"/>
              <a:t>Plants make other small organic molecules from glucose and minerals</a:t>
            </a:r>
          </a:p>
        </p:txBody>
      </p:sp>
      <p:sp>
        <p:nvSpPr>
          <p:cNvPr id="9" name="TextBox 8"/>
          <p:cNvSpPr txBox="1"/>
          <p:nvPr/>
        </p:nvSpPr>
        <p:spPr>
          <a:xfrm>
            <a:off x="457200" y="1353058"/>
            <a:ext cx="8229600" cy="830997"/>
          </a:xfrm>
          <a:prstGeom prst="rect">
            <a:avLst/>
          </a:prstGeom>
          <a:noFill/>
        </p:spPr>
        <p:txBody>
          <a:bodyPr wrap="square" rtlCol="0">
            <a:spAutoFit/>
          </a:bodyPr>
          <a:lstStyle/>
          <a:p>
            <a:pPr algn="ctr"/>
            <a:r>
              <a:rPr lang="en-US" sz="2400" dirty="0"/>
              <a:t>The result of photosynthesis is glucose, then plants use the glucose to make other small organic molecules (monomers).</a:t>
            </a:r>
          </a:p>
        </p:txBody>
      </p:sp>
      <p:pic>
        <p:nvPicPr>
          <p:cNvPr id="10" name="Picture 9" descr="glucose labeled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941847" y="2787749"/>
            <a:ext cx="1254500" cy="836333"/>
          </a:xfrm>
          <a:prstGeom prst="rect">
            <a:avLst/>
          </a:prstGeom>
        </p:spPr>
      </p:pic>
      <p:sp>
        <p:nvSpPr>
          <p:cNvPr id="11" name="TextBox 10"/>
          <p:cNvSpPr txBox="1"/>
          <p:nvPr/>
        </p:nvSpPr>
        <p:spPr>
          <a:xfrm>
            <a:off x="584461" y="5949562"/>
            <a:ext cx="4102835" cy="461665"/>
          </a:xfrm>
          <a:prstGeom prst="rect">
            <a:avLst/>
          </a:prstGeom>
          <a:noFill/>
        </p:spPr>
        <p:txBody>
          <a:bodyPr wrap="square" rtlCol="0">
            <a:spAutoFit/>
          </a:bodyPr>
          <a:lstStyle/>
          <a:p>
            <a:r>
              <a:rPr lang="en-US" sz="2400" b="1" dirty="0"/>
              <a:t>GLUCOSE </a:t>
            </a:r>
          </a:p>
        </p:txBody>
      </p:sp>
      <p:pic>
        <p:nvPicPr>
          <p:cNvPr id="12" name="Picture 11" descr="amino acid A06.png"/>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5363235" y="2513954"/>
            <a:ext cx="1704558" cy="1136371"/>
          </a:xfrm>
          <a:prstGeom prst="rect">
            <a:avLst/>
          </a:prstGeom>
        </p:spPr>
      </p:pic>
      <p:sp>
        <p:nvSpPr>
          <p:cNvPr id="13" name="TextBox 12"/>
          <p:cNvSpPr txBox="1"/>
          <p:nvPr/>
        </p:nvSpPr>
        <p:spPr>
          <a:xfrm>
            <a:off x="5561818" y="3440296"/>
            <a:ext cx="1828800" cy="461665"/>
          </a:xfrm>
          <a:prstGeom prst="rect">
            <a:avLst/>
          </a:prstGeom>
          <a:noFill/>
        </p:spPr>
        <p:txBody>
          <a:bodyPr wrap="square" rtlCol="0">
            <a:spAutoFit/>
          </a:bodyPr>
          <a:lstStyle/>
          <a:p>
            <a:r>
              <a:rPr lang="en-US" sz="2400" b="1" dirty="0"/>
              <a:t>AMINO ACID</a:t>
            </a:r>
          </a:p>
        </p:txBody>
      </p:sp>
      <p:cxnSp>
        <p:nvCxnSpPr>
          <p:cNvPr id="19" name="Straight Arrow Connector 18"/>
          <p:cNvCxnSpPr>
            <a:stCxn id="10" idx="3"/>
            <a:endCxn id="12" idx="1"/>
          </p:cNvCxnSpPr>
          <p:nvPr/>
        </p:nvCxnSpPr>
        <p:spPr>
          <a:xfrm flipV="1">
            <a:off x="2196347" y="3082140"/>
            <a:ext cx="3166888" cy="123776"/>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20" name="Picture 19" descr="ammonia labeled06.png"/>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2606141" y="2234004"/>
            <a:ext cx="806046" cy="652715"/>
          </a:xfrm>
          <a:prstGeom prst="rect">
            <a:avLst/>
          </a:prstGeom>
        </p:spPr>
      </p:pic>
      <p:cxnSp>
        <p:nvCxnSpPr>
          <p:cNvPr id="21" name="Straight Arrow Connector 20"/>
          <p:cNvCxnSpPr/>
          <p:nvPr/>
        </p:nvCxnSpPr>
        <p:spPr>
          <a:xfrm>
            <a:off x="3133908" y="2592626"/>
            <a:ext cx="2229327" cy="33913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rot="488591">
            <a:off x="3727701" y="2448439"/>
            <a:ext cx="1500976" cy="369332"/>
          </a:xfrm>
          <a:prstGeom prst="rect">
            <a:avLst/>
          </a:prstGeom>
          <a:noFill/>
        </p:spPr>
        <p:txBody>
          <a:bodyPr wrap="square" rtlCol="0">
            <a:spAutoFit/>
          </a:bodyPr>
          <a:lstStyle/>
          <a:p>
            <a:r>
              <a:rPr lang="en-US"/>
              <a:t>Plus nitrogen</a:t>
            </a:r>
            <a:endParaRPr lang="en-US" dirty="0"/>
          </a:p>
        </p:txBody>
      </p:sp>
      <p:cxnSp>
        <p:nvCxnSpPr>
          <p:cNvPr id="25" name="Straight Arrow Connector 24"/>
          <p:cNvCxnSpPr/>
          <p:nvPr/>
        </p:nvCxnSpPr>
        <p:spPr>
          <a:xfrm flipV="1">
            <a:off x="1968211" y="4453781"/>
            <a:ext cx="3593607" cy="8400"/>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pic>
        <p:nvPicPr>
          <p:cNvPr id="29" name="Picture 28" descr="glucose labeled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584461" y="3951446"/>
            <a:ext cx="1383750" cy="922500"/>
          </a:xfrm>
          <a:prstGeom prst="rect">
            <a:avLst/>
          </a:prstGeom>
        </p:spPr>
      </p:pic>
      <p:pic>
        <p:nvPicPr>
          <p:cNvPr id="34" name="Picture 33" descr="glucose labeled06.png"/>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19334" y="5087520"/>
            <a:ext cx="1343331" cy="895554"/>
          </a:xfrm>
          <a:prstGeom prst="rect">
            <a:avLst/>
          </a:prstGeom>
        </p:spPr>
      </p:pic>
      <p:pic>
        <p:nvPicPr>
          <p:cNvPr id="36" name="Picture 35" descr="glycerol06.png"/>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416263" y="5179149"/>
            <a:ext cx="1146044" cy="764029"/>
          </a:xfrm>
          <a:prstGeom prst="rect">
            <a:avLst/>
          </a:prstGeom>
        </p:spPr>
      </p:pic>
      <p:pic>
        <p:nvPicPr>
          <p:cNvPr id="37" name="Picture 36" descr="saturated fatty acid06.png"/>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6073363" y="3667954"/>
            <a:ext cx="1828800" cy="1219200"/>
          </a:xfrm>
          <a:prstGeom prst="rect">
            <a:avLst/>
          </a:prstGeom>
        </p:spPr>
      </p:pic>
      <p:sp>
        <p:nvSpPr>
          <p:cNvPr id="38" name="TextBox 37"/>
          <p:cNvSpPr txBox="1"/>
          <p:nvPr/>
        </p:nvSpPr>
        <p:spPr>
          <a:xfrm>
            <a:off x="5733507" y="4590196"/>
            <a:ext cx="1828800" cy="461665"/>
          </a:xfrm>
          <a:prstGeom prst="rect">
            <a:avLst/>
          </a:prstGeom>
          <a:noFill/>
        </p:spPr>
        <p:txBody>
          <a:bodyPr wrap="square" rtlCol="0">
            <a:spAutoFit/>
          </a:bodyPr>
          <a:lstStyle/>
          <a:p>
            <a:r>
              <a:rPr lang="en-US" sz="2400" b="1" dirty="0"/>
              <a:t>FATTY ACID</a:t>
            </a:r>
          </a:p>
        </p:txBody>
      </p:sp>
      <p:sp>
        <p:nvSpPr>
          <p:cNvPr id="39" name="TextBox 38"/>
          <p:cNvSpPr txBox="1"/>
          <p:nvPr/>
        </p:nvSpPr>
        <p:spPr>
          <a:xfrm>
            <a:off x="5947059" y="5836334"/>
            <a:ext cx="1828800" cy="461665"/>
          </a:xfrm>
          <a:prstGeom prst="rect">
            <a:avLst/>
          </a:prstGeom>
          <a:noFill/>
        </p:spPr>
        <p:txBody>
          <a:bodyPr wrap="square" rtlCol="0">
            <a:spAutoFit/>
          </a:bodyPr>
          <a:lstStyle/>
          <a:p>
            <a:r>
              <a:rPr lang="en-US" sz="2400" b="1" dirty="0"/>
              <a:t>GLYCEROL</a:t>
            </a:r>
          </a:p>
        </p:txBody>
      </p:sp>
      <p:cxnSp>
        <p:nvCxnSpPr>
          <p:cNvPr id="40" name="Straight Arrow Connector 39"/>
          <p:cNvCxnSpPr/>
          <p:nvPr/>
        </p:nvCxnSpPr>
        <p:spPr>
          <a:xfrm>
            <a:off x="1968211" y="5488842"/>
            <a:ext cx="4448052" cy="185607"/>
          </a:xfrm>
          <a:prstGeom prst="straightConnector1">
            <a:avLst/>
          </a:prstGeom>
          <a:ln>
            <a:solidFill>
              <a:schemeClr val="tx1"/>
            </a:solidFill>
            <a:tailEnd type="arrow"/>
          </a:ln>
        </p:spPr>
        <p:style>
          <a:lnRef idx="2">
            <a:schemeClr val="accent1"/>
          </a:lnRef>
          <a:fillRef idx="0">
            <a:schemeClr val="accent1"/>
          </a:fillRef>
          <a:effectRef idx="1">
            <a:schemeClr val="accent1"/>
          </a:effectRef>
          <a:fontRef idx="minor">
            <a:schemeClr val="tx1"/>
          </a:fontRef>
        </p:style>
      </p:cxnSp>
      <p:sp>
        <p:nvSpPr>
          <p:cNvPr id="3" name="Slide Number Placeholder 2">
            <a:extLst>
              <a:ext uri="{FF2B5EF4-FFF2-40B4-BE49-F238E27FC236}">
                <a16:creationId xmlns:a16="http://schemas.microsoft.com/office/drawing/2014/main" id="{430BC8B3-B923-4592-B9EB-D7994EBC897A}"/>
              </a:ext>
            </a:extLst>
          </p:cNvPr>
          <p:cNvSpPr>
            <a:spLocks noGrp="1"/>
          </p:cNvSpPr>
          <p:nvPr>
            <p:ph type="sldNum" sz="quarter" idx="10"/>
          </p:nvPr>
        </p:nvSpPr>
        <p:spPr/>
        <p:txBody>
          <a:bodyPr/>
          <a:lstStyle/>
          <a:p>
            <a:pPr>
              <a:defRPr/>
            </a:pPr>
            <a:fld id="{D07E269F-9726-44B7-92E4-7A50054E190B}" type="slidenum">
              <a:rPr lang="en-US" smtClean="0"/>
              <a:pPr>
                <a:defRPr/>
              </a:pPr>
              <a:t>5</a:t>
            </a:fld>
            <a:endParaRPr lang="en-US"/>
          </a:p>
        </p:txBody>
      </p:sp>
    </p:spTree>
    <p:extLst>
      <p:ext uri="{BB962C8B-B14F-4D97-AF65-F5344CB8AC3E}">
        <p14:creationId xmlns:p14="http://schemas.microsoft.com/office/powerpoint/2010/main" val="26139048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441712" cy="2067399"/>
          </a:xfrm>
        </p:spPr>
        <p:txBody>
          <a:bodyPr>
            <a:noAutofit/>
          </a:bodyPr>
          <a:lstStyle/>
          <a:p>
            <a:r>
              <a:rPr lang="en-US" sz="3600" b="1" dirty="0"/>
              <a:t>What happens inside the cells of </a:t>
            </a:r>
            <a:br>
              <a:rPr lang="en-US" sz="3600" b="1" dirty="0"/>
            </a:br>
            <a:r>
              <a:rPr lang="en-US" sz="3600" b="1" dirty="0"/>
              <a:t>a growing stem?</a:t>
            </a:r>
            <a:r>
              <a:rPr lang="en-US" sz="4800" b="1" dirty="0"/>
              <a:t> </a:t>
            </a:r>
            <a:br>
              <a:rPr lang="en-US" sz="4800" b="1" dirty="0"/>
            </a:br>
            <a:r>
              <a:rPr lang="en-US" sz="2800" dirty="0"/>
              <a:t>Monomers are used to make polymers.</a:t>
            </a:r>
          </a:p>
        </p:txBody>
      </p:sp>
      <p:sp>
        <p:nvSpPr>
          <p:cNvPr id="3" name="Content Placeholder 2"/>
          <p:cNvSpPr>
            <a:spLocks noGrp="1"/>
          </p:cNvSpPr>
          <p:nvPr>
            <p:ph idx="1"/>
          </p:nvPr>
        </p:nvSpPr>
        <p:spPr>
          <a:xfrm>
            <a:off x="4312458" y="2223536"/>
            <a:ext cx="4148667" cy="4906748"/>
          </a:xfrm>
        </p:spPr>
        <p:txBody>
          <a:bodyPr/>
          <a:lstStyle/>
          <a:p>
            <a:pPr marL="0" indent="0" algn="ctr">
              <a:buNone/>
            </a:pPr>
            <a:r>
              <a:rPr lang="en-US" dirty="0"/>
              <a:t>LARGE = Polymer</a:t>
            </a:r>
          </a:p>
        </p:txBody>
      </p:sp>
      <p:sp>
        <p:nvSpPr>
          <p:cNvPr id="4" name="Slide Number Placeholder 3"/>
          <p:cNvSpPr>
            <a:spLocks noGrp="1"/>
          </p:cNvSpPr>
          <p:nvPr>
            <p:ph type="sldNum" sz="quarter" idx="4294967295"/>
          </p:nvPr>
        </p:nvSpPr>
        <p:spPr>
          <a:xfrm>
            <a:off x="6553200" y="6425165"/>
            <a:ext cx="2133600" cy="365125"/>
          </a:xfrm>
          <a:prstGeom prst="rect">
            <a:avLst/>
          </a:prstGeom>
        </p:spPr>
        <p:txBody>
          <a:bodyPr/>
          <a:lstStyle/>
          <a:p>
            <a:fld id="{D3A1C050-F6FE-0E43-A9D0-F8EEADE3D1E4}" type="slidenum">
              <a:rPr lang="en-US" smtClean="0"/>
              <a:pPr/>
              <a:t>6</a:t>
            </a:fld>
            <a:endParaRPr lang="en-US"/>
          </a:p>
        </p:txBody>
      </p:sp>
      <p:sp>
        <p:nvSpPr>
          <p:cNvPr id="5" name="Content Placeholder 2"/>
          <p:cNvSpPr txBox="1">
            <a:spLocks/>
          </p:cNvSpPr>
          <p:nvPr/>
        </p:nvSpPr>
        <p:spPr>
          <a:xfrm>
            <a:off x="42777" y="2132206"/>
            <a:ext cx="4148667"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dirty="0"/>
              <a:t>SMALL = Monomers</a:t>
            </a:r>
          </a:p>
        </p:txBody>
      </p:sp>
      <p:sp>
        <p:nvSpPr>
          <p:cNvPr id="12" name="TextBox 11"/>
          <p:cNvSpPr txBox="1"/>
          <p:nvPr/>
        </p:nvSpPr>
        <p:spPr>
          <a:xfrm>
            <a:off x="5679609" y="5053994"/>
            <a:ext cx="1828800" cy="461665"/>
          </a:xfrm>
          <a:prstGeom prst="rect">
            <a:avLst/>
          </a:prstGeom>
          <a:noFill/>
        </p:spPr>
        <p:txBody>
          <a:bodyPr wrap="square" rtlCol="0">
            <a:spAutoFit/>
          </a:bodyPr>
          <a:lstStyle/>
          <a:p>
            <a:r>
              <a:rPr lang="en-US" sz="2400" b="1" dirty="0"/>
              <a:t>STARCH</a:t>
            </a:r>
          </a:p>
        </p:txBody>
      </p:sp>
      <p:sp>
        <p:nvSpPr>
          <p:cNvPr id="13" name="TextBox 12"/>
          <p:cNvSpPr txBox="1"/>
          <p:nvPr/>
        </p:nvSpPr>
        <p:spPr>
          <a:xfrm>
            <a:off x="980040" y="6078812"/>
            <a:ext cx="1828800" cy="461665"/>
          </a:xfrm>
          <a:prstGeom prst="rect">
            <a:avLst/>
          </a:prstGeom>
          <a:noFill/>
        </p:spPr>
        <p:txBody>
          <a:bodyPr wrap="square" rtlCol="0">
            <a:spAutoFit/>
          </a:bodyPr>
          <a:lstStyle/>
          <a:p>
            <a:r>
              <a:rPr lang="en-US" sz="2400" b="1" dirty="0"/>
              <a:t>GLUCOSE</a:t>
            </a:r>
          </a:p>
        </p:txBody>
      </p:sp>
      <p:pic>
        <p:nvPicPr>
          <p:cNvPr id="1026" name="Picture 2" descr="C:\Documents and Settings\Craig Douglas\My Documents\for JJ\Systems &amp; Scale\molecules\starch 06 labele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4079408" y="3784449"/>
            <a:ext cx="4789056" cy="1500377"/>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42691" y="2979363"/>
            <a:ext cx="1600092" cy="1067500"/>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665957" y="5125631"/>
            <a:ext cx="1600092" cy="1067500"/>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1466003" y="4051830"/>
            <a:ext cx="1600092" cy="1067500"/>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591352" y="3012479"/>
            <a:ext cx="1600092" cy="1067500"/>
          </a:xfrm>
          <a:prstGeom prst="rect">
            <a:avLst/>
          </a:prstGeom>
          <a:noFill/>
          <a:extLst>
            <a:ext uri="{909E8E84-426E-40dd-AFC4-6F175D3DCCD1}">
              <a14:hiddenFill xmlns:a14="http://schemas.microsoft.com/office/drawing/2010/main" xmlns="">
                <a:solidFill>
                  <a:srgbClr val="FFFFFF"/>
                </a:solidFill>
              </a14:hiddenFill>
            </a:ext>
          </a:extLst>
        </p:spPr>
      </p:pic>
      <p:pic>
        <p:nvPicPr>
          <p:cNvPr id="19" name="Picture 3" descr="C:\Documents and Settings\Craig Douglas\My Documents\for JJ\Systems &amp; Scale\molecules\glucose labeled06.5.png"/>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2382542" y="5217094"/>
            <a:ext cx="1600092" cy="1067500"/>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9644672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2180"/>
            <a:ext cx="8229600" cy="992188"/>
          </a:xfrm>
        </p:spPr>
        <p:txBody>
          <a:bodyPr>
            <a:normAutofit/>
          </a:bodyPr>
          <a:lstStyle/>
          <a:p>
            <a:r>
              <a:rPr lang="en-US" sz="3600" b="1" dirty="0"/>
              <a:t>How Atoms Bond Together in Molecules</a:t>
            </a:r>
          </a:p>
        </p:txBody>
      </p:sp>
      <p:sp>
        <p:nvSpPr>
          <p:cNvPr id="3" name="Content Placeholder 2"/>
          <p:cNvSpPr>
            <a:spLocks noGrp="1"/>
          </p:cNvSpPr>
          <p:nvPr>
            <p:ph idx="1"/>
          </p:nvPr>
        </p:nvSpPr>
        <p:spPr>
          <a:xfrm>
            <a:off x="457200" y="1254378"/>
            <a:ext cx="8229600" cy="4906748"/>
          </a:xfrm>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7" name="AutoShape 2" descr="Displaying glucose for cutting08.pn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xmlns="">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62709" y="1609725"/>
            <a:ext cx="1804210" cy="1762604"/>
          </a:xfrm>
          <a:prstGeom prst="rect">
            <a:avLst/>
          </a:prstGeom>
        </p:spPr>
      </p:pic>
      <p:sp>
        <p:nvSpPr>
          <p:cNvPr id="4" name="Slide Number Placeholder 3">
            <a:extLst>
              <a:ext uri="{FF2B5EF4-FFF2-40B4-BE49-F238E27FC236}">
                <a16:creationId xmlns:a16="http://schemas.microsoft.com/office/drawing/2014/main" id="{CDEEE364-9EE5-47BE-89A5-D97F7C701D01}"/>
              </a:ext>
            </a:extLst>
          </p:cNvPr>
          <p:cNvSpPr>
            <a:spLocks noGrp="1"/>
          </p:cNvSpPr>
          <p:nvPr>
            <p:ph type="sldNum" sz="quarter" idx="10"/>
          </p:nvPr>
        </p:nvSpPr>
        <p:spPr/>
        <p:txBody>
          <a:bodyPr/>
          <a:lstStyle/>
          <a:p>
            <a:pPr>
              <a:defRPr/>
            </a:pPr>
            <a:fld id="{D07E269F-9726-44B7-92E4-7A50054E190B}" type="slidenum">
              <a:rPr lang="en-US" smtClean="0"/>
              <a:pPr>
                <a:defRPr/>
              </a:pPr>
              <a:t>7</a:t>
            </a:fld>
            <a:endParaRPr lang="en-US"/>
          </a:p>
        </p:txBody>
      </p:sp>
    </p:spTree>
    <p:extLst>
      <p:ext uri="{BB962C8B-B14F-4D97-AF65-F5344CB8AC3E}">
        <p14:creationId xmlns:p14="http://schemas.microsoft.com/office/powerpoint/2010/main" val="6242268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2859"/>
            <a:ext cx="8229600" cy="844004"/>
          </a:xfrm>
        </p:spPr>
        <p:txBody>
          <a:bodyPr>
            <a:normAutofit/>
          </a:bodyPr>
          <a:lstStyle/>
          <a:p>
            <a:r>
              <a:rPr lang="en-US" dirty="0"/>
              <a:t>Remember what’s in plants</a:t>
            </a:r>
          </a:p>
        </p:txBody>
      </p:sp>
      <p:sp>
        <p:nvSpPr>
          <p:cNvPr id="3" name="Content Placeholder 2"/>
          <p:cNvSpPr>
            <a:spLocks noGrp="1"/>
          </p:cNvSpPr>
          <p:nvPr>
            <p:ph idx="1"/>
          </p:nvPr>
        </p:nvSpPr>
        <p:spPr>
          <a:xfrm>
            <a:off x="195560" y="702198"/>
            <a:ext cx="3659068" cy="585090"/>
          </a:xfrm>
        </p:spPr>
        <p:txBody>
          <a:bodyPr>
            <a:normAutofit/>
          </a:bodyPr>
          <a:lstStyle/>
          <a:p>
            <a:pPr marL="0" indent="0">
              <a:buNone/>
            </a:pPr>
            <a:r>
              <a:rPr lang="en-US" dirty="0"/>
              <a:t>PROTEIN</a:t>
            </a:r>
            <a:endParaRPr lang="en-US" sz="800" dirty="0"/>
          </a:p>
          <a:p>
            <a:pPr marL="0" indent="0">
              <a:buNone/>
            </a:pPr>
            <a:endParaRPr lang="en-US" dirty="0"/>
          </a:p>
          <a:p>
            <a:pPr marL="0" indent="0">
              <a:buNone/>
            </a:pPr>
            <a:endParaRPr lang="en-US" dirty="0"/>
          </a:p>
          <a:p>
            <a:pPr marL="0" indent="0">
              <a:buNone/>
            </a:pPr>
            <a:endParaRPr lang="en-US" sz="1800" dirty="0"/>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8</a:t>
            </a:fld>
            <a:endParaRPr lang="en-US"/>
          </a:p>
        </p:txBody>
      </p:sp>
      <p:pic>
        <p:nvPicPr>
          <p:cNvPr id="14" name="Picture 13"/>
          <p:cNvPicPr>
            <a:picLocks noChangeAspect="1"/>
          </p:cNvPicPr>
          <p:nvPr/>
        </p:nvPicPr>
        <p:blipFill>
          <a:blip r:embed="rId3"/>
          <a:stretch>
            <a:fillRect/>
          </a:stretch>
        </p:blipFill>
        <p:spPr>
          <a:xfrm rot="5400000">
            <a:off x="930454" y="552394"/>
            <a:ext cx="1289640" cy="2759428"/>
          </a:xfrm>
          <a:prstGeom prst="rect">
            <a:avLst/>
          </a:prstGeom>
        </p:spPr>
      </p:pic>
      <p:pic>
        <p:nvPicPr>
          <p:cNvPr id="15" name="Picture 14"/>
          <p:cNvPicPr>
            <a:picLocks noChangeAspect="1"/>
          </p:cNvPicPr>
          <p:nvPr/>
        </p:nvPicPr>
        <p:blipFill>
          <a:blip r:embed="rId4"/>
          <a:stretch>
            <a:fillRect/>
          </a:stretch>
        </p:blipFill>
        <p:spPr>
          <a:xfrm>
            <a:off x="823255" y="2804514"/>
            <a:ext cx="1592077" cy="1987528"/>
          </a:xfrm>
          <a:prstGeom prst="rect">
            <a:avLst/>
          </a:prstGeom>
        </p:spPr>
      </p:pic>
      <p:sp>
        <p:nvSpPr>
          <p:cNvPr id="5" name="TextBox 4"/>
          <p:cNvSpPr txBox="1"/>
          <p:nvPr/>
        </p:nvSpPr>
        <p:spPr>
          <a:xfrm>
            <a:off x="6717851" y="753339"/>
            <a:ext cx="1679340" cy="369332"/>
          </a:xfrm>
          <a:prstGeom prst="rect">
            <a:avLst/>
          </a:prstGeom>
          <a:noFill/>
        </p:spPr>
        <p:txBody>
          <a:bodyPr wrap="square" rtlCol="0">
            <a:spAutoFit/>
          </a:bodyPr>
          <a:lstStyle/>
          <a:p>
            <a:r>
              <a:rPr lang="en-US" dirty="0"/>
              <a:t>Peanuts (Seeds)</a:t>
            </a:r>
          </a:p>
        </p:txBody>
      </p:sp>
      <p:sp>
        <p:nvSpPr>
          <p:cNvPr id="13" name="TextBox 12"/>
          <p:cNvSpPr txBox="1"/>
          <p:nvPr/>
        </p:nvSpPr>
        <p:spPr>
          <a:xfrm>
            <a:off x="3615726" y="720196"/>
            <a:ext cx="2093419" cy="369332"/>
          </a:xfrm>
          <a:prstGeom prst="rect">
            <a:avLst/>
          </a:prstGeom>
          <a:noFill/>
        </p:spPr>
        <p:txBody>
          <a:bodyPr wrap="square" rtlCol="0">
            <a:spAutoFit/>
          </a:bodyPr>
          <a:lstStyle/>
          <a:p>
            <a:pPr algn="ctr"/>
            <a:r>
              <a:rPr lang="en-US" dirty="0"/>
              <a:t>Spinach (Leaves)</a:t>
            </a:r>
          </a:p>
        </p:txBody>
      </p:sp>
      <p:sp>
        <p:nvSpPr>
          <p:cNvPr id="7" name="TextBox 6"/>
          <p:cNvSpPr txBox="1"/>
          <p:nvPr/>
        </p:nvSpPr>
        <p:spPr>
          <a:xfrm>
            <a:off x="195560" y="2592866"/>
            <a:ext cx="839389" cy="584776"/>
          </a:xfrm>
          <a:prstGeom prst="rect">
            <a:avLst/>
          </a:prstGeom>
          <a:noFill/>
        </p:spPr>
        <p:txBody>
          <a:bodyPr wrap="square" rtlCol="0">
            <a:spAutoFit/>
          </a:bodyPr>
          <a:lstStyle/>
          <a:p>
            <a:r>
              <a:rPr lang="en-US" sz="3200" dirty="0"/>
              <a:t>FAT</a:t>
            </a:r>
          </a:p>
        </p:txBody>
      </p:sp>
      <p:pic>
        <p:nvPicPr>
          <p:cNvPr id="16" name="Picture 15"/>
          <p:cNvPicPr>
            <a:picLocks noChangeAspect="1"/>
          </p:cNvPicPr>
          <p:nvPr/>
        </p:nvPicPr>
        <p:blipFill>
          <a:blip r:embed="rId5"/>
          <a:stretch>
            <a:fillRect/>
          </a:stretch>
        </p:blipFill>
        <p:spPr>
          <a:xfrm>
            <a:off x="195560" y="5154677"/>
            <a:ext cx="3026891" cy="1291145"/>
          </a:xfrm>
          <a:prstGeom prst="rect">
            <a:avLst/>
          </a:prstGeom>
        </p:spPr>
      </p:pic>
      <p:sp>
        <p:nvSpPr>
          <p:cNvPr id="17" name="TextBox 16"/>
          <p:cNvSpPr txBox="1"/>
          <p:nvPr/>
        </p:nvSpPr>
        <p:spPr>
          <a:xfrm>
            <a:off x="195559" y="4569901"/>
            <a:ext cx="1521513" cy="584776"/>
          </a:xfrm>
          <a:prstGeom prst="rect">
            <a:avLst/>
          </a:prstGeom>
          <a:noFill/>
        </p:spPr>
        <p:txBody>
          <a:bodyPr wrap="square" rtlCol="0">
            <a:spAutoFit/>
          </a:bodyPr>
          <a:lstStyle/>
          <a:p>
            <a:r>
              <a:rPr lang="en-US" sz="3200" dirty="0"/>
              <a:t>STARCH</a:t>
            </a:r>
          </a:p>
        </p:txBody>
      </p:sp>
      <p:pic>
        <p:nvPicPr>
          <p:cNvPr id="4" name="Picture 3"/>
          <p:cNvPicPr>
            <a:picLocks noChangeAspect="1"/>
          </p:cNvPicPr>
          <p:nvPr/>
        </p:nvPicPr>
        <p:blipFill>
          <a:blip r:embed="rId6"/>
          <a:stretch>
            <a:fillRect/>
          </a:stretch>
        </p:blipFill>
        <p:spPr>
          <a:xfrm>
            <a:off x="6211147" y="1122671"/>
            <a:ext cx="2817705" cy="4792042"/>
          </a:xfrm>
          <a:prstGeom prst="rect">
            <a:avLst/>
          </a:prstGeom>
        </p:spPr>
      </p:pic>
      <p:pic>
        <p:nvPicPr>
          <p:cNvPr id="8" name="Picture 7"/>
          <p:cNvPicPr>
            <a:picLocks noChangeAspect="1"/>
          </p:cNvPicPr>
          <p:nvPr/>
        </p:nvPicPr>
        <p:blipFill>
          <a:blip r:embed="rId7"/>
          <a:stretch>
            <a:fillRect/>
          </a:stretch>
        </p:blipFill>
        <p:spPr>
          <a:xfrm>
            <a:off x="3238548" y="1089528"/>
            <a:ext cx="2847776" cy="4843184"/>
          </a:xfrm>
          <a:prstGeom prst="rect">
            <a:avLst/>
          </a:prstGeom>
        </p:spPr>
      </p:pic>
    </p:spTree>
    <p:extLst>
      <p:ext uri="{BB962C8B-B14F-4D97-AF65-F5344CB8AC3E}">
        <p14:creationId xmlns:p14="http://schemas.microsoft.com/office/powerpoint/2010/main" val="210146180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normAutofit fontScale="90000"/>
          </a:bodyPr>
          <a:lstStyle/>
          <a:p>
            <a:r>
              <a:rPr lang="en-US" dirty="0"/>
              <a:t>Build a Plant Stem Cell (Biosynthesis)</a:t>
            </a:r>
          </a:p>
        </p:txBody>
      </p:sp>
      <p:sp>
        <p:nvSpPr>
          <p:cNvPr id="3" name="Content Placeholder 2"/>
          <p:cNvSpPr>
            <a:spLocks noGrp="1"/>
          </p:cNvSpPr>
          <p:nvPr>
            <p:ph idx="1"/>
          </p:nvPr>
        </p:nvSpPr>
        <p:spPr>
          <a:xfrm>
            <a:off x="457200" y="1380071"/>
            <a:ext cx="8229599" cy="2192862"/>
          </a:xfrm>
        </p:spPr>
        <p:txBody>
          <a:bodyPr>
            <a:normAutofit/>
          </a:bodyPr>
          <a:lstStyle/>
          <a:p>
            <a:pPr marL="0" indent="0">
              <a:buNone/>
            </a:pPr>
            <a:r>
              <a:rPr lang="en-US" dirty="0"/>
              <a:t>Build STARCH molecule by taping 3 </a:t>
            </a:r>
            <a:r>
              <a:rPr lang="en-US" dirty="0">
                <a:solidFill>
                  <a:srgbClr val="0000FF"/>
                </a:solidFill>
              </a:rPr>
              <a:t>glucose</a:t>
            </a:r>
            <a:r>
              <a:rPr lang="en-US" dirty="0">
                <a:solidFill>
                  <a:srgbClr val="008000"/>
                </a:solidFill>
              </a:rPr>
              <a:t> </a:t>
            </a:r>
            <a:r>
              <a:rPr lang="en-US" dirty="0"/>
              <a:t>monomers together. </a:t>
            </a:r>
          </a:p>
          <a:p>
            <a:pPr marL="0" indent="0">
              <a:buNone/>
            </a:pPr>
            <a:r>
              <a:rPr lang="en-US" sz="2000" dirty="0"/>
              <a:t>Notice you will need to cut an –H and –OH from glucose.  Tape these together to make water.</a:t>
            </a:r>
          </a:p>
          <a:p>
            <a:pPr marL="0" indent="0">
              <a:buNone/>
            </a:pPr>
            <a:endParaRPr lang="en-US" dirty="0"/>
          </a:p>
        </p:txBody>
      </p:sp>
      <p:sp>
        <p:nvSpPr>
          <p:cNvPr id="6" name="Slide Number Placeholder 5"/>
          <p:cNvSpPr>
            <a:spLocks noGrp="1"/>
          </p:cNvSpPr>
          <p:nvPr>
            <p:ph type="sldNum" sz="quarter" idx="4294967295"/>
          </p:nvPr>
        </p:nvSpPr>
        <p:spPr>
          <a:xfrm>
            <a:off x="6553200" y="6411574"/>
            <a:ext cx="2133600" cy="365125"/>
          </a:xfrm>
          <a:prstGeom prst="rect">
            <a:avLst/>
          </a:prstGeom>
        </p:spPr>
        <p:txBody>
          <a:bodyPr/>
          <a:lstStyle/>
          <a:p>
            <a:fld id="{D3A1C050-F6FE-0E43-A9D0-F8EEADE3D1E4}" type="slidenum">
              <a:rPr lang="en-US" smtClean="0"/>
              <a:pPr/>
              <a:t>9</a:t>
            </a:fld>
            <a:endParaRPr lang="en-US"/>
          </a:p>
        </p:txBody>
      </p:sp>
      <p:sp>
        <p:nvSpPr>
          <p:cNvPr id="9" name="Right Arrow 8"/>
          <p:cNvSpPr/>
          <p:nvPr/>
        </p:nvSpPr>
        <p:spPr>
          <a:xfrm>
            <a:off x="3490183" y="3275602"/>
            <a:ext cx="1478095" cy="1924795"/>
          </a:xfrm>
          <a:prstGeom prst="rightArrow">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3462381" y="3903219"/>
            <a:ext cx="1253068" cy="646331"/>
          </a:xfrm>
          <a:prstGeom prst="rect">
            <a:avLst/>
          </a:prstGeom>
          <a:noFill/>
        </p:spPr>
        <p:txBody>
          <a:bodyPr wrap="square" rtlCol="0">
            <a:spAutoFit/>
          </a:bodyPr>
          <a:lstStyle/>
          <a:p>
            <a:pPr algn="ctr"/>
            <a:r>
              <a:rPr lang="en-US" dirty="0"/>
              <a:t>Chemical change</a:t>
            </a:r>
          </a:p>
        </p:txBody>
      </p:sp>
      <p:pic>
        <p:nvPicPr>
          <p:cNvPr id="11" name="Picture 10"/>
          <p:cNvPicPr>
            <a:picLocks noChangeAspect="1"/>
          </p:cNvPicPr>
          <p:nvPr/>
        </p:nvPicPr>
        <p:blipFill>
          <a:blip r:embed="rId3"/>
          <a:stretch>
            <a:fillRect/>
          </a:stretch>
        </p:blipFill>
        <p:spPr>
          <a:xfrm>
            <a:off x="5150820" y="3298127"/>
            <a:ext cx="3993180" cy="1703323"/>
          </a:xfrm>
          <a:prstGeom prst="rect">
            <a:avLst/>
          </a:prstGeom>
        </p:spPr>
      </p:pic>
      <p:pic>
        <p:nvPicPr>
          <p:cNvPr id="12" name="Picture 11"/>
          <p:cNvPicPr>
            <a:picLocks noChangeAspect="1"/>
          </p:cNvPicPr>
          <p:nvPr/>
        </p:nvPicPr>
        <p:blipFill>
          <a:blip r:embed="rId4"/>
          <a:stretch>
            <a:fillRect/>
          </a:stretch>
        </p:blipFill>
        <p:spPr>
          <a:xfrm rot="5400000">
            <a:off x="7037436" y="4781589"/>
            <a:ext cx="408796" cy="1552247"/>
          </a:xfrm>
          <a:prstGeom prst="rect">
            <a:avLst/>
          </a:prstGeom>
        </p:spPr>
      </p:pic>
      <p:pic>
        <p:nvPicPr>
          <p:cNvPr id="15" name="Picture 14"/>
          <p:cNvPicPr>
            <a:picLocks noChangeAspect="1"/>
          </p:cNvPicPr>
          <p:nvPr/>
        </p:nvPicPr>
        <p:blipFill>
          <a:blip r:embed="rId5"/>
          <a:stretch>
            <a:fillRect/>
          </a:stretch>
        </p:blipFill>
        <p:spPr>
          <a:xfrm>
            <a:off x="1788682" y="3383543"/>
            <a:ext cx="1673699" cy="1620378"/>
          </a:xfrm>
          <a:prstGeom prst="rect">
            <a:avLst/>
          </a:prstGeom>
        </p:spPr>
      </p:pic>
      <p:pic>
        <p:nvPicPr>
          <p:cNvPr id="16" name="Picture 15"/>
          <p:cNvPicPr>
            <a:picLocks noChangeAspect="1"/>
          </p:cNvPicPr>
          <p:nvPr/>
        </p:nvPicPr>
        <p:blipFill>
          <a:blip r:embed="rId5"/>
          <a:stretch>
            <a:fillRect/>
          </a:stretch>
        </p:blipFill>
        <p:spPr>
          <a:xfrm>
            <a:off x="1515525" y="5052052"/>
            <a:ext cx="1673699" cy="1620378"/>
          </a:xfrm>
          <a:prstGeom prst="rect">
            <a:avLst/>
          </a:prstGeom>
        </p:spPr>
      </p:pic>
      <p:pic>
        <p:nvPicPr>
          <p:cNvPr id="21" name="Picture 20"/>
          <p:cNvPicPr>
            <a:picLocks noChangeAspect="1"/>
          </p:cNvPicPr>
          <p:nvPr/>
        </p:nvPicPr>
        <p:blipFill>
          <a:blip r:embed="rId5"/>
          <a:stretch>
            <a:fillRect/>
          </a:stretch>
        </p:blipFill>
        <p:spPr>
          <a:xfrm>
            <a:off x="18245" y="3535943"/>
            <a:ext cx="1673699" cy="1620378"/>
          </a:xfrm>
          <a:prstGeom prst="rect">
            <a:avLst/>
          </a:prstGeom>
        </p:spPr>
      </p:pic>
    </p:spTree>
    <p:extLst>
      <p:ext uri="{BB962C8B-B14F-4D97-AF65-F5344CB8AC3E}">
        <p14:creationId xmlns:p14="http://schemas.microsoft.com/office/powerpoint/2010/main" val="21758602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5966</TotalTime>
  <Words>3082</Words>
  <Application>Microsoft Macintosh PowerPoint</Application>
  <PresentationFormat>On-screen Show (4:3)</PresentationFormat>
  <Paragraphs>259</Paragraphs>
  <Slides>17</Slides>
  <Notes>17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17</vt:i4>
      </vt:variant>
    </vt:vector>
  </HeadingPairs>
  <TitlesOfParts>
    <vt:vector size="20" baseType="lpstr">
      <vt:lpstr>Arial</vt:lpstr>
      <vt:lpstr>Calibri</vt:lpstr>
      <vt:lpstr>Office Theme</vt:lpstr>
      <vt:lpstr>Plants Unit  Activity 5.2: Molecular Models for Potatoes Growing: Biosynthesis</vt:lpstr>
      <vt:lpstr>PowerPoint Presentation</vt:lpstr>
      <vt:lpstr>Connecting Questions about Processes at Different Scales: Biosynthesis</vt:lpstr>
      <vt:lpstr>Plants use food in two ways</vt:lpstr>
      <vt:lpstr>Plants make other small organic molecules from glucose and minerals</vt:lpstr>
      <vt:lpstr>What happens inside the cells of  a growing stem?  Monomers are used to make polymers.</vt:lpstr>
      <vt:lpstr>How Atoms Bond Together in Molecules</vt:lpstr>
      <vt:lpstr>Remember what’s in plants</vt:lpstr>
      <vt:lpstr>Build a Plant Stem Cell (Biosynthesis)</vt:lpstr>
      <vt:lpstr>PowerPoint Presentation</vt:lpstr>
      <vt:lpstr>PowerPoint Presentation</vt:lpstr>
      <vt:lpstr>Build a Plant Stem Cell (Biosynthesis)</vt:lpstr>
      <vt:lpstr>PowerPoint Presentation</vt:lpstr>
      <vt:lpstr>PowerPoint Presentation</vt:lpstr>
      <vt:lpstr>Build a Plant Stem Cell (Biosynthesis)</vt:lpstr>
      <vt:lpstr>PowerPoint Presentation</vt:lpstr>
      <vt:lpstr>PowerPoint Presentation</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253</cp:revision>
  <dcterms:created xsi:type="dcterms:W3CDTF">2013-08-16T17:32:05Z</dcterms:created>
  <dcterms:modified xsi:type="dcterms:W3CDTF">2019-08-14T19:00:50Z</dcterms:modified>
</cp:coreProperties>
</file>