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
  </p:notesMasterIdLst>
  <p:handoutMasterIdLst>
    <p:handoutMasterId r:id="rId9"/>
  </p:handoutMasterIdLst>
  <p:sldIdLst>
    <p:sldId id="271" r:id="rId2"/>
    <p:sldId id="339" r:id="rId3"/>
    <p:sldId id="299" r:id="rId4"/>
    <p:sldId id="300" r:id="rId5"/>
    <p:sldId id="303" r:id="rId6"/>
    <p:sldId id="304" r:id="rId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367"/>
    <p:restoredTop sz="56971" autoAdjust="0"/>
  </p:normalViewPr>
  <p:slideViewPr>
    <p:cSldViewPr snapToGrid="0" snapToObjects="1">
      <p:cViewPr varScale="1">
        <p:scale>
          <a:sx n="53" d="100"/>
          <a:sy n="53" d="100"/>
        </p:scale>
        <p:origin x="1384" y="1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9/2/19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9/2/19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2 of the 6.2 Functions of All Plants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6DB7D55E-643B-0942-A066-BAB781635AC2}" type="slidenum">
              <a:rPr lang="en-US" smtClean="0"/>
              <a:t>2</a:t>
            </a:fld>
            <a:endParaRPr lang="en-US" dirty="0"/>
          </a:p>
        </p:txBody>
      </p:sp>
    </p:spTree>
    <p:extLst>
      <p:ext uri="{BB962C8B-B14F-4D97-AF65-F5344CB8AC3E}">
        <p14:creationId xmlns:p14="http://schemas.microsoft.com/office/powerpoint/2010/main" val="21085106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explain the primary functions that animals have in common.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of the 6.2 Functions of All Plants PPT. Tell students they will be constructing explanations that answer three questions about the functions of plants that are shared by all plants. </a:t>
            </a:r>
          </a:p>
          <a:p>
            <a:r>
              <a:rPr lang="en-US" sz="1200" kern="1200" dirty="0">
                <a:solidFill>
                  <a:schemeClr val="tx1"/>
                </a:solidFill>
                <a:effectLst/>
                <a:latin typeface="+mn-lt"/>
                <a:ea typeface="+mn-ea"/>
                <a:cs typeface="+mn-cs"/>
              </a:rPr>
              <a:t>Option 1: Have students construct their explanations on 6.2 Functions of All Plants Worksheet in pairs. Students’ explanations can include words, illustrations, diagrams, and/or charts. Students may need additional sheets to answer each of the questions.</a:t>
            </a:r>
          </a:p>
          <a:p>
            <a:r>
              <a:rPr lang="en-US" sz="1200" kern="1200" dirty="0">
                <a:solidFill>
                  <a:schemeClr val="tx1"/>
                </a:solidFill>
                <a:effectLst/>
                <a:latin typeface="+mn-lt"/>
                <a:ea typeface="+mn-ea"/>
                <a:cs typeface="+mn-cs"/>
              </a:rPr>
              <a:t>Option 2: Have students construct their explanations in a PowerPoint presentation in pairs for each of the questions.</a:t>
            </a:r>
          </a:p>
          <a:p>
            <a:r>
              <a:rPr lang="en-US" sz="1200" kern="1200" dirty="0">
                <a:solidFill>
                  <a:schemeClr val="tx1"/>
                </a:solidFill>
                <a:effectLst/>
                <a:latin typeface="+mn-lt"/>
                <a:ea typeface="+mn-ea"/>
                <a:cs typeface="+mn-cs"/>
              </a:rPr>
              <a:t>Option 3: Have students construct their explanations on a poster in pairs or small groups. </a:t>
            </a:r>
          </a:p>
          <a:p>
            <a:r>
              <a:rPr lang="en-US" sz="1200" kern="1200" dirty="0">
                <a:solidFill>
                  <a:schemeClr val="tx1"/>
                </a:solidFill>
                <a:effectLst/>
                <a:latin typeface="+mn-lt"/>
                <a:ea typeface="+mn-ea"/>
                <a:cs typeface="+mn-cs"/>
              </a:rPr>
              <a:t>For all options, display slide 4 of the PPT and remind students that good answers to questions about plant cells should address each of the four numbered questions of the Three Questions Poster (or Handout).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19463378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Allow students to share their explanations with the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of the 6.2 Functions of All Plants PPT. Provide students an opportunity to share their explanations with the class. </a:t>
            </a:r>
          </a:p>
          <a:p>
            <a:pPr lvl="0"/>
            <a:r>
              <a:rPr lang="en-US" sz="1200" kern="1200" dirty="0">
                <a:solidFill>
                  <a:schemeClr val="tx1"/>
                </a:solidFill>
                <a:effectLst/>
                <a:latin typeface="+mn-lt"/>
                <a:ea typeface="+mn-ea"/>
                <a:cs typeface="+mn-cs"/>
              </a:rPr>
              <a:t>Decide how you will have students present depending on the option you chose in step 2 and the needs of your students and classroom.</a:t>
            </a:r>
          </a:p>
          <a:p>
            <a:pPr lvl="0"/>
            <a:r>
              <a:rPr lang="en-US" sz="1200" kern="1200" dirty="0">
                <a:solidFill>
                  <a:schemeClr val="tx1"/>
                </a:solidFill>
                <a:effectLst/>
                <a:latin typeface="+mn-lt"/>
                <a:ea typeface="+mn-ea"/>
                <a:cs typeface="+mn-cs"/>
              </a:rPr>
              <a:t>If students did option 1, they could verbally share their explanations or share them with the class using a document camera. </a:t>
            </a:r>
          </a:p>
          <a:p>
            <a:pPr lvl="0"/>
            <a:r>
              <a:rPr lang="en-US" sz="1200" kern="1200" dirty="0">
                <a:solidFill>
                  <a:schemeClr val="tx1"/>
                </a:solidFill>
                <a:effectLst/>
                <a:latin typeface="+mn-lt"/>
                <a:ea typeface="+mn-ea"/>
                <a:cs typeface="+mn-cs"/>
              </a:rPr>
              <a:t>If student did option 2, they could present their PPT to the class.</a:t>
            </a:r>
          </a:p>
          <a:p>
            <a:pPr lvl="0"/>
            <a:r>
              <a:rPr lang="en-US" sz="1200" kern="1200" dirty="0">
                <a:solidFill>
                  <a:schemeClr val="tx1"/>
                </a:solidFill>
                <a:effectLst/>
                <a:latin typeface="+mn-lt"/>
                <a:ea typeface="+mn-ea"/>
                <a:cs typeface="+mn-cs"/>
              </a:rPr>
              <a:t>If students did option 3, they could share their posters with the whole class or you could organize a gallery walk in which students circulate the classroom and view the posters.</a:t>
            </a:r>
          </a:p>
          <a:p>
            <a:r>
              <a:rPr lang="en-US" sz="1200" kern="1200" dirty="0">
                <a:solidFill>
                  <a:schemeClr val="tx1"/>
                </a:solidFill>
                <a:effectLst/>
                <a:latin typeface="+mn-lt"/>
                <a:ea typeface="+mn-ea"/>
                <a:cs typeface="+mn-cs"/>
              </a:rPr>
              <a:t>Have students share feedback on their classmates’ explanations as to if the explanations addressed each of the Three Questions.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12722744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Allow students to share their explanations with the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of the 6.3 Functions of All Plants PPT. Provide students an opportunity to share their explanations with the class. </a:t>
            </a:r>
          </a:p>
          <a:p>
            <a:pPr lvl="0"/>
            <a:r>
              <a:rPr lang="en-US" sz="1200" kern="1200" dirty="0">
                <a:solidFill>
                  <a:schemeClr val="tx1"/>
                </a:solidFill>
                <a:effectLst/>
                <a:latin typeface="+mn-lt"/>
                <a:ea typeface="+mn-ea"/>
                <a:cs typeface="+mn-cs"/>
              </a:rPr>
              <a:t>Decide how you will have students present depending on the option you chose in step 6 and the needs of your students and classroom.</a:t>
            </a:r>
          </a:p>
          <a:p>
            <a:pPr lvl="0"/>
            <a:r>
              <a:rPr lang="en-US" sz="1200" kern="1200" dirty="0">
                <a:solidFill>
                  <a:schemeClr val="tx1"/>
                </a:solidFill>
                <a:effectLst/>
                <a:latin typeface="+mn-lt"/>
                <a:ea typeface="+mn-ea"/>
                <a:cs typeface="+mn-cs"/>
              </a:rPr>
              <a:t>If students did option 1, they could verbally share their explanations or share them with the class using a document camera. </a:t>
            </a:r>
          </a:p>
          <a:p>
            <a:pPr lvl="0"/>
            <a:r>
              <a:rPr lang="en-US" sz="1200" kern="1200" dirty="0">
                <a:solidFill>
                  <a:schemeClr val="tx1"/>
                </a:solidFill>
                <a:effectLst/>
                <a:latin typeface="+mn-lt"/>
                <a:ea typeface="+mn-ea"/>
                <a:cs typeface="+mn-cs"/>
              </a:rPr>
              <a:t>If student did option 2, they could present their PPT to the class.</a:t>
            </a:r>
          </a:p>
          <a:p>
            <a:pPr lvl="0"/>
            <a:r>
              <a:rPr lang="en-US" sz="1200" kern="1200" dirty="0">
                <a:solidFill>
                  <a:schemeClr val="tx1"/>
                </a:solidFill>
                <a:effectLst/>
                <a:latin typeface="+mn-lt"/>
                <a:ea typeface="+mn-ea"/>
                <a:cs typeface="+mn-cs"/>
              </a:rPr>
              <a:t>If students did option 3, they could share their posters with the whole class or you could organize a gallery walk in which students circulate the classroom and view the posters.</a:t>
            </a:r>
          </a:p>
          <a:p>
            <a:r>
              <a:rPr lang="en-US" sz="1200" kern="1200" dirty="0">
                <a:solidFill>
                  <a:schemeClr val="tx1"/>
                </a:solidFill>
                <a:effectLst/>
                <a:latin typeface="+mn-lt"/>
                <a:ea typeface="+mn-ea"/>
                <a:cs typeface="+mn-cs"/>
              </a:rPr>
              <a:t>Have students share feedback on their classmates’ explanations as to if the explanations addressed each of the Three Questions.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5</a:t>
            </a:fld>
            <a:endParaRPr lang="en-US"/>
          </a:p>
        </p:txBody>
      </p:sp>
    </p:spTree>
    <p:extLst>
      <p:ext uri="{BB962C8B-B14F-4D97-AF65-F5344CB8AC3E}">
        <p14:creationId xmlns:p14="http://schemas.microsoft.com/office/powerpoint/2010/main" val="2384494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Lead a discussion about how student ideas have changed over time.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PPT. Have students consider how their ideas changed with regard to scale, movement, and carbon. What do they know about how plants grow and move now that they didn’t know before this unit?</a:t>
            </a:r>
            <a:r>
              <a:rPr lang="en-US" dirty="0">
                <a:effectLst/>
              </a:rPr>
              <a: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1063102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9" name="TextBox 8"/>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5" Type="http://schemas.openxmlformats.org/officeDocument/2006/relationships/image" Target="../media/image1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2118357"/>
            <a:ext cx="8229600" cy="2643799"/>
          </a:xfrm>
        </p:spPr>
        <p:txBody>
          <a:bodyPr>
            <a:normAutofit/>
          </a:bodyPr>
          <a:lstStyle/>
          <a:p>
            <a:r>
              <a:rPr lang="en-US" i="1" dirty="0">
                <a:latin typeface="Arial"/>
                <a:cs typeface="Arial"/>
              </a:rPr>
              <a:t>Plants Unit</a:t>
            </a:r>
            <a:br>
              <a:rPr lang="en-US" dirty="0">
                <a:latin typeface="Arial"/>
                <a:cs typeface="Arial"/>
              </a:rPr>
            </a:br>
            <a:r>
              <a:rPr lang="en-US" dirty="0">
                <a:latin typeface="Arial"/>
                <a:cs typeface="Arial"/>
              </a:rPr>
              <a:t>Activity 6.2: </a:t>
            </a:r>
            <a:r>
              <a:rPr lang="en-US" dirty="0">
                <a:latin typeface="Arial"/>
                <a:ea typeface="ＭＳ Ｐゴシック" charset="-128"/>
                <a:cs typeface="Arial"/>
              </a:rPr>
              <a:t>Functions of All Plants</a:t>
            </a:r>
            <a:endParaRPr lang="en-US" dirty="0">
              <a:latin typeface="Arial"/>
              <a:cs typeface="Arial"/>
            </a:endParaRPr>
          </a:p>
        </p:txBody>
      </p:sp>
      <p:sp>
        <p:nvSpPr>
          <p:cNvPr id="5" name="TextBox 4"/>
          <p:cNvSpPr txBox="1"/>
          <p:nvPr/>
        </p:nvSpPr>
        <p:spPr>
          <a:xfrm>
            <a:off x="5417932" y="4762156"/>
            <a:ext cx="184666" cy="369332"/>
          </a:xfrm>
          <a:prstGeom prst="rect">
            <a:avLst/>
          </a:prstGeom>
          <a:noFill/>
        </p:spPr>
        <p:txBody>
          <a:bodyPr wrap="none" rtlCol="0">
            <a:spAutoFit/>
          </a:bodyPr>
          <a:lstStyle/>
          <a:p>
            <a:endParaRPr lang="en-US" dirty="0"/>
          </a:p>
        </p:txBody>
      </p:sp>
      <p:sp>
        <p:nvSpPr>
          <p:cNvPr id="8" name="Slide Number Placeholder 7">
            <a:extLst>
              <a:ext uri="{FF2B5EF4-FFF2-40B4-BE49-F238E27FC236}">
                <a16:creationId xmlns:a16="http://schemas.microsoft.com/office/drawing/2014/main" id="{2F499458-FE1C-4202-8FDF-DCBC906A6E0C}"/>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42341683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ight Arrow 18"/>
          <p:cNvSpPr/>
          <p:nvPr/>
        </p:nvSpPr>
        <p:spPr>
          <a:xfrm rot="18073251">
            <a:off x="1953559" y="3243157"/>
            <a:ext cx="2182745" cy="838017"/>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 Inquiry </a:t>
            </a:r>
          </a:p>
          <a:p>
            <a:pPr algn="ctr"/>
            <a:r>
              <a:rPr lang="en-US" sz="1228" dirty="0"/>
              <a:t>(up the triangle)</a:t>
            </a:r>
          </a:p>
        </p:txBody>
      </p:sp>
      <p:sp>
        <p:nvSpPr>
          <p:cNvPr id="27" name="Oval 26"/>
          <p:cNvSpPr/>
          <p:nvPr/>
        </p:nvSpPr>
        <p:spPr>
          <a:xfrm>
            <a:off x="4943801" y="324440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68580" rIns="0" rtlCol="0" anchor="ctr"/>
          <a:lstStyle/>
          <a:p>
            <a:pPr algn="ctr"/>
            <a:r>
              <a:rPr lang="en-US" sz="720" dirty="0"/>
              <a:t>Molecular Models</a:t>
            </a:r>
          </a:p>
        </p:txBody>
      </p:sp>
      <p:grpSp>
        <p:nvGrpSpPr>
          <p:cNvPr id="2" name="Group 1"/>
          <p:cNvGrpSpPr/>
          <p:nvPr/>
        </p:nvGrpSpPr>
        <p:grpSpPr>
          <a:xfrm>
            <a:off x="3139269" y="3112794"/>
            <a:ext cx="2883139" cy="2556227"/>
            <a:chOff x="4507764" y="4440123"/>
            <a:chExt cx="5632799" cy="4994109"/>
          </a:xfrm>
        </p:grpSpPr>
        <p:grpSp>
          <p:nvGrpSpPr>
            <p:cNvPr id="12" name="Group 11"/>
            <p:cNvGrpSpPr/>
            <p:nvPr/>
          </p:nvGrpSpPr>
          <p:grpSpPr>
            <a:xfrm>
              <a:off x="4507764" y="4440123"/>
              <a:ext cx="5632799" cy="4910880"/>
              <a:chOff x="7749620" y="4073100"/>
              <a:chExt cx="5632799" cy="4910880"/>
            </a:xfrm>
          </p:grpSpPr>
          <p:sp>
            <p:nvSpPr>
              <p:cNvPr id="13" name="Isosceles Triangle 12"/>
              <p:cNvSpPr/>
              <p:nvPr/>
            </p:nvSpPr>
            <p:spPr>
              <a:xfrm>
                <a:off x="7749620" y="4073100"/>
                <a:ext cx="5632799" cy="4910880"/>
              </a:xfrm>
              <a:prstGeom prst="triangle">
                <a:avLst/>
              </a:prstGeom>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endParaRPr lang="en-US" sz="922" dirty="0"/>
              </a:p>
            </p:txBody>
          </p:sp>
          <p:cxnSp>
            <p:nvCxnSpPr>
              <p:cNvPr id="14" name="Straight Connector 13"/>
              <p:cNvCxnSpPr/>
              <p:nvPr/>
            </p:nvCxnSpPr>
            <p:spPr>
              <a:xfrm>
                <a:off x="9383616" y="6140723"/>
                <a:ext cx="237947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8562409" y="7569285"/>
                <a:ext cx="400888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9593088" y="7581035"/>
                <a:ext cx="2055208" cy="550194"/>
              </a:xfrm>
              <a:prstGeom prst="rect">
                <a:avLst/>
              </a:prstGeom>
              <a:noFill/>
            </p:spPr>
            <p:txBody>
              <a:bodyPr wrap="none" rtlCol="0">
                <a:spAutoFit/>
              </a:bodyPr>
              <a:lstStyle/>
              <a:p>
                <a:r>
                  <a:rPr lang="en-US" sz="1230" b="1" dirty="0"/>
                  <a:t>Observations</a:t>
                </a:r>
              </a:p>
            </p:txBody>
          </p:sp>
          <p:sp>
            <p:nvSpPr>
              <p:cNvPr id="17" name="TextBox 16"/>
              <p:cNvSpPr txBox="1"/>
              <p:nvPr/>
            </p:nvSpPr>
            <p:spPr>
              <a:xfrm>
                <a:off x="9880845" y="6075085"/>
                <a:ext cx="1428097" cy="550194"/>
              </a:xfrm>
              <a:prstGeom prst="rect">
                <a:avLst/>
              </a:prstGeom>
              <a:noFill/>
            </p:spPr>
            <p:txBody>
              <a:bodyPr wrap="none" rtlCol="0">
                <a:spAutoFit/>
              </a:bodyPr>
              <a:lstStyle/>
              <a:p>
                <a:r>
                  <a:rPr lang="en-US" sz="1230" b="1" dirty="0"/>
                  <a:t>Patterns</a:t>
                </a:r>
              </a:p>
            </p:txBody>
          </p:sp>
          <p:sp>
            <p:nvSpPr>
              <p:cNvPr id="18" name="TextBox 17"/>
              <p:cNvSpPr txBox="1"/>
              <p:nvPr/>
            </p:nvSpPr>
            <p:spPr>
              <a:xfrm>
                <a:off x="9966919" y="4699891"/>
                <a:ext cx="1263464" cy="918743"/>
              </a:xfrm>
              <a:prstGeom prst="rect">
                <a:avLst/>
              </a:prstGeom>
              <a:noFill/>
            </p:spPr>
            <p:txBody>
              <a:bodyPr wrap="square" rtlCol="0">
                <a:spAutoFit/>
              </a:bodyPr>
              <a:lstStyle/>
              <a:p>
                <a:pPr algn="ctr"/>
                <a:r>
                  <a:rPr lang="en-US" sz="1228" b="1" dirty="0"/>
                  <a:t>Models</a:t>
                </a:r>
              </a:p>
            </p:txBody>
          </p:sp>
        </p:grpSp>
        <p:sp>
          <p:nvSpPr>
            <p:cNvPr id="33" name="TextBox 32"/>
            <p:cNvSpPr txBox="1"/>
            <p:nvPr/>
          </p:nvSpPr>
          <p:spPr>
            <a:xfrm>
              <a:off x="4954211" y="8270208"/>
              <a:ext cx="4860660" cy="1164024"/>
            </a:xfrm>
            <a:prstGeom prst="rect">
              <a:avLst/>
            </a:prstGeom>
            <a:noFill/>
          </p:spPr>
          <p:txBody>
            <a:bodyPr wrap="square" rtlCol="0">
              <a:spAutoFit/>
            </a:bodyPr>
            <a:lstStyle/>
            <a:p>
              <a:pPr algn="ctr"/>
              <a:r>
                <a:rPr lang="en-US" sz="818" dirty="0"/>
                <a:t>Students investigate radishes growing and radishes in the light and dark. They measure the mass of the seeds, gel/paper towel, and radish plants using a scale and observe CO</a:t>
              </a:r>
              <a:r>
                <a:rPr lang="en-US" sz="818" baseline="-25000" dirty="0"/>
                <a:t>2</a:t>
              </a:r>
              <a:r>
                <a:rPr lang="en-US" sz="818" dirty="0"/>
                <a:t> using BTB. </a:t>
              </a:r>
            </a:p>
          </p:txBody>
        </p:sp>
        <p:sp>
          <p:nvSpPr>
            <p:cNvPr id="34" name="TextBox 33"/>
            <p:cNvSpPr txBox="1"/>
            <p:nvPr/>
          </p:nvSpPr>
          <p:spPr>
            <a:xfrm>
              <a:off x="5806543" y="6841132"/>
              <a:ext cx="4008883" cy="1165529"/>
            </a:xfrm>
            <a:prstGeom prst="rect">
              <a:avLst/>
            </a:prstGeom>
            <a:noFill/>
          </p:spPr>
          <p:txBody>
            <a:bodyPr wrap="square" rtlCol="0">
              <a:spAutoFit/>
            </a:bodyPr>
            <a:lstStyle/>
            <a:p>
              <a:pPr marL="128588" indent="-128588">
                <a:buFont typeface="Arial" panose="020B0604020202020204" pitchFamily="34" charset="0"/>
                <a:buChar char="•"/>
              </a:pPr>
              <a:r>
                <a:rPr lang="en-US" sz="819" dirty="0"/>
                <a:t>Plants gain mass (more). </a:t>
              </a:r>
            </a:p>
            <a:p>
              <a:pPr marL="128588" indent="-128588">
                <a:buFont typeface="Arial" panose="020B0604020202020204" pitchFamily="34" charset="0"/>
                <a:buChar char="•"/>
              </a:pPr>
              <a:r>
                <a:rPr lang="en-US" sz="819" dirty="0"/>
                <a:t>Gel/Paper towel loses mass (less).</a:t>
              </a:r>
            </a:p>
            <a:p>
              <a:pPr marL="128588" indent="-128588">
                <a:buFont typeface="Arial" panose="020B0604020202020204" pitchFamily="34" charset="0"/>
                <a:buChar char="•"/>
              </a:pPr>
              <a:r>
                <a:rPr lang="en-US" sz="819" dirty="0"/>
                <a:t>Plants take in CO</a:t>
              </a:r>
              <a:r>
                <a:rPr lang="en-US" sz="819" baseline="-25000" dirty="0"/>
                <a:t>2</a:t>
              </a:r>
              <a:r>
                <a:rPr lang="en-US" sz="819" dirty="0"/>
                <a:t> in the light.</a:t>
              </a:r>
            </a:p>
            <a:p>
              <a:pPr marL="128588" indent="-128588">
                <a:buFont typeface="Arial" panose="020B0604020202020204" pitchFamily="34" charset="0"/>
                <a:buChar char="•"/>
              </a:pPr>
              <a:r>
                <a:rPr lang="en-US" sz="819" dirty="0"/>
                <a:t>Plants release CO</a:t>
              </a:r>
              <a:r>
                <a:rPr lang="en-US" sz="819" baseline="-25000" dirty="0"/>
                <a:t>2</a:t>
              </a:r>
              <a:r>
                <a:rPr lang="en-US" sz="819" dirty="0"/>
                <a:t> in the dark. </a:t>
              </a:r>
            </a:p>
          </p:txBody>
        </p:sp>
        <p:sp>
          <p:nvSpPr>
            <p:cNvPr id="35" name="TextBox 34"/>
            <p:cNvSpPr txBox="1"/>
            <p:nvPr/>
          </p:nvSpPr>
          <p:spPr>
            <a:xfrm>
              <a:off x="6276682" y="5495056"/>
              <a:ext cx="2120509" cy="1136465"/>
            </a:xfrm>
            <a:prstGeom prst="rect">
              <a:avLst/>
            </a:prstGeom>
            <a:noFill/>
          </p:spPr>
          <p:txBody>
            <a:bodyPr wrap="square" lIns="68580" tIns="0" rIns="68580" bIns="0" rtlCol="0">
              <a:spAutoFit/>
            </a:bodyPr>
            <a:lstStyle/>
            <a:p>
              <a:pPr algn="ctr"/>
              <a:r>
                <a:rPr lang="en-US" sz="630" dirty="0"/>
                <a:t>Atomic-molecular</a:t>
              </a:r>
            </a:p>
            <a:p>
              <a:pPr algn="ctr"/>
              <a:r>
                <a:rPr lang="en-US" sz="630" dirty="0"/>
                <a:t>model of chemical </a:t>
              </a:r>
            </a:p>
            <a:p>
              <a:pPr algn="ctr"/>
              <a:r>
                <a:rPr lang="en-US" sz="630" dirty="0"/>
                <a:t>change to explain photosynthesis, biosynthesis, and cellular respiration.</a:t>
              </a:r>
            </a:p>
          </p:txBody>
        </p:sp>
      </p:grpSp>
      <p:sp>
        <p:nvSpPr>
          <p:cNvPr id="36" name="Title 3"/>
          <p:cNvSpPr txBox="1">
            <a:spLocks/>
          </p:cNvSpPr>
          <p:nvPr/>
        </p:nvSpPr>
        <p:spPr>
          <a:xfrm>
            <a:off x="588835" y="870547"/>
            <a:ext cx="2305613" cy="335630"/>
          </a:xfrm>
          <a:prstGeom prst="rect">
            <a:avLst/>
          </a:prstGeom>
        </p:spPr>
        <p:txBody>
          <a:bodyPr>
            <a:noAutofit/>
          </a:bodyPr>
          <a:lstStyle>
            <a:lvl1pPr algn="ctr" defTabSz="731717" rtl="0" eaLnBrk="1" latinLnBrk="0" hangingPunct="1">
              <a:spcBef>
                <a:spcPct val="0"/>
              </a:spcBef>
              <a:buNone/>
              <a:defRPr sz="7000" kern="1200">
                <a:solidFill>
                  <a:schemeClr val="tx1"/>
                </a:solidFill>
                <a:latin typeface="+mj-lt"/>
                <a:ea typeface="+mj-ea"/>
                <a:cs typeface="+mj-cs"/>
              </a:defRPr>
            </a:lvl1pPr>
          </a:lstStyle>
          <a:p>
            <a:r>
              <a:rPr lang="en-US" sz="2048" dirty="0"/>
              <a:t>The </a:t>
            </a:r>
            <a:r>
              <a:rPr lang="en-US" sz="2048" i="1" dirty="0"/>
              <a:t>Plants</a:t>
            </a:r>
            <a:r>
              <a:rPr lang="en-US" sz="2048" dirty="0"/>
              <a:t> Unit</a:t>
            </a:r>
          </a:p>
        </p:txBody>
      </p:sp>
      <p:sp>
        <p:nvSpPr>
          <p:cNvPr id="43" name="Oval 42"/>
          <p:cNvSpPr/>
          <p:nvPr/>
        </p:nvSpPr>
        <p:spPr>
          <a:xfrm>
            <a:off x="604141" y="506317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 Lesson</a:t>
            </a:r>
          </a:p>
        </p:txBody>
      </p:sp>
      <p:sp>
        <p:nvSpPr>
          <p:cNvPr id="21" name="Oval 20"/>
          <p:cNvSpPr/>
          <p:nvPr/>
        </p:nvSpPr>
        <p:spPr>
          <a:xfrm>
            <a:off x="1109695" y="5052615"/>
            <a:ext cx="636633"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Pretest</a:t>
            </a:r>
          </a:p>
        </p:txBody>
      </p:sp>
      <p:sp>
        <p:nvSpPr>
          <p:cNvPr id="22" name="Oval 21"/>
          <p:cNvSpPr/>
          <p:nvPr/>
        </p:nvSpPr>
        <p:spPr>
          <a:xfrm>
            <a:off x="1695455" y="507321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137160" rIns="0" bIns="137160" rtlCol="0" anchor="ctr"/>
          <a:lstStyle/>
          <a:p>
            <a:pPr algn="ctr"/>
            <a:r>
              <a:rPr lang="en-US" sz="717" dirty="0"/>
              <a:t>Establish the Problem</a:t>
            </a:r>
          </a:p>
        </p:txBody>
      </p:sp>
      <p:sp>
        <p:nvSpPr>
          <p:cNvPr id="50" name="Rounded Rectangular Callout 49"/>
          <p:cNvSpPr/>
          <p:nvPr/>
        </p:nvSpPr>
        <p:spPr>
          <a:xfrm>
            <a:off x="2027930" y="1688055"/>
            <a:ext cx="1469778" cy="989295"/>
          </a:xfrm>
          <a:prstGeom prst="wedgeRoundRectCallout">
            <a:avLst>
              <a:gd name="adj1" fmla="val -12003"/>
              <a:gd name="adj2" fmla="val 294582"/>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2: Foundations: Zooming into Organisms</a:t>
            </a:r>
          </a:p>
        </p:txBody>
      </p:sp>
      <p:sp>
        <p:nvSpPr>
          <p:cNvPr id="20" name="Right Arrow 19"/>
          <p:cNvSpPr/>
          <p:nvPr/>
        </p:nvSpPr>
        <p:spPr>
          <a:xfrm rot="3497238">
            <a:off x="5140485" y="3267144"/>
            <a:ext cx="2133488" cy="838017"/>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Application</a:t>
            </a:r>
          </a:p>
          <a:p>
            <a:pPr algn="ctr"/>
            <a:r>
              <a:rPr lang="en-US" sz="1228" dirty="0"/>
              <a:t>(down the triangle)</a:t>
            </a:r>
          </a:p>
        </p:txBody>
      </p:sp>
      <p:sp>
        <p:nvSpPr>
          <p:cNvPr id="44" name="Rounded Rectangular Callout 43"/>
          <p:cNvSpPr/>
          <p:nvPr/>
        </p:nvSpPr>
        <p:spPr>
          <a:xfrm>
            <a:off x="666045" y="3668565"/>
            <a:ext cx="1201528" cy="807887"/>
          </a:xfrm>
          <a:prstGeom prst="wedgeRoundRectCallout">
            <a:avLst>
              <a:gd name="adj1" fmla="val -29869"/>
              <a:gd name="adj2" fmla="val 123385"/>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Pre-Lesson: Investigation Set Up</a:t>
            </a:r>
          </a:p>
        </p:txBody>
      </p:sp>
      <p:sp>
        <p:nvSpPr>
          <p:cNvPr id="53" name="Rounded Rectangular Callout 52"/>
          <p:cNvSpPr/>
          <p:nvPr/>
        </p:nvSpPr>
        <p:spPr>
          <a:xfrm>
            <a:off x="4982724" y="1392474"/>
            <a:ext cx="1745960" cy="835572"/>
          </a:xfrm>
          <a:prstGeom prst="wedgeRoundRectCallout">
            <a:avLst>
              <a:gd name="adj1" fmla="val -17845"/>
              <a:gd name="adj2" fmla="val 122063"/>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Lessons 4 and 5: Explaining How Plants Make Food, Move, Function, and Grow</a:t>
            </a:r>
          </a:p>
        </p:txBody>
      </p:sp>
      <p:sp>
        <p:nvSpPr>
          <p:cNvPr id="47" name="Rounded Rectangular Callout 46"/>
          <p:cNvSpPr/>
          <p:nvPr/>
        </p:nvSpPr>
        <p:spPr>
          <a:xfrm>
            <a:off x="6961219" y="2412029"/>
            <a:ext cx="1258696" cy="1824350"/>
          </a:xfrm>
          <a:prstGeom prst="wedgeRoundRectCallout">
            <a:avLst>
              <a:gd name="adj1" fmla="val -51639"/>
              <a:gd name="adj2" fmla="val 107179"/>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54" name="Oval 53"/>
          <p:cNvSpPr/>
          <p:nvPr/>
        </p:nvSpPr>
        <p:spPr>
          <a:xfrm>
            <a:off x="3109964" y="4082193"/>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68" dirty="0"/>
              <a:t>Observe</a:t>
            </a:r>
          </a:p>
        </p:txBody>
      </p:sp>
      <p:sp>
        <p:nvSpPr>
          <p:cNvPr id="57" name="Oval 56"/>
          <p:cNvSpPr/>
          <p:nvPr/>
        </p:nvSpPr>
        <p:spPr>
          <a:xfrm>
            <a:off x="3585698" y="3267465"/>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Evidence-Based Arguments</a:t>
            </a:r>
          </a:p>
        </p:txBody>
      </p:sp>
      <p:sp>
        <p:nvSpPr>
          <p:cNvPr id="42" name="Oval 41"/>
          <p:cNvSpPr/>
          <p:nvPr/>
        </p:nvSpPr>
        <p:spPr>
          <a:xfrm>
            <a:off x="2274354" y="5073218"/>
            <a:ext cx="637794" cy="636109"/>
          </a:xfrm>
          <a:prstGeom prst="ellipse">
            <a:avLst/>
          </a:prstGeom>
          <a:solidFill>
            <a:srgbClr val="FF66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17" dirty="0"/>
              <a:t>Found-ational</a:t>
            </a:r>
          </a:p>
          <a:p>
            <a:pPr algn="ctr"/>
            <a:r>
              <a:rPr lang="en-US" sz="717" dirty="0"/>
              <a:t>Knowledge and Practice</a:t>
            </a:r>
          </a:p>
        </p:txBody>
      </p:sp>
      <p:sp>
        <p:nvSpPr>
          <p:cNvPr id="49" name="Rounded Rectangular Callout 48"/>
          <p:cNvSpPr/>
          <p:nvPr/>
        </p:nvSpPr>
        <p:spPr>
          <a:xfrm>
            <a:off x="940814" y="2716797"/>
            <a:ext cx="1739748" cy="914242"/>
          </a:xfrm>
          <a:prstGeom prst="wedgeRoundRectCallout">
            <a:avLst>
              <a:gd name="adj1" fmla="val 11776"/>
              <a:gd name="adj2" fmla="val 207831"/>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1: Pretest and Expressing Ideas and Questions</a:t>
            </a:r>
          </a:p>
        </p:txBody>
      </p:sp>
      <p:sp>
        <p:nvSpPr>
          <p:cNvPr id="56" name="Rounded Rectangular Callout 55"/>
          <p:cNvSpPr/>
          <p:nvPr/>
        </p:nvSpPr>
        <p:spPr>
          <a:xfrm>
            <a:off x="3576178" y="1399702"/>
            <a:ext cx="1265288" cy="820234"/>
          </a:xfrm>
          <a:prstGeom prst="wedgeRoundRectCallout">
            <a:avLst>
              <a:gd name="adj1" fmla="val -48473"/>
              <a:gd name="adj2" fmla="val 11163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3: Investigating Plants</a:t>
            </a:r>
          </a:p>
        </p:txBody>
      </p:sp>
      <p:sp>
        <p:nvSpPr>
          <p:cNvPr id="45" name="Oval 44">
            <a:extLst>
              <a:ext uri="{FF2B5EF4-FFF2-40B4-BE49-F238E27FC236}">
                <a16:creationId xmlns:a16="http://schemas.microsoft.com/office/drawing/2014/main" id="{DA655236-67AB-C847-B2FD-53D82E401405}"/>
              </a:ext>
            </a:extLst>
          </p:cNvPr>
          <p:cNvSpPr/>
          <p:nvPr/>
        </p:nvSpPr>
        <p:spPr>
          <a:xfrm>
            <a:off x="2808686" y="5089363"/>
            <a:ext cx="637794" cy="637794"/>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Predict, Plan, &amp; Express Ideas and Questions</a:t>
            </a:r>
          </a:p>
        </p:txBody>
      </p:sp>
      <p:sp>
        <p:nvSpPr>
          <p:cNvPr id="11" name="Right Arrow 10"/>
          <p:cNvSpPr/>
          <p:nvPr/>
        </p:nvSpPr>
        <p:spPr>
          <a:xfrm>
            <a:off x="7962875" y="5207745"/>
            <a:ext cx="497961" cy="418676"/>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17" dirty="0"/>
              <a:t>Next Unit</a:t>
            </a:r>
          </a:p>
        </p:txBody>
      </p:sp>
      <p:sp>
        <p:nvSpPr>
          <p:cNvPr id="28" name="Oval 27"/>
          <p:cNvSpPr/>
          <p:nvPr/>
        </p:nvSpPr>
        <p:spPr>
          <a:xfrm>
            <a:off x="5786825" y="509104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20" dirty="0"/>
              <a:t>More Support</a:t>
            </a:r>
          </a:p>
        </p:txBody>
      </p:sp>
      <p:sp>
        <p:nvSpPr>
          <p:cNvPr id="29" name="Oval 28"/>
          <p:cNvSpPr/>
          <p:nvPr/>
        </p:nvSpPr>
        <p:spPr>
          <a:xfrm>
            <a:off x="6354703"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819" dirty="0"/>
              <a:t>Less Support</a:t>
            </a:r>
          </a:p>
        </p:txBody>
      </p:sp>
      <p:sp>
        <p:nvSpPr>
          <p:cNvPr id="31" name="Oval 30"/>
          <p:cNvSpPr/>
          <p:nvPr/>
        </p:nvSpPr>
        <p:spPr>
          <a:xfrm>
            <a:off x="6914066" y="5103260"/>
            <a:ext cx="637794"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Post test</a:t>
            </a:r>
          </a:p>
        </p:txBody>
      </p:sp>
      <p:sp>
        <p:nvSpPr>
          <p:cNvPr id="32" name="Oval 31"/>
          <p:cNvSpPr/>
          <p:nvPr/>
        </p:nvSpPr>
        <p:spPr>
          <a:xfrm>
            <a:off x="7403512"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50" dirty="0"/>
              <a:t>Maintain</a:t>
            </a:r>
          </a:p>
        </p:txBody>
      </p:sp>
      <p:sp>
        <p:nvSpPr>
          <p:cNvPr id="37" name="Rounded Rectangular Callout 36">
            <a:extLst>
              <a:ext uri="{FF2B5EF4-FFF2-40B4-BE49-F238E27FC236}">
                <a16:creationId xmlns:a16="http://schemas.microsoft.com/office/drawing/2014/main" id="{1920B543-0E7D-7049-BA0A-8DD181F89B9B}"/>
              </a:ext>
            </a:extLst>
          </p:cNvPr>
          <p:cNvSpPr/>
          <p:nvPr/>
        </p:nvSpPr>
        <p:spPr>
          <a:xfrm>
            <a:off x="6961219" y="2412029"/>
            <a:ext cx="1258696" cy="1824350"/>
          </a:xfrm>
          <a:prstGeom prst="wedgeRoundRectCallout">
            <a:avLst>
              <a:gd name="adj1" fmla="val -10083"/>
              <a:gd name="adj2" fmla="val 10335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38" name="Oval Callout 37">
            <a:extLst>
              <a:ext uri="{FF2B5EF4-FFF2-40B4-BE49-F238E27FC236}">
                <a16:creationId xmlns:a16="http://schemas.microsoft.com/office/drawing/2014/main" id="{058C0481-7E9D-924E-876C-EF330F27A9DF}"/>
              </a:ext>
            </a:extLst>
          </p:cNvPr>
          <p:cNvSpPr>
            <a:spLocks noChangeArrowheads="1"/>
          </p:cNvSpPr>
          <p:nvPr/>
        </p:nvSpPr>
        <p:spPr bwMode="auto">
          <a:xfrm>
            <a:off x="7232963" y="684088"/>
            <a:ext cx="1310968" cy="1301449"/>
          </a:xfrm>
          <a:prstGeom prst="wedgeEllipseCallout">
            <a:avLst>
              <a:gd name="adj1" fmla="val -25919"/>
              <a:gd name="adj2" fmla="val 103945"/>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17542526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Explaining What Plants Have in Common</a:t>
            </a:r>
          </a:p>
        </p:txBody>
      </p:sp>
      <p:sp>
        <p:nvSpPr>
          <p:cNvPr id="3" name="Content Placeholder 2"/>
          <p:cNvSpPr>
            <a:spLocks noGrp="1"/>
          </p:cNvSpPr>
          <p:nvPr>
            <p:ph idx="1"/>
          </p:nvPr>
        </p:nvSpPr>
        <p:spPr/>
        <p:txBody>
          <a:bodyPr>
            <a:normAutofit/>
          </a:bodyPr>
          <a:lstStyle/>
          <a:p>
            <a:r>
              <a:rPr lang="en-US" dirty="0"/>
              <a:t>Here are three functions that all plants have in common.  For each function, explain how animal cells work to accomplish that function.  </a:t>
            </a:r>
          </a:p>
          <a:p>
            <a:pPr marL="514350" indent="-514350">
              <a:buFont typeface="+mj-lt"/>
              <a:buAutoNum type="arabicPeriod"/>
            </a:pPr>
            <a:r>
              <a:rPr lang="en-US" dirty="0"/>
              <a:t>All plants make glucose. How do their cells do that?</a:t>
            </a:r>
          </a:p>
          <a:p>
            <a:pPr marL="514350" indent="-514350">
              <a:buFont typeface="+mj-lt"/>
              <a:buAutoNum type="arabicPeriod"/>
            </a:pPr>
            <a:r>
              <a:rPr lang="en-US" dirty="0"/>
              <a:t>All plants grow.  How do their cells do that?</a:t>
            </a:r>
          </a:p>
          <a:p>
            <a:pPr marL="514350" indent="-514350">
              <a:buFont typeface="+mj-lt"/>
              <a:buAutoNum type="arabicPeriod"/>
            </a:pPr>
            <a:r>
              <a:rPr lang="en-US" dirty="0"/>
              <a:t>All plants use energy to move and function.  How do their cells do that?</a:t>
            </a:r>
          </a:p>
        </p:txBody>
      </p:sp>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a:p>
        </p:txBody>
      </p:sp>
    </p:spTree>
    <p:extLst>
      <p:ext uri="{BB962C8B-B14F-4D97-AF65-F5344CB8AC3E}">
        <p14:creationId xmlns:p14="http://schemas.microsoft.com/office/powerpoint/2010/main" val="10507612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0"/>
          <p:cNvSpPr>
            <a:spLocks noChangeArrowheads="1"/>
          </p:cNvSpPr>
          <p:nvPr/>
        </p:nvSpPr>
        <p:spPr bwMode="auto">
          <a:xfrm>
            <a:off x="200871" y="718209"/>
            <a:ext cx="8686800"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62"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1229797"/>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63"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1142353"/>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64"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1078225"/>
            <a:ext cx="2004538" cy="2135407"/>
          </a:xfrm>
          <a:prstGeom prst="rect">
            <a:avLst/>
          </a:prstGeom>
          <a:noFill/>
          <a:extLst>
            <a:ext uri="{909E8E84-426E-40dd-AFC4-6F175D3DCCD1}">
              <a14:hiddenFill xmlns:a14="http://schemas.microsoft.com/office/drawing/2010/main" xmlns="">
                <a:solidFill>
                  <a:srgbClr val="FFFFFF"/>
                </a:solidFill>
              </a14:hiddenFill>
            </a:ext>
          </a:extLst>
        </p:spPr>
      </p:pic>
      <p:pic>
        <p:nvPicPr>
          <p:cNvPr id="56"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3072680"/>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57"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2985236"/>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58"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2921108"/>
            <a:ext cx="2004538" cy="2135407"/>
          </a:xfrm>
          <a:prstGeom prst="rect">
            <a:avLst/>
          </a:prstGeom>
          <a:noFill/>
          <a:extLst>
            <a:ext uri="{909E8E84-426E-40dd-AFC4-6F175D3DCCD1}">
              <a14:hiddenFill xmlns:a14="http://schemas.microsoft.com/office/drawing/2010/main" xmlns="">
                <a:solidFill>
                  <a:srgbClr val="FFFFFF"/>
                </a:solidFill>
              </a14:hiddenFill>
            </a:ext>
          </a:extLst>
        </p:spPr>
      </p:pic>
      <p:pic>
        <p:nvPicPr>
          <p:cNvPr id="65" name="Picture 5"/>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a:off x="2247899" y="4963140"/>
            <a:ext cx="4572000" cy="1462910"/>
          </a:xfrm>
          <a:prstGeom prst="rect">
            <a:avLst/>
          </a:prstGeom>
          <a:noFill/>
          <a:extLst>
            <a:ext uri="{909E8E84-426E-40dd-AFC4-6F175D3DCCD1}">
              <a14:hiddenFill xmlns:a14="http://schemas.microsoft.com/office/drawing/2010/main" xmlns="">
                <a:solidFill>
                  <a:srgbClr val="FFFFFF"/>
                </a:solidFill>
              </a14:hiddenFill>
            </a:ext>
          </a:extLst>
        </p:spPr>
      </p:pic>
      <p:pic>
        <p:nvPicPr>
          <p:cNvPr id="66" name="Picture 6"/>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1097269" y="4875696"/>
            <a:ext cx="1963430" cy="1831975"/>
          </a:xfrm>
          <a:prstGeom prst="rect">
            <a:avLst/>
          </a:prstGeom>
          <a:noFill/>
          <a:extLst>
            <a:ext uri="{909E8E84-426E-40dd-AFC4-6F175D3DCCD1}">
              <a14:hiddenFill xmlns:a14="http://schemas.microsoft.com/office/drawing/2010/main" xmlns="">
                <a:solidFill>
                  <a:srgbClr val="FFFFFF"/>
                </a:solidFill>
              </a14:hiddenFill>
            </a:ext>
          </a:extLst>
        </p:spPr>
      </p:pic>
      <p:pic>
        <p:nvPicPr>
          <p:cNvPr id="67" name="Picture 7"/>
          <p:cNvPicPr>
            <a:picLocks noChangeAspect="1" noChangeArrowheads="1"/>
          </p:cNvPicPr>
          <p:nvPr/>
        </p:nvPicPr>
        <p:blipFill>
          <a:blip r:embed="rId8" cstate="screen">
            <a:extLst>
              <a:ext uri="{28A0092B-C50C-407E-A947-70E740481C1C}">
                <a14:useLocalDpi xmlns:a14="http://schemas.microsoft.com/office/drawing/2010/main"/>
              </a:ext>
            </a:extLst>
          </a:blip>
          <a:stretch>
            <a:fillRect/>
          </a:stretch>
        </p:blipFill>
        <p:spPr bwMode="auto">
          <a:xfrm rot="628662">
            <a:off x="6055237" y="4811795"/>
            <a:ext cx="2004538" cy="2134953"/>
          </a:xfrm>
          <a:prstGeom prst="rect">
            <a:avLst/>
          </a:prstGeom>
          <a:noFill/>
          <a:extLst>
            <a:ext uri="{909E8E84-426E-40dd-AFC4-6F175D3DCCD1}">
              <a14:hiddenFill xmlns:a14="http://schemas.microsoft.com/office/drawing/2010/main" xmlns="">
                <a:solidFill>
                  <a:srgbClr val="FFFFFF"/>
                </a:solidFill>
              </a14:hiddenFill>
            </a:ext>
          </a:extLst>
        </p:spPr>
      </p:pic>
      <p:sp>
        <p:nvSpPr>
          <p:cNvPr id="19" name="Text Box 16"/>
          <p:cNvSpPr txBox="1"/>
          <p:nvPr/>
        </p:nvSpPr>
        <p:spPr>
          <a:xfrm>
            <a:off x="6286498" y="3072679"/>
            <a:ext cx="1828800" cy="200494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Evidence We </a:t>
            </a:r>
            <a:br>
              <a:rPr lang="en-US" sz="1100" b="1" dirty="0">
                <a:effectLst/>
                <a:latin typeface="+mj-lt"/>
                <a:ea typeface="Times New Roman"/>
                <a:cs typeface="Arial" pitchFamily="34" charset="0"/>
              </a:rPr>
            </a:br>
            <a:r>
              <a:rPr lang="en-US" sz="1100" b="1" dirty="0">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effectLst/>
                <a:latin typeface="+mj-lt"/>
                <a:ea typeface="Times New Roman"/>
                <a:cs typeface="Arial" pitchFamily="34" charset="0"/>
              </a:rPr>
              <a:t>BTB can indicate CO</a:t>
            </a:r>
            <a:r>
              <a:rPr lang="en-US" sz="800" baseline="-25000" dirty="0">
                <a:effectLst/>
                <a:latin typeface="+mj-lt"/>
                <a:ea typeface="Times New Roman"/>
                <a:cs typeface="Arial" pitchFamily="34" charset="0"/>
              </a:rPr>
              <a:t>2</a:t>
            </a:r>
            <a:r>
              <a:rPr lang="en-US" sz="800" dirty="0">
                <a:effectLst/>
                <a:latin typeface="+mj-lt"/>
                <a:ea typeface="Times New Roman"/>
                <a:cs typeface="Arial" pitchFamily="34" charset="0"/>
              </a:rPr>
              <a:t> in the air.</a:t>
            </a:r>
            <a:endParaRPr lang="en-US" sz="800" dirty="0">
              <a:effectLst/>
              <a:latin typeface="+mj-lt"/>
              <a:ea typeface="Calibri"/>
              <a:cs typeface="Arial" pitchFamily="34" charset="0"/>
            </a:endParaRPr>
          </a:p>
          <a:p>
            <a:pPr marL="0" marR="0">
              <a:lnSpc>
                <a:spcPct val="115000"/>
              </a:lnSpc>
              <a:spcBef>
                <a:spcPts val="0"/>
              </a:spcBef>
            </a:pPr>
            <a:r>
              <a:rPr lang="en-US" sz="800" dirty="0">
                <a:effectLst/>
                <a:latin typeface="+mj-lt"/>
                <a:ea typeface="Times New Roman"/>
                <a:cs typeface="Arial" pitchFamily="34" charset="0"/>
              </a:rPr>
              <a:t>Organic materials are made up of molecules containing carbon atoms: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fuels</a:t>
            </a:r>
            <a:r>
              <a:rPr lang="en-US" sz="800" dirty="0">
                <a:latin typeface="+mj-lt"/>
                <a:ea typeface="Times New Roman"/>
                <a:cs typeface="Arial" pitchFamily="34" charset="0"/>
              </a:rPr>
              <a:t>	</a:t>
            </a:r>
            <a:r>
              <a:rPr lang="en-US" sz="800" dirty="0">
                <a:effectLst/>
                <a:latin typeface="+mj-lt"/>
                <a:ea typeface="Times New Roman"/>
                <a:cs typeface="Arial" pitchFamily="34" charset="0"/>
              </a:rPr>
              <a:t>• foods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living and dead plants</a:t>
            </a:r>
            <a:r>
              <a:rPr lang="en-US" sz="800" dirty="0">
                <a:latin typeface="+mj-lt"/>
                <a:ea typeface="Times New Roman"/>
                <a:cs typeface="Arial" pitchFamily="34" charset="0"/>
              </a:rPr>
              <a:t> and </a:t>
            </a:r>
            <a:br>
              <a:rPr lang="en-US" sz="800" dirty="0">
                <a:effectLst/>
                <a:latin typeface="+mj-lt"/>
                <a:ea typeface="Times New Roman"/>
                <a:cs typeface="Arial" pitchFamily="34" charset="0"/>
              </a:rPr>
            </a:br>
            <a:r>
              <a:rPr lang="en-US" sz="800" dirty="0">
                <a:effectLst/>
                <a:latin typeface="+mj-lt"/>
                <a:ea typeface="Times New Roman"/>
                <a:cs typeface="Arial" pitchFamily="34" charset="0"/>
              </a:rPr>
              <a:t>   animals</a:t>
            </a:r>
          </a:p>
          <a:p>
            <a:pPr marL="515938" marR="0" lvl="0" indent="-60325">
              <a:lnSpc>
                <a:spcPct val="115000"/>
              </a:lnSpc>
              <a:spcBef>
                <a:spcPts val="0"/>
              </a:spcBef>
              <a:buSzPts val="1000"/>
              <a:buFont typeface="Arial" panose="020B0604020202020204" pitchFamily="34" charset="0"/>
              <a:buChar char="•"/>
            </a:pPr>
            <a:r>
              <a:rPr lang="en-US" sz="800" dirty="0">
                <a:effectLst/>
                <a:latin typeface="+mj-lt"/>
                <a:ea typeface="Times New Roman"/>
                <a:cs typeface="Arial" pitchFamily="34" charset="0"/>
              </a:rPr>
              <a:t>decomposers</a:t>
            </a:r>
            <a:endParaRPr lang="en-US" sz="800" dirty="0">
              <a:effectLst/>
              <a:latin typeface="+mj-lt"/>
              <a:ea typeface="Calibri"/>
              <a:cs typeface="Arial" pitchFamily="34" charset="0"/>
            </a:endParaRPr>
          </a:p>
        </p:txBody>
      </p:sp>
      <p:sp>
        <p:nvSpPr>
          <p:cNvPr id="21" name="Text Box 31"/>
          <p:cNvSpPr txBox="1"/>
          <p:nvPr/>
        </p:nvSpPr>
        <p:spPr>
          <a:xfrm>
            <a:off x="1140894" y="4959099"/>
            <a:ext cx="1819910" cy="22771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What is happening </a:t>
            </a:r>
            <a:br>
              <a:rPr lang="en-US" sz="950" dirty="0">
                <a:solidFill>
                  <a:srgbClr val="000000"/>
                </a:solidFill>
                <a:effectLst/>
                <a:latin typeface="+mj-lt"/>
                <a:ea typeface="Times New Roman"/>
                <a:cs typeface="Times New Roman"/>
              </a:rPr>
            </a:br>
            <a:r>
              <a:rPr lang="en-US" sz="950" dirty="0">
                <a:solidFill>
                  <a:srgbClr val="000000"/>
                </a:solidFill>
                <a:effectLst/>
                <a:latin typeface="+mj-lt"/>
                <a:ea typeface="Times New Roman"/>
                <a:cs typeface="Times New Roman"/>
              </a:rPr>
              <a:t>to energy?</a:t>
            </a:r>
            <a:endParaRPr lang="en-US" sz="950" dirty="0">
              <a:effectLst/>
              <a:latin typeface="+mj-lt"/>
              <a:ea typeface="Calibri"/>
              <a:cs typeface="Times New Roman"/>
            </a:endParaRPr>
          </a:p>
          <a:p>
            <a:pPr marL="457200" marR="0">
              <a:lnSpc>
                <a:spcPct val="115000"/>
              </a:lnSpc>
              <a:spcBef>
                <a:spcPts val="0"/>
              </a:spcBef>
              <a:spcAft>
                <a:spcPts val="300"/>
              </a:spcAft>
            </a:pPr>
            <a:r>
              <a:rPr lang="en-US" sz="800" dirty="0">
                <a:solidFill>
                  <a:srgbClr val="000000"/>
                </a:solidFill>
                <a:effectLst/>
                <a:latin typeface="+mj-lt"/>
                <a:ea typeface="Times New Roman"/>
                <a:cs typeface="Times New Roman"/>
              </a:rPr>
              <a:t>What forms of energy are involved?</a:t>
            </a:r>
            <a:endParaRPr lang="en-US" sz="80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What energy transformations take place during the chemical change?</a:t>
            </a:r>
            <a:endParaRPr lang="en-US" sz="800" dirty="0">
              <a:effectLst/>
              <a:latin typeface="+mj-lt"/>
              <a:ea typeface="Calibri"/>
              <a:cs typeface="Times New Roman"/>
            </a:endParaRPr>
          </a:p>
        </p:txBody>
      </p:sp>
      <p:sp>
        <p:nvSpPr>
          <p:cNvPr id="23" name="Text Box 37"/>
          <p:cNvSpPr txBox="1"/>
          <p:nvPr/>
        </p:nvSpPr>
        <p:spPr>
          <a:xfrm>
            <a:off x="6362697" y="4890576"/>
            <a:ext cx="1752601" cy="19773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Times New Roman"/>
              </a:rPr>
              <a:t>Evidence We </a:t>
            </a:r>
            <a:br>
              <a:rPr lang="en-US" sz="1100" b="1" dirty="0">
                <a:effectLst/>
                <a:latin typeface="+mj-lt"/>
                <a:ea typeface="Times New Roman"/>
                <a:cs typeface="Times New Roman"/>
              </a:rPr>
            </a:br>
            <a:r>
              <a:rPr lang="en-US" sz="1100" b="1" dirty="0">
                <a:effectLst/>
                <a:latin typeface="+mj-lt"/>
                <a:ea typeface="Times New Roman"/>
                <a:cs typeface="Times New Roman"/>
              </a:rPr>
              <a:t>Can Observe</a:t>
            </a:r>
            <a:endParaRPr lang="en-US" sz="1100" dirty="0">
              <a:effectLst/>
              <a:latin typeface="+mj-lt"/>
              <a:ea typeface="Calibri"/>
              <a:cs typeface="Times New Roman"/>
            </a:endParaRPr>
          </a:p>
          <a:p>
            <a:pPr marL="0" marR="0">
              <a:lnSpc>
                <a:spcPct val="115000"/>
              </a:lnSpc>
              <a:spcBef>
                <a:spcPts val="0"/>
              </a:spcBef>
              <a:spcAft>
                <a:spcPts val="300"/>
              </a:spcAft>
            </a:pPr>
            <a:r>
              <a:rPr lang="en-US" sz="800" dirty="0">
                <a:effectLst/>
                <a:latin typeface="+mj-lt"/>
                <a:ea typeface="Times New Roman"/>
                <a:cs typeface="Times New Roman"/>
              </a:rPr>
              <a:t>We can observe indicators of different forms of energy before and after chemical changes:</a:t>
            </a:r>
            <a:endParaRPr lang="en-US" sz="800" dirty="0">
              <a:effectLst/>
              <a:latin typeface="+mj-lt"/>
              <a:ea typeface="Calibri"/>
              <a:cs typeface="Times New Roman"/>
            </a:endParaRPr>
          </a:p>
          <a:p>
            <a:pPr>
              <a:lnSpc>
                <a:spcPct val="115000"/>
              </a:lnSpc>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light energy	</a:t>
            </a:r>
            <a:r>
              <a:rPr lang="en-US" sz="800" dirty="0">
                <a:ea typeface="Times New Roman"/>
                <a:cs typeface="Arial" pitchFamily="34" charset="0"/>
              </a:rPr>
              <a:t>• </a:t>
            </a:r>
            <a:r>
              <a:rPr lang="en-US" sz="800" dirty="0">
                <a:ea typeface="Times New Roman"/>
                <a:cs typeface="Times New Roman"/>
              </a:rPr>
              <a:t>heat energy</a:t>
            </a:r>
            <a:endParaRPr lang="en-US" sz="800" dirty="0">
              <a:effectLst/>
              <a:latin typeface="+mj-lt"/>
              <a:ea typeface="Calibri"/>
              <a:cs typeface="Times New Roman"/>
            </a:endParaRPr>
          </a:p>
          <a:p>
            <a:pPr marL="53975" marR="0" lvl="0" indent="-53975">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chemical energy stored in organic materials</a:t>
            </a:r>
            <a:endParaRPr lang="en-US" sz="800" dirty="0">
              <a:effectLst/>
              <a:latin typeface="+mj-lt"/>
              <a:ea typeface="Calibri"/>
              <a:cs typeface="Times New Roman"/>
            </a:endParaRPr>
          </a:p>
          <a:p>
            <a:pPr marR="0" lvl="0" algn="ctr">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motion energy</a:t>
            </a:r>
            <a:endParaRPr lang="en-US" sz="800" dirty="0">
              <a:effectLst/>
              <a:latin typeface="+mj-lt"/>
              <a:ea typeface="Calibri"/>
              <a:cs typeface="Times New Roman"/>
            </a:endParaRPr>
          </a:p>
        </p:txBody>
      </p:sp>
      <p:sp>
        <p:nvSpPr>
          <p:cNvPr id="12" name="Text Box 42"/>
          <p:cNvSpPr txBox="1"/>
          <p:nvPr/>
        </p:nvSpPr>
        <p:spPr>
          <a:xfrm>
            <a:off x="3086098" y="1447800"/>
            <a:ext cx="3133285" cy="9810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All materials (solids, liquids, and gases) are made of atoms that are bonded together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solidFill>
                  <a:srgbClr val="000000"/>
                </a:solidFill>
                <a:effectLst/>
                <a:latin typeface="+mj-lt"/>
                <a:ea typeface="Times New Roman"/>
                <a:cs typeface="Arial" pitchFamily="34" charset="0"/>
              </a:rPr>
              <a:t>Scale</a:t>
            </a:r>
            <a:r>
              <a:rPr lang="en-US" sz="800" dirty="0">
                <a:solidFill>
                  <a:srgbClr val="000000"/>
                </a:solidFill>
                <a:effectLst/>
                <a:latin typeface="+mj-lt"/>
                <a:ea typeface="Times New Roman"/>
                <a:cs typeface="Arial" pitchFamily="34" charset="0"/>
              </a:rPr>
              <a:t>: The matter movement question can be answered at the atomic-molecular, cellular, or macroscopic scale.</a:t>
            </a:r>
            <a:endParaRPr lang="en-US" sz="800" dirty="0">
              <a:effectLst/>
              <a:latin typeface="+mj-lt"/>
              <a:ea typeface="Calibri"/>
              <a:cs typeface="Arial" pitchFamily="34" charset="0"/>
            </a:endParaRPr>
          </a:p>
        </p:txBody>
      </p:sp>
      <p:sp>
        <p:nvSpPr>
          <p:cNvPr id="14" name="Text Box 8"/>
          <p:cNvSpPr txBox="1"/>
          <p:nvPr/>
        </p:nvSpPr>
        <p:spPr>
          <a:xfrm>
            <a:off x="1289051" y="1165860"/>
            <a:ext cx="1608136" cy="159078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Where are molecules moving?</a:t>
            </a:r>
            <a:endParaRPr lang="en-US" sz="95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to the location of the chemical change? </a:t>
            </a:r>
            <a:endParaRPr lang="en-US" sz="800" dirty="0">
              <a:effectLst/>
              <a:latin typeface="+mj-lt"/>
              <a:ea typeface="Calibri"/>
              <a:cs typeface="Times New Roman"/>
            </a:endParaRPr>
          </a:p>
          <a:p>
            <a:pPr marL="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away from the location of the chemical change?</a:t>
            </a:r>
            <a:endParaRPr lang="en-US" sz="800" dirty="0">
              <a:effectLst/>
              <a:latin typeface="+mj-lt"/>
              <a:ea typeface="Calibri"/>
              <a:cs typeface="Times New Roman"/>
            </a:endParaRPr>
          </a:p>
        </p:txBody>
      </p:sp>
      <p:sp>
        <p:nvSpPr>
          <p:cNvPr id="15" name="Text Box 9"/>
          <p:cNvSpPr txBox="1"/>
          <p:nvPr/>
        </p:nvSpPr>
        <p:spPr>
          <a:xfrm>
            <a:off x="6408417" y="1219200"/>
            <a:ext cx="1554481" cy="12665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Evidence We </a:t>
            </a:r>
            <a:br>
              <a:rPr lang="en-US" sz="1100" b="1" dirty="0">
                <a:solidFill>
                  <a:srgbClr val="000000"/>
                </a:solidFill>
                <a:effectLst/>
                <a:latin typeface="+mj-lt"/>
                <a:ea typeface="Times New Roman"/>
                <a:cs typeface="Arial" pitchFamily="34" charset="0"/>
              </a:rPr>
            </a:br>
            <a:r>
              <a:rPr lang="en-US" sz="1100" b="1" dirty="0">
                <a:solidFill>
                  <a:srgbClr val="000000"/>
                </a:solidFill>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Moving solids, liquids, and gases are made of moving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 change in mass shows that molecules are moving</a:t>
            </a:r>
            <a:r>
              <a:rPr lang="en-US" sz="1000" dirty="0">
                <a:solidFill>
                  <a:srgbClr val="000000"/>
                </a:solidFill>
                <a:effectLst/>
                <a:latin typeface="+mj-lt"/>
                <a:ea typeface="Times New Roman"/>
                <a:cs typeface="Arial" pitchFamily="34" charset="0"/>
              </a:rPr>
              <a:t>.</a:t>
            </a:r>
            <a:endParaRPr lang="en-US" sz="1100" dirty="0">
              <a:effectLst/>
              <a:latin typeface="+mj-lt"/>
              <a:ea typeface="Calibri"/>
              <a:cs typeface="Arial" pitchFamily="34" charset="0"/>
            </a:endParaRPr>
          </a:p>
        </p:txBody>
      </p:sp>
      <p:pic>
        <p:nvPicPr>
          <p:cNvPr id="1049" name="Picture 12"/>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255644" y="1116647"/>
            <a:ext cx="1288967" cy="356247"/>
          </a:xfrm>
          <a:prstGeom prst="rect">
            <a:avLst/>
          </a:prstGeom>
          <a:noFill/>
          <a:extLst>
            <a:ext uri="{909E8E84-426E-40dd-AFC4-6F175D3DCCD1}">
              <a14:hiddenFill xmlns:a14="http://schemas.microsoft.com/office/drawing/2010/main" xmlns="">
                <a:solidFill>
                  <a:srgbClr val="FFFFFF"/>
                </a:solidFill>
              </a14:hiddenFill>
            </a:ext>
          </a:extLst>
        </p:spPr>
      </p:pic>
      <p:pic>
        <p:nvPicPr>
          <p:cNvPr id="1046" name="Picture 17"/>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342325" y="1828800"/>
            <a:ext cx="233180" cy="236418"/>
          </a:xfrm>
          <a:prstGeom prst="rect">
            <a:avLst/>
          </a:prstGeom>
          <a:noFill/>
          <a:extLst>
            <a:ext uri="{909E8E84-426E-40dd-AFC4-6F175D3DCCD1}">
              <a14:hiddenFill xmlns:a14="http://schemas.microsoft.com/office/drawing/2010/main" xmlns="">
                <a:solidFill>
                  <a:srgbClr val="FFFFFF"/>
                </a:solidFill>
              </a14:hiddenFill>
            </a:ext>
          </a:extLst>
        </p:spPr>
      </p:pic>
      <p:pic>
        <p:nvPicPr>
          <p:cNvPr id="1045" name="Picture 19"/>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109144" y="2278182"/>
            <a:ext cx="233181" cy="236418"/>
          </a:xfrm>
          <a:prstGeom prst="rect">
            <a:avLst/>
          </a:prstGeom>
          <a:noFill/>
          <a:extLst>
            <a:ext uri="{909E8E84-426E-40dd-AFC4-6F175D3DCCD1}">
              <a14:hiddenFill xmlns:a14="http://schemas.microsoft.com/office/drawing/2010/main" xmlns="">
                <a:solidFill>
                  <a:srgbClr val="FFFFFF"/>
                </a:solidFill>
              </a14:hiddenFill>
            </a:ext>
          </a:extLst>
        </p:spPr>
      </p:pic>
      <p:pic>
        <p:nvPicPr>
          <p:cNvPr id="1047" name="Picture 21"/>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289051" y="5256684"/>
            <a:ext cx="234487" cy="237744"/>
          </a:xfrm>
          <a:prstGeom prst="rect">
            <a:avLst/>
          </a:prstGeom>
          <a:noFill/>
          <a:extLst>
            <a:ext uri="{909E8E84-426E-40dd-AFC4-6F175D3DCCD1}">
              <a14:hiddenFill xmlns:a14="http://schemas.microsoft.com/office/drawing/2010/main" xmlns="">
                <a:solidFill>
                  <a:srgbClr val="FFFFFF"/>
                </a:solidFill>
              </a14:hiddenFill>
            </a:ext>
          </a:extLst>
        </p:spPr>
      </p:pic>
      <p:pic>
        <p:nvPicPr>
          <p:cNvPr id="42" name="Picture 12"/>
          <p:cNvPicPr>
            <a:picLocks noChangeAspect="1" noChangeArrowheads="1"/>
          </p:cNvPicPr>
          <p:nvPr/>
        </p:nvPicPr>
        <p:blipFill>
          <a:blip r:embed="rId13" cstate="screen">
            <a:extLst>
              <a:ext uri="{28A0092B-C50C-407E-A947-70E740481C1C}">
                <a14:useLocalDpi xmlns:a14="http://schemas.microsoft.com/office/drawing/2010/main"/>
              </a:ext>
            </a:extLst>
          </a:blip>
          <a:stretch>
            <a:fillRect/>
          </a:stretch>
        </p:blipFill>
        <p:spPr bwMode="auto">
          <a:xfrm>
            <a:off x="3256973" y="2973809"/>
            <a:ext cx="1288287" cy="356247"/>
          </a:xfrm>
          <a:prstGeom prst="rect">
            <a:avLst/>
          </a:prstGeom>
          <a:noFill/>
          <a:extLst>
            <a:ext uri="{909E8E84-426E-40dd-AFC4-6F175D3DCCD1}">
              <a14:hiddenFill xmlns:a14="http://schemas.microsoft.com/office/drawing/2010/main" xmlns="">
                <a:solidFill>
                  <a:srgbClr val="FFFFFF"/>
                </a:solidFill>
              </a14:hiddenFill>
            </a:ext>
          </a:extLst>
        </p:spPr>
      </p:pic>
      <p:pic>
        <p:nvPicPr>
          <p:cNvPr id="52" name="Picture 12"/>
          <p:cNvPicPr>
            <a:picLocks noChangeAspect="1" noChangeArrowheads="1"/>
          </p:cNvPicPr>
          <p:nvPr/>
        </p:nvPicPr>
        <p:blipFill>
          <a:blip r:embed="rId14" cstate="screen">
            <a:extLst>
              <a:ext uri="{28A0092B-C50C-407E-A947-70E740481C1C}">
                <a14:useLocalDpi xmlns:a14="http://schemas.microsoft.com/office/drawing/2010/main"/>
              </a:ext>
            </a:extLst>
          </a:blip>
          <a:stretch>
            <a:fillRect/>
          </a:stretch>
        </p:blipFill>
        <p:spPr bwMode="auto">
          <a:xfrm>
            <a:off x="3255984" y="4849343"/>
            <a:ext cx="1288287" cy="356247"/>
          </a:xfrm>
          <a:prstGeom prst="rect">
            <a:avLst/>
          </a:prstGeom>
          <a:noFill/>
          <a:extLst>
            <a:ext uri="{909E8E84-426E-40dd-AFC4-6F175D3DCCD1}">
              <a14:hiddenFill xmlns:a14="http://schemas.microsoft.com/office/drawing/2010/main" xmlns="">
                <a:solidFill>
                  <a:srgbClr val="FFFFFF"/>
                </a:solidFill>
              </a14:hiddenFill>
            </a:ext>
          </a:extLst>
        </p:spPr>
      </p:pic>
      <p:sp>
        <p:nvSpPr>
          <p:cNvPr id="17" name="Text Box 14"/>
          <p:cNvSpPr txBox="1"/>
          <p:nvPr/>
        </p:nvSpPr>
        <p:spPr>
          <a:xfrm>
            <a:off x="1174749" y="2994978"/>
            <a:ext cx="1705610" cy="16294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Question</a:t>
            </a:r>
            <a:endParaRPr lang="en-US" sz="1100" dirty="0">
              <a:effectLst/>
              <a:latin typeface="+mj-lt"/>
              <a:ea typeface="Calibri"/>
              <a:cs typeface="Arial" pitchFamily="34" charset="0"/>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Arial" pitchFamily="34" charset="0"/>
              </a:rPr>
              <a:t>How are atoms in molecules being rearranged into </a:t>
            </a:r>
            <a:br>
              <a:rPr lang="en-US" sz="950" dirty="0">
                <a:solidFill>
                  <a:srgbClr val="000000"/>
                </a:solidFill>
                <a:effectLst/>
                <a:latin typeface="+mj-lt"/>
                <a:ea typeface="Times New Roman"/>
                <a:cs typeface="Arial" pitchFamily="34" charset="0"/>
              </a:rPr>
            </a:br>
            <a:r>
              <a:rPr lang="en-US" sz="950" dirty="0">
                <a:solidFill>
                  <a:srgbClr val="000000"/>
                </a:solidFill>
                <a:effectLst/>
                <a:latin typeface="+mj-lt"/>
                <a:ea typeface="Times New Roman"/>
                <a:cs typeface="Arial" pitchFamily="34" charset="0"/>
              </a:rPr>
              <a:t>different molecules?</a:t>
            </a:r>
            <a:endParaRPr lang="en-US" sz="950" dirty="0">
              <a:effectLst/>
              <a:latin typeface="+mj-lt"/>
              <a:ea typeface="Calibri"/>
              <a:cs typeface="Arial" pitchFamily="34" charset="0"/>
            </a:endParaRPr>
          </a:p>
          <a:p>
            <a:pPr marL="228600" marR="0" indent="22860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molecules are carbon atoms in before and after the chemical change?</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other molecules are involved?</a:t>
            </a:r>
            <a:endParaRPr lang="en-US" sz="800" dirty="0">
              <a:effectLst/>
              <a:latin typeface="+mj-lt"/>
              <a:ea typeface="Calibri"/>
              <a:cs typeface="Arial" pitchFamily="34" charset="0"/>
            </a:endParaRPr>
          </a:p>
        </p:txBody>
      </p:sp>
      <p:pic>
        <p:nvPicPr>
          <p:cNvPr id="1048" name="Picture 20"/>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1060912" y="3301278"/>
            <a:ext cx="234488" cy="237744"/>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 Box 10"/>
          <p:cNvSpPr txBox="1"/>
          <p:nvPr/>
        </p:nvSpPr>
        <p:spPr>
          <a:xfrm>
            <a:off x="3060699" y="3245144"/>
            <a:ext cx="3158685" cy="129044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last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can be rearranged </a:t>
            </a:r>
            <a:r>
              <a:rPr lang="en-US" sz="800" dirty="0">
                <a:effectLst/>
                <a:latin typeface="+mj-lt"/>
                <a:ea typeface="Times New Roman"/>
                <a:cs typeface="Arial" pitchFamily="34" charset="0"/>
              </a:rPr>
              <a:t>to make new molecules, but not created or destroyed.</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Carbon atoms are bound to other atoms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matter change question is always answered at the atomic-molecular scale.</a:t>
            </a:r>
            <a:endParaRPr lang="en-US" sz="800" dirty="0">
              <a:effectLst/>
              <a:latin typeface="+mj-lt"/>
              <a:ea typeface="Calibri"/>
              <a:cs typeface="Arial" pitchFamily="34" charset="0"/>
            </a:endParaRPr>
          </a:p>
        </p:txBody>
      </p:sp>
      <p:sp>
        <p:nvSpPr>
          <p:cNvPr id="22" name="Text Box 32"/>
          <p:cNvSpPr txBox="1"/>
          <p:nvPr/>
        </p:nvSpPr>
        <p:spPr>
          <a:xfrm>
            <a:off x="3086099" y="5123347"/>
            <a:ext cx="3200399" cy="130270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lasts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can be transformed</a:t>
            </a:r>
            <a:r>
              <a:rPr lang="en-US" sz="800" dirty="0">
                <a:effectLst/>
                <a:latin typeface="+mj-lt"/>
                <a:ea typeface="Times New Roman"/>
                <a:cs typeface="Arial" pitchFamily="34" charset="0"/>
              </a:rPr>
              <a:t>, but not created or destroyed. </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C-C and C-H bonds have more stored chemical energy than C-O and H-O bonds.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energy change question can be answered at the atomic-molecular, cellular, or macroscopic scales.</a:t>
            </a:r>
            <a:endParaRPr lang="en-US" sz="800" dirty="0">
              <a:effectLst/>
              <a:latin typeface="+mj-lt"/>
              <a:ea typeface="Calibri"/>
              <a:cs typeface="Arial" pitchFamily="34" charset="0"/>
            </a:endParaRPr>
          </a:p>
        </p:txBody>
      </p:sp>
      <p:sp>
        <p:nvSpPr>
          <p:cNvPr id="5" name="TextBox 4"/>
          <p:cNvSpPr txBox="1"/>
          <p:nvPr/>
        </p:nvSpPr>
        <p:spPr>
          <a:xfrm>
            <a:off x="783770" y="104500"/>
            <a:ext cx="7721384" cy="584776"/>
          </a:xfrm>
          <a:prstGeom prst="rect">
            <a:avLst/>
          </a:prstGeom>
          <a:noFill/>
        </p:spPr>
        <p:txBody>
          <a:bodyPr wrap="none" rtlCol="0">
            <a:spAutoFit/>
          </a:bodyPr>
          <a:lstStyle/>
          <a:p>
            <a:r>
              <a:rPr lang="en-US" sz="3200" dirty="0"/>
              <a:t>Good answers to questions about plant cells</a:t>
            </a:r>
          </a:p>
        </p:txBody>
      </p:sp>
      <p:sp>
        <p:nvSpPr>
          <p:cNvPr id="2" name="Slide Number Placeholder 1">
            <a:extLst>
              <a:ext uri="{FF2B5EF4-FFF2-40B4-BE49-F238E27FC236}">
                <a16:creationId xmlns:a16="http://schemas.microsoft.com/office/drawing/2014/main" id="{41E6BFC7-1E4A-4900-99C0-50D62F8EB291}"/>
              </a:ext>
            </a:extLst>
          </p:cNvPr>
          <p:cNvSpPr>
            <a:spLocks noGrp="1"/>
          </p:cNvSpPr>
          <p:nvPr>
            <p:ph type="sldNum" sz="quarter" idx="12"/>
          </p:nvPr>
        </p:nvSpPr>
        <p:spPr/>
        <p:txBody>
          <a:bodyPr/>
          <a:lstStyle/>
          <a:p>
            <a:fld id="{D3A1C050-F6FE-0E43-A9D0-F8EEADE3D1E4}" type="slidenum">
              <a:rPr lang="en-US" smtClean="0"/>
              <a:pPr/>
              <a:t>4</a:t>
            </a:fld>
            <a:endParaRPr lang="en-US"/>
          </a:p>
        </p:txBody>
      </p:sp>
    </p:spTree>
    <p:extLst>
      <p:ext uri="{BB962C8B-B14F-4D97-AF65-F5344CB8AC3E}">
        <p14:creationId xmlns:p14="http://schemas.microsoft.com/office/powerpoint/2010/main" val="41527928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Share Your Answers</a:t>
            </a:r>
          </a:p>
        </p:txBody>
      </p:sp>
      <p:sp>
        <p:nvSpPr>
          <p:cNvPr id="6" name="Content Placeholder 5"/>
          <p:cNvSpPr>
            <a:spLocks noGrp="1"/>
          </p:cNvSpPr>
          <p:nvPr>
            <p:ph idx="1"/>
          </p:nvPr>
        </p:nvSpPr>
        <p:spPr/>
        <p:txBody>
          <a:bodyPr>
            <a:normAutofit/>
          </a:bodyPr>
          <a:lstStyle/>
          <a:p>
            <a:r>
              <a:rPr lang="en-US" dirty="0"/>
              <a:t>How did you explain each of the three functions?</a:t>
            </a:r>
          </a:p>
          <a:p>
            <a:r>
              <a:rPr lang="en-US" dirty="0"/>
              <a:t>Do your explanations answer the Three Questions?</a:t>
            </a:r>
          </a:p>
          <a:p>
            <a:r>
              <a:rPr lang="en-US" dirty="0"/>
              <a:t>How do your answers compare to your classmates?</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5</a:t>
            </a:fld>
            <a:endParaRPr lang="en-US" sz="1800" kern="0">
              <a:solidFill>
                <a:sysClr val="windowText" lastClr="000000"/>
              </a:solidFill>
            </a:endParaRPr>
          </a:p>
        </p:txBody>
      </p:sp>
    </p:spTree>
    <p:extLst>
      <p:ext uri="{BB962C8B-B14F-4D97-AF65-F5344CB8AC3E}">
        <p14:creationId xmlns:p14="http://schemas.microsoft.com/office/powerpoint/2010/main" val="23374323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have your ideas changed?</a:t>
            </a:r>
          </a:p>
        </p:txBody>
      </p:sp>
      <p:sp>
        <p:nvSpPr>
          <p:cNvPr id="3" name="Content Placeholder 2"/>
          <p:cNvSpPr>
            <a:spLocks noGrp="1"/>
          </p:cNvSpPr>
          <p:nvPr>
            <p:ph idx="1"/>
          </p:nvPr>
        </p:nvSpPr>
        <p:spPr/>
        <p:txBody>
          <a:bodyPr>
            <a:normAutofit fontScale="92500" lnSpcReduction="10000"/>
          </a:bodyPr>
          <a:lstStyle/>
          <a:p>
            <a:r>
              <a:rPr lang="en-US" dirty="0"/>
              <a:t>Gather together your process tools for the unit (Expressing Ideas and Questions Tool, Predictions and Planning Tool, &amp; Evidence-Based Argument Tool, Explanations Tools).</a:t>
            </a:r>
          </a:p>
          <a:p>
            <a:r>
              <a:rPr lang="en-US" dirty="0"/>
              <a:t>How have your ideas changed related to:</a:t>
            </a:r>
          </a:p>
          <a:p>
            <a:pPr lvl="1"/>
            <a:r>
              <a:rPr lang="en-US" dirty="0"/>
              <a:t>Scale?</a:t>
            </a:r>
          </a:p>
          <a:p>
            <a:pPr lvl="1"/>
            <a:r>
              <a:rPr lang="en-US" dirty="0"/>
              <a:t>Movement?</a:t>
            </a:r>
          </a:p>
          <a:p>
            <a:pPr lvl="1"/>
            <a:r>
              <a:rPr lang="en-US" dirty="0"/>
              <a:t>Carbon?</a:t>
            </a:r>
          </a:p>
          <a:p>
            <a:r>
              <a:rPr lang="en-US" dirty="0"/>
              <a:t>What do you know now about how plants grow, move, and function that you didn’t know before this unit?</a:t>
            </a:r>
          </a:p>
        </p:txBody>
      </p:sp>
      <p:sp>
        <p:nvSpPr>
          <p:cNvPr id="4" name="Slide Number Placeholder 3"/>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29949768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1990</TotalTime>
  <Words>1165</Words>
  <Application>Microsoft Macintosh PowerPoint</Application>
  <PresentationFormat>On-screen Show (4:3)</PresentationFormat>
  <Paragraphs>134</Paragraphs>
  <Slides>6</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ＭＳ Ｐゴシック</vt:lpstr>
      <vt:lpstr>Arial</vt:lpstr>
      <vt:lpstr>Calibri</vt:lpstr>
      <vt:lpstr>Times New Roman</vt:lpstr>
      <vt:lpstr>Office Theme</vt:lpstr>
      <vt:lpstr>Plants Unit Activity 6.2: Functions of All Plants</vt:lpstr>
      <vt:lpstr>PowerPoint Presentation</vt:lpstr>
      <vt:lpstr>Explaining What Plants Have in Common</vt:lpstr>
      <vt:lpstr>PowerPoint Presentation</vt:lpstr>
      <vt:lpstr>Share Your Answers</vt:lpstr>
      <vt:lpstr>How have your ideas changed?</vt:lpstr>
    </vt:vector>
  </TitlesOfParts>
  <Company>Michigan State University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Edwards, Kirsten</cp:lastModifiedBy>
  <cp:revision>107</cp:revision>
  <dcterms:created xsi:type="dcterms:W3CDTF">2013-03-15T22:46:26Z</dcterms:created>
  <dcterms:modified xsi:type="dcterms:W3CDTF">2019-09-02T17:21:59Z</dcterms:modified>
</cp:coreProperties>
</file>