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79" r:id="rId2"/>
    <p:sldId id="339" r:id="rId3"/>
    <p:sldId id="281" r:id="rId4"/>
    <p:sldId id="282" r:id="rId5"/>
    <p:sldId id="283"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750" autoAdjust="0"/>
  </p:normalViewPr>
  <p:slideViewPr>
    <p:cSldViewPr snapToGrid="0" snapToObjects="1">
      <p:cViewPr varScale="1">
        <p:scale>
          <a:sx n="67" d="100"/>
          <a:sy n="67" d="100"/>
        </p:scale>
        <p:origin x="1120" y="176"/>
      </p:cViewPr>
      <p:guideLst>
        <p:guide orient="horz" pos="2160"/>
        <p:guide pos="2880"/>
      </p:guideLst>
    </p:cSldViewPr>
  </p:slideViewPr>
  <p:notesTextViewPr>
    <p:cViewPr>
      <p:scale>
        <a:sx n="100" d="100"/>
        <a:sy n="100" d="100"/>
      </p:scale>
      <p:origin x="0" y="-1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8/26/19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Pre-Activity 0.1GL Plant Growth Investigation Set Up PPT.</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Have students work in groups of four.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student will plant one radish seed in the plant gel. </a:t>
            </a:r>
          </a:p>
          <a:p>
            <a:r>
              <a:rPr lang="en-US" sz="1200" kern="1200" dirty="0">
                <a:solidFill>
                  <a:schemeClr val="tx1"/>
                </a:solidFill>
                <a:effectLst/>
                <a:latin typeface="+mn-lt"/>
                <a:ea typeface="+mn-ea"/>
                <a:cs typeface="+mn-cs"/>
              </a:rPr>
              <a:t>Four plants will allow each group to do at least one of the experimental treatments in </a:t>
            </a:r>
            <a:r>
              <a:rPr lang="en-US" sz="1200" i="1" kern="1200" dirty="0">
                <a:solidFill>
                  <a:schemeClr val="tx1"/>
                </a:solidFill>
                <a:effectLst/>
                <a:latin typeface="+mn-lt"/>
                <a:ea typeface="+mn-ea"/>
                <a:cs typeface="+mn-cs"/>
              </a:rPr>
              <a:t>Activity 3.2 Plants in the Light and Dark</a:t>
            </a:r>
            <a:r>
              <a:rPr lang="en-US" sz="1200" kern="1200" dirty="0">
                <a:solidFill>
                  <a:schemeClr val="tx1"/>
                </a:solidFill>
                <a:effectLst/>
                <a:latin typeface="+mn-lt"/>
                <a:ea typeface="+mn-ea"/>
                <a:cs typeface="+mn-cs"/>
              </a:rPr>
              <a:t> and have multiple measures to compare for </a:t>
            </a:r>
            <a:r>
              <a:rPr lang="en-US" sz="1200" i="1" kern="1200" dirty="0">
                <a:solidFill>
                  <a:schemeClr val="tx1"/>
                </a:solidFill>
                <a:effectLst/>
                <a:latin typeface="+mn-lt"/>
                <a:ea typeface="+mn-ea"/>
                <a:cs typeface="+mn-cs"/>
              </a:rPr>
              <a:t>Activity 3.4GL Observing Plants’ Mass Changes</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DB7D55E-643B-0942-A066-BAB781635AC2}" type="slidenum">
              <a:rPr lang="en-US" smtClean="0"/>
              <a:t>2</a:t>
            </a:fld>
            <a:endParaRPr lang="en-US" dirty="0"/>
          </a:p>
        </p:txBody>
      </p:sp>
    </p:spTree>
    <p:extLst>
      <p:ext uri="{BB962C8B-B14F-4D97-AF65-F5344CB8AC3E}">
        <p14:creationId xmlns:p14="http://schemas.microsoft.com/office/powerpoint/2010/main" val="38590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calculate the mass of the solid plant gel in their test tubes.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follow the steps in Part A of their Pre-Lesson 0.2GL Plant Growth Investigation Setup Worksheet. </a:t>
            </a:r>
          </a:p>
          <a:p>
            <a:pPr marL="171450" lvl="0" indent="-171450">
              <a:buFont typeface="Arial"/>
              <a:buChar char="•"/>
            </a:pPr>
            <a:r>
              <a:rPr lang="en-US" sz="1200" kern="1200" dirty="0">
                <a:solidFill>
                  <a:schemeClr val="tx1"/>
                </a:solidFill>
                <a:effectLst/>
                <a:latin typeface="+mn-lt"/>
                <a:ea typeface="+mn-ea"/>
                <a:cs typeface="+mn-cs"/>
              </a:rPr>
              <a:t>Show students slide 3 of Pre-Lesson 0.2GL Plant Growth Investigation Setup PPT.</a:t>
            </a:r>
          </a:p>
          <a:p>
            <a:pPr marL="171450" lvl="0" indent="-171450">
              <a:buFont typeface="Arial"/>
              <a:buChar char="•"/>
            </a:pPr>
            <a:r>
              <a:rPr lang="en-US" sz="1200" kern="1200" dirty="0">
                <a:solidFill>
                  <a:schemeClr val="tx1"/>
                </a:solidFill>
                <a:effectLst/>
                <a:latin typeface="+mn-lt"/>
                <a:ea typeface="+mn-ea"/>
                <a:cs typeface="+mn-cs"/>
              </a:rPr>
              <a:t>Students should use the percentage they calculated from Pre-Activity 0.1 for how much solid is in the hydrated gel (should be ~1.4%). Students should understand that very little solid matter is added to the system through the addition of the Ionic Grow nutrient mixture. Following are our calculations through which you may choose to walk students or which you may just use as your own background knowledge.</a:t>
            </a:r>
          </a:p>
          <a:p>
            <a:pPr marL="171450" lvl="0" indent="-171450">
              <a:buFont typeface="Arial"/>
              <a:buChar char="•"/>
            </a:pPr>
            <a:r>
              <a:rPr lang="en-US" sz="1200" i="1" kern="1200" dirty="0">
                <a:solidFill>
                  <a:schemeClr val="tx1"/>
                </a:solidFill>
                <a:effectLst/>
                <a:latin typeface="+mn-lt"/>
                <a:ea typeface="+mn-ea"/>
                <a:cs typeface="+mn-cs"/>
              </a:rPr>
              <a:t>Each gram of gel crystals absorbs 70 grams of water, so hydrated crystals are about 1.4% solid mass and 98.6% water. Each gram of water contains 0.015% Ionic Grow solids, so 1 gram of rehydrated gel contains 0.0089 grams of Ionic Grow dry mass.</a:t>
            </a:r>
            <a:endParaRPr lang="en-US"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There are 0.25 grams dry gel crystals + 0.0038 grams dry Ionic Grow = ~0.25 grams dry mass in each 37 mL test tube</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Note that radish seeds and the solids in the Ionic Grow mixture turn out to have tiny masses—less than 0.01 grams. Even though the scales show 0.01g precision, they aren’t really that accurate, so the best way to deal with masses less than 0.01 g is to treat them as 0, or too small to measure. Otherwise, students will have a sense of false precision. For the purposes of this activity, when students are recording a mass that is less than 0.01g, they should be writing, “&lt;0.01g.” When doing calculations with this number, they should treat it as a zero. </a:t>
            </a:r>
          </a:p>
          <a:p>
            <a:pPr marL="171450" indent="-171450">
              <a:buFont typeface="Arial"/>
              <a:buChar char="•"/>
            </a:pPr>
            <a:r>
              <a:rPr lang="en-US" sz="1200" kern="1200" dirty="0">
                <a:solidFill>
                  <a:schemeClr val="tx1"/>
                </a:solidFill>
                <a:effectLst/>
                <a:latin typeface="+mn-lt"/>
                <a:ea typeface="+mn-ea"/>
                <a:cs typeface="+mn-cs"/>
              </a:rPr>
              <a:t>Tell students the dry mass calculations will be important later as they measure how their plants grow and try to determine where the mass of the growing plants comes from.</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t>3</a:t>
            </a:fld>
            <a:endParaRPr lang="en-US"/>
          </a:p>
        </p:txBody>
      </p:sp>
    </p:spTree>
    <p:extLst>
      <p:ext uri="{BB962C8B-B14F-4D97-AF65-F5344CB8AC3E}">
        <p14:creationId xmlns:p14="http://schemas.microsoft.com/office/powerpoint/2010/main" val="266123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 Have students calculate the mass of all solids in their test tubes.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follow the steps in Part B of their Pre-Lesson 0.2GL Plant Growth Investigation Setup Worksheet. </a:t>
            </a:r>
          </a:p>
          <a:p>
            <a:pPr marL="171450" lvl="0" indent="-171450">
              <a:buFont typeface="Arial"/>
              <a:buChar char="•"/>
            </a:pPr>
            <a:r>
              <a:rPr lang="en-US" sz="1200" kern="1200" dirty="0">
                <a:solidFill>
                  <a:schemeClr val="tx1"/>
                </a:solidFill>
                <a:effectLst/>
                <a:latin typeface="+mn-lt"/>
                <a:ea typeface="+mn-ea"/>
                <a:cs typeface="+mn-cs"/>
              </a:rPr>
              <a:t>Show students slide 4 of Pre-Lesson 0.2GL Plant Growth Investigation Setup PPT.</a:t>
            </a:r>
          </a:p>
          <a:p>
            <a:pPr marL="171450" lvl="0" indent="-171450">
              <a:buFont typeface="Arial"/>
              <a:buChar char="•"/>
            </a:pPr>
            <a:r>
              <a:rPr lang="en-US" sz="1200" kern="1200" dirty="0">
                <a:solidFill>
                  <a:schemeClr val="tx1"/>
                </a:solidFill>
                <a:effectLst/>
                <a:latin typeface="+mn-lt"/>
                <a:ea typeface="+mn-ea"/>
                <a:cs typeface="+mn-cs"/>
              </a:rPr>
              <a:t>Remind students that the plants will need 3-4 weeks to grow before they are large enough to begin the rest of the Plants unit. </a:t>
            </a:r>
          </a:p>
          <a:p>
            <a:pPr marL="171450" indent="-171450">
              <a:buFont typeface="Arial"/>
              <a:buChar char="•"/>
            </a:pPr>
            <a:r>
              <a:rPr lang="en-US" sz="1200" kern="1200" dirty="0">
                <a:solidFill>
                  <a:schemeClr val="tx1"/>
                </a:solidFill>
                <a:effectLst/>
                <a:latin typeface="+mn-lt"/>
                <a:ea typeface="+mn-ea"/>
                <a:cs typeface="+mn-cs"/>
              </a:rPr>
              <a:t>Place the test tubes about 12-16 inches under the grow lights or in a sunny windowsill.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138866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Plant maintenance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table in Part C in the Pre-Lesson 0.2GL Plant Growth Investigation Setup Worksheet for students to track their observations and ongoing watering of their radish plants.</a:t>
            </a:r>
          </a:p>
          <a:p>
            <a:pPr marL="171450" lvl="0" indent="-171450">
              <a:buFont typeface="Arial"/>
              <a:buChar char="•"/>
            </a:pPr>
            <a:r>
              <a:rPr lang="en-US" sz="1200" kern="1200" dirty="0">
                <a:solidFill>
                  <a:schemeClr val="tx1"/>
                </a:solidFill>
                <a:effectLst/>
                <a:latin typeface="+mn-lt"/>
                <a:ea typeface="+mn-ea"/>
                <a:cs typeface="+mn-cs"/>
              </a:rPr>
              <a:t>Show students slide 5 of the Pre-Lesson 0.2GL Plant Growth Investigation Setup PPT.</a:t>
            </a:r>
          </a:p>
          <a:p>
            <a:pPr marL="171450" lvl="0" indent="-171450">
              <a:buFont typeface="Arial"/>
              <a:buChar char="•"/>
            </a:pPr>
            <a:r>
              <a:rPr lang="en-US" sz="1200" kern="1200" dirty="0">
                <a:solidFill>
                  <a:schemeClr val="tx1"/>
                </a:solidFill>
                <a:effectLst/>
                <a:latin typeface="+mn-lt"/>
                <a:ea typeface="+mn-ea"/>
                <a:cs typeface="+mn-cs"/>
              </a:rPr>
              <a:t>The gel is designed to water the plants for at least a week (probably 2) prior to needing additional nutrient mixture input.</a:t>
            </a:r>
          </a:p>
          <a:p>
            <a:pPr marL="171450" lvl="0" indent="-171450">
              <a:buFont typeface="Arial"/>
              <a:buChar char="•"/>
            </a:pPr>
            <a:r>
              <a:rPr lang="en-US" sz="1200" kern="1200" dirty="0">
                <a:solidFill>
                  <a:schemeClr val="tx1"/>
                </a:solidFill>
                <a:effectLst/>
                <a:latin typeface="+mn-lt"/>
                <a:ea typeface="+mn-ea"/>
                <a:cs typeface="+mn-cs"/>
              </a:rPr>
              <a:t>Prepare another gallon of nutrient mixture (4 teaspoons Ionic Grow to 1 gallon distilled water) to add if needed to the tubes once most of the mixture has been extracted from the gel by the plants. Add nutrient mixture to the test tubes when the gel has subsided enough (~50% from initial volume) that the plants are in danger of wilting. Ketchup bottles (with the nozzles) work well for adding water. Only add an inch or two of the mixture at a time. Adding to much risks drowning the plants or creating an optimal environment for algal growth.</a:t>
            </a:r>
          </a:p>
          <a:p>
            <a:pPr marL="171450" indent="-171450">
              <a:buFont typeface="Arial"/>
              <a:buChar char="•"/>
            </a:pPr>
            <a:r>
              <a:rPr lang="en-US" sz="1200" kern="1200" dirty="0">
                <a:solidFill>
                  <a:schemeClr val="tx1"/>
                </a:solidFill>
                <a:effectLst/>
                <a:latin typeface="+mn-lt"/>
                <a:ea typeface="+mn-ea"/>
                <a:cs typeface="+mn-cs"/>
              </a:rPr>
              <a:t>The percentage of Ionic Grow dry mass in the nutrient mixture is 0.015%. Walk students through the appropriate calculation to determine the dry mass added each time to each system when the radish plants are watered. Note: the dry mass added to the tubes via the nutrient solution will be negligible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248204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i="1" dirty="0">
                <a:latin typeface="Arial"/>
                <a:cs typeface="Arial"/>
              </a:rPr>
              <a:t>Plants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Pre-Activity 0.2GL:</a:t>
            </a:r>
            <a:br>
              <a:rPr lang="en-US" dirty="0">
                <a:latin typeface="Arial"/>
                <a:cs typeface="Arial"/>
              </a:rPr>
            </a:br>
            <a:r>
              <a:rPr lang="en-US" dirty="0">
                <a:latin typeface="Arial"/>
                <a:cs typeface="Arial"/>
              </a:rPr>
              <a:t>Plant Growth Investigation Set Up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021" y="3925267"/>
            <a:ext cx="1315215" cy="2492811"/>
          </a:xfrm>
          <a:prstGeom prst="rect">
            <a:avLst/>
          </a:prstGeom>
        </p:spPr>
      </p:pic>
      <p:sp>
        <p:nvSpPr>
          <p:cNvPr id="8" name="Slide Number Placeholder 7">
            <a:extLst>
              <a:ext uri="{FF2B5EF4-FFF2-40B4-BE49-F238E27FC236}">
                <a16:creationId xmlns:a16="http://schemas.microsoft.com/office/drawing/2014/main" id="{201FBAC4-76C6-4FD3-A5A6-50E2450954B3}"/>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35319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a:xfrm rot="18073251">
            <a:off x="1953559" y="3243157"/>
            <a:ext cx="2182745" cy="838017"/>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906" tIns="37453" rIns="74906" bIns="37453" spcCol="0" rtlCol="0" anchor="ctr"/>
          <a:lstStyle/>
          <a:p>
            <a:pPr algn="ctr"/>
            <a:r>
              <a:rPr lang="en-US" sz="1228" dirty="0"/>
              <a:t> Inquiry </a:t>
            </a:r>
          </a:p>
          <a:p>
            <a:pPr algn="ctr"/>
            <a:r>
              <a:rPr lang="en-US" sz="1228" dirty="0"/>
              <a:t>(up the triangle)</a:t>
            </a:r>
          </a:p>
        </p:txBody>
      </p:sp>
      <p:sp>
        <p:nvSpPr>
          <p:cNvPr id="27" name="Oval 26"/>
          <p:cNvSpPr/>
          <p:nvPr/>
        </p:nvSpPr>
        <p:spPr>
          <a:xfrm>
            <a:off x="4943801" y="3244405"/>
            <a:ext cx="637794" cy="636109"/>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68580" rIns="0" rtlCol="0" anchor="ctr"/>
          <a:lstStyle/>
          <a:p>
            <a:pPr algn="ctr"/>
            <a:r>
              <a:rPr lang="en-US" sz="720" dirty="0"/>
              <a:t>Molecular Models</a:t>
            </a:r>
          </a:p>
        </p:txBody>
      </p:sp>
      <p:grpSp>
        <p:nvGrpSpPr>
          <p:cNvPr id="2" name="Group 1"/>
          <p:cNvGrpSpPr/>
          <p:nvPr/>
        </p:nvGrpSpPr>
        <p:grpSpPr>
          <a:xfrm>
            <a:off x="3139269" y="3112794"/>
            <a:ext cx="2883139" cy="2556227"/>
            <a:chOff x="4507764" y="4440123"/>
            <a:chExt cx="5632799" cy="4994109"/>
          </a:xfrm>
        </p:grpSpPr>
        <p:grpSp>
          <p:nvGrpSpPr>
            <p:cNvPr id="12" name="Group 11"/>
            <p:cNvGrpSpPr/>
            <p:nvPr/>
          </p:nvGrpSpPr>
          <p:grpSpPr>
            <a:xfrm>
              <a:off x="4507764" y="4440123"/>
              <a:ext cx="5632799" cy="4910880"/>
              <a:chOff x="7749620" y="4073100"/>
              <a:chExt cx="5632799" cy="4910880"/>
            </a:xfrm>
          </p:grpSpPr>
          <p:sp>
            <p:nvSpPr>
              <p:cNvPr id="13" name="Isosceles Triangle 12"/>
              <p:cNvSpPr/>
              <p:nvPr/>
            </p:nvSpPr>
            <p:spPr>
              <a:xfrm>
                <a:off x="7749620" y="4073100"/>
                <a:ext cx="5632799" cy="4910880"/>
              </a:xfrm>
              <a:prstGeom prst="triangle">
                <a:avLst/>
              </a:prstGeom>
            </p:spPr>
            <p:style>
              <a:lnRef idx="1">
                <a:schemeClr val="accent1"/>
              </a:lnRef>
              <a:fillRef idx="3">
                <a:schemeClr val="accent1"/>
              </a:fillRef>
              <a:effectRef idx="2">
                <a:schemeClr val="accent1"/>
              </a:effectRef>
              <a:fontRef idx="minor">
                <a:schemeClr val="lt1"/>
              </a:fontRef>
            </p:style>
            <p:txBody>
              <a:bodyPr lIns="74906" tIns="37453" rIns="74906" bIns="37453" spcCol="0" rtlCol="0" anchor="ctr"/>
              <a:lstStyle/>
              <a:p>
                <a:pPr algn="ctr"/>
                <a:endParaRPr lang="en-US" sz="922" dirty="0"/>
              </a:p>
            </p:txBody>
          </p:sp>
          <p:cxnSp>
            <p:nvCxnSpPr>
              <p:cNvPr id="14" name="Straight Connector 13"/>
              <p:cNvCxnSpPr/>
              <p:nvPr/>
            </p:nvCxnSpPr>
            <p:spPr>
              <a:xfrm>
                <a:off x="9383616" y="6140723"/>
                <a:ext cx="2379473"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562409" y="7569285"/>
                <a:ext cx="4008883"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593088" y="7581035"/>
                <a:ext cx="2055208" cy="550194"/>
              </a:xfrm>
              <a:prstGeom prst="rect">
                <a:avLst/>
              </a:prstGeom>
              <a:noFill/>
            </p:spPr>
            <p:txBody>
              <a:bodyPr wrap="none" rtlCol="0">
                <a:spAutoFit/>
              </a:bodyPr>
              <a:lstStyle/>
              <a:p>
                <a:r>
                  <a:rPr lang="en-US" sz="1230" b="1" dirty="0"/>
                  <a:t>Observations</a:t>
                </a:r>
              </a:p>
            </p:txBody>
          </p:sp>
          <p:sp>
            <p:nvSpPr>
              <p:cNvPr id="17" name="TextBox 16"/>
              <p:cNvSpPr txBox="1"/>
              <p:nvPr/>
            </p:nvSpPr>
            <p:spPr>
              <a:xfrm>
                <a:off x="9880845" y="6075085"/>
                <a:ext cx="1428097" cy="550194"/>
              </a:xfrm>
              <a:prstGeom prst="rect">
                <a:avLst/>
              </a:prstGeom>
              <a:noFill/>
            </p:spPr>
            <p:txBody>
              <a:bodyPr wrap="none" rtlCol="0">
                <a:spAutoFit/>
              </a:bodyPr>
              <a:lstStyle/>
              <a:p>
                <a:r>
                  <a:rPr lang="en-US" sz="1230" b="1" dirty="0"/>
                  <a:t>Patterns</a:t>
                </a:r>
              </a:p>
            </p:txBody>
          </p:sp>
          <p:sp>
            <p:nvSpPr>
              <p:cNvPr id="18" name="TextBox 17"/>
              <p:cNvSpPr txBox="1"/>
              <p:nvPr/>
            </p:nvSpPr>
            <p:spPr>
              <a:xfrm>
                <a:off x="9966919" y="4699891"/>
                <a:ext cx="1263464" cy="918743"/>
              </a:xfrm>
              <a:prstGeom prst="rect">
                <a:avLst/>
              </a:prstGeom>
              <a:noFill/>
            </p:spPr>
            <p:txBody>
              <a:bodyPr wrap="square" rtlCol="0">
                <a:spAutoFit/>
              </a:bodyPr>
              <a:lstStyle/>
              <a:p>
                <a:pPr algn="ctr"/>
                <a:r>
                  <a:rPr lang="en-US" sz="1228" b="1" dirty="0"/>
                  <a:t>Models</a:t>
                </a:r>
              </a:p>
            </p:txBody>
          </p:sp>
        </p:grpSp>
        <p:sp>
          <p:nvSpPr>
            <p:cNvPr id="33" name="TextBox 32"/>
            <p:cNvSpPr txBox="1"/>
            <p:nvPr/>
          </p:nvSpPr>
          <p:spPr>
            <a:xfrm>
              <a:off x="4954211" y="8270208"/>
              <a:ext cx="4860660" cy="1164024"/>
            </a:xfrm>
            <a:prstGeom prst="rect">
              <a:avLst/>
            </a:prstGeom>
            <a:noFill/>
          </p:spPr>
          <p:txBody>
            <a:bodyPr wrap="square" rtlCol="0">
              <a:spAutoFit/>
            </a:bodyPr>
            <a:lstStyle/>
            <a:p>
              <a:pPr algn="ctr"/>
              <a:r>
                <a:rPr lang="en-US" sz="818" dirty="0"/>
                <a:t>Students investigate radishes growing and radishes in the light and dark. They measure the mass of the seeds, gel/paper towel, and radish plants using a scale and observe CO</a:t>
              </a:r>
              <a:r>
                <a:rPr lang="en-US" sz="818" baseline="-25000" dirty="0"/>
                <a:t>2</a:t>
              </a:r>
              <a:r>
                <a:rPr lang="en-US" sz="818" dirty="0"/>
                <a:t> using BTB. </a:t>
              </a:r>
            </a:p>
          </p:txBody>
        </p:sp>
        <p:sp>
          <p:nvSpPr>
            <p:cNvPr id="34" name="TextBox 33"/>
            <p:cNvSpPr txBox="1"/>
            <p:nvPr/>
          </p:nvSpPr>
          <p:spPr>
            <a:xfrm>
              <a:off x="5806543" y="6841132"/>
              <a:ext cx="4008883" cy="1165529"/>
            </a:xfrm>
            <a:prstGeom prst="rect">
              <a:avLst/>
            </a:prstGeom>
            <a:noFill/>
          </p:spPr>
          <p:txBody>
            <a:bodyPr wrap="square" rtlCol="0">
              <a:spAutoFit/>
            </a:bodyPr>
            <a:lstStyle/>
            <a:p>
              <a:pPr marL="128588" indent="-128588">
                <a:buFont typeface="Arial" panose="020B0604020202020204" pitchFamily="34" charset="0"/>
                <a:buChar char="•"/>
              </a:pPr>
              <a:r>
                <a:rPr lang="en-US" sz="819" dirty="0"/>
                <a:t>Plants gain mass (more). </a:t>
              </a:r>
            </a:p>
            <a:p>
              <a:pPr marL="128588" indent="-128588">
                <a:buFont typeface="Arial" panose="020B0604020202020204" pitchFamily="34" charset="0"/>
                <a:buChar char="•"/>
              </a:pPr>
              <a:r>
                <a:rPr lang="en-US" sz="819" dirty="0"/>
                <a:t>Gel/Paper towel loses mass (less).</a:t>
              </a:r>
            </a:p>
            <a:p>
              <a:pPr marL="128588" indent="-128588">
                <a:buFont typeface="Arial" panose="020B0604020202020204" pitchFamily="34" charset="0"/>
                <a:buChar char="•"/>
              </a:pPr>
              <a:r>
                <a:rPr lang="en-US" sz="819" dirty="0"/>
                <a:t>Plants take in CO</a:t>
              </a:r>
              <a:r>
                <a:rPr lang="en-US" sz="819" baseline="-25000" dirty="0"/>
                <a:t>2</a:t>
              </a:r>
              <a:r>
                <a:rPr lang="en-US" sz="819" dirty="0"/>
                <a:t> in the light.</a:t>
              </a:r>
            </a:p>
            <a:p>
              <a:pPr marL="128588" indent="-128588">
                <a:buFont typeface="Arial" panose="020B0604020202020204" pitchFamily="34" charset="0"/>
                <a:buChar char="•"/>
              </a:pPr>
              <a:r>
                <a:rPr lang="en-US" sz="819" dirty="0"/>
                <a:t>Plants release CO</a:t>
              </a:r>
              <a:r>
                <a:rPr lang="en-US" sz="819" baseline="-25000" dirty="0"/>
                <a:t>2</a:t>
              </a:r>
              <a:r>
                <a:rPr lang="en-US" sz="819" dirty="0"/>
                <a:t> in the dark. </a:t>
              </a:r>
            </a:p>
          </p:txBody>
        </p:sp>
        <p:sp>
          <p:nvSpPr>
            <p:cNvPr id="35" name="TextBox 34"/>
            <p:cNvSpPr txBox="1"/>
            <p:nvPr/>
          </p:nvSpPr>
          <p:spPr>
            <a:xfrm>
              <a:off x="6276682" y="5495056"/>
              <a:ext cx="2120509" cy="1136465"/>
            </a:xfrm>
            <a:prstGeom prst="rect">
              <a:avLst/>
            </a:prstGeom>
            <a:noFill/>
          </p:spPr>
          <p:txBody>
            <a:bodyPr wrap="square" lIns="68580" tIns="0" rIns="68580" bIns="0" rtlCol="0">
              <a:spAutoFit/>
            </a:bodyPr>
            <a:lstStyle/>
            <a:p>
              <a:pPr algn="ctr"/>
              <a:r>
                <a:rPr lang="en-US" sz="630" dirty="0"/>
                <a:t>Atomic-molecular</a:t>
              </a:r>
            </a:p>
            <a:p>
              <a:pPr algn="ctr"/>
              <a:r>
                <a:rPr lang="en-US" sz="630" dirty="0"/>
                <a:t>model of chemical </a:t>
              </a:r>
            </a:p>
            <a:p>
              <a:pPr algn="ctr"/>
              <a:r>
                <a:rPr lang="en-US" sz="630" dirty="0"/>
                <a:t>change to explain photosynthesis, biosynthesis, and cellular respiration.</a:t>
              </a:r>
            </a:p>
          </p:txBody>
        </p:sp>
      </p:grpSp>
      <p:sp>
        <p:nvSpPr>
          <p:cNvPr id="36" name="Title 3"/>
          <p:cNvSpPr txBox="1">
            <a:spLocks/>
          </p:cNvSpPr>
          <p:nvPr/>
        </p:nvSpPr>
        <p:spPr>
          <a:xfrm>
            <a:off x="588835" y="870547"/>
            <a:ext cx="2305613" cy="335630"/>
          </a:xfrm>
          <a:prstGeom prst="rect">
            <a:avLst/>
          </a:prstGeom>
        </p:spPr>
        <p:txBody>
          <a:bodyPr>
            <a:noAutofit/>
          </a:bodyPr>
          <a:lstStyle>
            <a:lvl1pPr algn="ctr" defTabSz="731717" rtl="0" eaLnBrk="1" latinLnBrk="0" hangingPunct="1">
              <a:spcBef>
                <a:spcPct val="0"/>
              </a:spcBef>
              <a:buNone/>
              <a:defRPr sz="7000" kern="1200">
                <a:solidFill>
                  <a:schemeClr val="tx1"/>
                </a:solidFill>
                <a:latin typeface="+mj-lt"/>
                <a:ea typeface="+mj-ea"/>
                <a:cs typeface="+mj-cs"/>
              </a:defRPr>
            </a:lvl1pPr>
          </a:lstStyle>
          <a:p>
            <a:r>
              <a:rPr lang="en-US" sz="2048" dirty="0"/>
              <a:t>The </a:t>
            </a:r>
            <a:r>
              <a:rPr lang="en-US" sz="2048" i="1" dirty="0"/>
              <a:t>Plants</a:t>
            </a:r>
            <a:r>
              <a:rPr lang="en-US" sz="2048" dirty="0"/>
              <a:t> Unit</a:t>
            </a:r>
          </a:p>
        </p:txBody>
      </p:sp>
      <p:sp>
        <p:nvSpPr>
          <p:cNvPr id="43" name="Oval 42"/>
          <p:cNvSpPr/>
          <p:nvPr/>
        </p:nvSpPr>
        <p:spPr>
          <a:xfrm>
            <a:off x="604141" y="5063175"/>
            <a:ext cx="637794" cy="636109"/>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19" dirty="0"/>
              <a:t>Pre- Lesson</a:t>
            </a:r>
          </a:p>
        </p:txBody>
      </p:sp>
      <p:sp>
        <p:nvSpPr>
          <p:cNvPr id="21" name="Oval 20"/>
          <p:cNvSpPr/>
          <p:nvPr/>
        </p:nvSpPr>
        <p:spPr>
          <a:xfrm>
            <a:off x="1109695" y="5052615"/>
            <a:ext cx="636633" cy="63610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19" dirty="0"/>
              <a:t>Pretest</a:t>
            </a:r>
          </a:p>
        </p:txBody>
      </p:sp>
      <p:sp>
        <p:nvSpPr>
          <p:cNvPr id="22" name="Oval 21"/>
          <p:cNvSpPr/>
          <p:nvPr/>
        </p:nvSpPr>
        <p:spPr>
          <a:xfrm>
            <a:off x="1695455" y="5073218"/>
            <a:ext cx="637794" cy="636109"/>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137160" rIns="0" bIns="137160" rtlCol="0" anchor="ctr"/>
          <a:lstStyle/>
          <a:p>
            <a:pPr algn="ctr"/>
            <a:r>
              <a:rPr lang="en-US" sz="717" dirty="0"/>
              <a:t>Establish the Problem</a:t>
            </a:r>
          </a:p>
        </p:txBody>
      </p:sp>
      <p:sp>
        <p:nvSpPr>
          <p:cNvPr id="50" name="Rounded Rectangular Callout 49"/>
          <p:cNvSpPr/>
          <p:nvPr/>
        </p:nvSpPr>
        <p:spPr>
          <a:xfrm>
            <a:off x="2027930" y="1688055"/>
            <a:ext cx="1469778" cy="989295"/>
          </a:xfrm>
          <a:prstGeom prst="wedgeRoundRectCallout">
            <a:avLst>
              <a:gd name="adj1" fmla="val -12003"/>
              <a:gd name="adj2" fmla="val 294582"/>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Lesson 2: Foundations: Zooming into Organisms</a:t>
            </a:r>
          </a:p>
        </p:txBody>
      </p:sp>
      <p:sp>
        <p:nvSpPr>
          <p:cNvPr id="20" name="Right Arrow 19"/>
          <p:cNvSpPr/>
          <p:nvPr/>
        </p:nvSpPr>
        <p:spPr>
          <a:xfrm rot="3497238">
            <a:off x="5140485" y="3267144"/>
            <a:ext cx="2133488" cy="838017"/>
          </a:xfrm>
          <a:prstGeom prst="righ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906" tIns="37453" rIns="74906" bIns="37453" spcCol="0" rtlCol="0" anchor="ctr"/>
          <a:lstStyle/>
          <a:p>
            <a:pPr algn="ctr"/>
            <a:r>
              <a:rPr lang="en-US" sz="1228" dirty="0"/>
              <a:t>Application</a:t>
            </a:r>
          </a:p>
          <a:p>
            <a:pPr algn="ctr"/>
            <a:r>
              <a:rPr lang="en-US" sz="1228" dirty="0"/>
              <a:t>(down the triangle)</a:t>
            </a:r>
          </a:p>
        </p:txBody>
      </p:sp>
      <p:sp>
        <p:nvSpPr>
          <p:cNvPr id="44" name="Rounded Rectangular Callout 43"/>
          <p:cNvSpPr/>
          <p:nvPr/>
        </p:nvSpPr>
        <p:spPr>
          <a:xfrm>
            <a:off x="666045" y="3668565"/>
            <a:ext cx="1201528" cy="807887"/>
          </a:xfrm>
          <a:prstGeom prst="wedgeRoundRectCallout">
            <a:avLst>
              <a:gd name="adj1" fmla="val -29869"/>
              <a:gd name="adj2" fmla="val 123385"/>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Pre-Lesson: Investigation Set Up</a:t>
            </a:r>
          </a:p>
        </p:txBody>
      </p:sp>
      <p:sp>
        <p:nvSpPr>
          <p:cNvPr id="53" name="Rounded Rectangular Callout 52"/>
          <p:cNvSpPr/>
          <p:nvPr/>
        </p:nvSpPr>
        <p:spPr>
          <a:xfrm>
            <a:off x="4982724" y="1392474"/>
            <a:ext cx="1745960" cy="835572"/>
          </a:xfrm>
          <a:prstGeom prst="wedgeRoundRectCallout">
            <a:avLst>
              <a:gd name="adj1" fmla="val -17845"/>
              <a:gd name="adj2" fmla="val 122063"/>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Lessons 4 and 5: Explaining How Plants Make Food, Move, Function, and Grow</a:t>
            </a:r>
          </a:p>
        </p:txBody>
      </p:sp>
      <p:sp>
        <p:nvSpPr>
          <p:cNvPr id="47" name="Rounded Rectangular Callout 46"/>
          <p:cNvSpPr/>
          <p:nvPr/>
        </p:nvSpPr>
        <p:spPr>
          <a:xfrm>
            <a:off x="6961219" y="2412029"/>
            <a:ext cx="1258696" cy="1824350"/>
          </a:xfrm>
          <a:prstGeom prst="wedgeRoundRectCallout">
            <a:avLst>
              <a:gd name="adj1" fmla="val -51639"/>
              <a:gd name="adj2" fmla="val 107179"/>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Lesson 6: Explaining Other Examples of Plants Growing, Moving, and Functioning</a:t>
            </a:r>
          </a:p>
        </p:txBody>
      </p:sp>
      <p:sp>
        <p:nvSpPr>
          <p:cNvPr id="54" name="Oval 53"/>
          <p:cNvSpPr/>
          <p:nvPr/>
        </p:nvSpPr>
        <p:spPr>
          <a:xfrm>
            <a:off x="3109964" y="4082193"/>
            <a:ext cx="637794" cy="63610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68" dirty="0"/>
              <a:t>Observe</a:t>
            </a:r>
          </a:p>
        </p:txBody>
      </p:sp>
      <p:sp>
        <p:nvSpPr>
          <p:cNvPr id="57" name="Oval 56"/>
          <p:cNvSpPr/>
          <p:nvPr/>
        </p:nvSpPr>
        <p:spPr>
          <a:xfrm>
            <a:off x="3585698" y="3267465"/>
            <a:ext cx="637794" cy="63610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20" dirty="0"/>
              <a:t>Evidence-Based Arguments</a:t>
            </a:r>
          </a:p>
        </p:txBody>
      </p:sp>
      <p:sp>
        <p:nvSpPr>
          <p:cNvPr id="42" name="Oval 41"/>
          <p:cNvSpPr/>
          <p:nvPr/>
        </p:nvSpPr>
        <p:spPr>
          <a:xfrm>
            <a:off x="2274354" y="5073218"/>
            <a:ext cx="637794" cy="636109"/>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17" dirty="0"/>
              <a:t>Found-ational</a:t>
            </a:r>
          </a:p>
          <a:p>
            <a:pPr algn="ctr"/>
            <a:r>
              <a:rPr lang="en-US" sz="717" dirty="0"/>
              <a:t>Knowledge and Practice</a:t>
            </a:r>
          </a:p>
        </p:txBody>
      </p:sp>
      <p:sp>
        <p:nvSpPr>
          <p:cNvPr id="49" name="Rounded Rectangular Callout 48"/>
          <p:cNvSpPr/>
          <p:nvPr/>
        </p:nvSpPr>
        <p:spPr>
          <a:xfrm>
            <a:off x="940814" y="2716797"/>
            <a:ext cx="1739748" cy="914242"/>
          </a:xfrm>
          <a:prstGeom prst="wedgeRoundRectCallout">
            <a:avLst>
              <a:gd name="adj1" fmla="val 11776"/>
              <a:gd name="adj2" fmla="val 207831"/>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Lesson 1: Pretest and Expressing Ideas and Questions</a:t>
            </a:r>
          </a:p>
        </p:txBody>
      </p:sp>
      <p:sp>
        <p:nvSpPr>
          <p:cNvPr id="56" name="Rounded Rectangular Callout 55"/>
          <p:cNvSpPr/>
          <p:nvPr/>
        </p:nvSpPr>
        <p:spPr>
          <a:xfrm>
            <a:off x="3576178" y="1399702"/>
            <a:ext cx="1265288" cy="820234"/>
          </a:xfrm>
          <a:prstGeom prst="wedgeRoundRectCallout">
            <a:avLst>
              <a:gd name="adj1" fmla="val -48473"/>
              <a:gd name="adj2" fmla="val 111636"/>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Lesson 3: Investigating Plants</a:t>
            </a:r>
          </a:p>
        </p:txBody>
      </p:sp>
      <p:sp>
        <p:nvSpPr>
          <p:cNvPr id="45" name="Oval 44">
            <a:extLst>
              <a:ext uri="{FF2B5EF4-FFF2-40B4-BE49-F238E27FC236}">
                <a16:creationId xmlns:a16="http://schemas.microsoft.com/office/drawing/2014/main" id="{DA655236-67AB-C847-B2FD-53D82E401405}"/>
              </a:ext>
            </a:extLst>
          </p:cNvPr>
          <p:cNvSpPr/>
          <p:nvPr/>
        </p:nvSpPr>
        <p:spPr>
          <a:xfrm>
            <a:off x="2808686" y="5089363"/>
            <a:ext cx="637794" cy="637794"/>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20" dirty="0"/>
              <a:t>Predict, Plan, &amp; Express Ideas and Questions</a:t>
            </a:r>
          </a:p>
        </p:txBody>
      </p:sp>
      <p:sp>
        <p:nvSpPr>
          <p:cNvPr id="11" name="Right Arrow 10"/>
          <p:cNvSpPr/>
          <p:nvPr/>
        </p:nvSpPr>
        <p:spPr>
          <a:xfrm>
            <a:off x="7962875" y="5207745"/>
            <a:ext cx="497961" cy="418676"/>
          </a:xfrm>
          <a:prstGeom prst="righ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17" dirty="0"/>
              <a:t>Next Unit</a:t>
            </a:r>
          </a:p>
        </p:txBody>
      </p:sp>
      <p:sp>
        <p:nvSpPr>
          <p:cNvPr id="28" name="Oval 27"/>
          <p:cNvSpPr/>
          <p:nvPr/>
        </p:nvSpPr>
        <p:spPr>
          <a:xfrm>
            <a:off x="5786825" y="5091048"/>
            <a:ext cx="637794" cy="636109"/>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 dirty="0"/>
              <a:t>More Support</a:t>
            </a:r>
          </a:p>
        </p:txBody>
      </p:sp>
      <p:sp>
        <p:nvSpPr>
          <p:cNvPr id="29" name="Oval 28"/>
          <p:cNvSpPr/>
          <p:nvPr/>
        </p:nvSpPr>
        <p:spPr>
          <a:xfrm>
            <a:off x="6354703" y="5089363"/>
            <a:ext cx="637794" cy="637794"/>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819" dirty="0"/>
              <a:t>Less Support</a:t>
            </a:r>
          </a:p>
        </p:txBody>
      </p:sp>
      <p:sp>
        <p:nvSpPr>
          <p:cNvPr id="31" name="Oval 30"/>
          <p:cNvSpPr/>
          <p:nvPr/>
        </p:nvSpPr>
        <p:spPr>
          <a:xfrm>
            <a:off x="6914066" y="5103260"/>
            <a:ext cx="637794" cy="63610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19" dirty="0"/>
              <a:t>Post test</a:t>
            </a:r>
          </a:p>
        </p:txBody>
      </p:sp>
      <p:sp>
        <p:nvSpPr>
          <p:cNvPr id="32" name="Oval 31"/>
          <p:cNvSpPr/>
          <p:nvPr/>
        </p:nvSpPr>
        <p:spPr>
          <a:xfrm>
            <a:off x="7403512" y="5089363"/>
            <a:ext cx="637794" cy="637794"/>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50" dirty="0"/>
              <a:t>Maintain</a:t>
            </a:r>
          </a:p>
        </p:txBody>
      </p:sp>
      <p:sp>
        <p:nvSpPr>
          <p:cNvPr id="37" name="Rounded Rectangular Callout 36">
            <a:extLst>
              <a:ext uri="{FF2B5EF4-FFF2-40B4-BE49-F238E27FC236}">
                <a16:creationId xmlns:a16="http://schemas.microsoft.com/office/drawing/2014/main" id="{1920B543-0E7D-7049-BA0A-8DD181F89B9B}"/>
              </a:ext>
            </a:extLst>
          </p:cNvPr>
          <p:cNvSpPr/>
          <p:nvPr/>
        </p:nvSpPr>
        <p:spPr>
          <a:xfrm>
            <a:off x="6961219" y="2412029"/>
            <a:ext cx="1258696" cy="1824350"/>
          </a:xfrm>
          <a:prstGeom prst="wedgeRoundRectCallout">
            <a:avLst>
              <a:gd name="adj1" fmla="val -10083"/>
              <a:gd name="adj2" fmla="val 103356"/>
              <a:gd name="adj3" fmla="val 1666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2" dirty="0">
                <a:solidFill>
                  <a:srgbClr val="000000"/>
                </a:solidFill>
              </a:rPr>
              <a:t>Lesson 6: Explaining Other Examples of Plants Growing, Moving, and Functioning</a:t>
            </a:r>
          </a:p>
        </p:txBody>
      </p:sp>
      <p:sp>
        <p:nvSpPr>
          <p:cNvPr id="38" name="Oval Callout 37">
            <a:extLst>
              <a:ext uri="{FF2B5EF4-FFF2-40B4-BE49-F238E27FC236}">
                <a16:creationId xmlns:a16="http://schemas.microsoft.com/office/drawing/2014/main" id="{058C0481-7E9D-924E-876C-EF330F27A9DF}"/>
              </a:ext>
            </a:extLst>
          </p:cNvPr>
          <p:cNvSpPr>
            <a:spLocks noChangeArrowheads="1"/>
          </p:cNvSpPr>
          <p:nvPr/>
        </p:nvSpPr>
        <p:spPr bwMode="auto">
          <a:xfrm>
            <a:off x="66943" y="1367250"/>
            <a:ext cx="1310968" cy="1301449"/>
          </a:xfrm>
          <a:prstGeom prst="wedgeEllipseCallout">
            <a:avLst>
              <a:gd name="adj1" fmla="val 5081"/>
              <a:gd name="adj2" fmla="val 141027"/>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53788" tIns="26894" rIns="53788" bIns="26894" anchor="ctr" anchorCtr="0" upright="1">
            <a:noAutofit/>
          </a:bodyPr>
          <a:lstStyle/>
          <a:p>
            <a:pPr algn="ctr"/>
            <a:r>
              <a:rPr lang="en-US" sz="2118" dirty="0">
                <a:solidFill>
                  <a:srgbClr val="FFFFFF"/>
                </a:solidFill>
                <a:latin typeface="Arial"/>
                <a:ea typeface="Times New Roman"/>
                <a:cs typeface="Times New Roman"/>
              </a:rPr>
              <a:t>You are here</a:t>
            </a:r>
            <a:endParaRPr lang="en-US" sz="2118" dirty="0">
              <a:latin typeface="Arial"/>
              <a:ea typeface="Times New Roman"/>
              <a:cs typeface="Times New Roman"/>
            </a:endParaRPr>
          </a:p>
        </p:txBody>
      </p:sp>
    </p:spTree>
    <p:extLst>
      <p:ext uri="{BB962C8B-B14F-4D97-AF65-F5344CB8AC3E}">
        <p14:creationId xmlns:p14="http://schemas.microsoft.com/office/powerpoint/2010/main" val="422029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a:rPr>
              <a:t>Massing the gel</a:t>
            </a:r>
          </a:p>
        </p:txBody>
      </p:sp>
      <p:sp>
        <p:nvSpPr>
          <p:cNvPr id="9" name="Text Placeholder 8"/>
          <p:cNvSpPr>
            <a:spLocks noGrp="1"/>
          </p:cNvSpPr>
          <p:nvPr>
            <p:ph type="body" idx="1"/>
          </p:nvPr>
        </p:nvSpPr>
        <p:spPr/>
        <p:txBody>
          <a:bodyPr/>
          <a:lstStyle/>
          <a:p>
            <a:r>
              <a:rPr lang="en-US" dirty="0"/>
              <a:t>Materials to prepare</a:t>
            </a:r>
          </a:p>
        </p:txBody>
      </p:sp>
      <p:sp>
        <p:nvSpPr>
          <p:cNvPr id="10" name="Content Placeholder 9"/>
          <p:cNvSpPr>
            <a:spLocks noGrp="1"/>
          </p:cNvSpPr>
          <p:nvPr>
            <p:ph sz="half" idx="2"/>
          </p:nvPr>
        </p:nvSpPr>
        <p:spPr>
          <a:xfrm>
            <a:off x="457199" y="2174875"/>
            <a:ext cx="4187825" cy="3951288"/>
          </a:xfrm>
        </p:spPr>
        <p:txBody>
          <a:bodyPr>
            <a:normAutofit/>
          </a:bodyPr>
          <a:lstStyle/>
          <a:p>
            <a:r>
              <a:rPr lang="en-US" sz="2200" dirty="0"/>
              <a:t>Hydrated gel </a:t>
            </a:r>
          </a:p>
          <a:p>
            <a:r>
              <a:rPr lang="en-US" sz="2200" dirty="0"/>
              <a:t>One radish seed</a:t>
            </a:r>
          </a:p>
          <a:p>
            <a:r>
              <a:rPr lang="en-US" sz="2200" dirty="0"/>
              <a:t>A test tube</a:t>
            </a:r>
          </a:p>
          <a:p>
            <a:r>
              <a:rPr lang="en-US" sz="2200" dirty="0"/>
              <a:t>A balance to measure masses</a:t>
            </a:r>
          </a:p>
        </p:txBody>
      </p:sp>
      <p:sp>
        <p:nvSpPr>
          <p:cNvPr id="11" name="Text Placeholder 10"/>
          <p:cNvSpPr>
            <a:spLocks noGrp="1"/>
          </p:cNvSpPr>
          <p:nvPr>
            <p:ph type="body" sz="quarter" idx="3"/>
          </p:nvPr>
        </p:nvSpPr>
        <p:spPr/>
        <p:txBody>
          <a:bodyPr/>
          <a:lstStyle/>
          <a:p>
            <a:r>
              <a:rPr lang="en-US" dirty="0"/>
              <a:t>Steps to follow</a:t>
            </a:r>
          </a:p>
        </p:txBody>
      </p:sp>
      <p:sp>
        <p:nvSpPr>
          <p:cNvPr id="12" name="Content Placeholder 11"/>
          <p:cNvSpPr>
            <a:spLocks noGrp="1"/>
          </p:cNvSpPr>
          <p:nvPr>
            <p:ph sz="quarter" idx="4"/>
          </p:nvPr>
        </p:nvSpPr>
        <p:spPr/>
        <p:txBody>
          <a:bodyPr>
            <a:normAutofit fontScale="92500" lnSpcReduction="20000"/>
          </a:bodyPr>
          <a:lstStyle/>
          <a:p>
            <a:r>
              <a:rPr lang="en-US" dirty="0"/>
              <a:t>Measure and record the mass of your empty test tube.</a:t>
            </a:r>
          </a:p>
          <a:p>
            <a:r>
              <a:rPr lang="en-US" dirty="0"/>
              <a:t>Fill your tube most of the way to the top with gel (too much and it will fall out!).</a:t>
            </a:r>
          </a:p>
          <a:p>
            <a:r>
              <a:rPr lang="en-US" dirty="0"/>
              <a:t>Measure and record the mass of your tube with the gel.</a:t>
            </a:r>
          </a:p>
          <a:p>
            <a:r>
              <a:rPr lang="en-US" dirty="0"/>
              <a:t>Calculate and record the mass of only the gel in your tube.</a:t>
            </a:r>
          </a:p>
          <a:p>
            <a:r>
              <a:rPr lang="en-US" dirty="0"/>
              <a:t>Calculate and record the solid mass in your gel with the dry mass percentage shared with you in class.</a:t>
            </a:r>
          </a:p>
        </p:txBody>
      </p:sp>
      <p:sp>
        <p:nvSpPr>
          <p:cNvPr id="4" name="Slide Number Placeholder 3"/>
          <p:cNvSpPr>
            <a:spLocks noGrp="1"/>
          </p:cNvSpPr>
          <p:nvPr>
            <p:ph type="sldNum" sz="quarter" idx="12"/>
          </p:nvPr>
        </p:nvSpPr>
        <p:spPr/>
        <p:txBody>
          <a:bodyPr/>
          <a:lstStyle/>
          <a:p>
            <a:fld id="{D3A1C050-F6FE-0E43-A9D0-F8EEADE3D1E4}" type="slidenum">
              <a:rPr lang="en-US" smtClean="0"/>
              <a:t>3</a:t>
            </a:fld>
            <a:endParaRPr lang="en-US"/>
          </a:p>
        </p:txBody>
      </p:sp>
      <p:sp>
        <p:nvSpPr>
          <p:cNvPr id="5" name="Content Placeholder 2"/>
          <p:cNvSpPr txBox="1">
            <a:spLocks/>
          </p:cNvSpPr>
          <p:nvPr/>
        </p:nvSpPr>
        <p:spPr>
          <a:xfrm>
            <a:off x="4538530" y="1504236"/>
            <a:ext cx="4148270" cy="490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latin typeface="Arial"/>
              <a:cs typeface="Arial"/>
            </a:endParaRPr>
          </a:p>
        </p:txBody>
      </p:sp>
      <p:pic>
        <p:nvPicPr>
          <p:cNvPr id="3" name="Picture 2" descr="GS0513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96" y="4083178"/>
            <a:ext cx="3238027" cy="2553446"/>
          </a:xfrm>
          <a:prstGeom prst="rect">
            <a:avLst/>
          </a:prstGeom>
        </p:spPr>
      </p:pic>
    </p:spTree>
    <p:extLst>
      <p:ext uri="{BB962C8B-B14F-4D97-AF65-F5344CB8AC3E}">
        <p14:creationId xmlns:p14="http://schemas.microsoft.com/office/powerpoint/2010/main" val="398275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3A1C050-F6FE-0E43-A9D0-F8EEADE3D1E4}" type="slidenum">
              <a:rPr lang="en-US" smtClean="0"/>
              <a:pPr/>
              <a:t>4</a:t>
            </a:fld>
            <a:endParaRPr lang="en-US"/>
          </a:p>
        </p:txBody>
      </p:sp>
      <p:pic>
        <p:nvPicPr>
          <p:cNvPr id="3" name="Picture 2" descr="Seeds-screen.jpg"/>
          <p:cNvPicPr>
            <a:picLocks noChangeAspect="1"/>
          </p:cNvPicPr>
          <p:nvPr/>
        </p:nvPicPr>
        <p:blipFill rotWithShape="1">
          <a:blip r:embed="rId3">
            <a:extLst>
              <a:ext uri="{28A0092B-C50C-407E-A947-70E740481C1C}">
                <a14:useLocalDpi xmlns:a14="http://schemas.microsoft.com/office/drawing/2010/main" val="0"/>
              </a:ext>
            </a:extLst>
          </a:blip>
          <a:srcRect l="18632" r="12598"/>
          <a:stretch/>
        </p:blipFill>
        <p:spPr>
          <a:xfrm>
            <a:off x="5002773" y="1504826"/>
            <a:ext cx="3515880" cy="2866700"/>
          </a:xfrm>
          <a:prstGeom prst="rect">
            <a:avLst/>
          </a:prstGeom>
        </p:spPr>
      </p:pic>
      <p:sp>
        <p:nvSpPr>
          <p:cNvPr id="4" name="Content Placeholder 3"/>
          <p:cNvSpPr>
            <a:spLocks noGrp="1"/>
          </p:cNvSpPr>
          <p:nvPr>
            <p:ph idx="1"/>
          </p:nvPr>
        </p:nvSpPr>
        <p:spPr>
          <a:xfrm>
            <a:off x="457200" y="1504826"/>
            <a:ext cx="4375200" cy="2866700"/>
          </a:xfrm>
        </p:spPr>
        <p:txBody>
          <a:bodyPr>
            <a:normAutofit fontScale="92500" lnSpcReduction="20000"/>
          </a:bodyPr>
          <a:lstStyle/>
          <a:p>
            <a:pPr marL="0" indent="0">
              <a:buNone/>
            </a:pPr>
            <a:r>
              <a:rPr lang="en-US" dirty="0"/>
              <a:t>Steps to follow:</a:t>
            </a:r>
          </a:p>
          <a:p>
            <a:r>
              <a:rPr lang="en-US" dirty="0"/>
              <a:t>Mass your radish seed; record your data.</a:t>
            </a:r>
          </a:p>
          <a:p>
            <a:r>
              <a:rPr lang="en-US" dirty="0"/>
              <a:t>Place 1 seed in the top of your test tube. You do not need to bury it in the gel.</a:t>
            </a:r>
          </a:p>
        </p:txBody>
      </p:sp>
      <p:sp>
        <p:nvSpPr>
          <p:cNvPr id="2" name="Title 1"/>
          <p:cNvSpPr>
            <a:spLocks noGrp="1"/>
          </p:cNvSpPr>
          <p:nvPr>
            <p:ph type="title"/>
          </p:nvPr>
        </p:nvSpPr>
        <p:spPr/>
        <p:txBody>
          <a:bodyPr/>
          <a:lstStyle/>
          <a:p>
            <a:r>
              <a:rPr lang="en-US" dirty="0"/>
              <a:t>Massing all the solids</a:t>
            </a:r>
          </a:p>
        </p:txBody>
      </p:sp>
      <p:sp>
        <p:nvSpPr>
          <p:cNvPr id="5" name="TextBox 4"/>
          <p:cNvSpPr txBox="1"/>
          <p:nvPr/>
        </p:nvSpPr>
        <p:spPr>
          <a:xfrm>
            <a:off x="457200" y="4367053"/>
            <a:ext cx="8413485" cy="2769989"/>
          </a:xfrm>
          <a:prstGeom prst="rect">
            <a:avLst/>
          </a:prstGeom>
          <a:noFill/>
        </p:spPr>
        <p:txBody>
          <a:bodyPr wrap="square" rtlCol="0">
            <a:spAutoFit/>
          </a:bodyPr>
          <a:lstStyle/>
          <a:p>
            <a:pPr marL="342900" lvl="0" indent="-342900">
              <a:spcBef>
                <a:spcPct val="20000"/>
              </a:spcBef>
              <a:buFont typeface="Arial"/>
              <a:buChar char="•"/>
            </a:pPr>
            <a:r>
              <a:rPr lang="en-US" sz="3000" dirty="0">
                <a:solidFill>
                  <a:prstClr val="black"/>
                </a:solidFill>
              </a:rPr>
              <a:t>Add the mass of your radish seed to the dry mass estimate of the gel in your tube. Record your data.</a:t>
            </a:r>
          </a:p>
          <a:p>
            <a:pPr marL="342900" lvl="0" indent="-342900">
              <a:spcBef>
                <a:spcPct val="20000"/>
              </a:spcBef>
              <a:buFont typeface="Arial"/>
              <a:buChar char="•"/>
            </a:pPr>
            <a:r>
              <a:rPr lang="en-US" sz="3000" dirty="0">
                <a:solidFill>
                  <a:prstClr val="black"/>
                </a:solidFill>
              </a:rPr>
              <a:t>Place your labeled and planted test tube in a rack under grow lights (recommended) or in a sunny windowsill.</a:t>
            </a:r>
          </a:p>
          <a:p>
            <a:endParaRPr lang="en-US" dirty="0"/>
          </a:p>
        </p:txBody>
      </p:sp>
    </p:spTree>
    <p:extLst>
      <p:ext uri="{BB962C8B-B14F-4D97-AF65-F5344CB8AC3E}">
        <p14:creationId xmlns:p14="http://schemas.microsoft.com/office/powerpoint/2010/main" val="348979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Ongoing observations and data collection</a:t>
            </a:r>
          </a:p>
        </p:txBody>
      </p:sp>
      <p:sp>
        <p:nvSpPr>
          <p:cNvPr id="8" name="Content Placeholder 7"/>
          <p:cNvSpPr>
            <a:spLocks noGrp="1"/>
          </p:cNvSpPr>
          <p:nvPr>
            <p:ph idx="1"/>
          </p:nvPr>
        </p:nvSpPr>
        <p:spPr>
          <a:xfrm>
            <a:off x="457200" y="1869951"/>
            <a:ext cx="8229600" cy="4906748"/>
          </a:xfrm>
        </p:spPr>
        <p:txBody>
          <a:bodyPr/>
          <a:lstStyle/>
          <a:p>
            <a:r>
              <a:rPr lang="en-US" dirty="0"/>
              <a:t>Over the course of the next 3-4 weeks, while your radish plants are growing, you will occasionally need to give your plants more minerals (nutrient solution). Optional: record each time this happens in order to keep track of how much mass you are adding to your plant.</a:t>
            </a:r>
          </a:p>
          <a:p>
            <a:r>
              <a:rPr lang="en-US" dirty="0"/>
              <a:t>Also, record observations of your plant as you go.</a:t>
            </a:r>
          </a:p>
        </p:txBody>
      </p:sp>
      <p:sp>
        <p:nvSpPr>
          <p:cNvPr id="7" name="Slide Number Placeholder 6"/>
          <p:cNvSpPr>
            <a:spLocks noGrp="1"/>
          </p:cNvSpPr>
          <p:nvPr>
            <p:ph type="sldNum" sz="quarter" idx="12"/>
          </p:nvPr>
        </p:nvSpPr>
        <p:spPr/>
        <p:txBody>
          <a:bodyPr/>
          <a:lstStyle/>
          <a:p>
            <a:fld id="{D3A1C050-F6FE-0E43-A9D0-F8EEADE3D1E4}" type="slidenum">
              <a:rPr lang="en-US" smtClean="0"/>
              <a:pPr/>
              <a:t>5</a:t>
            </a:fld>
            <a:endParaRPr lang="en-US"/>
          </a:p>
        </p:txBody>
      </p:sp>
    </p:spTree>
    <p:extLst>
      <p:ext uri="{BB962C8B-B14F-4D97-AF65-F5344CB8AC3E}">
        <p14:creationId xmlns:p14="http://schemas.microsoft.com/office/powerpoint/2010/main" val="3292466757"/>
      </p:ext>
    </p:extLst>
  </p:cSld>
  <p:clrMapOvr>
    <a:masterClrMapping/>
  </p:clrMapOvr>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4 Presentation</Template>
  <TotalTime>1370</TotalTime>
  <Words>1156</Words>
  <Application>Microsoft Macintosh PowerPoint</Application>
  <PresentationFormat>On-screen Show (4:3)</PresentationFormat>
  <Paragraphs>97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ＭＳ Ｐゴシック</vt:lpstr>
      <vt:lpstr>Arial</vt:lpstr>
      <vt:lpstr>Calibri</vt:lpstr>
      <vt:lpstr>Times New Roman</vt:lpstr>
      <vt:lpstr>Presentation</vt:lpstr>
      <vt:lpstr>Plants Unit  Pre-Activity 0.2GL: Plant Growth Investigation Set Up</vt:lpstr>
      <vt:lpstr>PowerPoint Presentation</vt:lpstr>
      <vt:lpstr>Massing the gel</vt:lpstr>
      <vt:lpstr>Massing all the solids</vt:lpstr>
      <vt:lpstr>Ongoing observations and data collection</vt:lpstr>
    </vt:vector>
  </TitlesOfParts>
  <Company>Michigan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Unit  Pre-Activity 1.2 Plant Growth Investigation Set Up</dc:title>
  <dc:creator>Christa Haverly</dc:creator>
  <cp:lastModifiedBy>Edwards, Kirsten</cp:lastModifiedBy>
  <cp:revision>22</cp:revision>
  <dcterms:created xsi:type="dcterms:W3CDTF">2015-08-18T20:18:08Z</dcterms:created>
  <dcterms:modified xsi:type="dcterms:W3CDTF">2019-08-27T16:26:44Z</dcterms:modified>
</cp:coreProperties>
</file>