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handoutMasterIdLst>
    <p:handoutMasterId r:id="rId14"/>
  </p:handoutMasterIdLst>
  <p:sldIdLst>
    <p:sldId id="279" r:id="rId5"/>
    <p:sldId id="339" r:id="rId6"/>
    <p:sldId id="281" r:id="rId7"/>
    <p:sldId id="282" r:id="rId8"/>
    <p:sldId id="284" r:id="rId9"/>
    <p:sldId id="285" r:id="rId10"/>
    <p:sldId id="286" r:id="rId11"/>
    <p:sldId id="28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F04DBE-A45C-3B48-BED1-7E6925104DB4}" v="3" dt="2021-01-08T16:07:01.4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460" autoAdjust="0"/>
  </p:normalViewPr>
  <p:slideViewPr>
    <p:cSldViewPr snapToGrid="0" snapToObjects="1">
      <p:cViewPr varScale="1">
        <p:scale>
          <a:sx n="111" d="100"/>
          <a:sy n="111" d="100"/>
        </p:scale>
        <p:origin x="1848" y="192"/>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9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22DF50D-21D7-7F4E-8017-195F3FC74AC2}" type="datetimeFigureOut">
              <a:rPr lang="en-US" smtClean="0"/>
              <a:pPr/>
              <a:t>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6EC0993-5D4C-D840-8BBD-4837800D5D2B}" type="slidenum">
              <a:rPr lang="en-US" smtClean="0"/>
              <a:pPr/>
              <a:t>‹#›</a:t>
            </a:fld>
            <a:endParaRPr lang="en-US"/>
          </a:p>
        </p:txBody>
      </p:sp>
    </p:spTree>
    <p:extLst>
      <p:ext uri="{BB962C8B-B14F-4D97-AF65-F5344CB8AC3E}">
        <p14:creationId xmlns:p14="http://schemas.microsoft.com/office/powerpoint/2010/main" val="42224868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348E9A-9C9B-F845-9A60-0AEE82910B40}" type="datetimeFigureOut">
              <a:rPr lang="en-US" smtClean="0"/>
              <a:pPr/>
              <a:t>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6B7EDE-1D34-AF43-A72F-F106018D4F39}" type="slidenum">
              <a:rPr lang="en-US" smtClean="0"/>
              <a:pPr/>
              <a:t>‹#›</a:t>
            </a:fld>
            <a:endParaRPr lang="en-US"/>
          </a:p>
        </p:txBody>
      </p:sp>
    </p:spTree>
    <p:extLst>
      <p:ext uri="{BB962C8B-B14F-4D97-AF65-F5344CB8AC3E}">
        <p14:creationId xmlns:p14="http://schemas.microsoft.com/office/powerpoint/2010/main" val="292283684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Credit: Craig</a:t>
            </a:r>
            <a:r>
              <a:rPr lang="en-US" baseline="0" dirty="0"/>
              <a:t> Douglas, Michigan State University</a:t>
            </a:r>
            <a:endParaRPr lang="en-US" dirty="0"/>
          </a:p>
        </p:txBody>
      </p:sp>
      <p:sp>
        <p:nvSpPr>
          <p:cNvPr id="4" name="Slide Number Placeholder 3"/>
          <p:cNvSpPr>
            <a:spLocks noGrp="1"/>
          </p:cNvSpPr>
          <p:nvPr>
            <p:ph type="sldNum" sz="quarter" idx="10"/>
          </p:nvPr>
        </p:nvSpPr>
        <p:spPr/>
        <p:txBody>
          <a:bodyPr/>
          <a:lstStyle/>
          <a:p>
            <a:fld id="{946B7EDE-1D34-AF43-A72F-F106018D4F39}" type="slidenum">
              <a:rPr lang="en-US" smtClean="0"/>
              <a:pPr/>
              <a:t>1</a:t>
            </a:fld>
            <a:endParaRPr lang="en-US"/>
          </a:p>
        </p:txBody>
      </p:sp>
    </p:spTree>
    <p:extLst>
      <p:ext uri="{BB962C8B-B14F-4D97-AF65-F5344CB8AC3E}">
        <p14:creationId xmlns:p14="http://schemas.microsoft.com/office/powerpoint/2010/main" val="2939916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Use the instructional model to show students where they are in the course of the unit.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Show slide 2 of the Pre-Activity 0.1GL Measuring the Mass of Solids in Mixtures PPT.</a:t>
            </a:r>
            <a:r>
              <a:rPr lang="en-US" dirty="0">
                <a:effectLst/>
              </a:rPr>
              <a:t> </a:t>
            </a:r>
            <a:endParaRPr lang="en-US" dirty="0"/>
          </a:p>
        </p:txBody>
      </p:sp>
      <p:sp>
        <p:nvSpPr>
          <p:cNvPr id="4" name="Slide Number Placeholder 3"/>
          <p:cNvSpPr>
            <a:spLocks noGrp="1"/>
          </p:cNvSpPr>
          <p:nvPr>
            <p:ph type="sldNum" sz="quarter" idx="10"/>
          </p:nvPr>
        </p:nvSpPr>
        <p:spPr/>
        <p:txBody>
          <a:bodyPr/>
          <a:lstStyle/>
          <a:p>
            <a:fld id="{6DB7D55E-643B-0942-A066-BAB781635AC2}" type="slidenum">
              <a:rPr lang="en-US" smtClean="0"/>
              <a:t>2</a:t>
            </a:fld>
            <a:endParaRPr lang="en-US" dirty="0"/>
          </a:p>
        </p:txBody>
      </p:sp>
    </p:spTree>
    <p:extLst>
      <p:ext uri="{BB962C8B-B14F-4D97-AF65-F5344CB8AC3E}">
        <p14:creationId xmlns:p14="http://schemas.microsoft.com/office/powerpoint/2010/main" val="1626388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(Day 1) Tell students that today they will practice finding the dry mass of mixtures.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will help prepare students to find the dry mass of the materials they will use to plant their radish seeds in Pre-Activity 0.2 as well as to make calculations in Lesson 4 to prepare for explaining biosynthesis.</a:t>
            </a:r>
          </a:p>
          <a:p>
            <a:pPr marL="171450" lvl="0" indent="-171450">
              <a:buFont typeface="Arial"/>
              <a:buChar char="•"/>
            </a:pPr>
            <a:r>
              <a:rPr lang="en-US" sz="1200" kern="1200" dirty="0">
                <a:solidFill>
                  <a:schemeClr val="tx1"/>
                </a:solidFill>
                <a:effectLst/>
                <a:latin typeface="+mn-lt"/>
                <a:ea typeface="+mn-ea"/>
                <a:cs typeface="+mn-cs"/>
              </a:rPr>
              <a:t>Pass out one copy of Pre 0.1 Measuring the Mass of Solids in Mixtures Worksheet to each student.</a:t>
            </a:r>
          </a:p>
          <a:p>
            <a:pPr marL="171450" lvl="0" indent="-171450">
              <a:buFont typeface="Arial"/>
              <a:buChar char="•"/>
            </a:pPr>
            <a:r>
              <a:rPr lang="en-US" sz="1200" kern="1200" dirty="0">
                <a:solidFill>
                  <a:schemeClr val="tx1"/>
                </a:solidFill>
                <a:effectLst/>
                <a:latin typeface="+mn-lt"/>
                <a:ea typeface="+mn-ea"/>
                <a:cs typeface="+mn-cs"/>
              </a:rPr>
              <a:t>Show students slide 3 of Pre 0.1 Measuring the Mass of Solids in Mixtures PPT.</a:t>
            </a:r>
          </a:p>
          <a:p>
            <a:pPr marL="171450" indent="-171450">
              <a:buFont typeface="Arial"/>
              <a:buChar char="•"/>
            </a:pPr>
            <a:r>
              <a:rPr lang="en-US" sz="1200" kern="1200" dirty="0">
                <a:solidFill>
                  <a:schemeClr val="tx1"/>
                </a:solidFill>
                <a:effectLst/>
                <a:latin typeface="+mn-lt"/>
                <a:ea typeface="+mn-ea"/>
                <a:cs typeface="+mn-cs"/>
              </a:rPr>
              <a:t>Discuss the two methods for determining the mass of a solid in a mixture.</a:t>
            </a:r>
            <a:r>
              <a:rPr lang="en-US" dirty="0">
                <a:effectLst/>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6B7EDE-1D34-AF43-A72F-F106018D4F39}" type="slidenum">
              <a:rPr lang="en-US" smtClean="0"/>
              <a:t>3</a:t>
            </a:fld>
            <a:endParaRPr lang="en-US"/>
          </a:p>
        </p:txBody>
      </p:sp>
    </p:spTree>
    <p:extLst>
      <p:ext uri="{BB962C8B-B14F-4D97-AF65-F5344CB8AC3E}">
        <p14:creationId xmlns:p14="http://schemas.microsoft.com/office/powerpoint/2010/main" val="2661239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 (Day 1) Part A </a:t>
            </a:r>
          </a:p>
          <a:p>
            <a:pPr lvl="0"/>
            <a:r>
              <a:rPr lang="en-US" sz="1200" b="1" kern="1200" dirty="0">
                <a:solidFill>
                  <a:schemeClr val="tx1"/>
                </a:solidFill>
                <a:effectLst/>
                <a:latin typeface="+mn-lt"/>
                <a:ea typeface="+mn-ea"/>
                <a:cs typeface="+mn-cs"/>
              </a:rPr>
              <a:t>(NOTE: MIXTURE AMOUNTS AND SETUP STEPS OUTLINED</a:t>
            </a:r>
            <a:r>
              <a:rPr lang="en-US" sz="1200" b="1" kern="1200" baseline="0" dirty="0">
                <a:solidFill>
                  <a:schemeClr val="tx1"/>
                </a:solidFill>
                <a:effectLst/>
                <a:latin typeface="+mn-lt"/>
                <a:ea typeface="+mn-ea"/>
                <a:cs typeface="+mn-cs"/>
              </a:rPr>
              <a:t> IN THE LESSON PLAN ON THE 0.1 GL webpage: http://</a:t>
            </a:r>
            <a:r>
              <a:rPr lang="en-US" sz="1200" b="1" kern="1200" baseline="0" dirty="0" err="1">
                <a:solidFill>
                  <a:schemeClr val="tx1"/>
                </a:solidFill>
                <a:effectLst/>
                <a:latin typeface="+mn-lt"/>
                <a:ea typeface="+mn-ea"/>
                <a:cs typeface="+mn-cs"/>
              </a:rPr>
              <a:t>carbontime.bscs.org</a:t>
            </a:r>
            <a:r>
              <a:rPr lang="en-US" sz="1200" b="1" kern="1200" baseline="0" dirty="0">
                <a:solidFill>
                  <a:schemeClr val="tx1"/>
                </a:solidFill>
                <a:effectLst/>
                <a:latin typeface="+mn-lt"/>
                <a:ea typeface="+mn-ea"/>
                <a:cs typeface="+mn-cs"/>
              </a:rPr>
              <a:t>/plants/pre-lesson-activity-0.1GL)</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Using the worksheet and the PPT, walk through the steps together in order to find the dry mass of the solids before mixing them with water.</a:t>
            </a:r>
          </a:p>
          <a:p>
            <a:pPr marL="171450" lvl="0" indent="-171450">
              <a:buFont typeface="Arial"/>
              <a:buChar char="•"/>
            </a:pPr>
            <a:r>
              <a:rPr lang="en-US" sz="1200" kern="1200" dirty="0">
                <a:solidFill>
                  <a:schemeClr val="tx1"/>
                </a:solidFill>
                <a:effectLst/>
                <a:latin typeface="+mn-lt"/>
                <a:ea typeface="+mn-ea"/>
                <a:cs typeface="+mn-cs"/>
              </a:rPr>
              <a:t>Show students slide 4 of the PPT.</a:t>
            </a:r>
          </a:p>
          <a:p>
            <a:pPr marL="171450" lvl="0" indent="-171450">
              <a:buFont typeface="Arial"/>
              <a:buChar char="•"/>
            </a:pPr>
            <a:r>
              <a:rPr lang="en-US" sz="1200" kern="1200" dirty="0">
                <a:solidFill>
                  <a:schemeClr val="tx1"/>
                </a:solidFill>
                <a:effectLst/>
                <a:latin typeface="+mn-lt"/>
                <a:ea typeface="+mn-ea"/>
                <a:cs typeface="+mn-cs"/>
              </a:rPr>
              <a:t>If students are working in pairs, have them label the bowls for each of their materials as well as with their names.</a:t>
            </a:r>
          </a:p>
          <a:p>
            <a:pPr marL="171450" lvl="0" indent="-171450">
              <a:buFont typeface="Arial"/>
              <a:buChar char="•"/>
            </a:pPr>
            <a:r>
              <a:rPr lang="en-US" sz="1200" kern="1200" dirty="0">
                <a:solidFill>
                  <a:schemeClr val="tx1"/>
                </a:solidFill>
                <a:effectLst/>
                <a:latin typeface="+mn-lt"/>
                <a:ea typeface="+mn-ea"/>
                <a:cs typeface="+mn-cs"/>
              </a:rPr>
              <a:t>Measure the masses of the two bowls you will use for the mixtures. Add the solids to the bowls. Have students subtract the mass of the bowls and enter the masses of the solids in the first column of the table in Part C of their worksheets.</a:t>
            </a:r>
          </a:p>
          <a:p>
            <a:pPr marL="171450" lvl="0" indent="-171450">
              <a:buFont typeface="Arial"/>
              <a:buChar char="•"/>
            </a:pPr>
            <a:r>
              <a:rPr lang="en-US" sz="1200" kern="1200" dirty="0">
                <a:solidFill>
                  <a:schemeClr val="tx1"/>
                </a:solidFill>
                <a:effectLst/>
                <a:latin typeface="+mn-lt"/>
                <a:ea typeface="+mn-ea"/>
                <a:cs typeface="+mn-cs"/>
              </a:rPr>
              <a:t>Add water to each bowl. Have students subtract the mass of the bowls and enter the masses of the mixtures in the second column of the table in Part C of their worksheets.</a:t>
            </a:r>
          </a:p>
        </p:txBody>
      </p:sp>
      <p:sp>
        <p:nvSpPr>
          <p:cNvPr id="4" name="Slide Number Placeholder 3"/>
          <p:cNvSpPr>
            <a:spLocks noGrp="1"/>
          </p:cNvSpPr>
          <p:nvPr>
            <p:ph type="sldNum" sz="quarter" idx="10"/>
          </p:nvPr>
        </p:nvSpPr>
        <p:spPr/>
        <p:txBody>
          <a:bodyPr/>
          <a:lstStyle/>
          <a:p>
            <a:fld id="{946B7EDE-1D34-AF43-A72F-F106018D4F39}" type="slidenum">
              <a:rPr lang="en-US" smtClean="0"/>
              <a:pPr/>
              <a:t>4</a:t>
            </a:fld>
            <a:endParaRPr lang="en-US"/>
          </a:p>
        </p:txBody>
      </p:sp>
    </p:spTree>
    <p:extLst>
      <p:ext uri="{BB962C8B-B14F-4D97-AF65-F5344CB8AC3E}">
        <p14:creationId xmlns:p14="http://schemas.microsoft.com/office/powerpoint/2010/main" val="2907733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 (Day 1) Part B</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(NOTE: MIXTURE AMOUNTS AND SETUP STEPS OUTLINED</a:t>
            </a:r>
            <a:r>
              <a:rPr lang="en-US" sz="1200" b="1" kern="1200" baseline="0" dirty="0">
                <a:solidFill>
                  <a:schemeClr val="tx1"/>
                </a:solidFill>
                <a:effectLst/>
                <a:latin typeface="+mn-lt"/>
                <a:ea typeface="+mn-ea"/>
                <a:cs typeface="+mn-cs"/>
              </a:rPr>
              <a:t> IN THE LESSON PLAN ON THE 0.1 GL webpage: http://</a:t>
            </a:r>
            <a:r>
              <a:rPr lang="en-US" sz="1200" b="1" kern="1200" baseline="0" dirty="0" err="1">
                <a:solidFill>
                  <a:schemeClr val="tx1"/>
                </a:solidFill>
                <a:effectLst/>
                <a:latin typeface="+mn-lt"/>
                <a:ea typeface="+mn-ea"/>
                <a:cs typeface="+mn-cs"/>
              </a:rPr>
              <a:t>carbontime.bscs.org</a:t>
            </a:r>
            <a:r>
              <a:rPr lang="en-US" sz="1200" b="1" kern="1200" baseline="0">
                <a:solidFill>
                  <a:schemeClr val="tx1"/>
                </a:solidFill>
                <a:effectLst/>
                <a:latin typeface="+mn-lt"/>
                <a:ea typeface="+mn-ea"/>
                <a:cs typeface="+mn-cs"/>
              </a:rPr>
              <a:t>/plants/pre-lesson-activity-0.1GL)</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Using the worksheet and the PPT, walk through the steps together in order to find the dry mass of the solids after removing the water.</a:t>
            </a:r>
          </a:p>
          <a:p>
            <a:pPr marL="171450" lvl="0" indent="-171450">
              <a:buFont typeface="Arial"/>
              <a:buChar char="•"/>
            </a:pPr>
            <a:r>
              <a:rPr lang="en-US" sz="1200" kern="1200" dirty="0">
                <a:solidFill>
                  <a:schemeClr val="tx1"/>
                </a:solidFill>
                <a:effectLst/>
                <a:latin typeface="+mn-lt"/>
                <a:ea typeface="+mn-ea"/>
                <a:cs typeface="+mn-cs"/>
              </a:rPr>
              <a:t>Show students slide 5 of the PPT. </a:t>
            </a:r>
          </a:p>
          <a:p>
            <a:pPr marL="171450" lvl="0" indent="-171450">
              <a:buFont typeface="Arial"/>
              <a:buChar char="•"/>
            </a:pPr>
            <a:r>
              <a:rPr lang="en-US" sz="1200" kern="1200" dirty="0">
                <a:solidFill>
                  <a:schemeClr val="tx1"/>
                </a:solidFill>
                <a:effectLst/>
                <a:latin typeface="+mn-lt"/>
                <a:ea typeface="+mn-ea"/>
                <a:cs typeface="+mn-cs"/>
              </a:rPr>
              <a:t>If students are working in pairs, have them label the glass Petri dishes for each of their materials as well as with their names.</a:t>
            </a:r>
          </a:p>
          <a:p>
            <a:pPr marL="171450" lvl="0" indent="-171450">
              <a:buFont typeface="Arial"/>
              <a:buChar char="•"/>
            </a:pPr>
            <a:r>
              <a:rPr lang="en-US" sz="1200" kern="1200" dirty="0">
                <a:solidFill>
                  <a:schemeClr val="tx1"/>
                </a:solidFill>
                <a:effectLst/>
                <a:latin typeface="+mn-lt"/>
                <a:ea typeface="+mn-ea"/>
                <a:cs typeface="+mn-cs"/>
              </a:rPr>
              <a:t>Measure the masses of the three glass Petri dishes</a:t>
            </a:r>
          </a:p>
          <a:p>
            <a:pPr marL="171450" lvl="0" indent="-171450">
              <a:buFont typeface="Arial"/>
              <a:buChar char="•"/>
            </a:pPr>
            <a:r>
              <a:rPr lang="en-US" sz="1200" kern="1200" dirty="0">
                <a:solidFill>
                  <a:schemeClr val="tx1"/>
                </a:solidFill>
                <a:effectLst/>
                <a:latin typeface="+mn-lt"/>
                <a:ea typeface="+mn-ea"/>
                <a:cs typeface="+mn-cs"/>
              </a:rPr>
              <a:t>Add the solid/water mixtures to the Petri dishes.  Have students subtract the mass of the Petri dishes and enter the masses of the mixtures in the second column of the table in Part C of their worksheets.</a:t>
            </a:r>
          </a:p>
          <a:p>
            <a:pPr marL="171450" lvl="0" indent="-171450">
              <a:buFont typeface="Arial"/>
              <a:buChar char="•"/>
            </a:pPr>
            <a:r>
              <a:rPr lang="en-US" sz="1200" kern="1200" dirty="0">
                <a:solidFill>
                  <a:schemeClr val="tx1"/>
                </a:solidFill>
                <a:effectLst/>
                <a:latin typeface="+mn-lt"/>
                <a:ea typeface="+mn-ea"/>
                <a:cs typeface="+mn-cs"/>
              </a:rPr>
              <a:t>Cut the carrots into thin strips so that they will dry more quickly and thoroughly.</a:t>
            </a:r>
          </a:p>
          <a:p>
            <a:pPr marL="0" lvl="0" indent="0">
              <a:buFont typeface="Arial"/>
              <a:buNone/>
            </a:pPr>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Allow the mixtures to dry over several days or in an oven overnight.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Leave the mixtures in a visible place in the classroom, and allow them to dry over several days. Alternatively, place the mixtures in a low-heated oven (&lt;200 degrees) and allow them to dry over several hours. Caution: plastic petri dishes may melt in an oven!</a:t>
            </a:r>
            <a:r>
              <a:rPr lang="en-US" dirty="0">
                <a:effectLst/>
              </a:rPr>
              <a:t> </a:t>
            </a:r>
            <a:endParaRPr lang="en-US" sz="1200" kern="1200" dirty="0">
              <a:solidFill>
                <a:schemeClr val="tx1"/>
              </a:solidFill>
              <a:effectLst/>
              <a:latin typeface="+mn-lt"/>
              <a:ea typeface="+mn-ea"/>
              <a:cs typeface="+mn-cs"/>
            </a:endParaRP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946B7EDE-1D34-AF43-A72F-F106018D4F39}" type="slidenum">
              <a:rPr lang="en-US" smtClean="0"/>
              <a:pPr/>
              <a:t>5</a:t>
            </a:fld>
            <a:endParaRPr lang="en-US"/>
          </a:p>
        </p:txBody>
      </p:sp>
    </p:spTree>
    <p:extLst>
      <p:ext uri="{BB962C8B-B14F-4D97-AF65-F5344CB8AC3E}">
        <p14:creationId xmlns:p14="http://schemas.microsoft.com/office/powerpoint/2010/main" val="2700560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 (Day 2) Parts B and C</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Finish the steps in the worksheet and Slide 6 of the PPT to calculate the percentage of the mixtures that are solids. </a:t>
            </a:r>
            <a:r>
              <a:rPr lang="en-US" sz="1200" i="1" kern="1200" dirty="0">
                <a:solidFill>
                  <a:schemeClr val="tx1"/>
                </a:solidFill>
                <a:effectLst/>
                <a:latin typeface="+mn-lt"/>
                <a:ea typeface="+mn-ea"/>
                <a:cs typeface="+mn-cs"/>
              </a:rPr>
              <a:t>Note that when dehydrated, 1 teaspoon of Ionic Grow (out of the bottle) with a mass of 4.22 liquid grams is reduced to 0.14 grams of dry mass. In the Ionic Grow nutrient mixture, 4 teaspoons (17 liquid grams with 0.57 grams of dry mass) will be added to 1 gallon (3.79 L) of water, which has a mass of 3785 grams. The percentage of dry mass in this liquid mixture is </a:t>
            </a:r>
            <a:r>
              <a:rPr lang="en-US" sz="1200" b="1" i="1" kern="1200" dirty="0">
                <a:solidFill>
                  <a:schemeClr val="tx1"/>
                </a:solidFill>
                <a:effectLst/>
                <a:latin typeface="+mn-lt"/>
                <a:ea typeface="+mn-ea"/>
                <a:cs typeface="+mn-cs"/>
              </a:rPr>
              <a:t>0.015%, which can be considered 0 for all calculation further on, although it is important for students to understand this magnitude of dry mass for when they later consider where the mass of their growing plants could have come from.</a:t>
            </a:r>
            <a:r>
              <a:rPr lang="en-US" dirty="0">
                <a:effectLst/>
              </a:rPr>
              <a:t> </a:t>
            </a:r>
            <a:endParaRPr lang="en-US" dirty="0"/>
          </a:p>
        </p:txBody>
      </p:sp>
      <p:sp>
        <p:nvSpPr>
          <p:cNvPr id="4" name="Slide Number Placeholder 3"/>
          <p:cNvSpPr>
            <a:spLocks noGrp="1"/>
          </p:cNvSpPr>
          <p:nvPr>
            <p:ph type="sldNum" sz="quarter" idx="10"/>
          </p:nvPr>
        </p:nvSpPr>
        <p:spPr/>
        <p:txBody>
          <a:bodyPr/>
          <a:lstStyle/>
          <a:p>
            <a:fld id="{946B7EDE-1D34-AF43-A72F-F106018D4F39}" type="slidenum">
              <a:rPr lang="en-US" smtClean="0"/>
              <a:pPr/>
              <a:t>6</a:t>
            </a:fld>
            <a:endParaRPr lang="en-US"/>
          </a:p>
        </p:txBody>
      </p:sp>
    </p:spTree>
    <p:extLst>
      <p:ext uri="{BB962C8B-B14F-4D97-AF65-F5344CB8AC3E}">
        <p14:creationId xmlns:p14="http://schemas.microsoft.com/office/powerpoint/2010/main" val="2070866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(Day 2) Part D.</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Have students complete Part D of the worksheet and discuss the questions on Slide 7 of the PPT.</a:t>
            </a:r>
          </a:p>
          <a:p>
            <a:pPr lvl="0"/>
            <a:r>
              <a:rPr lang="en-US" sz="1200" kern="1200" dirty="0">
                <a:solidFill>
                  <a:schemeClr val="tx1"/>
                </a:solidFill>
                <a:effectLst/>
                <a:latin typeface="+mn-lt"/>
                <a:ea typeface="+mn-ea"/>
                <a:cs typeface="+mn-cs"/>
              </a:rPr>
              <a:t>Tell students that when scientists measure plant growth, they use dry mass as an indicator of growth.</a:t>
            </a:r>
          </a:p>
        </p:txBody>
      </p:sp>
      <p:sp>
        <p:nvSpPr>
          <p:cNvPr id="4" name="Slide Number Placeholder 3"/>
          <p:cNvSpPr>
            <a:spLocks noGrp="1"/>
          </p:cNvSpPr>
          <p:nvPr>
            <p:ph type="sldNum" sz="quarter" idx="10"/>
          </p:nvPr>
        </p:nvSpPr>
        <p:spPr/>
        <p:txBody>
          <a:bodyPr/>
          <a:lstStyle/>
          <a:p>
            <a:fld id="{946B7EDE-1D34-AF43-A72F-F106018D4F39}" type="slidenum">
              <a:rPr lang="en-US" smtClean="0"/>
              <a:pPr/>
              <a:t>7</a:t>
            </a:fld>
            <a:endParaRPr lang="en-US"/>
          </a:p>
        </p:txBody>
      </p:sp>
    </p:spTree>
    <p:extLst>
      <p:ext uri="{BB962C8B-B14F-4D97-AF65-F5344CB8AC3E}">
        <p14:creationId xmlns:p14="http://schemas.microsoft.com/office/powerpoint/2010/main" val="4235107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(Day 2) As a class, hydrate the plant gel crystals.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Follow the steps in slide 8 of the PPT.</a:t>
            </a:r>
          </a:p>
          <a:p>
            <a:pPr marL="171450" lvl="0" indent="-171450">
              <a:buFont typeface="Arial"/>
              <a:buChar char="•"/>
            </a:pPr>
            <a:r>
              <a:rPr lang="en-US" sz="1200" kern="1200" dirty="0">
                <a:solidFill>
                  <a:schemeClr val="tx1"/>
                </a:solidFill>
                <a:effectLst/>
                <a:latin typeface="+mn-lt"/>
                <a:ea typeface="+mn-ea"/>
                <a:cs typeface="+mn-cs"/>
              </a:rPr>
              <a:t>Add 4 teaspoons of Ionic Grow to a gallon jug of distilled water to make the nutrient mixture. NOTE: 4 </a:t>
            </a:r>
            <a:r>
              <a:rPr lang="en-US" sz="1200" kern="1200" dirty="0" err="1">
                <a:solidFill>
                  <a:schemeClr val="tx1"/>
                </a:solidFill>
                <a:effectLst/>
                <a:latin typeface="+mn-lt"/>
                <a:ea typeface="+mn-ea"/>
                <a:cs typeface="+mn-cs"/>
              </a:rPr>
              <a:t>tsp</a:t>
            </a:r>
            <a:r>
              <a:rPr lang="en-US" sz="1200" kern="1200" dirty="0">
                <a:solidFill>
                  <a:schemeClr val="tx1"/>
                </a:solidFill>
                <a:effectLst/>
                <a:latin typeface="+mn-lt"/>
                <a:ea typeface="+mn-ea"/>
                <a:cs typeface="+mn-cs"/>
              </a:rPr>
              <a:t> = 17 g and a gallon of distilled water ~3,800</a:t>
            </a:r>
            <a:r>
              <a:rPr lang="en-US" sz="1200" kern="1200" baseline="0" dirty="0">
                <a:solidFill>
                  <a:schemeClr val="tx1"/>
                </a:solidFill>
                <a:effectLst/>
                <a:latin typeface="+mn-lt"/>
                <a:ea typeface="+mn-ea"/>
                <a:cs typeface="+mn-cs"/>
              </a:rPr>
              <a:t> g so the total amount of the mixture is </a:t>
            </a:r>
            <a:r>
              <a:rPr lang="en-US" sz="1200" b="1" kern="1200" baseline="0" dirty="0">
                <a:solidFill>
                  <a:schemeClr val="tx1"/>
                </a:solidFill>
                <a:effectLst/>
                <a:latin typeface="+mn-lt"/>
                <a:ea typeface="+mn-ea"/>
                <a:cs typeface="+mn-cs"/>
              </a:rPr>
              <a:t>3817 g</a:t>
            </a:r>
            <a:r>
              <a:rPr lang="en-US" sz="1200" kern="1200" baseline="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171450" lvl="0" indent="-171450">
              <a:buFont typeface="Arial"/>
              <a:buChar char="•"/>
            </a:pPr>
            <a:r>
              <a:rPr lang="en-US" sz="1200" kern="1200" dirty="0">
                <a:solidFill>
                  <a:schemeClr val="tx1"/>
                </a:solidFill>
                <a:effectLst/>
                <a:latin typeface="+mn-lt"/>
                <a:ea typeface="+mn-ea"/>
                <a:cs typeface="+mn-cs"/>
              </a:rPr>
              <a:t>To show this, either measure the mass of the entire mixture</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or have students use the above estimates (also</a:t>
            </a:r>
            <a:r>
              <a:rPr lang="en-US" sz="1200" kern="1200" baseline="0" dirty="0">
                <a:solidFill>
                  <a:schemeClr val="tx1"/>
                </a:solidFill>
                <a:effectLst/>
                <a:latin typeface="+mn-lt"/>
                <a:ea typeface="+mn-ea"/>
                <a:cs typeface="+mn-cs"/>
              </a:rPr>
              <a:t> in the </a:t>
            </a:r>
            <a:r>
              <a:rPr lang="en-US" sz="1200" b="1" i="1" kern="1200" baseline="0" dirty="0">
                <a:solidFill>
                  <a:schemeClr val="tx1"/>
                </a:solidFill>
                <a:effectLst/>
                <a:latin typeface="+mn-lt"/>
                <a:ea typeface="+mn-ea"/>
                <a:cs typeface="+mn-cs"/>
              </a:rPr>
              <a:t>Estimating the Mass of Solids Mixed with Water</a:t>
            </a:r>
            <a:r>
              <a:rPr lang="en-US" sz="1200" i="1" kern="1200" baseline="0" dirty="0">
                <a:solidFill>
                  <a:schemeClr val="tx1"/>
                </a:solidFill>
                <a:effectLst/>
                <a:latin typeface="+mn-lt"/>
                <a:ea typeface="+mn-ea"/>
                <a:cs typeface="+mn-cs"/>
              </a:rPr>
              <a:t> </a:t>
            </a:r>
            <a:r>
              <a:rPr lang="en-US" sz="1200" i="0" kern="1200" baseline="0" dirty="0">
                <a:solidFill>
                  <a:schemeClr val="tx1"/>
                </a:solidFill>
                <a:effectLst/>
                <a:latin typeface="+mn-lt"/>
                <a:ea typeface="+mn-ea"/>
                <a:cs typeface="+mn-cs"/>
              </a:rPr>
              <a:t>handout)</a:t>
            </a:r>
            <a:r>
              <a:rPr lang="en-US" sz="1200" kern="1200" dirty="0">
                <a:solidFill>
                  <a:schemeClr val="tx1"/>
                </a:solidFill>
                <a:effectLst/>
                <a:latin typeface="+mn-lt"/>
                <a:ea typeface="+mn-ea"/>
                <a:cs typeface="+mn-cs"/>
              </a:rPr>
              <a:t>, and calculate what percentage of this mixture is dry Ionic Grow nutrients.</a:t>
            </a:r>
          </a:p>
          <a:p>
            <a:pPr marL="171450" lvl="0" indent="-171450">
              <a:buFont typeface="Arial"/>
              <a:buChar char="•"/>
            </a:pPr>
            <a:r>
              <a:rPr lang="en-US" sz="1200" b="1" kern="1200" dirty="0">
                <a:solidFill>
                  <a:schemeClr val="tx1"/>
                </a:solidFill>
                <a:effectLst/>
                <a:latin typeface="+mn-lt"/>
                <a:ea typeface="+mn-ea"/>
                <a:cs typeface="+mn-cs"/>
              </a:rPr>
              <a:t>Measure the mass of the dry gel crystals. Place the gel crystals in a large bowl and pour the nutrient mixture on top of the crystals.</a:t>
            </a:r>
          </a:p>
          <a:p>
            <a:pPr marL="171450" lvl="0" indent="-171450">
              <a:buFont typeface="Arial"/>
              <a:buChar char="•"/>
            </a:pPr>
            <a:r>
              <a:rPr lang="en-US" sz="1200" b="1" kern="1200" dirty="0">
                <a:solidFill>
                  <a:schemeClr val="tx1"/>
                </a:solidFill>
                <a:effectLst/>
                <a:latin typeface="+mn-lt"/>
                <a:ea typeface="+mn-ea"/>
                <a:cs typeface="+mn-cs"/>
              </a:rPr>
              <a:t>Let the crystals hydrate overnight into gel.</a:t>
            </a:r>
          </a:p>
          <a:p>
            <a:pPr marL="171450" indent="-171450">
              <a:buFont typeface="Arial"/>
              <a:buChar char="•"/>
            </a:pPr>
            <a:r>
              <a:rPr lang="en-US" sz="1200" b="1" kern="1200" dirty="0">
                <a:solidFill>
                  <a:schemeClr val="tx1"/>
                </a:solidFill>
                <a:effectLst/>
                <a:latin typeface="+mn-lt"/>
                <a:ea typeface="+mn-ea"/>
                <a:cs typeface="+mn-cs"/>
              </a:rPr>
              <a:t>Ask students at this point to share their ideas on what plants need to grow. Ask students to predict whether or not plants will grow without soil in the gel. Ask students if they think the nutrient solution will explain plant growth.</a:t>
            </a:r>
            <a:r>
              <a:rPr lang="en-US" b="1" dirty="0">
                <a:effectLst/>
              </a:rPr>
              <a:t> </a:t>
            </a:r>
          </a:p>
          <a:p>
            <a:pPr marL="171450" indent="-171450">
              <a:buFont typeface="Arial"/>
              <a:buChar char="•"/>
            </a:pPr>
            <a:endParaRPr lang="en-US" b="1" dirty="0">
              <a:effectLst/>
            </a:endParaRPr>
          </a:p>
          <a:p>
            <a:pPr marL="0" marR="0" indent="0" algn="l" defTabSz="457200" rtl="0" eaLnBrk="1" fontAlgn="auto" latinLnBrk="0" hangingPunct="1">
              <a:lnSpc>
                <a:spcPct val="100000"/>
              </a:lnSpc>
              <a:spcBef>
                <a:spcPts val="0"/>
              </a:spcBef>
              <a:spcAft>
                <a:spcPts val="0"/>
              </a:spcAft>
              <a:buClrTx/>
              <a:buSzTx/>
              <a:buFont typeface="Arial"/>
              <a:buNone/>
              <a:tabLst/>
              <a:defRPr/>
            </a:pPr>
            <a:r>
              <a:rPr lang="en-US" sz="1200" i="1" kern="1200">
                <a:solidFill>
                  <a:schemeClr val="tx1"/>
                </a:solidFill>
                <a:effectLst/>
                <a:latin typeface="+mn-lt"/>
                <a:ea typeface="+mn-ea"/>
                <a:cs typeface="+mn-cs"/>
              </a:rPr>
              <a:t>Note </a:t>
            </a:r>
            <a:r>
              <a:rPr lang="en-US" sz="1200" i="1" kern="1200" dirty="0">
                <a:solidFill>
                  <a:schemeClr val="tx1"/>
                </a:solidFill>
                <a:effectLst/>
                <a:latin typeface="+mn-lt"/>
                <a:ea typeface="+mn-ea"/>
                <a:cs typeface="+mn-cs"/>
              </a:rPr>
              <a:t>that 1 gram of plant gel crystals absorbs about 70 grams of water. This results in a</a:t>
            </a:r>
            <a:r>
              <a:rPr lang="en-US" sz="1200" b="1" i="1" kern="1200" dirty="0">
                <a:solidFill>
                  <a:schemeClr val="tx1"/>
                </a:solidFill>
                <a:effectLst/>
                <a:latin typeface="+mn-lt"/>
                <a:ea typeface="+mn-ea"/>
                <a:cs typeface="+mn-cs"/>
              </a:rPr>
              <a:t> 1.4% dry mass contained in hydrated gel.</a:t>
            </a:r>
            <a:r>
              <a:rPr lang="en-US" dirty="0">
                <a:effectLst/>
              </a:rPr>
              <a:t> </a:t>
            </a:r>
            <a:endParaRPr lang="en-US" dirty="0"/>
          </a:p>
          <a:p>
            <a:pPr marL="171450" indent="-171450">
              <a:buFont typeface="Arial"/>
              <a:buChar char="•"/>
            </a:pPr>
            <a:endParaRPr lang="en-US" b="1" dirty="0"/>
          </a:p>
        </p:txBody>
      </p:sp>
      <p:sp>
        <p:nvSpPr>
          <p:cNvPr id="4" name="Slide Number Placeholder 3"/>
          <p:cNvSpPr>
            <a:spLocks noGrp="1"/>
          </p:cNvSpPr>
          <p:nvPr>
            <p:ph type="sldNum" sz="quarter" idx="10"/>
          </p:nvPr>
        </p:nvSpPr>
        <p:spPr/>
        <p:txBody>
          <a:bodyPr/>
          <a:lstStyle/>
          <a:p>
            <a:fld id="{946B7EDE-1D34-AF43-A72F-F106018D4F39}" type="slidenum">
              <a:rPr lang="en-US" smtClean="0"/>
              <a:pPr/>
              <a:t>8</a:t>
            </a:fld>
            <a:endParaRPr lang="en-US"/>
          </a:p>
        </p:txBody>
      </p:sp>
    </p:spTree>
    <p:extLst>
      <p:ext uri="{BB962C8B-B14F-4D97-AF65-F5344CB8AC3E}">
        <p14:creationId xmlns:p14="http://schemas.microsoft.com/office/powerpoint/2010/main" val="39204092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D3A1C050-F6FE-0E43-A9D0-F8EEADE3D1E4}" type="slidenum">
              <a:rPr lang="en-US" smtClean="0"/>
              <a:pPr/>
              <a:t>‹#›</a:t>
            </a:fld>
            <a:endParaRPr lang="en-US"/>
          </a:p>
        </p:txBody>
      </p:sp>
      <p:pic>
        <p:nvPicPr>
          <p:cNvPr id="7" name="Picture 6" descr="Carbon TIME 4b.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6683" y="482468"/>
            <a:ext cx="1990713" cy="1505558"/>
          </a:xfrm>
          <a:prstGeom prst="rect">
            <a:avLst/>
          </a:prstGeom>
        </p:spPr>
      </p:pic>
    </p:spTree>
    <p:extLst>
      <p:ext uri="{BB962C8B-B14F-4D97-AF65-F5344CB8AC3E}">
        <p14:creationId xmlns:p14="http://schemas.microsoft.com/office/powerpoint/2010/main" val="89051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2256150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83201"/>
            <a:ext cx="2057400" cy="56429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483201"/>
            <a:ext cx="6019800" cy="5642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2699412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504826"/>
            <a:ext cx="8229600" cy="49067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2234009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1507476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3311187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2124714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1372278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958504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55588"/>
            <a:ext cx="3008313" cy="97951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455588"/>
            <a:ext cx="5111750" cy="56705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2752272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3510289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924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491020"/>
            <a:ext cx="8229600" cy="49067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553200" y="6411574"/>
            <a:ext cx="2133600" cy="365125"/>
          </a:xfrm>
          <a:prstGeom prst="rect">
            <a:avLst/>
          </a:prstGeom>
        </p:spPr>
        <p:txBody>
          <a:bodyPr vert="horz" lIns="91440" tIns="45720" rIns="91440" bIns="45720" rtlCol="0" anchor="ctr"/>
          <a:lstStyle>
            <a:lvl1pPr algn="r">
              <a:defRPr sz="2000">
                <a:solidFill>
                  <a:schemeClr val="tx1">
                    <a:tint val="75000"/>
                  </a:schemeClr>
                </a:solidFill>
                <a:latin typeface="Arial" panose="020B0604020202020204" pitchFamily="34" charset="0"/>
                <a:cs typeface="Arial" panose="020B0604020202020204" pitchFamily="34" charset="0"/>
              </a:defRPr>
            </a:lvl1pPr>
          </a:lstStyle>
          <a:p>
            <a:fld id="{2BAAFF94-8111-A348-8301-1F63C1D0CE4E}" type="slidenum">
              <a:rPr lang="en-US" smtClean="0"/>
              <a:pPr/>
              <a:t>‹#›</a:t>
            </a:fld>
            <a:endParaRPr lang="en-US" dirty="0"/>
          </a:p>
        </p:txBody>
      </p:sp>
      <p:sp>
        <p:nvSpPr>
          <p:cNvPr id="9" name="Footer Placeholder 5"/>
          <p:cNvSpPr>
            <a:spLocks noGrp="1"/>
          </p:cNvSpPr>
          <p:nvPr>
            <p:ph type="ftr" sz="quarter" idx="3"/>
          </p:nvPr>
        </p:nvSpPr>
        <p:spPr>
          <a:xfrm>
            <a:off x="457200" y="6400800"/>
            <a:ext cx="5989674" cy="365125"/>
          </a:xfrm>
          <a:prstGeom prst="rect">
            <a:avLst/>
          </a:prstGeom>
        </p:spPr>
        <p:txBody>
          <a:bodyPr/>
          <a:lstStyle/>
          <a:p>
            <a:endParaRPr lang="en-US" dirty="0"/>
          </a:p>
        </p:txBody>
      </p:sp>
    </p:spTree>
    <p:extLst>
      <p:ext uri="{BB962C8B-B14F-4D97-AF65-F5344CB8AC3E}">
        <p14:creationId xmlns:p14="http://schemas.microsoft.com/office/powerpoint/2010/main" val="791356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2130425"/>
            <a:ext cx="7772400" cy="147002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dirty="0">
              <a:ea typeface="ＭＳ Ｐゴシック" charset="-128"/>
              <a:cs typeface="ＭＳ Ｐゴシック" charset="-128"/>
            </a:endParaRPr>
          </a:p>
        </p:txBody>
      </p:sp>
      <p:sp>
        <p:nvSpPr>
          <p:cNvPr id="7" name="Subtitle 2"/>
          <p:cNvSpPr txBox="1">
            <a:spLocks/>
          </p:cNvSpPr>
          <p:nvPr/>
        </p:nvSpPr>
        <p:spPr>
          <a:xfrm>
            <a:off x="1371600" y="3886200"/>
            <a:ext cx="6400800" cy="17526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a:solidFill>
                <a:srgbClr val="000000"/>
              </a:solidFill>
              <a:ea typeface="ＭＳ Ｐゴシック" charset="-128"/>
              <a:cs typeface="ＭＳ Ｐゴシック" charset="-128"/>
            </a:endParaRPr>
          </a:p>
        </p:txBody>
      </p:sp>
      <p:grpSp>
        <p:nvGrpSpPr>
          <p:cNvPr id="3" name="Group 2"/>
          <p:cNvGrpSpPr/>
          <p:nvPr/>
        </p:nvGrpSpPr>
        <p:grpSpPr>
          <a:xfrm>
            <a:off x="178036" y="294321"/>
            <a:ext cx="5954172" cy="684705"/>
            <a:chOff x="178036" y="294321"/>
            <a:chExt cx="5954172" cy="684705"/>
          </a:xfrm>
        </p:grpSpPr>
        <p:sp>
          <p:nvSpPr>
            <p:cNvPr id="6" name="TextBox 5"/>
            <p:cNvSpPr txBox="1"/>
            <p:nvPr/>
          </p:nvSpPr>
          <p:spPr>
            <a:xfrm>
              <a:off x="3003051" y="332695"/>
              <a:ext cx="3129157" cy="646331"/>
            </a:xfrm>
            <a:prstGeom prst="rect">
              <a:avLst/>
            </a:prstGeom>
            <a:noFill/>
          </p:spPr>
          <p:txBody>
            <a:bodyPr wrap="none" rtlCol="0">
              <a:spAutoFit/>
            </a:bodyPr>
            <a:lstStyle/>
            <a:p>
              <a:r>
                <a:rPr lang="en-US" sz="1200" i="1" dirty="0"/>
                <a:t>Carbon: Transformations in Matter and Energy</a:t>
              </a:r>
            </a:p>
            <a:p>
              <a:r>
                <a:rPr lang="en-US" sz="1200" i="1" dirty="0"/>
                <a:t>Environmental Literacy Project</a:t>
              </a:r>
              <a:br>
                <a:rPr lang="en-US" sz="1200" i="1" dirty="0"/>
              </a:br>
              <a:r>
                <a:rPr lang="en-US" sz="1200" i="1" dirty="0"/>
                <a:t>Michigan State University</a:t>
              </a:r>
              <a:r>
                <a:rPr lang="en-US" sz="1200" dirty="0">
                  <a:effectLst/>
                </a:rPr>
                <a:t> </a:t>
              </a:r>
              <a:endParaRPr lang="en-US" sz="1600" dirty="0"/>
            </a:p>
          </p:txBody>
        </p:sp>
        <p:pic>
          <p:nvPicPr>
            <p:cNvPr id="2" name="Picture 1" descr="Carbon TIME 1 line small.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036" y="294321"/>
              <a:ext cx="2831104" cy="643007"/>
            </a:xfrm>
            <a:prstGeom prst="rect">
              <a:avLst/>
            </a:prstGeom>
          </p:spPr>
        </p:pic>
      </p:grpSp>
      <p:sp>
        <p:nvSpPr>
          <p:cNvPr id="12" name="Title 11"/>
          <p:cNvSpPr>
            <a:spLocks noGrp="1"/>
          </p:cNvSpPr>
          <p:nvPr>
            <p:ph type="title"/>
          </p:nvPr>
        </p:nvSpPr>
        <p:spPr>
          <a:xfrm>
            <a:off x="457200" y="1385385"/>
            <a:ext cx="8229600" cy="2539882"/>
          </a:xfrm>
        </p:spPr>
        <p:txBody>
          <a:bodyPr>
            <a:normAutofit fontScale="90000"/>
          </a:bodyPr>
          <a:lstStyle/>
          <a:p>
            <a:r>
              <a:rPr lang="en-US" i="1" dirty="0">
                <a:latin typeface="Arial"/>
                <a:cs typeface="Arial"/>
              </a:rPr>
              <a:t>Plants </a:t>
            </a:r>
            <a:r>
              <a:rPr lang="en-US" dirty="0">
                <a:latin typeface="Arial"/>
                <a:cs typeface="Arial"/>
              </a:rPr>
              <a:t>Unit</a:t>
            </a:r>
            <a:br>
              <a:rPr lang="en-US" dirty="0">
                <a:latin typeface="Arial"/>
                <a:cs typeface="Arial"/>
              </a:rPr>
            </a:br>
            <a:br>
              <a:rPr lang="en-US" dirty="0">
                <a:latin typeface="Arial"/>
                <a:cs typeface="Arial"/>
              </a:rPr>
            </a:br>
            <a:r>
              <a:rPr lang="en-US">
                <a:latin typeface="Arial"/>
                <a:cs typeface="Arial"/>
              </a:rPr>
              <a:t>Pre-Activity 0.1GL </a:t>
            </a:r>
            <a:r>
              <a:rPr lang="en-US" dirty="0">
                <a:latin typeface="Arial"/>
                <a:cs typeface="Arial"/>
              </a:rPr>
              <a:t>Measuring the Mass of Solids in Mixtures</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73025" y="3600450"/>
            <a:ext cx="4989208" cy="3326139"/>
          </a:xfrm>
          <a:prstGeom prst="rect">
            <a:avLst/>
          </a:prstGeom>
        </p:spPr>
      </p:pic>
      <p:sp>
        <p:nvSpPr>
          <p:cNvPr id="8" name="Slide Number Placeholder 7">
            <a:extLst>
              <a:ext uri="{FF2B5EF4-FFF2-40B4-BE49-F238E27FC236}">
                <a16:creationId xmlns:a16="http://schemas.microsoft.com/office/drawing/2014/main" id="{97B2963B-8D30-409F-B500-701AE095DC13}"/>
              </a:ext>
            </a:extLst>
          </p:cNvPr>
          <p:cNvSpPr>
            <a:spLocks noGrp="1"/>
          </p:cNvSpPr>
          <p:nvPr>
            <p:ph type="sldNum" sz="quarter" idx="12"/>
          </p:nvPr>
        </p:nvSpPr>
        <p:spPr/>
        <p:txBody>
          <a:bodyPr/>
          <a:lstStyle/>
          <a:p>
            <a:fld id="{D3A1C050-F6FE-0E43-A9D0-F8EEADE3D1E4}" type="slidenum">
              <a:rPr lang="en-US" smtClean="0"/>
              <a:pPr/>
              <a:t>1</a:t>
            </a:fld>
            <a:endParaRPr lang="en-US"/>
          </a:p>
        </p:txBody>
      </p:sp>
    </p:spTree>
    <p:extLst>
      <p:ext uri="{BB962C8B-B14F-4D97-AF65-F5344CB8AC3E}">
        <p14:creationId xmlns:p14="http://schemas.microsoft.com/office/powerpoint/2010/main" val="353194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1BCBF9-3E25-6849-8486-F2406DC42DF1}"/>
              </a:ext>
            </a:extLst>
          </p:cNvPr>
          <p:cNvSpPr txBox="1"/>
          <p:nvPr/>
        </p:nvSpPr>
        <p:spPr>
          <a:xfrm>
            <a:off x="8561070" y="6286500"/>
            <a:ext cx="184731" cy="369332"/>
          </a:xfrm>
          <a:prstGeom prst="rect">
            <a:avLst/>
          </a:prstGeom>
          <a:noFill/>
        </p:spPr>
        <p:txBody>
          <a:bodyPr wrap="none" rtlCol="0">
            <a:spAutoFit/>
          </a:bodyPr>
          <a:lstStyle/>
          <a:p>
            <a:endParaRPr lang="en-US" dirty="0"/>
          </a:p>
        </p:txBody>
      </p:sp>
      <p:pic>
        <p:nvPicPr>
          <p:cNvPr id="39" name="Picture 38" descr="Diagram&#10;&#10;Description automatically generated">
            <a:extLst>
              <a:ext uri="{FF2B5EF4-FFF2-40B4-BE49-F238E27FC236}">
                <a16:creationId xmlns:a16="http://schemas.microsoft.com/office/drawing/2014/main" id="{FDC3CF5E-377B-5347-B7B1-6F74D560C661}"/>
              </a:ext>
            </a:extLst>
          </p:cNvPr>
          <p:cNvPicPr>
            <a:picLocks noChangeAspect="1"/>
          </p:cNvPicPr>
          <p:nvPr/>
        </p:nvPicPr>
        <p:blipFill>
          <a:blip r:embed="rId3"/>
          <a:stretch>
            <a:fillRect/>
          </a:stretch>
        </p:blipFill>
        <p:spPr>
          <a:xfrm>
            <a:off x="0" y="858617"/>
            <a:ext cx="9144000" cy="5140766"/>
          </a:xfrm>
          <a:prstGeom prst="rect">
            <a:avLst/>
          </a:prstGeom>
        </p:spPr>
      </p:pic>
      <p:sp>
        <p:nvSpPr>
          <p:cNvPr id="38" name="Oval Callout 37">
            <a:extLst>
              <a:ext uri="{FF2B5EF4-FFF2-40B4-BE49-F238E27FC236}">
                <a16:creationId xmlns:a16="http://schemas.microsoft.com/office/drawing/2014/main" id="{058C0481-7E9D-924E-876C-EF330F27A9DF}"/>
              </a:ext>
            </a:extLst>
          </p:cNvPr>
          <p:cNvSpPr>
            <a:spLocks noChangeArrowheads="1"/>
          </p:cNvSpPr>
          <p:nvPr/>
        </p:nvSpPr>
        <p:spPr bwMode="auto">
          <a:xfrm>
            <a:off x="130329" y="1181954"/>
            <a:ext cx="1310968" cy="1301449"/>
          </a:xfrm>
          <a:prstGeom prst="wedgeEllipseCallout">
            <a:avLst>
              <a:gd name="adj1" fmla="val -20203"/>
              <a:gd name="adj2" fmla="val 170009"/>
            </a:avLst>
          </a:prstGeom>
          <a:solidFill>
            <a:schemeClr val="tx1">
              <a:lumMod val="65000"/>
              <a:lumOff val="35000"/>
            </a:schemeClr>
          </a:solidFill>
          <a:ln w="9525">
            <a:solidFill>
              <a:schemeClr val="tx1">
                <a:lumMod val="50000"/>
                <a:lumOff val="50000"/>
              </a:schemeClr>
            </a:solidFill>
            <a:miter lim="800000"/>
            <a:headEnd/>
            <a:tailEnd/>
          </a:ln>
          <a:effectLst>
            <a:outerShdw blurRad="40000" dist="23000" dir="5400000" rotWithShape="0">
              <a:srgbClr val="000000">
                <a:alpha val="34999"/>
              </a:srgbClr>
            </a:outerShdw>
          </a:effectLst>
        </p:spPr>
        <p:txBody>
          <a:bodyPr rot="0" vert="horz" wrap="square" lIns="53788" tIns="26894" rIns="53788" bIns="26894" anchor="ctr" anchorCtr="0" upright="1">
            <a:noAutofit/>
          </a:bodyPr>
          <a:lstStyle/>
          <a:p>
            <a:pPr algn="ctr"/>
            <a:r>
              <a:rPr lang="en-US" sz="2118" dirty="0">
                <a:solidFill>
                  <a:srgbClr val="FFFFFF"/>
                </a:solidFill>
                <a:latin typeface="Arial"/>
                <a:ea typeface="Times New Roman"/>
                <a:cs typeface="Times New Roman"/>
              </a:rPr>
              <a:t>You are here</a:t>
            </a:r>
            <a:endParaRPr lang="en-US" sz="2118" dirty="0">
              <a:latin typeface="Arial"/>
              <a:ea typeface="Times New Roman"/>
              <a:cs typeface="Times New Roman"/>
            </a:endParaRPr>
          </a:p>
        </p:txBody>
      </p:sp>
    </p:spTree>
    <p:extLst>
      <p:ext uri="{BB962C8B-B14F-4D97-AF65-F5344CB8AC3E}">
        <p14:creationId xmlns:p14="http://schemas.microsoft.com/office/powerpoint/2010/main" val="2512631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753" y="457200"/>
            <a:ext cx="8723845" cy="992402"/>
          </a:xfrm>
        </p:spPr>
        <p:txBody>
          <a:bodyPr>
            <a:normAutofit fontScale="90000"/>
          </a:bodyPr>
          <a:lstStyle/>
          <a:p>
            <a:r>
              <a:rPr lang="en-US" sz="4000" dirty="0">
                <a:latin typeface="Arial"/>
                <a:cs typeface="Arial"/>
              </a:rPr>
              <a:t>How can we figure out the mass of just the solids?</a:t>
            </a:r>
          </a:p>
        </p:txBody>
      </p:sp>
      <p:sp>
        <p:nvSpPr>
          <p:cNvPr id="3" name="Content Placeholder 2"/>
          <p:cNvSpPr>
            <a:spLocks noGrp="1"/>
          </p:cNvSpPr>
          <p:nvPr>
            <p:ph idx="1"/>
          </p:nvPr>
        </p:nvSpPr>
        <p:spPr>
          <a:xfrm>
            <a:off x="457200" y="1951252"/>
            <a:ext cx="4148270" cy="4906748"/>
          </a:xfrm>
        </p:spPr>
        <p:txBody>
          <a:bodyPr/>
          <a:lstStyle/>
          <a:p>
            <a:pPr marL="0" indent="0">
              <a:buNone/>
            </a:pPr>
            <a:r>
              <a:rPr lang="en-US" dirty="0">
                <a:latin typeface="Arial"/>
                <a:cs typeface="Arial"/>
              </a:rPr>
              <a:t>Method 1:</a:t>
            </a:r>
          </a:p>
          <a:p>
            <a:pPr marL="0" indent="0">
              <a:buNone/>
            </a:pPr>
            <a:r>
              <a:rPr lang="en-US" dirty="0">
                <a:latin typeface="Arial"/>
                <a:cs typeface="Arial"/>
              </a:rPr>
              <a:t>Measure the mass of the solids before you make the mixture. </a:t>
            </a:r>
          </a:p>
        </p:txBody>
      </p:sp>
      <p:sp>
        <p:nvSpPr>
          <p:cNvPr id="4" name="Slide Number Placeholder 3"/>
          <p:cNvSpPr>
            <a:spLocks noGrp="1"/>
          </p:cNvSpPr>
          <p:nvPr>
            <p:ph type="sldNum" sz="quarter" idx="12"/>
          </p:nvPr>
        </p:nvSpPr>
        <p:spPr/>
        <p:txBody>
          <a:bodyPr/>
          <a:lstStyle/>
          <a:p>
            <a:fld id="{D3A1C050-F6FE-0E43-A9D0-F8EEADE3D1E4}" type="slidenum">
              <a:rPr lang="en-US" smtClean="0"/>
              <a:t>3</a:t>
            </a:fld>
            <a:endParaRPr lang="en-US"/>
          </a:p>
        </p:txBody>
      </p:sp>
      <p:sp>
        <p:nvSpPr>
          <p:cNvPr id="5" name="Content Placeholder 2"/>
          <p:cNvSpPr txBox="1">
            <a:spLocks/>
          </p:cNvSpPr>
          <p:nvPr/>
        </p:nvSpPr>
        <p:spPr>
          <a:xfrm>
            <a:off x="4479065" y="1951252"/>
            <a:ext cx="4148270" cy="490674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a:latin typeface="Arial"/>
                <a:cs typeface="Arial"/>
              </a:rPr>
              <a:t>Method 2:</a:t>
            </a:r>
          </a:p>
          <a:p>
            <a:pPr marL="0" indent="0">
              <a:buFont typeface="Arial"/>
              <a:buNone/>
            </a:pPr>
            <a:r>
              <a:rPr lang="en-US" dirty="0">
                <a:latin typeface="Arial"/>
                <a:cs typeface="Arial"/>
              </a:rPr>
              <a:t>Measure the mass of the solids after you take the water out of the mixture.</a:t>
            </a:r>
          </a:p>
        </p:txBody>
      </p:sp>
    </p:spTree>
    <p:extLst>
      <p:ext uri="{BB962C8B-B14F-4D97-AF65-F5344CB8AC3E}">
        <p14:creationId xmlns:p14="http://schemas.microsoft.com/office/powerpoint/2010/main" val="3982759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 A: Measuring the mass of solids before you make the mixture</a:t>
            </a:r>
          </a:p>
        </p:txBody>
      </p:sp>
      <p:sp>
        <p:nvSpPr>
          <p:cNvPr id="5" name="Text Placeholder 4"/>
          <p:cNvSpPr>
            <a:spLocks noGrp="1"/>
          </p:cNvSpPr>
          <p:nvPr>
            <p:ph type="body" idx="1"/>
          </p:nvPr>
        </p:nvSpPr>
        <p:spPr/>
        <p:txBody>
          <a:bodyPr/>
          <a:lstStyle/>
          <a:p>
            <a:r>
              <a:rPr lang="en-US" dirty="0"/>
              <a:t>Prepare the materials</a:t>
            </a:r>
          </a:p>
        </p:txBody>
      </p:sp>
      <p:sp>
        <p:nvSpPr>
          <p:cNvPr id="6" name="Content Placeholder 5"/>
          <p:cNvSpPr>
            <a:spLocks noGrp="1"/>
          </p:cNvSpPr>
          <p:nvPr>
            <p:ph sz="half" idx="2"/>
          </p:nvPr>
        </p:nvSpPr>
        <p:spPr/>
        <p:txBody>
          <a:bodyPr/>
          <a:lstStyle/>
          <a:p>
            <a:r>
              <a:rPr lang="en-US" dirty="0"/>
              <a:t>Dry sponge</a:t>
            </a:r>
          </a:p>
          <a:p>
            <a:r>
              <a:rPr lang="en-US" dirty="0"/>
              <a:t>Salt</a:t>
            </a:r>
          </a:p>
          <a:p>
            <a:r>
              <a:rPr lang="en-US" dirty="0"/>
              <a:t>Gel crystals</a:t>
            </a:r>
          </a:p>
          <a:p>
            <a:r>
              <a:rPr lang="en-US" dirty="0"/>
              <a:t>Bowl or small container for each</a:t>
            </a:r>
          </a:p>
          <a:p>
            <a:r>
              <a:rPr lang="en-US" dirty="0"/>
              <a:t>Water</a:t>
            </a:r>
          </a:p>
          <a:p>
            <a:r>
              <a:rPr lang="en-US" dirty="0"/>
              <a:t>Digital scale</a:t>
            </a:r>
          </a:p>
        </p:txBody>
      </p:sp>
      <p:sp>
        <p:nvSpPr>
          <p:cNvPr id="7" name="Text Placeholder 6"/>
          <p:cNvSpPr>
            <a:spLocks noGrp="1"/>
          </p:cNvSpPr>
          <p:nvPr>
            <p:ph type="body" sz="quarter" idx="3"/>
          </p:nvPr>
        </p:nvSpPr>
        <p:spPr/>
        <p:txBody>
          <a:bodyPr/>
          <a:lstStyle/>
          <a:p>
            <a:r>
              <a:rPr lang="en-US" dirty="0"/>
              <a:t>Follow the steps</a:t>
            </a:r>
          </a:p>
        </p:txBody>
      </p:sp>
      <p:sp>
        <p:nvSpPr>
          <p:cNvPr id="8" name="Content Placeholder 7"/>
          <p:cNvSpPr>
            <a:spLocks noGrp="1"/>
          </p:cNvSpPr>
          <p:nvPr>
            <p:ph sz="quarter" idx="4"/>
          </p:nvPr>
        </p:nvSpPr>
        <p:spPr/>
        <p:txBody>
          <a:bodyPr>
            <a:normAutofit lnSpcReduction="10000"/>
          </a:bodyPr>
          <a:lstStyle/>
          <a:p>
            <a:r>
              <a:rPr lang="en-US" dirty="0"/>
              <a:t>Measure the mass of the dry solids; record the data in the table in Part C of your worksheet.</a:t>
            </a:r>
          </a:p>
          <a:p>
            <a:r>
              <a:rPr lang="en-US" dirty="0"/>
              <a:t>Make the mixtures.</a:t>
            </a:r>
          </a:p>
          <a:p>
            <a:r>
              <a:rPr lang="en-US" dirty="0"/>
              <a:t>Measure the mass of the mixtures; record the data.</a:t>
            </a:r>
          </a:p>
          <a:p>
            <a:r>
              <a:rPr lang="en-US" dirty="0"/>
              <a:t>Calculate the percentage of the mixture that is solid. Record your results.</a:t>
            </a:r>
          </a:p>
        </p:txBody>
      </p:sp>
      <p:sp>
        <p:nvSpPr>
          <p:cNvPr id="4" name="Slide Number Placeholder 3"/>
          <p:cNvSpPr>
            <a:spLocks noGrp="1"/>
          </p:cNvSpPr>
          <p:nvPr>
            <p:ph type="sldNum" sz="quarter" idx="12"/>
          </p:nvPr>
        </p:nvSpPr>
        <p:spPr/>
        <p:txBody>
          <a:bodyPr/>
          <a:lstStyle/>
          <a:p>
            <a:fld id="{D3A1C050-F6FE-0E43-A9D0-F8EEADE3D1E4}" type="slidenum">
              <a:rPr lang="en-US" smtClean="0"/>
              <a:pPr/>
              <a:t>4</a:t>
            </a:fld>
            <a:endParaRPr lang="en-US"/>
          </a:p>
        </p:txBody>
      </p:sp>
    </p:spTree>
    <p:extLst>
      <p:ext uri="{BB962C8B-B14F-4D97-AF65-F5344CB8AC3E}">
        <p14:creationId xmlns:p14="http://schemas.microsoft.com/office/powerpoint/2010/main" val="3626177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 B: Measuring the mass of solids after you take the water out </a:t>
            </a:r>
          </a:p>
        </p:txBody>
      </p:sp>
      <p:sp>
        <p:nvSpPr>
          <p:cNvPr id="3" name="Text Placeholder 2"/>
          <p:cNvSpPr>
            <a:spLocks noGrp="1"/>
          </p:cNvSpPr>
          <p:nvPr>
            <p:ph type="body" idx="1"/>
          </p:nvPr>
        </p:nvSpPr>
        <p:spPr/>
        <p:txBody>
          <a:bodyPr/>
          <a:lstStyle/>
          <a:p>
            <a:r>
              <a:rPr lang="en-US" dirty="0"/>
              <a:t>Prepare the materials</a:t>
            </a:r>
          </a:p>
        </p:txBody>
      </p:sp>
      <p:sp>
        <p:nvSpPr>
          <p:cNvPr id="4" name="Content Placeholder 3"/>
          <p:cNvSpPr>
            <a:spLocks noGrp="1"/>
          </p:cNvSpPr>
          <p:nvPr>
            <p:ph sz="half" idx="2"/>
          </p:nvPr>
        </p:nvSpPr>
        <p:spPr/>
        <p:txBody>
          <a:bodyPr/>
          <a:lstStyle/>
          <a:p>
            <a:r>
              <a:rPr lang="en-US" dirty="0"/>
              <a:t>Carrot</a:t>
            </a:r>
          </a:p>
          <a:p>
            <a:r>
              <a:rPr lang="en-US" dirty="0"/>
              <a:t>Salt water</a:t>
            </a:r>
          </a:p>
          <a:p>
            <a:r>
              <a:rPr lang="en-US" dirty="0"/>
              <a:t>Ionic grow mixture</a:t>
            </a:r>
          </a:p>
          <a:p>
            <a:r>
              <a:rPr lang="en-US" dirty="0"/>
              <a:t>Petri dish or small container for drying each</a:t>
            </a:r>
          </a:p>
          <a:p>
            <a:r>
              <a:rPr lang="en-US" dirty="0"/>
              <a:t>Digital scale</a:t>
            </a:r>
          </a:p>
          <a:p>
            <a:r>
              <a:rPr lang="en-US" dirty="0"/>
              <a:t>Scissors (for cutting carrot if needed)</a:t>
            </a:r>
          </a:p>
        </p:txBody>
      </p:sp>
      <p:sp>
        <p:nvSpPr>
          <p:cNvPr id="5" name="Text Placeholder 4"/>
          <p:cNvSpPr>
            <a:spLocks noGrp="1"/>
          </p:cNvSpPr>
          <p:nvPr>
            <p:ph type="body" sz="quarter" idx="3"/>
          </p:nvPr>
        </p:nvSpPr>
        <p:spPr/>
        <p:txBody>
          <a:bodyPr/>
          <a:lstStyle/>
          <a:p>
            <a:r>
              <a:rPr lang="en-US" dirty="0"/>
              <a:t>Follow the steps</a:t>
            </a:r>
          </a:p>
        </p:txBody>
      </p:sp>
      <p:sp>
        <p:nvSpPr>
          <p:cNvPr id="6" name="Content Placeholder 5"/>
          <p:cNvSpPr>
            <a:spLocks noGrp="1"/>
          </p:cNvSpPr>
          <p:nvPr>
            <p:ph sz="quarter" idx="4"/>
          </p:nvPr>
        </p:nvSpPr>
        <p:spPr/>
        <p:txBody>
          <a:bodyPr/>
          <a:lstStyle/>
          <a:p>
            <a:r>
              <a:rPr lang="en-US" dirty="0"/>
              <a:t>Measure the mass of the mixtures; record the data.</a:t>
            </a:r>
          </a:p>
          <a:p>
            <a:r>
              <a:rPr lang="en-US" dirty="0"/>
              <a:t>Evaporate the water (in an oven or over several days)</a:t>
            </a:r>
          </a:p>
          <a:p>
            <a:r>
              <a:rPr lang="en-US" dirty="0"/>
              <a:t>Measure the mass of the dry solids; record the data.</a:t>
            </a:r>
          </a:p>
          <a:p>
            <a:r>
              <a:rPr lang="en-US" dirty="0"/>
              <a:t>Calculate the percentage of the mixture that is solid. Record the data.</a:t>
            </a:r>
          </a:p>
        </p:txBody>
      </p:sp>
      <p:sp>
        <p:nvSpPr>
          <p:cNvPr id="7" name="Slide Number Placeholder 6"/>
          <p:cNvSpPr>
            <a:spLocks noGrp="1"/>
          </p:cNvSpPr>
          <p:nvPr>
            <p:ph type="sldNum" sz="quarter" idx="12"/>
          </p:nvPr>
        </p:nvSpPr>
        <p:spPr/>
        <p:txBody>
          <a:bodyPr/>
          <a:lstStyle/>
          <a:p>
            <a:fld id="{D3A1C050-F6FE-0E43-A9D0-F8EEADE3D1E4}" type="slidenum">
              <a:rPr lang="en-US" smtClean="0"/>
              <a:pPr/>
              <a:t>5</a:t>
            </a:fld>
            <a:endParaRPr lang="en-US"/>
          </a:p>
        </p:txBody>
      </p:sp>
    </p:spTree>
    <p:extLst>
      <p:ext uri="{BB962C8B-B14F-4D97-AF65-F5344CB8AC3E}">
        <p14:creationId xmlns:p14="http://schemas.microsoft.com/office/powerpoint/2010/main" val="2808665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Part C: Mass percentage table </a:t>
            </a:r>
          </a:p>
        </p:txBody>
      </p:sp>
      <p:sp>
        <p:nvSpPr>
          <p:cNvPr id="9" name="Content Placeholder 8"/>
          <p:cNvSpPr>
            <a:spLocks noGrp="1"/>
          </p:cNvSpPr>
          <p:nvPr>
            <p:ph idx="1"/>
          </p:nvPr>
        </p:nvSpPr>
        <p:spPr/>
        <p:txBody>
          <a:bodyPr>
            <a:normAutofit/>
          </a:bodyPr>
          <a:lstStyle/>
          <a:p>
            <a:r>
              <a:rPr lang="en-US" dirty="0"/>
              <a:t>Why is it important to calculate dry mass without including the weight of the water?</a:t>
            </a:r>
          </a:p>
          <a:p>
            <a:r>
              <a:rPr lang="en-US" dirty="0"/>
              <a:t>Keep these numbers handy. They will help you to make calculations later in the unit.</a:t>
            </a:r>
          </a:p>
        </p:txBody>
      </p:sp>
      <p:sp>
        <p:nvSpPr>
          <p:cNvPr id="7" name="Slide Number Placeholder 6"/>
          <p:cNvSpPr>
            <a:spLocks noGrp="1"/>
          </p:cNvSpPr>
          <p:nvPr>
            <p:ph type="sldNum" sz="quarter" idx="12"/>
          </p:nvPr>
        </p:nvSpPr>
        <p:spPr/>
        <p:txBody>
          <a:bodyPr/>
          <a:lstStyle/>
          <a:p>
            <a:fld id="{D3A1C050-F6FE-0E43-A9D0-F8EEADE3D1E4}" type="slidenum">
              <a:rPr lang="en-US" smtClean="0"/>
              <a:pPr/>
              <a:t>6</a:t>
            </a:fld>
            <a:endParaRPr lang="en-US"/>
          </a:p>
        </p:txBody>
      </p:sp>
    </p:spTree>
    <p:extLst>
      <p:ext uri="{BB962C8B-B14F-4D97-AF65-F5344CB8AC3E}">
        <p14:creationId xmlns:p14="http://schemas.microsoft.com/office/powerpoint/2010/main" val="2788141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 D: Practice calculating solid mass</a:t>
            </a:r>
          </a:p>
        </p:txBody>
      </p:sp>
      <p:sp>
        <p:nvSpPr>
          <p:cNvPr id="3" name="Content Placeholder 2"/>
          <p:cNvSpPr>
            <a:spLocks noGrp="1"/>
          </p:cNvSpPr>
          <p:nvPr>
            <p:ph idx="1"/>
          </p:nvPr>
        </p:nvSpPr>
        <p:spPr/>
        <p:txBody>
          <a:bodyPr/>
          <a:lstStyle/>
          <a:p>
            <a:r>
              <a:rPr lang="en-US" dirty="0"/>
              <a:t>Later in the unit, you will be asked to calculate solid masses of mixtures. Use this section to practice these calculations.</a:t>
            </a:r>
          </a:p>
          <a:p>
            <a:r>
              <a:rPr lang="en-US" dirty="0"/>
              <a:t>You will use the hydrated gel crystals with nutrient mixture to grow your plants.  How much solid matter is in the gel?  (See your answer to Worksheet Question D5.)</a:t>
            </a:r>
          </a:p>
        </p:txBody>
      </p:sp>
      <p:sp>
        <p:nvSpPr>
          <p:cNvPr id="4" name="Slide Number Placeholder 3"/>
          <p:cNvSpPr>
            <a:spLocks noGrp="1"/>
          </p:cNvSpPr>
          <p:nvPr>
            <p:ph type="sldNum" sz="quarter" idx="12"/>
          </p:nvPr>
        </p:nvSpPr>
        <p:spPr/>
        <p:txBody>
          <a:bodyPr/>
          <a:lstStyle/>
          <a:p>
            <a:fld id="{D3A1C050-F6FE-0E43-A9D0-F8EEADE3D1E4}" type="slidenum">
              <a:rPr lang="en-US" smtClean="0"/>
              <a:pPr/>
              <a:t>7</a:t>
            </a:fld>
            <a:endParaRPr lang="en-US"/>
          </a:p>
        </p:txBody>
      </p:sp>
    </p:spTree>
    <p:extLst>
      <p:ext uri="{BB962C8B-B14F-4D97-AF65-F5344CB8AC3E}">
        <p14:creationId xmlns:p14="http://schemas.microsoft.com/office/powerpoint/2010/main" val="1415096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Hydrating the plant gel crystals</a:t>
            </a:r>
          </a:p>
        </p:txBody>
      </p:sp>
      <p:sp>
        <p:nvSpPr>
          <p:cNvPr id="3" name="Content Placeholder 2"/>
          <p:cNvSpPr>
            <a:spLocks noGrp="1"/>
          </p:cNvSpPr>
          <p:nvPr>
            <p:ph idx="1"/>
          </p:nvPr>
        </p:nvSpPr>
        <p:spPr/>
        <p:txBody>
          <a:bodyPr>
            <a:normAutofit lnSpcReduction="10000"/>
          </a:bodyPr>
          <a:lstStyle/>
          <a:p>
            <a:r>
              <a:rPr lang="en-US" dirty="0"/>
              <a:t>Pour the gallon of nutrient water into a large tub or bowl.</a:t>
            </a:r>
          </a:p>
          <a:p>
            <a:r>
              <a:rPr lang="en-US" dirty="0"/>
              <a:t>Add the gel crystals to the water and let sit overnight.</a:t>
            </a:r>
          </a:p>
          <a:p>
            <a:r>
              <a:rPr lang="en-US" dirty="0"/>
              <a:t>After the gel has fully expanded, pour the mixture into a colander in a sink and allow the extra water to drain away. </a:t>
            </a:r>
          </a:p>
          <a:p>
            <a:r>
              <a:rPr lang="en-US" dirty="0"/>
              <a:t>Transfer the drained gel back into a large tub or bowl for planting. Store excess in a closed container.</a:t>
            </a:r>
          </a:p>
        </p:txBody>
      </p:sp>
      <p:sp>
        <p:nvSpPr>
          <p:cNvPr id="4" name="Slide Number Placeholder 3"/>
          <p:cNvSpPr>
            <a:spLocks noGrp="1"/>
          </p:cNvSpPr>
          <p:nvPr>
            <p:ph type="sldNum" sz="quarter" idx="12"/>
          </p:nvPr>
        </p:nvSpPr>
        <p:spPr/>
        <p:txBody>
          <a:bodyPr/>
          <a:lstStyle/>
          <a:p>
            <a:fld id="{D3A1C050-F6FE-0E43-A9D0-F8EEADE3D1E4}" type="slidenum">
              <a:rPr lang="en-US" smtClean="0"/>
              <a:pPr/>
              <a:t>8</a:t>
            </a:fld>
            <a:endParaRPr lang="en-US"/>
          </a:p>
        </p:txBody>
      </p:sp>
    </p:spTree>
    <p:extLst>
      <p:ext uri="{BB962C8B-B14F-4D97-AF65-F5344CB8AC3E}">
        <p14:creationId xmlns:p14="http://schemas.microsoft.com/office/powerpoint/2010/main" val="2020049403"/>
      </p:ext>
    </p:extLst>
  </p:cSld>
  <p:clrMapOvr>
    <a:masterClrMapping/>
  </p:clrMapOvr>
</p:sld>
</file>

<file path=ppt/theme/theme1.xml><?xml version="1.0" encoding="utf-8"?>
<a:theme xmlns:a="http://schemas.openxmlformats.org/drawingml/2006/main" name="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65EACAEC64C114EA99A1E5284D54B0B" ma:contentTypeVersion="13" ma:contentTypeDescription="Create a new document." ma:contentTypeScope="" ma:versionID="888d06e1a7327c0eca90fcd536c05719">
  <xsd:schema xmlns:xsd="http://www.w3.org/2001/XMLSchema" xmlns:xs="http://www.w3.org/2001/XMLSchema" xmlns:p="http://schemas.microsoft.com/office/2006/metadata/properties" xmlns:ns2="b07244d7-9d87-4a59-9546-7a740651fd8a" xmlns:ns3="ca1d03cc-76f8-4af5-93a5-948228b22d3b" targetNamespace="http://schemas.microsoft.com/office/2006/metadata/properties" ma:root="true" ma:fieldsID="283573697d9e3f4c22376343b11c8736" ns2:_="" ns3:_="">
    <xsd:import namespace="b07244d7-9d87-4a59-9546-7a740651fd8a"/>
    <xsd:import namespace="ca1d03cc-76f8-4af5-93a5-948228b22d3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7244d7-9d87-4a59-9546-7a740651fd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a1d03cc-76f8-4af5-93a5-948228b22d3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50705CE-B0A2-4E35-8C2B-274CE18858C4}">
  <ds:schemaRefs>
    <ds:schemaRef ds:uri="http://www.w3.org/XML/1998/namespace"/>
    <ds:schemaRef ds:uri="http://purl.org/dc/elements/1.1/"/>
    <ds:schemaRef ds:uri="http://schemas.microsoft.com/office/2006/metadata/properties"/>
    <ds:schemaRef ds:uri="http://purl.org/dc/dcmitype/"/>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ca1d03cc-76f8-4af5-93a5-948228b22d3b"/>
    <ds:schemaRef ds:uri="b07244d7-9d87-4a59-9546-7a740651fd8a"/>
  </ds:schemaRefs>
</ds:datastoreItem>
</file>

<file path=customXml/itemProps2.xml><?xml version="1.0" encoding="utf-8"?>
<ds:datastoreItem xmlns:ds="http://schemas.openxmlformats.org/officeDocument/2006/customXml" ds:itemID="{010C38D1-6788-4127-B246-0D6CC11CBA36}"/>
</file>

<file path=customXml/itemProps3.xml><?xml version="1.0" encoding="utf-8"?>
<ds:datastoreItem xmlns:ds="http://schemas.openxmlformats.org/officeDocument/2006/customXml" ds:itemID="{5962F1FA-3D9C-4D31-84B3-94EBD30FA3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Template 4 Presentation</Template>
  <TotalTime>407</TotalTime>
  <Words>1438</Words>
  <Application>Microsoft Macintosh PowerPoint</Application>
  <PresentationFormat>On-screen Show (4:3)</PresentationFormat>
  <Paragraphs>101</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Presentation</vt:lpstr>
      <vt:lpstr>Plants Unit  Pre-Activity 0.1GL Measuring the Mass of Solids in Mixtures</vt:lpstr>
      <vt:lpstr>PowerPoint Presentation</vt:lpstr>
      <vt:lpstr>How can we figure out the mass of just the solids?</vt:lpstr>
      <vt:lpstr>Part A: Measuring the mass of solids before you make the mixture</vt:lpstr>
      <vt:lpstr>Part B: Measuring the mass of solids after you take the water out </vt:lpstr>
      <vt:lpstr>Part C: Mass percentage table </vt:lpstr>
      <vt:lpstr>Part D: Practice calculating solid mass</vt:lpstr>
      <vt:lpstr>Hydrating the plant gel crystals</vt:lpstr>
    </vt:vector>
  </TitlesOfParts>
  <Company>Michigan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Unit  Activity 1.2 Title of Presentation</dc:title>
  <dc:creator>Christa Haverly</dc:creator>
  <cp:lastModifiedBy>Walus, Alex</cp:lastModifiedBy>
  <cp:revision>36</cp:revision>
  <dcterms:created xsi:type="dcterms:W3CDTF">2015-08-18T16:26:54Z</dcterms:created>
  <dcterms:modified xsi:type="dcterms:W3CDTF">2021-08-20T17:28:53Z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0x010100665EACAEC64C114EA99A1E5284D54B0B</vt:lpwstr>
  </property>
</Properties>
</file>