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1"/>
  </p:notesMasterIdLst>
  <p:handoutMasterIdLst>
    <p:handoutMasterId r:id="rId12"/>
  </p:handoutMasterIdLst>
  <p:sldIdLst>
    <p:sldId id="271" r:id="rId5"/>
    <p:sldId id="339" r:id="rId6"/>
    <p:sldId id="299" r:id="rId7"/>
    <p:sldId id="300" r:id="rId8"/>
    <p:sldId id="303" r:id="rId9"/>
    <p:sldId id="30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5F1FDF-230E-3146-B352-F0F89280435A}" v="2" dt="2021-01-08T16:22:31.2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386"/>
    <p:restoredTop sz="90068" autoAdjust="0"/>
  </p:normalViewPr>
  <p:slideViewPr>
    <p:cSldViewPr snapToGrid="0" snapToObjects="1">
      <p:cViewPr varScale="1">
        <p:scale>
          <a:sx n="110" d="100"/>
          <a:sy n="110" d="100"/>
        </p:scale>
        <p:origin x="1632" y="1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22DF50D-21D7-7F4E-8017-195F3FC74AC2}" type="datetimeFigureOut">
              <a:rPr lang="en-US" smtClean="0"/>
              <a:pPr/>
              <a:t>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6EC0993-5D4C-D840-8BBD-4837800D5D2B}" type="slidenum">
              <a:rPr lang="en-US" smtClean="0"/>
              <a:pPr/>
              <a:t>‹#›</a:t>
            </a:fld>
            <a:endParaRPr lang="en-US"/>
          </a:p>
        </p:txBody>
      </p:sp>
    </p:spTree>
    <p:extLst>
      <p:ext uri="{BB962C8B-B14F-4D97-AF65-F5344CB8AC3E}">
        <p14:creationId xmlns:p14="http://schemas.microsoft.com/office/powerpoint/2010/main" val="42224868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348E9A-9C9B-F845-9A60-0AEE82910B40}" type="datetimeFigureOut">
              <a:rPr lang="en-US" smtClean="0"/>
              <a:pPr/>
              <a:t>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6B7EDE-1D34-AF43-A72F-F106018D4F39}" type="slidenum">
              <a:rPr lang="en-US" smtClean="0"/>
              <a:pPr/>
              <a:t>‹#›</a:t>
            </a:fld>
            <a:endParaRPr lang="en-US"/>
          </a:p>
        </p:txBody>
      </p:sp>
    </p:spTree>
    <p:extLst>
      <p:ext uri="{BB962C8B-B14F-4D97-AF65-F5344CB8AC3E}">
        <p14:creationId xmlns:p14="http://schemas.microsoft.com/office/powerpoint/2010/main" val="292283684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 Credit: Craig</a:t>
            </a:r>
            <a:r>
              <a:rPr lang="en-US" baseline="0" dirty="0"/>
              <a:t> Douglas, Michigan State University</a:t>
            </a:r>
            <a:endParaRPr lang="en-US" dirty="0"/>
          </a:p>
        </p:txBody>
      </p:sp>
      <p:sp>
        <p:nvSpPr>
          <p:cNvPr id="4" name="Slide Number Placeholder 3"/>
          <p:cNvSpPr>
            <a:spLocks noGrp="1"/>
          </p:cNvSpPr>
          <p:nvPr>
            <p:ph type="sldNum" sz="quarter" idx="10"/>
          </p:nvPr>
        </p:nvSpPr>
        <p:spPr/>
        <p:txBody>
          <a:bodyPr/>
          <a:lstStyle/>
          <a:p>
            <a:fld id="{946B7EDE-1D34-AF43-A72F-F106018D4F39}" type="slidenum">
              <a:rPr lang="en-US" smtClean="0"/>
              <a:pPr/>
              <a:t>1</a:t>
            </a:fld>
            <a:endParaRPr lang="en-US"/>
          </a:p>
        </p:txBody>
      </p:sp>
    </p:spTree>
    <p:extLst>
      <p:ext uri="{BB962C8B-B14F-4D97-AF65-F5344CB8AC3E}">
        <p14:creationId xmlns:p14="http://schemas.microsoft.com/office/powerpoint/2010/main" val="2939916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Use the instructional model to show students where they are in the course of the unit.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Display slide 2 of the 6.2 Functions of All Plants PPT.</a:t>
            </a:r>
            <a:r>
              <a:rPr lang="en-US" dirty="0">
                <a:effectLst/>
              </a:rPr>
              <a:t> </a:t>
            </a:r>
            <a:endParaRPr lang="en-US" dirty="0"/>
          </a:p>
        </p:txBody>
      </p:sp>
      <p:sp>
        <p:nvSpPr>
          <p:cNvPr id="4" name="Slide Number Placeholder 3"/>
          <p:cNvSpPr>
            <a:spLocks noGrp="1"/>
          </p:cNvSpPr>
          <p:nvPr>
            <p:ph type="sldNum" sz="quarter" idx="10"/>
          </p:nvPr>
        </p:nvSpPr>
        <p:spPr/>
        <p:txBody>
          <a:bodyPr/>
          <a:lstStyle/>
          <a:p>
            <a:fld id="{6DB7D55E-643B-0942-A066-BAB781635AC2}" type="slidenum">
              <a:rPr lang="en-US" smtClean="0"/>
              <a:t>2</a:t>
            </a:fld>
            <a:endParaRPr lang="en-US" dirty="0"/>
          </a:p>
        </p:txBody>
      </p:sp>
    </p:spTree>
    <p:extLst>
      <p:ext uri="{BB962C8B-B14F-4D97-AF65-F5344CB8AC3E}">
        <p14:creationId xmlns:p14="http://schemas.microsoft.com/office/powerpoint/2010/main" val="2108510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Have students explain the primary functions that animals have in common.</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Display slide 3 of the 6.2 Functions of All Plants PPT. Tell students they will be constructing explanations that answer three questions about the functions of plants that are shared by all plants. </a:t>
            </a:r>
          </a:p>
          <a:p>
            <a:r>
              <a:rPr lang="en-US" sz="1200" kern="1200" dirty="0">
                <a:solidFill>
                  <a:schemeClr val="tx1"/>
                </a:solidFill>
                <a:effectLst/>
                <a:latin typeface="+mn-lt"/>
                <a:ea typeface="+mn-ea"/>
                <a:cs typeface="+mn-cs"/>
              </a:rPr>
              <a:t>Option 1: Have students construct their explanations on 6.2 Functions of All Plants Worksheet in pairs. Students’ explanations can include words, illustrations, diagrams, and/or charts. Students may need additional sheets to answer each of the questions.</a:t>
            </a:r>
          </a:p>
          <a:p>
            <a:r>
              <a:rPr lang="en-US" sz="1200" kern="1200" dirty="0">
                <a:solidFill>
                  <a:schemeClr val="tx1"/>
                </a:solidFill>
                <a:effectLst/>
                <a:latin typeface="+mn-lt"/>
                <a:ea typeface="+mn-ea"/>
                <a:cs typeface="+mn-cs"/>
              </a:rPr>
              <a:t>Option 2: Have students construct their explanations in a PowerPoint presentation in pairs for each of the questions.</a:t>
            </a:r>
          </a:p>
          <a:p>
            <a:r>
              <a:rPr lang="en-US" sz="1200" kern="1200" dirty="0">
                <a:solidFill>
                  <a:schemeClr val="tx1"/>
                </a:solidFill>
                <a:effectLst/>
                <a:latin typeface="+mn-lt"/>
                <a:ea typeface="+mn-ea"/>
                <a:cs typeface="+mn-cs"/>
              </a:rPr>
              <a:t>Option 3: Have students construct their explanations on a poster in pairs or small groups. </a:t>
            </a:r>
          </a:p>
          <a:p>
            <a:r>
              <a:rPr lang="en-US" sz="1200" kern="1200" dirty="0">
                <a:solidFill>
                  <a:schemeClr val="tx1"/>
                </a:solidFill>
                <a:effectLst/>
                <a:latin typeface="+mn-lt"/>
                <a:ea typeface="+mn-ea"/>
                <a:cs typeface="+mn-cs"/>
              </a:rPr>
              <a:t>For all options, display slide 4 of the PPT and remind students that good answers to questions about plant cells should address each of the four numbered questions of the Three Questions Poster (or Handout). </a:t>
            </a:r>
            <a:endParaRPr lang="en-US" dirty="0"/>
          </a:p>
        </p:txBody>
      </p:sp>
      <p:sp>
        <p:nvSpPr>
          <p:cNvPr id="4" name="Slide Number Placeholder 3"/>
          <p:cNvSpPr>
            <a:spLocks noGrp="1"/>
          </p:cNvSpPr>
          <p:nvPr>
            <p:ph type="sldNum" sz="quarter" idx="10"/>
          </p:nvPr>
        </p:nvSpPr>
        <p:spPr/>
        <p:txBody>
          <a:bodyPr/>
          <a:lstStyle/>
          <a:p>
            <a:fld id="{946B7EDE-1D34-AF43-A72F-F106018D4F39}" type="slidenum">
              <a:rPr lang="en-US" smtClean="0"/>
              <a:pPr/>
              <a:t>3</a:t>
            </a:fld>
            <a:endParaRPr lang="en-US"/>
          </a:p>
        </p:txBody>
      </p:sp>
    </p:spTree>
    <p:extLst>
      <p:ext uri="{BB962C8B-B14F-4D97-AF65-F5344CB8AC3E}">
        <p14:creationId xmlns:p14="http://schemas.microsoft.com/office/powerpoint/2010/main" val="1946337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Allow students to share their explanations with the class.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Display slide 5 of the 6.2 Functions of All Plants PPT. Provide students an opportunity to share their explanations with the class. </a:t>
            </a:r>
          </a:p>
          <a:p>
            <a:pPr lvl="0"/>
            <a:r>
              <a:rPr lang="en-US" sz="1200" kern="1200" dirty="0">
                <a:solidFill>
                  <a:schemeClr val="tx1"/>
                </a:solidFill>
                <a:effectLst/>
                <a:latin typeface="+mn-lt"/>
                <a:ea typeface="+mn-ea"/>
                <a:cs typeface="+mn-cs"/>
              </a:rPr>
              <a:t>Decide how you will have students present depending on the option you chose in step 2 and the needs of your students and classroom.</a:t>
            </a:r>
          </a:p>
          <a:p>
            <a:pPr lvl="0"/>
            <a:r>
              <a:rPr lang="en-US" sz="1200" kern="1200" dirty="0">
                <a:solidFill>
                  <a:schemeClr val="tx1"/>
                </a:solidFill>
                <a:effectLst/>
                <a:latin typeface="+mn-lt"/>
                <a:ea typeface="+mn-ea"/>
                <a:cs typeface="+mn-cs"/>
              </a:rPr>
              <a:t>If students did option 1, they could verbally share their explanations or share them with the class using a document camera. </a:t>
            </a:r>
          </a:p>
          <a:p>
            <a:pPr lvl="0"/>
            <a:r>
              <a:rPr lang="en-US" sz="1200" kern="1200" dirty="0">
                <a:solidFill>
                  <a:schemeClr val="tx1"/>
                </a:solidFill>
                <a:effectLst/>
                <a:latin typeface="+mn-lt"/>
                <a:ea typeface="+mn-ea"/>
                <a:cs typeface="+mn-cs"/>
              </a:rPr>
              <a:t>If student did option 2, they could present their PPT to the class.</a:t>
            </a:r>
          </a:p>
          <a:p>
            <a:pPr lvl="0"/>
            <a:r>
              <a:rPr lang="en-US" sz="1200" kern="1200" dirty="0">
                <a:solidFill>
                  <a:schemeClr val="tx1"/>
                </a:solidFill>
                <a:effectLst/>
                <a:latin typeface="+mn-lt"/>
                <a:ea typeface="+mn-ea"/>
                <a:cs typeface="+mn-cs"/>
              </a:rPr>
              <a:t>If students did option 3, they could share their posters with the whole class or you could organize a gallery walk in which students circulate the classroom and view the posters.</a:t>
            </a:r>
          </a:p>
          <a:p>
            <a:r>
              <a:rPr lang="en-US" sz="1200" kern="1200" dirty="0">
                <a:solidFill>
                  <a:schemeClr val="tx1"/>
                </a:solidFill>
                <a:effectLst/>
                <a:latin typeface="+mn-lt"/>
                <a:ea typeface="+mn-ea"/>
                <a:cs typeface="+mn-cs"/>
              </a:rPr>
              <a:t>Have students share feedback on their classmates’ explanations as to if the explanations addressed each of the Three Questions.</a:t>
            </a:r>
            <a:r>
              <a:rPr lang="en-US" dirty="0">
                <a:effectLst/>
              </a:rPr>
              <a:t> </a:t>
            </a:r>
            <a:endParaRPr lang="en-US" dirty="0"/>
          </a:p>
        </p:txBody>
      </p:sp>
      <p:sp>
        <p:nvSpPr>
          <p:cNvPr id="4" name="Slide Number Placeholder 3"/>
          <p:cNvSpPr>
            <a:spLocks noGrp="1"/>
          </p:cNvSpPr>
          <p:nvPr>
            <p:ph type="sldNum" sz="quarter" idx="10"/>
          </p:nvPr>
        </p:nvSpPr>
        <p:spPr/>
        <p:txBody>
          <a:bodyPr/>
          <a:lstStyle/>
          <a:p>
            <a:fld id="{946B7EDE-1D34-AF43-A72F-F106018D4F39}" type="slidenum">
              <a:rPr lang="en-US" smtClean="0"/>
              <a:pPr/>
              <a:t>4</a:t>
            </a:fld>
            <a:endParaRPr lang="en-US"/>
          </a:p>
        </p:txBody>
      </p:sp>
    </p:spTree>
    <p:extLst>
      <p:ext uri="{BB962C8B-B14F-4D97-AF65-F5344CB8AC3E}">
        <p14:creationId xmlns:p14="http://schemas.microsoft.com/office/powerpoint/2010/main" val="12722744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Allow students to share their explanations with the class.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Display slide 5 of the 6.3 Functions of All Plants PPT. Provide students an opportunity to share their explanations with the class. </a:t>
            </a:r>
          </a:p>
          <a:p>
            <a:pPr lvl="0"/>
            <a:r>
              <a:rPr lang="en-US" sz="1200" kern="1200" dirty="0">
                <a:solidFill>
                  <a:schemeClr val="tx1"/>
                </a:solidFill>
                <a:effectLst/>
                <a:latin typeface="+mn-lt"/>
                <a:ea typeface="+mn-ea"/>
                <a:cs typeface="+mn-cs"/>
              </a:rPr>
              <a:t>Decide how you will have students present depending on the option you chose in step 6 and the needs of your students and classroom.</a:t>
            </a:r>
          </a:p>
          <a:p>
            <a:pPr lvl="0"/>
            <a:r>
              <a:rPr lang="en-US" sz="1200" kern="1200" dirty="0">
                <a:solidFill>
                  <a:schemeClr val="tx1"/>
                </a:solidFill>
                <a:effectLst/>
                <a:latin typeface="+mn-lt"/>
                <a:ea typeface="+mn-ea"/>
                <a:cs typeface="+mn-cs"/>
              </a:rPr>
              <a:t>If students did option 1, they could verbally share their explanations or share them with the class using a document camera. </a:t>
            </a:r>
          </a:p>
          <a:p>
            <a:pPr lvl="0"/>
            <a:r>
              <a:rPr lang="en-US" sz="1200" kern="1200" dirty="0">
                <a:solidFill>
                  <a:schemeClr val="tx1"/>
                </a:solidFill>
                <a:effectLst/>
                <a:latin typeface="+mn-lt"/>
                <a:ea typeface="+mn-ea"/>
                <a:cs typeface="+mn-cs"/>
              </a:rPr>
              <a:t>If student did option 2, they could present their PPT to the class.</a:t>
            </a:r>
          </a:p>
          <a:p>
            <a:pPr lvl="0"/>
            <a:r>
              <a:rPr lang="en-US" sz="1200" kern="1200" dirty="0">
                <a:solidFill>
                  <a:schemeClr val="tx1"/>
                </a:solidFill>
                <a:effectLst/>
                <a:latin typeface="+mn-lt"/>
                <a:ea typeface="+mn-ea"/>
                <a:cs typeface="+mn-cs"/>
              </a:rPr>
              <a:t>If students did option 3, they could share their posters with the whole class or you could organize a gallery walk in which students circulate the classroom and view the posters.</a:t>
            </a:r>
          </a:p>
          <a:p>
            <a:r>
              <a:rPr lang="en-US" sz="1200" kern="1200" dirty="0">
                <a:solidFill>
                  <a:schemeClr val="tx1"/>
                </a:solidFill>
                <a:effectLst/>
                <a:latin typeface="+mn-lt"/>
                <a:ea typeface="+mn-ea"/>
                <a:cs typeface="+mn-cs"/>
              </a:rPr>
              <a:t>Have students share feedback on their classmates’ explanations as to if the explanations addressed each of the Three Questions.</a:t>
            </a:r>
            <a:r>
              <a:rPr lang="en-US" dirty="0">
                <a:effectLst/>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54EE964-B89B-4FE9-BE39-55957A3A45BE}" type="slidenum">
              <a:rPr lang="en-US" smtClean="0"/>
              <a:t>5</a:t>
            </a:fld>
            <a:endParaRPr lang="en-US"/>
          </a:p>
        </p:txBody>
      </p:sp>
    </p:spTree>
    <p:extLst>
      <p:ext uri="{BB962C8B-B14F-4D97-AF65-F5344CB8AC3E}">
        <p14:creationId xmlns:p14="http://schemas.microsoft.com/office/powerpoint/2010/main" val="238449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Lead a discussion about how student ideas have changed over time.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Display slide 6 of the PPT. Have students consider how their ideas changed with regard to scale, movement, and carbon. What do they know about how plants grow and move now that they didn’t know before this unit?</a:t>
            </a:r>
            <a:r>
              <a:rPr lang="en-US" dirty="0">
                <a:effectLst/>
              </a:rPr>
              <a:t> </a:t>
            </a:r>
          </a:p>
        </p:txBody>
      </p:sp>
      <p:sp>
        <p:nvSpPr>
          <p:cNvPr id="4" name="Slide Number Placeholder 3"/>
          <p:cNvSpPr>
            <a:spLocks noGrp="1"/>
          </p:cNvSpPr>
          <p:nvPr>
            <p:ph type="sldNum" sz="quarter" idx="10"/>
          </p:nvPr>
        </p:nvSpPr>
        <p:spPr/>
        <p:txBody>
          <a:bodyPr/>
          <a:lstStyle/>
          <a:p>
            <a:fld id="{946B7EDE-1D34-AF43-A72F-F106018D4F39}" type="slidenum">
              <a:rPr lang="en-US" smtClean="0"/>
              <a:pPr/>
              <a:t>6</a:t>
            </a:fld>
            <a:endParaRPr lang="en-US"/>
          </a:p>
        </p:txBody>
      </p:sp>
    </p:spTree>
    <p:extLst>
      <p:ext uri="{BB962C8B-B14F-4D97-AF65-F5344CB8AC3E}">
        <p14:creationId xmlns:p14="http://schemas.microsoft.com/office/powerpoint/2010/main" val="1063102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Slide Number Placeholder 5"/>
          <p:cNvSpPr>
            <a:spLocks noGrp="1"/>
          </p:cNvSpPr>
          <p:nvPr>
            <p:ph type="sldNum" sz="quarter" idx="12"/>
          </p:nvPr>
        </p:nvSpPr>
        <p:spPr/>
        <p:txBody>
          <a:bodyPr/>
          <a:lstStyle/>
          <a:p>
            <a:fld id="{D3A1C050-F6FE-0E43-A9D0-F8EEADE3D1E4}" type="slidenum">
              <a:rPr lang="en-US" smtClean="0"/>
              <a:pPr/>
              <a:t>‹#›</a:t>
            </a:fld>
            <a:endParaRPr lang="en-US"/>
          </a:p>
        </p:txBody>
      </p:sp>
      <p:pic>
        <p:nvPicPr>
          <p:cNvPr id="7" name="Picture 6" descr="C:\Documents and Settings\Craig Douglas\My Documents\for JJ\Carbon TIME\logo\Carbon TIME 1 line small.png"/>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8162" y="687134"/>
            <a:ext cx="2689225" cy="626110"/>
          </a:xfrm>
          <a:prstGeom prst="rect">
            <a:avLst/>
          </a:prstGeom>
          <a:noFill/>
          <a:ln>
            <a:noFill/>
          </a:ln>
        </p:spPr>
      </p:pic>
      <p:sp>
        <p:nvSpPr>
          <p:cNvPr id="9" name="TextBox 8"/>
          <p:cNvSpPr txBox="1"/>
          <p:nvPr userDrawn="1"/>
        </p:nvSpPr>
        <p:spPr>
          <a:xfrm>
            <a:off x="3366003" y="690424"/>
            <a:ext cx="2287787" cy="692497"/>
          </a:xfrm>
          <a:prstGeom prst="rect">
            <a:avLst/>
          </a:prstGeom>
          <a:noFill/>
        </p:spPr>
        <p:txBody>
          <a:bodyPr wrap="none" rtlCol="0">
            <a:spAutoFit/>
          </a:bodyPr>
          <a:lstStyle/>
          <a:p>
            <a:r>
              <a:rPr lang="en-US" sz="1300" i="1" kern="1200" dirty="0">
                <a:solidFill>
                  <a:schemeClr val="tx1"/>
                </a:solidFill>
                <a:effectLst/>
                <a:latin typeface="+mn-lt"/>
                <a:ea typeface="+mn-ea"/>
                <a:cs typeface="+mn-cs"/>
              </a:rPr>
              <a:t> </a:t>
            </a:r>
            <a:endParaRPr lang="en-US" sz="1300" kern="1200" dirty="0">
              <a:solidFill>
                <a:schemeClr val="tx1"/>
              </a:solidFill>
              <a:effectLst/>
              <a:latin typeface="+mn-lt"/>
              <a:ea typeface="+mn-ea"/>
              <a:cs typeface="+mn-cs"/>
            </a:endParaRPr>
          </a:p>
          <a:p>
            <a:r>
              <a:rPr lang="en-US" sz="1300" i="1" kern="1200" dirty="0">
                <a:solidFill>
                  <a:schemeClr val="tx1"/>
                </a:solidFill>
                <a:effectLst/>
                <a:latin typeface="+mn-lt"/>
                <a:ea typeface="+mn-ea"/>
                <a:cs typeface="+mn-cs"/>
              </a:rPr>
              <a:t>Environmental Literacy Project</a:t>
            </a:r>
            <a:br>
              <a:rPr lang="en-US" sz="1300" i="1" kern="1200" dirty="0">
                <a:solidFill>
                  <a:schemeClr val="tx1"/>
                </a:solidFill>
                <a:effectLst/>
                <a:latin typeface="+mn-lt"/>
                <a:ea typeface="+mn-ea"/>
                <a:cs typeface="+mn-cs"/>
              </a:rPr>
            </a:br>
            <a:r>
              <a:rPr lang="en-US" sz="1300" i="1" kern="1200" dirty="0">
                <a:solidFill>
                  <a:schemeClr val="tx1"/>
                </a:solidFill>
                <a:effectLst/>
                <a:latin typeface="+mn-lt"/>
                <a:ea typeface="+mn-ea"/>
                <a:cs typeface="+mn-cs"/>
              </a:rPr>
              <a:t>Michigan State University</a:t>
            </a:r>
            <a:r>
              <a:rPr lang="en-US" sz="1300" dirty="0">
                <a:effectLst/>
              </a:rPr>
              <a:t> </a:t>
            </a:r>
            <a:endParaRPr lang="en-US" sz="1300" dirty="0"/>
          </a:p>
        </p:txBody>
      </p:sp>
    </p:spTree>
    <p:extLst>
      <p:ext uri="{BB962C8B-B14F-4D97-AF65-F5344CB8AC3E}">
        <p14:creationId xmlns:p14="http://schemas.microsoft.com/office/powerpoint/2010/main" val="89051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D3A1C050-F6FE-0E43-A9D0-F8EEADE3D1E4}" type="slidenum">
              <a:rPr lang="en-US" smtClean="0"/>
              <a:pPr/>
              <a:t>‹#›</a:t>
            </a:fld>
            <a:endParaRPr lang="en-US"/>
          </a:p>
        </p:txBody>
      </p:sp>
    </p:spTree>
    <p:extLst>
      <p:ext uri="{BB962C8B-B14F-4D97-AF65-F5344CB8AC3E}">
        <p14:creationId xmlns:p14="http://schemas.microsoft.com/office/powerpoint/2010/main" val="2256150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83201"/>
            <a:ext cx="2057400" cy="5642962"/>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457200" y="483201"/>
            <a:ext cx="6019800" cy="56429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D3A1C050-F6FE-0E43-A9D0-F8EEADE3D1E4}" type="slidenum">
              <a:rPr lang="en-US" smtClean="0"/>
              <a:pPr/>
              <a:t>‹#›</a:t>
            </a:fld>
            <a:endParaRPr lang="en-US"/>
          </a:p>
        </p:txBody>
      </p:sp>
    </p:spTree>
    <p:extLst>
      <p:ext uri="{BB962C8B-B14F-4D97-AF65-F5344CB8AC3E}">
        <p14:creationId xmlns:p14="http://schemas.microsoft.com/office/powerpoint/2010/main" val="2699412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504826"/>
            <a:ext cx="8229600" cy="49067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D3A1C050-F6FE-0E43-A9D0-F8EEADE3D1E4}" type="slidenum">
              <a:rPr lang="en-US" smtClean="0"/>
              <a:pPr/>
              <a:t>‹#›</a:t>
            </a:fld>
            <a:endParaRPr lang="en-US"/>
          </a:p>
        </p:txBody>
      </p:sp>
    </p:spTree>
    <p:extLst>
      <p:ext uri="{BB962C8B-B14F-4D97-AF65-F5344CB8AC3E}">
        <p14:creationId xmlns:p14="http://schemas.microsoft.com/office/powerpoint/2010/main" val="2234009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D3A1C050-F6FE-0E43-A9D0-F8EEADE3D1E4}" type="slidenum">
              <a:rPr lang="en-US" smtClean="0"/>
              <a:pPr/>
              <a:t>‹#›</a:t>
            </a:fld>
            <a:endParaRPr lang="en-US"/>
          </a:p>
        </p:txBody>
      </p:sp>
    </p:spTree>
    <p:extLst>
      <p:ext uri="{BB962C8B-B14F-4D97-AF65-F5344CB8AC3E}">
        <p14:creationId xmlns:p14="http://schemas.microsoft.com/office/powerpoint/2010/main" val="1507476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D3A1C050-F6FE-0E43-A9D0-F8EEADE3D1E4}" type="slidenum">
              <a:rPr lang="en-US" smtClean="0"/>
              <a:pPr/>
              <a:t>‹#›</a:t>
            </a:fld>
            <a:endParaRPr lang="en-US"/>
          </a:p>
        </p:txBody>
      </p:sp>
    </p:spTree>
    <p:extLst>
      <p:ext uri="{BB962C8B-B14F-4D97-AF65-F5344CB8AC3E}">
        <p14:creationId xmlns:p14="http://schemas.microsoft.com/office/powerpoint/2010/main" val="3311187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D3A1C050-F6FE-0E43-A9D0-F8EEADE3D1E4}" type="slidenum">
              <a:rPr lang="en-US" smtClean="0"/>
              <a:pPr/>
              <a:t>‹#›</a:t>
            </a:fld>
            <a:endParaRPr lang="en-US"/>
          </a:p>
        </p:txBody>
      </p:sp>
    </p:spTree>
    <p:extLst>
      <p:ext uri="{BB962C8B-B14F-4D97-AF65-F5344CB8AC3E}">
        <p14:creationId xmlns:p14="http://schemas.microsoft.com/office/powerpoint/2010/main" val="2124714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D3A1C050-F6FE-0E43-A9D0-F8EEADE3D1E4}" type="slidenum">
              <a:rPr lang="en-US" smtClean="0"/>
              <a:pPr/>
              <a:t>‹#›</a:t>
            </a:fld>
            <a:endParaRPr lang="en-US"/>
          </a:p>
        </p:txBody>
      </p:sp>
    </p:spTree>
    <p:extLst>
      <p:ext uri="{BB962C8B-B14F-4D97-AF65-F5344CB8AC3E}">
        <p14:creationId xmlns:p14="http://schemas.microsoft.com/office/powerpoint/2010/main" val="1372278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D3A1C050-F6FE-0E43-A9D0-F8EEADE3D1E4}" type="slidenum">
              <a:rPr lang="en-US" smtClean="0"/>
              <a:pPr/>
              <a:t>‹#›</a:t>
            </a:fld>
            <a:endParaRPr lang="en-US"/>
          </a:p>
        </p:txBody>
      </p:sp>
    </p:spTree>
    <p:extLst>
      <p:ext uri="{BB962C8B-B14F-4D97-AF65-F5344CB8AC3E}">
        <p14:creationId xmlns:p14="http://schemas.microsoft.com/office/powerpoint/2010/main" val="958504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55588"/>
            <a:ext cx="3008313" cy="97951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455588"/>
            <a:ext cx="5111750" cy="56705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D3A1C050-F6FE-0E43-A9D0-F8EEADE3D1E4}" type="slidenum">
              <a:rPr lang="en-US" smtClean="0"/>
              <a:pPr/>
              <a:t>‹#›</a:t>
            </a:fld>
            <a:endParaRPr lang="en-US"/>
          </a:p>
        </p:txBody>
      </p:sp>
    </p:spTree>
    <p:extLst>
      <p:ext uri="{BB962C8B-B14F-4D97-AF65-F5344CB8AC3E}">
        <p14:creationId xmlns:p14="http://schemas.microsoft.com/office/powerpoint/2010/main" val="2752272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D3A1C050-F6FE-0E43-A9D0-F8EEADE3D1E4}" type="slidenum">
              <a:rPr lang="en-US" smtClean="0"/>
              <a:pPr/>
              <a:t>‹#›</a:t>
            </a:fld>
            <a:endParaRPr lang="en-US"/>
          </a:p>
        </p:txBody>
      </p:sp>
    </p:spTree>
    <p:extLst>
      <p:ext uri="{BB962C8B-B14F-4D97-AF65-F5344CB8AC3E}">
        <p14:creationId xmlns:p14="http://schemas.microsoft.com/office/powerpoint/2010/main" val="3510289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99240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491020"/>
            <a:ext cx="8229600" cy="490674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553200" y="6411574"/>
            <a:ext cx="2133600" cy="365125"/>
          </a:xfrm>
          <a:prstGeom prst="rect">
            <a:avLst/>
          </a:prstGeom>
        </p:spPr>
        <p:txBody>
          <a:bodyPr vert="horz" lIns="91440" tIns="45720" rIns="91440" bIns="45720" rtlCol="0" anchor="ctr"/>
          <a:lstStyle>
            <a:lvl1pPr algn="r">
              <a:defRPr sz="2000">
                <a:solidFill>
                  <a:schemeClr val="tx1">
                    <a:tint val="75000"/>
                  </a:schemeClr>
                </a:solidFill>
                <a:latin typeface="Arial" panose="020B0604020202020204" pitchFamily="34" charset="0"/>
                <a:cs typeface="Arial" panose="020B0604020202020204" pitchFamily="34" charset="0"/>
              </a:defRPr>
            </a:lvl1pPr>
          </a:lstStyle>
          <a:p>
            <a:fld id="{2BAAFF94-8111-A348-8301-1F63C1D0CE4E}" type="slidenum">
              <a:rPr lang="en-US" smtClean="0"/>
              <a:pPr/>
              <a:t>‹#›</a:t>
            </a:fld>
            <a:endParaRPr lang="en-US" dirty="0"/>
          </a:p>
        </p:txBody>
      </p:sp>
      <p:sp>
        <p:nvSpPr>
          <p:cNvPr id="9" name="Footer Placeholder 5"/>
          <p:cNvSpPr>
            <a:spLocks noGrp="1"/>
          </p:cNvSpPr>
          <p:nvPr>
            <p:ph type="ftr" sz="quarter" idx="3"/>
          </p:nvPr>
        </p:nvSpPr>
        <p:spPr>
          <a:xfrm>
            <a:off x="457200" y="6400800"/>
            <a:ext cx="5989674" cy="365125"/>
          </a:xfrm>
          <a:prstGeom prst="rect">
            <a:avLst/>
          </a:prstGeom>
        </p:spPr>
        <p:txBody>
          <a:bodyPr/>
          <a:lstStyle/>
          <a:p>
            <a:endParaRPr lang="en-US" dirty="0"/>
          </a:p>
        </p:txBody>
      </p:sp>
    </p:spTree>
    <p:extLst>
      <p:ext uri="{BB962C8B-B14F-4D97-AF65-F5344CB8AC3E}">
        <p14:creationId xmlns:p14="http://schemas.microsoft.com/office/powerpoint/2010/main" val="791356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85800" y="2130425"/>
            <a:ext cx="7772400" cy="1470025"/>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dirty="0">
              <a:ea typeface="ＭＳ Ｐゴシック" charset="-128"/>
              <a:cs typeface="ＭＳ Ｐゴシック" charset="-128"/>
            </a:endParaRPr>
          </a:p>
        </p:txBody>
      </p:sp>
      <p:sp>
        <p:nvSpPr>
          <p:cNvPr id="7" name="Subtitle 2"/>
          <p:cNvSpPr txBox="1">
            <a:spLocks/>
          </p:cNvSpPr>
          <p:nvPr/>
        </p:nvSpPr>
        <p:spPr>
          <a:xfrm>
            <a:off x="1371600" y="3886200"/>
            <a:ext cx="6400800" cy="1752600"/>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dirty="0">
              <a:solidFill>
                <a:srgbClr val="000000"/>
              </a:solidFill>
              <a:ea typeface="ＭＳ Ｐゴシック" charset="-128"/>
              <a:cs typeface="ＭＳ Ｐゴシック" charset="-128"/>
            </a:endParaRPr>
          </a:p>
        </p:txBody>
      </p:sp>
      <p:grpSp>
        <p:nvGrpSpPr>
          <p:cNvPr id="3" name="Group 2"/>
          <p:cNvGrpSpPr/>
          <p:nvPr/>
        </p:nvGrpSpPr>
        <p:grpSpPr>
          <a:xfrm>
            <a:off x="178036" y="294321"/>
            <a:ext cx="5954172" cy="684705"/>
            <a:chOff x="178036" y="294321"/>
            <a:chExt cx="5954172" cy="684705"/>
          </a:xfrm>
        </p:grpSpPr>
        <p:sp>
          <p:nvSpPr>
            <p:cNvPr id="6" name="TextBox 5"/>
            <p:cNvSpPr txBox="1"/>
            <p:nvPr/>
          </p:nvSpPr>
          <p:spPr>
            <a:xfrm>
              <a:off x="3003051" y="332695"/>
              <a:ext cx="3129157" cy="646331"/>
            </a:xfrm>
            <a:prstGeom prst="rect">
              <a:avLst/>
            </a:prstGeom>
            <a:noFill/>
          </p:spPr>
          <p:txBody>
            <a:bodyPr wrap="none" rtlCol="0">
              <a:spAutoFit/>
            </a:bodyPr>
            <a:lstStyle/>
            <a:p>
              <a:r>
                <a:rPr lang="en-US" sz="1200" i="1" dirty="0"/>
                <a:t>Carbon: Transformations in Matter and Energy</a:t>
              </a:r>
            </a:p>
            <a:p>
              <a:r>
                <a:rPr lang="en-US" sz="1200" i="1" dirty="0"/>
                <a:t>Environmental Literacy Project</a:t>
              </a:r>
              <a:br>
                <a:rPr lang="en-US" sz="1200" i="1" dirty="0"/>
              </a:br>
              <a:r>
                <a:rPr lang="en-US" sz="1200" i="1" dirty="0"/>
                <a:t>Michigan State University</a:t>
              </a:r>
              <a:r>
                <a:rPr lang="en-US" sz="1200" dirty="0">
                  <a:effectLst/>
                </a:rPr>
                <a:t> </a:t>
              </a:r>
              <a:endParaRPr lang="en-US" sz="1600" dirty="0"/>
            </a:p>
          </p:txBody>
        </p:sp>
        <p:pic>
          <p:nvPicPr>
            <p:cNvPr id="2" name="Picture 1" descr="Carbon TIME 1 line small.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8036" y="294321"/>
              <a:ext cx="2831104" cy="643007"/>
            </a:xfrm>
            <a:prstGeom prst="rect">
              <a:avLst/>
            </a:prstGeom>
          </p:spPr>
        </p:pic>
      </p:grpSp>
      <p:sp>
        <p:nvSpPr>
          <p:cNvPr id="12" name="Title 11"/>
          <p:cNvSpPr>
            <a:spLocks noGrp="1"/>
          </p:cNvSpPr>
          <p:nvPr>
            <p:ph type="title"/>
          </p:nvPr>
        </p:nvSpPr>
        <p:spPr>
          <a:xfrm>
            <a:off x="457200" y="2118357"/>
            <a:ext cx="8229600" cy="2643799"/>
          </a:xfrm>
        </p:spPr>
        <p:txBody>
          <a:bodyPr>
            <a:normAutofit/>
          </a:bodyPr>
          <a:lstStyle/>
          <a:p>
            <a:r>
              <a:rPr lang="en-US" i="1" dirty="0">
                <a:latin typeface="Arial"/>
                <a:cs typeface="Arial"/>
              </a:rPr>
              <a:t>Plants Unit</a:t>
            </a:r>
            <a:br>
              <a:rPr lang="en-US" dirty="0">
                <a:latin typeface="Arial"/>
                <a:cs typeface="Arial"/>
              </a:rPr>
            </a:br>
            <a:r>
              <a:rPr lang="en-US" dirty="0">
                <a:latin typeface="Arial"/>
                <a:cs typeface="Arial"/>
              </a:rPr>
              <a:t>Activity 6.2: </a:t>
            </a:r>
            <a:r>
              <a:rPr lang="en-US" dirty="0">
                <a:latin typeface="Arial"/>
                <a:ea typeface="ＭＳ Ｐゴシック" charset="-128"/>
                <a:cs typeface="Arial"/>
              </a:rPr>
              <a:t>Functions of All Plants</a:t>
            </a:r>
            <a:endParaRPr lang="en-US" dirty="0">
              <a:latin typeface="Arial"/>
              <a:cs typeface="Arial"/>
            </a:endParaRPr>
          </a:p>
        </p:txBody>
      </p:sp>
      <p:sp>
        <p:nvSpPr>
          <p:cNvPr id="5" name="TextBox 4"/>
          <p:cNvSpPr txBox="1"/>
          <p:nvPr/>
        </p:nvSpPr>
        <p:spPr>
          <a:xfrm>
            <a:off x="5417932" y="4762156"/>
            <a:ext cx="184666" cy="369332"/>
          </a:xfrm>
          <a:prstGeom prst="rect">
            <a:avLst/>
          </a:prstGeom>
          <a:noFill/>
        </p:spPr>
        <p:txBody>
          <a:bodyPr wrap="none" rtlCol="0">
            <a:spAutoFit/>
          </a:bodyPr>
          <a:lstStyle/>
          <a:p>
            <a:endParaRPr lang="en-US" dirty="0"/>
          </a:p>
        </p:txBody>
      </p:sp>
      <p:sp>
        <p:nvSpPr>
          <p:cNvPr id="8" name="Slide Number Placeholder 7">
            <a:extLst>
              <a:ext uri="{FF2B5EF4-FFF2-40B4-BE49-F238E27FC236}">
                <a16:creationId xmlns:a16="http://schemas.microsoft.com/office/drawing/2014/main" id="{2F499458-FE1C-4202-8FDF-DCBC906A6E0C}"/>
              </a:ext>
            </a:extLst>
          </p:cNvPr>
          <p:cNvSpPr>
            <a:spLocks noGrp="1"/>
          </p:cNvSpPr>
          <p:nvPr>
            <p:ph type="sldNum" sz="quarter" idx="12"/>
          </p:nvPr>
        </p:nvSpPr>
        <p:spPr/>
        <p:txBody>
          <a:bodyPr/>
          <a:lstStyle/>
          <a:p>
            <a:fld id="{D3A1C050-F6FE-0E43-A9D0-F8EEADE3D1E4}" type="slidenum">
              <a:rPr lang="en-US" smtClean="0"/>
              <a:pPr/>
              <a:t>1</a:t>
            </a:fld>
            <a:endParaRPr lang="en-US"/>
          </a:p>
        </p:txBody>
      </p:sp>
    </p:spTree>
    <p:extLst>
      <p:ext uri="{BB962C8B-B14F-4D97-AF65-F5344CB8AC3E}">
        <p14:creationId xmlns:p14="http://schemas.microsoft.com/office/powerpoint/2010/main" val="4234168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Picture 38">
            <a:extLst>
              <a:ext uri="{FF2B5EF4-FFF2-40B4-BE49-F238E27FC236}">
                <a16:creationId xmlns:a16="http://schemas.microsoft.com/office/drawing/2014/main" id="{923DB405-3E25-554D-B597-94450C9B03BC}"/>
              </a:ext>
            </a:extLst>
          </p:cNvPr>
          <p:cNvPicPr>
            <a:picLocks noChangeAspect="1"/>
          </p:cNvPicPr>
          <p:nvPr/>
        </p:nvPicPr>
        <p:blipFill>
          <a:blip r:embed="rId3"/>
          <a:stretch>
            <a:fillRect/>
          </a:stretch>
        </p:blipFill>
        <p:spPr>
          <a:xfrm>
            <a:off x="0" y="814879"/>
            <a:ext cx="9144000" cy="5228242"/>
          </a:xfrm>
          <a:prstGeom prst="rect">
            <a:avLst/>
          </a:prstGeom>
        </p:spPr>
      </p:pic>
      <p:sp>
        <p:nvSpPr>
          <p:cNvPr id="38" name="Oval Callout 37">
            <a:extLst>
              <a:ext uri="{FF2B5EF4-FFF2-40B4-BE49-F238E27FC236}">
                <a16:creationId xmlns:a16="http://schemas.microsoft.com/office/drawing/2014/main" id="{058C0481-7E9D-924E-876C-EF330F27A9DF}"/>
              </a:ext>
            </a:extLst>
          </p:cNvPr>
          <p:cNvSpPr>
            <a:spLocks noChangeArrowheads="1"/>
          </p:cNvSpPr>
          <p:nvPr/>
        </p:nvSpPr>
        <p:spPr bwMode="auto">
          <a:xfrm>
            <a:off x="7833032" y="1935046"/>
            <a:ext cx="1310968" cy="1301449"/>
          </a:xfrm>
          <a:prstGeom prst="wedgeEllipseCallout">
            <a:avLst>
              <a:gd name="adj1" fmla="val -32343"/>
              <a:gd name="adj2" fmla="val 92851"/>
            </a:avLst>
          </a:prstGeom>
          <a:solidFill>
            <a:schemeClr val="tx1">
              <a:lumMod val="65000"/>
              <a:lumOff val="35000"/>
            </a:schemeClr>
          </a:solidFill>
          <a:ln w="9525">
            <a:solidFill>
              <a:schemeClr val="tx1">
                <a:lumMod val="50000"/>
                <a:lumOff val="50000"/>
              </a:schemeClr>
            </a:solidFill>
            <a:miter lim="800000"/>
            <a:headEnd/>
            <a:tailEnd/>
          </a:ln>
          <a:effectLst>
            <a:outerShdw blurRad="40000" dist="23000" dir="5400000" rotWithShape="0">
              <a:srgbClr val="000000">
                <a:alpha val="34999"/>
              </a:srgbClr>
            </a:outerShdw>
          </a:effectLst>
        </p:spPr>
        <p:txBody>
          <a:bodyPr rot="0" vert="horz" wrap="square" lIns="53788" tIns="26894" rIns="53788" bIns="26894" anchor="ctr" anchorCtr="0" upright="1">
            <a:noAutofit/>
          </a:bodyPr>
          <a:lstStyle/>
          <a:p>
            <a:pPr algn="ctr"/>
            <a:r>
              <a:rPr lang="en-US" sz="2118" dirty="0">
                <a:solidFill>
                  <a:srgbClr val="FFFFFF"/>
                </a:solidFill>
                <a:latin typeface="Arial"/>
                <a:ea typeface="Times New Roman"/>
                <a:cs typeface="Times New Roman"/>
              </a:rPr>
              <a:t>You are here</a:t>
            </a:r>
            <a:endParaRPr lang="en-US" sz="2118" dirty="0">
              <a:latin typeface="Arial"/>
              <a:ea typeface="Times New Roman"/>
              <a:cs typeface="Times New Roman"/>
            </a:endParaRPr>
          </a:p>
        </p:txBody>
      </p:sp>
    </p:spTree>
    <p:extLst>
      <p:ext uri="{BB962C8B-B14F-4D97-AF65-F5344CB8AC3E}">
        <p14:creationId xmlns:p14="http://schemas.microsoft.com/office/powerpoint/2010/main" val="1754252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Explaining What Plants Have in Common</a:t>
            </a:r>
          </a:p>
        </p:txBody>
      </p:sp>
      <p:sp>
        <p:nvSpPr>
          <p:cNvPr id="3" name="Content Placeholder 2"/>
          <p:cNvSpPr>
            <a:spLocks noGrp="1"/>
          </p:cNvSpPr>
          <p:nvPr>
            <p:ph idx="1"/>
          </p:nvPr>
        </p:nvSpPr>
        <p:spPr/>
        <p:txBody>
          <a:bodyPr>
            <a:normAutofit/>
          </a:bodyPr>
          <a:lstStyle/>
          <a:p>
            <a:r>
              <a:rPr lang="en-US" dirty="0"/>
              <a:t>Here are three functions that all plants have in common.  For each function, explain how animal cells work to accomplish that function.  </a:t>
            </a:r>
          </a:p>
          <a:p>
            <a:pPr marL="514350" indent="-514350">
              <a:buFont typeface="+mj-lt"/>
              <a:buAutoNum type="arabicPeriod"/>
            </a:pPr>
            <a:r>
              <a:rPr lang="en-US" dirty="0"/>
              <a:t>All plants make glucose. How do their cells do that?</a:t>
            </a:r>
          </a:p>
          <a:p>
            <a:pPr marL="514350" indent="-514350">
              <a:buFont typeface="+mj-lt"/>
              <a:buAutoNum type="arabicPeriod"/>
            </a:pPr>
            <a:r>
              <a:rPr lang="en-US" dirty="0"/>
              <a:t>All plants grow.  How do their cells do that?</a:t>
            </a:r>
          </a:p>
          <a:p>
            <a:pPr marL="514350" indent="-514350">
              <a:buFont typeface="+mj-lt"/>
              <a:buAutoNum type="arabicPeriod"/>
            </a:pPr>
            <a:r>
              <a:rPr lang="en-US" dirty="0"/>
              <a:t>All plants use energy to move and function.  How do their cells do that?</a:t>
            </a:r>
          </a:p>
        </p:txBody>
      </p:sp>
      <p:sp>
        <p:nvSpPr>
          <p:cNvPr id="4" name="Slide Number Placeholder 3"/>
          <p:cNvSpPr>
            <a:spLocks noGrp="1"/>
          </p:cNvSpPr>
          <p:nvPr>
            <p:ph type="sldNum" sz="quarter" idx="12"/>
          </p:nvPr>
        </p:nvSpPr>
        <p:spPr/>
        <p:txBody>
          <a:bodyPr/>
          <a:lstStyle/>
          <a:p>
            <a:fld id="{D3A1C050-F6FE-0E43-A9D0-F8EEADE3D1E4}" type="slidenum">
              <a:rPr lang="en-US" smtClean="0"/>
              <a:pPr/>
              <a:t>3</a:t>
            </a:fld>
            <a:endParaRPr lang="en-US"/>
          </a:p>
        </p:txBody>
      </p:sp>
    </p:spTree>
    <p:extLst>
      <p:ext uri="{BB962C8B-B14F-4D97-AF65-F5344CB8AC3E}">
        <p14:creationId xmlns:p14="http://schemas.microsoft.com/office/powerpoint/2010/main" val="1050761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9"/>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Rectangle 40"/>
          <p:cNvSpPr>
            <a:spLocks noChangeArrowheads="1"/>
          </p:cNvSpPr>
          <p:nvPr/>
        </p:nvSpPr>
        <p:spPr bwMode="auto">
          <a:xfrm>
            <a:off x="200871" y="718209"/>
            <a:ext cx="8686800" cy="4308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Answer each of the questions (numbered 1-4) below to explain how matter and energy move and change in a system.  Note that matter movement is addressed at both the beginning (1) and end (4) of your explanation.</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pic>
        <p:nvPicPr>
          <p:cNvPr id="62" name="Picture 5"/>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2247899" y="1229797"/>
            <a:ext cx="4572000" cy="1462910"/>
          </a:xfrm>
          <a:prstGeom prst="rect">
            <a:avLst/>
          </a:prstGeom>
          <a:noFill/>
          <a:extLst>
            <a:ext uri="{909E8E84-426E-40dd-AFC4-6F175D3DCCD1}">
              <a14:hiddenFill xmlns:a14="http://schemas.microsoft.com/office/drawing/2010/main" xmlns="">
                <a:solidFill>
                  <a:srgbClr val="FFFFFF"/>
                </a:solidFill>
              </a14:hiddenFill>
            </a:ext>
          </a:extLst>
        </p:spPr>
      </p:pic>
      <p:pic>
        <p:nvPicPr>
          <p:cNvPr id="63" name="Picture 6"/>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097269" y="1142353"/>
            <a:ext cx="1963430" cy="1831975"/>
          </a:xfrm>
          <a:prstGeom prst="rect">
            <a:avLst/>
          </a:prstGeom>
          <a:noFill/>
          <a:extLst>
            <a:ext uri="{909E8E84-426E-40dd-AFC4-6F175D3DCCD1}">
              <a14:hiddenFill xmlns:a14="http://schemas.microsoft.com/office/drawing/2010/main" xmlns="">
                <a:solidFill>
                  <a:srgbClr val="FFFFFF"/>
                </a:solidFill>
              </a14:hiddenFill>
            </a:ext>
          </a:extLst>
        </p:spPr>
      </p:pic>
      <p:pic>
        <p:nvPicPr>
          <p:cNvPr id="64" name="Picture 7"/>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rot="628662">
            <a:off x="6034452" y="1078225"/>
            <a:ext cx="2004538" cy="2135407"/>
          </a:xfrm>
          <a:prstGeom prst="rect">
            <a:avLst/>
          </a:prstGeom>
          <a:noFill/>
          <a:extLst>
            <a:ext uri="{909E8E84-426E-40dd-AFC4-6F175D3DCCD1}">
              <a14:hiddenFill xmlns:a14="http://schemas.microsoft.com/office/drawing/2010/main" xmlns="">
                <a:solidFill>
                  <a:srgbClr val="FFFFFF"/>
                </a:solidFill>
              </a14:hiddenFill>
            </a:ext>
          </a:extLst>
        </p:spPr>
      </p:pic>
      <p:pic>
        <p:nvPicPr>
          <p:cNvPr id="56" name="Picture 5"/>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2247899" y="3072680"/>
            <a:ext cx="4572000" cy="1462910"/>
          </a:xfrm>
          <a:prstGeom prst="rect">
            <a:avLst/>
          </a:prstGeom>
          <a:noFill/>
          <a:extLst>
            <a:ext uri="{909E8E84-426E-40dd-AFC4-6F175D3DCCD1}">
              <a14:hiddenFill xmlns:a14="http://schemas.microsoft.com/office/drawing/2010/main" xmlns="">
                <a:solidFill>
                  <a:srgbClr val="FFFFFF"/>
                </a:solidFill>
              </a14:hiddenFill>
            </a:ext>
          </a:extLst>
        </p:spPr>
      </p:pic>
      <p:pic>
        <p:nvPicPr>
          <p:cNvPr id="57" name="Picture 6"/>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097269" y="2985236"/>
            <a:ext cx="1963430" cy="1831975"/>
          </a:xfrm>
          <a:prstGeom prst="rect">
            <a:avLst/>
          </a:prstGeom>
          <a:noFill/>
          <a:extLst>
            <a:ext uri="{909E8E84-426E-40dd-AFC4-6F175D3DCCD1}">
              <a14:hiddenFill xmlns:a14="http://schemas.microsoft.com/office/drawing/2010/main" xmlns="">
                <a:solidFill>
                  <a:srgbClr val="FFFFFF"/>
                </a:solidFill>
              </a14:hiddenFill>
            </a:ext>
          </a:extLst>
        </p:spPr>
      </p:pic>
      <p:pic>
        <p:nvPicPr>
          <p:cNvPr id="58" name="Picture 7"/>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rot="628662">
            <a:off x="6034452" y="2921108"/>
            <a:ext cx="2004538" cy="2135407"/>
          </a:xfrm>
          <a:prstGeom prst="rect">
            <a:avLst/>
          </a:prstGeom>
          <a:noFill/>
          <a:extLst>
            <a:ext uri="{909E8E84-426E-40dd-AFC4-6F175D3DCCD1}">
              <a14:hiddenFill xmlns:a14="http://schemas.microsoft.com/office/drawing/2010/main" xmlns="">
                <a:solidFill>
                  <a:srgbClr val="FFFFFF"/>
                </a:solidFill>
              </a14:hiddenFill>
            </a:ext>
          </a:extLst>
        </p:spPr>
      </p:pic>
      <p:pic>
        <p:nvPicPr>
          <p:cNvPr id="65" name="Picture 5"/>
          <p:cNvPicPr>
            <a:picLocks noChangeAspect="1" noChangeArrowheads="1"/>
          </p:cNvPicPr>
          <p:nvPr/>
        </p:nvPicPr>
        <p:blipFill>
          <a:blip r:embed="rId6">
            <a:extLst>
              <a:ext uri="{28A0092B-C50C-407E-A947-70E740481C1C}">
                <a14:useLocalDpi xmlns:a14="http://schemas.microsoft.com/office/drawing/2010/main"/>
              </a:ext>
            </a:extLst>
          </a:blip>
          <a:stretch>
            <a:fillRect/>
          </a:stretch>
        </p:blipFill>
        <p:spPr bwMode="auto">
          <a:xfrm>
            <a:off x="2247899" y="4963140"/>
            <a:ext cx="4572000" cy="1462910"/>
          </a:xfrm>
          <a:prstGeom prst="rect">
            <a:avLst/>
          </a:prstGeom>
          <a:noFill/>
          <a:extLst>
            <a:ext uri="{909E8E84-426E-40dd-AFC4-6F175D3DCCD1}">
              <a14:hiddenFill xmlns:a14="http://schemas.microsoft.com/office/drawing/2010/main" xmlns="">
                <a:solidFill>
                  <a:srgbClr val="FFFFFF"/>
                </a:solidFill>
              </a14:hiddenFill>
            </a:ext>
          </a:extLst>
        </p:spPr>
      </p:pic>
      <p:pic>
        <p:nvPicPr>
          <p:cNvPr id="66" name="Picture 6"/>
          <p:cNvPicPr>
            <a:picLocks noChangeAspect="1" noChangeArrowheads="1"/>
          </p:cNvPicPr>
          <p:nvPr/>
        </p:nvPicPr>
        <p:blipFill>
          <a:blip r:embed="rId7" cstate="screen">
            <a:extLst>
              <a:ext uri="{28A0092B-C50C-407E-A947-70E740481C1C}">
                <a14:useLocalDpi xmlns:a14="http://schemas.microsoft.com/office/drawing/2010/main"/>
              </a:ext>
            </a:extLst>
          </a:blip>
          <a:stretch>
            <a:fillRect/>
          </a:stretch>
        </p:blipFill>
        <p:spPr bwMode="auto">
          <a:xfrm>
            <a:off x="1097269" y="4875696"/>
            <a:ext cx="1963430" cy="1831975"/>
          </a:xfrm>
          <a:prstGeom prst="rect">
            <a:avLst/>
          </a:prstGeom>
          <a:noFill/>
          <a:extLst>
            <a:ext uri="{909E8E84-426E-40dd-AFC4-6F175D3DCCD1}">
              <a14:hiddenFill xmlns:a14="http://schemas.microsoft.com/office/drawing/2010/main" xmlns="">
                <a:solidFill>
                  <a:srgbClr val="FFFFFF"/>
                </a:solidFill>
              </a14:hiddenFill>
            </a:ext>
          </a:extLst>
        </p:spPr>
      </p:pic>
      <p:pic>
        <p:nvPicPr>
          <p:cNvPr id="67" name="Picture 7"/>
          <p:cNvPicPr>
            <a:picLocks noChangeAspect="1" noChangeArrowheads="1"/>
          </p:cNvPicPr>
          <p:nvPr/>
        </p:nvPicPr>
        <p:blipFill>
          <a:blip r:embed="rId8" cstate="screen">
            <a:extLst>
              <a:ext uri="{28A0092B-C50C-407E-A947-70E740481C1C}">
                <a14:useLocalDpi xmlns:a14="http://schemas.microsoft.com/office/drawing/2010/main"/>
              </a:ext>
            </a:extLst>
          </a:blip>
          <a:stretch>
            <a:fillRect/>
          </a:stretch>
        </p:blipFill>
        <p:spPr bwMode="auto">
          <a:xfrm rot="628662">
            <a:off x="6055237" y="4811795"/>
            <a:ext cx="2004538" cy="2134953"/>
          </a:xfrm>
          <a:prstGeom prst="rect">
            <a:avLst/>
          </a:prstGeom>
          <a:noFill/>
          <a:extLst>
            <a:ext uri="{909E8E84-426E-40dd-AFC4-6F175D3DCCD1}">
              <a14:hiddenFill xmlns:a14="http://schemas.microsoft.com/office/drawing/2010/main" xmlns="">
                <a:solidFill>
                  <a:srgbClr val="FFFFFF"/>
                </a:solidFill>
              </a14:hiddenFill>
            </a:ext>
          </a:extLst>
        </p:spPr>
      </p:pic>
      <p:sp>
        <p:nvSpPr>
          <p:cNvPr id="19" name="Text Box 16"/>
          <p:cNvSpPr txBox="1"/>
          <p:nvPr/>
        </p:nvSpPr>
        <p:spPr>
          <a:xfrm>
            <a:off x="6286498" y="3072679"/>
            <a:ext cx="1828800" cy="2004947"/>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300"/>
              </a:spcAft>
            </a:pPr>
            <a:r>
              <a:rPr lang="en-US" sz="1100" b="1" dirty="0">
                <a:effectLst/>
                <a:latin typeface="+mj-lt"/>
                <a:ea typeface="Times New Roman"/>
                <a:cs typeface="Arial" pitchFamily="34" charset="0"/>
              </a:rPr>
              <a:t>Evidence We </a:t>
            </a:r>
            <a:br>
              <a:rPr lang="en-US" sz="1100" b="1" dirty="0">
                <a:effectLst/>
                <a:latin typeface="+mj-lt"/>
                <a:ea typeface="Times New Roman"/>
                <a:cs typeface="Arial" pitchFamily="34" charset="0"/>
              </a:rPr>
            </a:br>
            <a:r>
              <a:rPr lang="en-US" sz="1100" b="1" dirty="0">
                <a:effectLst/>
                <a:latin typeface="+mj-lt"/>
                <a:ea typeface="Times New Roman"/>
                <a:cs typeface="Arial" pitchFamily="34" charset="0"/>
              </a:rPr>
              <a:t>Can Observe</a:t>
            </a:r>
            <a:endParaRPr lang="en-US" sz="1100" dirty="0">
              <a:effectLst/>
              <a:latin typeface="+mj-lt"/>
              <a:ea typeface="Calibri"/>
              <a:cs typeface="Arial" pitchFamily="34" charset="0"/>
            </a:endParaRPr>
          </a:p>
          <a:p>
            <a:pPr marL="0" marR="0">
              <a:lnSpc>
                <a:spcPct val="115000"/>
              </a:lnSpc>
              <a:spcBef>
                <a:spcPts val="0"/>
              </a:spcBef>
              <a:spcAft>
                <a:spcPts val="300"/>
              </a:spcAft>
            </a:pPr>
            <a:r>
              <a:rPr lang="en-US" sz="800" dirty="0">
                <a:effectLst/>
                <a:latin typeface="+mj-lt"/>
                <a:ea typeface="Times New Roman"/>
                <a:cs typeface="Arial" pitchFamily="34" charset="0"/>
              </a:rPr>
              <a:t>BTB can indicate CO</a:t>
            </a:r>
            <a:r>
              <a:rPr lang="en-US" sz="800" baseline="-25000" dirty="0">
                <a:effectLst/>
                <a:latin typeface="+mj-lt"/>
                <a:ea typeface="Times New Roman"/>
                <a:cs typeface="Arial" pitchFamily="34" charset="0"/>
              </a:rPr>
              <a:t>2</a:t>
            </a:r>
            <a:r>
              <a:rPr lang="en-US" sz="800" dirty="0">
                <a:effectLst/>
                <a:latin typeface="+mj-lt"/>
                <a:ea typeface="Times New Roman"/>
                <a:cs typeface="Arial" pitchFamily="34" charset="0"/>
              </a:rPr>
              <a:t> in the air.</a:t>
            </a:r>
            <a:endParaRPr lang="en-US" sz="800" dirty="0">
              <a:effectLst/>
              <a:latin typeface="+mj-lt"/>
              <a:ea typeface="Calibri"/>
              <a:cs typeface="Arial" pitchFamily="34" charset="0"/>
            </a:endParaRPr>
          </a:p>
          <a:p>
            <a:pPr marL="0" marR="0">
              <a:lnSpc>
                <a:spcPct val="115000"/>
              </a:lnSpc>
              <a:spcBef>
                <a:spcPts val="0"/>
              </a:spcBef>
            </a:pPr>
            <a:r>
              <a:rPr lang="en-US" sz="800" dirty="0">
                <a:effectLst/>
                <a:latin typeface="+mj-lt"/>
                <a:ea typeface="Times New Roman"/>
                <a:cs typeface="Arial" pitchFamily="34" charset="0"/>
              </a:rPr>
              <a:t>Organic materials are made up of molecules containing carbon atoms:</a:t>
            </a:r>
            <a:endParaRPr lang="en-US" sz="800" dirty="0">
              <a:effectLst/>
              <a:latin typeface="+mj-lt"/>
              <a:ea typeface="Calibri"/>
              <a:cs typeface="Arial" pitchFamily="34" charset="0"/>
            </a:endParaRPr>
          </a:p>
          <a:p>
            <a:pPr marL="228600" marR="0" lvl="0">
              <a:lnSpc>
                <a:spcPct val="115000"/>
              </a:lnSpc>
              <a:spcBef>
                <a:spcPts val="0"/>
              </a:spcBef>
              <a:buSzPts val="1000"/>
            </a:pPr>
            <a:r>
              <a:rPr lang="en-US" sz="800" dirty="0">
                <a:effectLst/>
                <a:latin typeface="+mj-lt"/>
                <a:ea typeface="Times New Roman"/>
                <a:cs typeface="Arial" pitchFamily="34" charset="0"/>
              </a:rPr>
              <a:t>• fuels</a:t>
            </a:r>
            <a:r>
              <a:rPr lang="en-US" sz="800" dirty="0">
                <a:latin typeface="+mj-lt"/>
                <a:ea typeface="Times New Roman"/>
                <a:cs typeface="Arial" pitchFamily="34" charset="0"/>
              </a:rPr>
              <a:t>	</a:t>
            </a:r>
            <a:r>
              <a:rPr lang="en-US" sz="800" dirty="0">
                <a:effectLst/>
                <a:latin typeface="+mj-lt"/>
                <a:ea typeface="Times New Roman"/>
                <a:cs typeface="Arial" pitchFamily="34" charset="0"/>
              </a:rPr>
              <a:t>• foods</a:t>
            </a:r>
            <a:endParaRPr lang="en-US" sz="800" dirty="0">
              <a:effectLst/>
              <a:latin typeface="+mj-lt"/>
              <a:ea typeface="Calibri"/>
              <a:cs typeface="Arial" pitchFamily="34" charset="0"/>
            </a:endParaRPr>
          </a:p>
          <a:p>
            <a:pPr marL="228600" marR="0" lvl="0">
              <a:lnSpc>
                <a:spcPct val="115000"/>
              </a:lnSpc>
              <a:spcBef>
                <a:spcPts val="0"/>
              </a:spcBef>
              <a:buSzPts val="1000"/>
            </a:pPr>
            <a:r>
              <a:rPr lang="en-US" sz="800" dirty="0">
                <a:effectLst/>
                <a:latin typeface="+mj-lt"/>
                <a:ea typeface="Times New Roman"/>
                <a:cs typeface="Arial" pitchFamily="34" charset="0"/>
              </a:rPr>
              <a:t>• living and dead plants</a:t>
            </a:r>
            <a:r>
              <a:rPr lang="en-US" sz="800" dirty="0">
                <a:latin typeface="+mj-lt"/>
                <a:ea typeface="Times New Roman"/>
                <a:cs typeface="Arial" pitchFamily="34" charset="0"/>
              </a:rPr>
              <a:t> and </a:t>
            </a:r>
            <a:br>
              <a:rPr lang="en-US" sz="800" dirty="0">
                <a:effectLst/>
                <a:latin typeface="+mj-lt"/>
                <a:ea typeface="Times New Roman"/>
                <a:cs typeface="Arial" pitchFamily="34" charset="0"/>
              </a:rPr>
            </a:br>
            <a:r>
              <a:rPr lang="en-US" sz="800" dirty="0">
                <a:effectLst/>
                <a:latin typeface="+mj-lt"/>
                <a:ea typeface="Times New Roman"/>
                <a:cs typeface="Arial" pitchFamily="34" charset="0"/>
              </a:rPr>
              <a:t>   animals</a:t>
            </a:r>
          </a:p>
          <a:p>
            <a:pPr marL="515938" marR="0" lvl="0" indent="-60325">
              <a:lnSpc>
                <a:spcPct val="115000"/>
              </a:lnSpc>
              <a:spcBef>
                <a:spcPts val="0"/>
              </a:spcBef>
              <a:buSzPts val="1000"/>
              <a:buFont typeface="Arial" panose="020B0604020202020204" pitchFamily="34" charset="0"/>
              <a:buChar char="•"/>
            </a:pPr>
            <a:r>
              <a:rPr lang="en-US" sz="800" dirty="0">
                <a:effectLst/>
                <a:latin typeface="+mj-lt"/>
                <a:ea typeface="Times New Roman"/>
                <a:cs typeface="Arial" pitchFamily="34" charset="0"/>
              </a:rPr>
              <a:t>decomposers</a:t>
            </a:r>
            <a:endParaRPr lang="en-US" sz="800" dirty="0">
              <a:effectLst/>
              <a:latin typeface="+mj-lt"/>
              <a:ea typeface="Calibri"/>
              <a:cs typeface="Arial" pitchFamily="34" charset="0"/>
            </a:endParaRPr>
          </a:p>
        </p:txBody>
      </p:sp>
      <p:sp>
        <p:nvSpPr>
          <p:cNvPr id="21" name="Text Box 31"/>
          <p:cNvSpPr txBox="1"/>
          <p:nvPr/>
        </p:nvSpPr>
        <p:spPr>
          <a:xfrm>
            <a:off x="1140894" y="4959099"/>
            <a:ext cx="1819910" cy="227711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300"/>
              </a:spcAft>
            </a:pPr>
            <a:r>
              <a:rPr lang="en-US" sz="1100" b="1" dirty="0">
                <a:solidFill>
                  <a:srgbClr val="000000"/>
                </a:solidFill>
                <a:effectLst/>
                <a:latin typeface="+mj-lt"/>
                <a:ea typeface="Times New Roman"/>
                <a:cs typeface="Times New Roman"/>
              </a:rPr>
              <a:t>Question</a:t>
            </a:r>
            <a:endParaRPr lang="en-US" sz="1100" dirty="0">
              <a:effectLst/>
              <a:latin typeface="+mj-lt"/>
              <a:ea typeface="Calibri"/>
              <a:cs typeface="Times New Roman"/>
            </a:endParaRPr>
          </a:p>
          <a:p>
            <a:pPr marL="0" marR="0" algn="ctr">
              <a:lnSpc>
                <a:spcPct val="115000"/>
              </a:lnSpc>
              <a:spcBef>
                <a:spcPts val="0"/>
              </a:spcBef>
              <a:spcAft>
                <a:spcPts val="300"/>
              </a:spcAft>
            </a:pPr>
            <a:r>
              <a:rPr lang="en-US" sz="950" dirty="0">
                <a:solidFill>
                  <a:srgbClr val="000000"/>
                </a:solidFill>
                <a:effectLst/>
                <a:latin typeface="+mj-lt"/>
                <a:ea typeface="Times New Roman"/>
                <a:cs typeface="Times New Roman"/>
              </a:rPr>
              <a:t>What is happening </a:t>
            </a:r>
            <a:br>
              <a:rPr lang="en-US" sz="950" dirty="0">
                <a:solidFill>
                  <a:srgbClr val="000000"/>
                </a:solidFill>
                <a:effectLst/>
                <a:latin typeface="+mj-lt"/>
                <a:ea typeface="Times New Roman"/>
                <a:cs typeface="Times New Roman"/>
              </a:rPr>
            </a:br>
            <a:r>
              <a:rPr lang="en-US" sz="950" dirty="0">
                <a:solidFill>
                  <a:srgbClr val="000000"/>
                </a:solidFill>
                <a:effectLst/>
                <a:latin typeface="+mj-lt"/>
                <a:ea typeface="Times New Roman"/>
                <a:cs typeface="Times New Roman"/>
              </a:rPr>
              <a:t>to energy?</a:t>
            </a:r>
            <a:endParaRPr lang="en-US" sz="950" dirty="0">
              <a:effectLst/>
              <a:latin typeface="+mj-lt"/>
              <a:ea typeface="Calibri"/>
              <a:cs typeface="Times New Roman"/>
            </a:endParaRPr>
          </a:p>
          <a:p>
            <a:pPr marL="457200" marR="0">
              <a:lnSpc>
                <a:spcPct val="115000"/>
              </a:lnSpc>
              <a:spcBef>
                <a:spcPts val="0"/>
              </a:spcBef>
              <a:spcAft>
                <a:spcPts val="300"/>
              </a:spcAft>
            </a:pPr>
            <a:r>
              <a:rPr lang="en-US" sz="800" dirty="0">
                <a:solidFill>
                  <a:srgbClr val="000000"/>
                </a:solidFill>
                <a:effectLst/>
                <a:latin typeface="+mj-lt"/>
                <a:ea typeface="Times New Roman"/>
                <a:cs typeface="Times New Roman"/>
              </a:rPr>
              <a:t>What forms of energy are involved?</a:t>
            </a:r>
            <a:endParaRPr lang="en-US" sz="800" dirty="0">
              <a:effectLst/>
              <a:latin typeface="+mj-lt"/>
              <a:ea typeface="Calibri"/>
              <a:cs typeface="Times New Roman"/>
            </a:endParaRPr>
          </a:p>
          <a:p>
            <a:pPr marL="228600" marR="0">
              <a:lnSpc>
                <a:spcPct val="115000"/>
              </a:lnSpc>
              <a:spcBef>
                <a:spcPts val="0"/>
              </a:spcBef>
              <a:spcAft>
                <a:spcPts val="300"/>
              </a:spcAft>
            </a:pPr>
            <a:r>
              <a:rPr lang="en-US" sz="800" dirty="0">
                <a:solidFill>
                  <a:srgbClr val="000000"/>
                </a:solidFill>
                <a:effectLst/>
                <a:latin typeface="+mj-lt"/>
                <a:ea typeface="Times New Roman"/>
                <a:cs typeface="Times New Roman"/>
              </a:rPr>
              <a:t>What energy transformations take place during the chemical change?</a:t>
            </a:r>
            <a:endParaRPr lang="en-US" sz="800" dirty="0">
              <a:effectLst/>
              <a:latin typeface="+mj-lt"/>
              <a:ea typeface="Calibri"/>
              <a:cs typeface="Times New Roman"/>
            </a:endParaRPr>
          </a:p>
        </p:txBody>
      </p:sp>
      <p:sp>
        <p:nvSpPr>
          <p:cNvPr id="23" name="Text Box 37"/>
          <p:cNvSpPr txBox="1"/>
          <p:nvPr/>
        </p:nvSpPr>
        <p:spPr>
          <a:xfrm>
            <a:off x="6362697" y="4890576"/>
            <a:ext cx="1752601" cy="197739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300"/>
              </a:spcAft>
            </a:pPr>
            <a:r>
              <a:rPr lang="en-US" sz="1100" b="1" dirty="0">
                <a:effectLst/>
                <a:latin typeface="+mj-lt"/>
                <a:ea typeface="Times New Roman"/>
                <a:cs typeface="Times New Roman"/>
              </a:rPr>
              <a:t>Evidence We </a:t>
            </a:r>
            <a:br>
              <a:rPr lang="en-US" sz="1100" b="1" dirty="0">
                <a:effectLst/>
                <a:latin typeface="+mj-lt"/>
                <a:ea typeface="Times New Roman"/>
                <a:cs typeface="Times New Roman"/>
              </a:rPr>
            </a:br>
            <a:r>
              <a:rPr lang="en-US" sz="1100" b="1" dirty="0">
                <a:effectLst/>
                <a:latin typeface="+mj-lt"/>
                <a:ea typeface="Times New Roman"/>
                <a:cs typeface="Times New Roman"/>
              </a:rPr>
              <a:t>Can Observe</a:t>
            </a:r>
            <a:endParaRPr lang="en-US" sz="1100" dirty="0">
              <a:effectLst/>
              <a:latin typeface="+mj-lt"/>
              <a:ea typeface="Calibri"/>
              <a:cs typeface="Times New Roman"/>
            </a:endParaRPr>
          </a:p>
          <a:p>
            <a:pPr marL="0" marR="0">
              <a:lnSpc>
                <a:spcPct val="115000"/>
              </a:lnSpc>
              <a:spcBef>
                <a:spcPts val="0"/>
              </a:spcBef>
              <a:spcAft>
                <a:spcPts val="300"/>
              </a:spcAft>
            </a:pPr>
            <a:r>
              <a:rPr lang="en-US" sz="800" dirty="0">
                <a:effectLst/>
                <a:latin typeface="+mj-lt"/>
                <a:ea typeface="Times New Roman"/>
                <a:cs typeface="Times New Roman"/>
              </a:rPr>
              <a:t>We can observe indicators of different forms of energy before and after chemical changes:</a:t>
            </a:r>
            <a:endParaRPr lang="en-US" sz="800" dirty="0">
              <a:effectLst/>
              <a:latin typeface="+mj-lt"/>
              <a:ea typeface="Calibri"/>
              <a:cs typeface="Times New Roman"/>
            </a:endParaRPr>
          </a:p>
          <a:p>
            <a:pPr>
              <a:lnSpc>
                <a:spcPct val="115000"/>
              </a:lnSpc>
              <a:spcAft>
                <a:spcPts val="300"/>
              </a:spcAft>
              <a:buSzPts val="1000"/>
            </a:pPr>
            <a:r>
              <a:rPr lang="en-US" sz="800" dirty="0">
                <a:ea typeface="Times New Roman"/>
                <a:cs typeface="Arial" pitchFamily="34" charset="0"/>
              </a:rPr>
              <a:t>• </a:t>
            </a:r>
            <a:r>
              <a:rPr lang="en-US" sz="800" dirty="0">
                <a:effectLst/>
                <a:latin typeface="+mj-lt"/>
                <a:ea typeface="Times New Roman"/>
                <a:cs typeface="Times New Roman"/>
              </a:rPr>
              <a:t>light energy	</a:t>
            </a:r>
            <a:r>
              <a:rPr lang="en-US" sz="800" dirty="0">
                <a:ea typeface="Times New Roman"/>
                <a:cs typeface="Arial" pitchFamily="34" charset="0"/>
              </a:rPr>
              <a:t>• </a:t>
            </a:r>
            <a:r>
              <a:rPr lang="en-US" sz="800" dirty="0">
                <a:ea typeface="Times New Roman"/>
                <a:cs typeface="Times New Roman"/>
              </a:rPr>
              <a:t>heat energy</a:t>
            </a:r>
            <a:endParaRPr lang="en-US" sz="800" dirty="0">
              <a:effectLst/>
              <a:latin typeface="+mj-lt"/>
              <a:ea typeface="Calibri"/>
              <a:cs typeface="Times New Roman"/>
            </a:endParaRPr>
          </a:p>
          <a:p>
            <a:pPr marL="53975" marR="0" lvl="0" indent="-53975">
              <a:lnSpc>
                <a:spcPct val="115000"/>
              </a:lnSpc>
              <a:spcBef>
                <a:spcPts val="0"/>
              </a:spcBef>
              <a:spcAft>
                <a:spcPts val="300"/>
              </a:spcAft>
              <a:buSzPts val="1000"/>
            </a:pPr>
            <a:r>
              <a:rPr lang="en-US" sz="800" dirty="0">
                <a:ea typeface="Times New Roman"/>
                <a:cs typeface="Arial" pitchFamily="34" charset="0"/>
              </a:rPr>
              <a:t>• </a:t>
            </a:r>
            <a:r>
              <a:rPr lang="en-US" sz="800" dirty="0">
                <a:effectLst/>
                <a:latin typeface="+mj-lt"/>
                <a:ea typeface="Times New Roman"/>
                <a:cs typeface="Times New Roman"/>
              </a:rPr>
              <a:t>chemical energy stored in organic materials</a:t>
            </a:r>
            <a:endParaRPr lang="en-US" sz="800" dirty="0">
              <a:effectLst/>
              <a:latin typeface="+mj-lt"/>
              <a:ea typeface="Calibri"/>
              <a:cs typeface="Times New Roman"/>
            </a:endParaRPr>
          </a:p>
          <a:p>
            <a:pPr marR="0" lvl="0" algn="ctr">
              <a:lnSpc>
                <a:spcPct val="115000"/>
              </a:lnSpc>
              <a:spcBef>
                <a:spcPts val="0"/>
              </a:spcBef>
              <a:spcAft>
                <a:spcPts val="300"/>
              </a:spcAft>
              <a:buSzPts val="1000"/>
            </a:pPr>
            <a:r>
              <a:rPr lang="en-US" sz="800" dirty="0">
                <a:ea typeface="Times New Roman"/>
                <a:cs typeface="Arial" pitchFamily="34" charset="0"/>
              </a:rPr>
              <a:t>• </a:t>
            </a:r>
            <a:r>
              <a:rPr lang="en-US" sz="800" dirty="0">
                <a:effectLst/>
                <a:latin typeface="+mj-lt"/>
                <a:ea typeface="Times New Roman"/>
                <a:cs typeface="Times New Roman"/>
              </a:rPr>
              <a:t>motion energy</a:t>
            </a:r>
            <a:endParaRPr lang="en-US" sz="800" dirty="0">
              <a:effectLst/>
              <a:latin typeface="+mj-lt"/>
              <a:ea typeface="Calibri"/>
              <a:cs typeface="Times New Roman"/>
            </a:endParaRPr>
          </a:p>
        </p:txBody>
      </p:sp>
      <p:sp>
        <p:nvSpPr>
          <p:cNvPr id="12" name="Text Box 42"/>
          <p:cNvSpPr txBox="1"/>
          <p:nvPr/>
        </p:nvSpPr>
        <p:spPr>
          <a:xfrm>
            <a:off x="3086098" y="1447800"/>
            <a:ext cx="3133285" cy="98108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300"/>
              </a:spcAft>
            </a:pPr>
            <a:r>
              <a:rPr lang="en-US" sz="1100" b="1" dirty="0">
                <a:solidFill>
                  <a:srgbClr val="000000"/>
                </a:solidFill>
                <a:effectLst/>
                <a:latin typeface="+mj-lt"/>
                <a:ea typeface="Times New Roman"/>
                <a:cs typeface="Arial" pitchFamily="34" charset="0"/>
              </a:rPr>
              <a:t>Rules to Follow</a:t>
            </a:r>
            <a:endParaRPr lang="en-US" sz="1100" dirty="0">
              <a:effectLst/>
              <a:latin typeface="+mj-lt"/>
              <a:ea typeface="Calibri"/>
              <a:cs typeface="Arial" pitchFamily="34" charset="0"/>
            </a:endParaRPr>
          </a:p>
          <a:p>
            <a:pPr marL="0" marR="0">
              <a:lnSpc>
                <a:spcPct val="115000"/>
              </a:lnSpc>
              <a:spcBef>
                <a:spcPts val="0"/>
              </a:spcBef>
              <a:spcAft>
                <a:spcPts val="300"/>
              </a:spcAft>
            </a:pPr>
            <a:r>
              <a:rPr lang="en-US" sz="800" dirty="0">
                <a:solidFill>
                  <a:srgbClr val="000000"/>
                </a:solidFill>
                <a:effectLst/>
                <a:latin typeface="+mj-lt"/>
                <a:ea typeface="Times New Roman"/>
                <a:cs typeface="Arial" pitchFamily="34" charset="0"/>
              </a:rPr>
              <a:t>All materials (solids, liquids, and gases) are made of atoms that are bonded together in molecules.</a:t>
            </a:r>
            <a:endParaRPr lang="en-US" sz="800" dirty="0">
              <a:effectLst/>
              <a:latin typeface="+mj-lt"/>
              <a:ea typeface="Calibri"/>
              <a:cs typeface="Arial" pitchFamily="34" charset="0"/>
            </a:endParaRPr>
          </a:p>
          <a:p>
            <a:pPr marL="0" marR="0">
              <a:lnSpc>
                <a:spcPct val="115000"/>
              </a:lnSpc>
              <a:spcBef>
                <a:spcPts val="0"/>
              </a:spcBef>
              <a:spcAft>
                <a:spcPts val="300"/>
              </a:spcAft>
            </a:pPr>
            <a:r>
              <a:rPr lang="en-US" sz="800" b="1" dirty="0">
                <a:solidFill>
                  <a:srgbClr val="000000"/>
                </a:solidFill>
                <a:effectLst/>
                <a:latin typeface="+mj-lt"/>
                <a:ea typeface="Times New Roman"/>
                <a:cs typeface="Arial" pitchFamily="34" charset="0"/>
              </a:rPr>
              <a:t>Scale</a:t>
            </a:r>
            <a:r>
              <a:rPr lang="en-US" sz="800" dirty="0">
                <a:solidFill>
                  <a:srgbClr val="000000"/>
                </a:solidFill>
                <a:effectLst/>
                <a:latin typeface="+mj-lt"/>
                <a:ea typeface="Times New Roman"/>
                <a:cs typeface="Arial" pitchFamily="34" charset="0"/>
              </a:rPr>
              <a:t>: The matter movement question can be answered at the atomic-molecular, cellular, or macroscopic scale.</a:t>
            </a:r>
            <a:endParaRPr lang="en-US" sz="800" dirty="0">
              <a:effectLst/>
              <a:latin typeface="+mj-lt"/>
              <a:ea typeface="Calibri"/>
              <a:cs typeface="Arial" pitchFamily="34" charset="0"/>
            </a:endParaRPr>
          </a:p>
        </p:txBody>
      </p:sp>
      <p:sp>
        <p:nvSpPr>
          <p:cNvPr id="14" name="Text Box 8"/>
          <p:cNvSpPr txBox="1"/>
          <p:nvPr/>
        </p:nvSpPr>
        <p:spPr>
          <a:xfrm>
            <a:off x="1289051" y="1165860"/>
            <a:ext cx="1608136" cy="159078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300"/>
              </a:spcAft>
            </a:pPr>
            <a:r>
              <a:rPr lang="en-US" sz="1100" b="1" dirty="0">
                <a:solidFill>
                  <a:srgbClr val="000000"/>
                </a:solidFill>
                <a:effectLst/>
                <a:latin typeface="+mj-lt"/>
                <a:ea typeface="Times New Roman"/>
                <a:cs typeface="Times New Roman"/>
              </a:rPr>
              <a:t>Question</a:t>
            </a:r>
            <a:endParaRPr lang="en-US" sz="1100" dirty="0">
              <a:effectLst/>
              <a:latin typeface="+mj-lt"/>
              <a:ea typeface="Calibri"/>
              <a:cs typeface="Times New Roman"/>
            </a:endParaRPr>
          </a:p>
          <a:p>
            <a:pPr marL="0" marR="0" algn="ctr">
              <a:lnSpc>
                <a:spcPct val="115000"/>
              </a:lnSpc>
              <a:spcBef>
                <a:spcPts val="0"/>
              </a:spcBef>
              <a:spcAft>
                <a:spcPts val="300"/>
              </a:spcAft>
            </a:pPr>
            <a:r>
              <a:rPr lang="en-US" sz="950" dirty="0">
                <a:solidFill>
                  <a:srgbClr val="000000"/>
                </a:solidFill>
                <a:effectLst/>
                <a:latin typeface="+mj-lt"/>
                <a:ea typeface="Times New Roman"/>
                <a:cs typeface="Times New Roman"/>
              </a:rPr>
              <a:t>Where are molecules moving?</a:t>
            </a:r>
            <a:endParaRPr lang="en-US" sz="950" dirty="0">
              <a:effectLst/>
              <a:latin typeface="+mj-lt"/>
              <a:ea typeface="Calibri"/>
              <a:cs typeface="Times New Roman"/>
            </a:endParaRPr>
          </a:p>
          <a:p>
            <a:pPr marL="228600" marR="0">
              <a:lnSpc>
                <a:spcPct val="115000"/>
              </a:lnSpc>
              <a:spcBef>
                <a:spcPts val="0"/>
              </a:spcBef>
              <a:spcAft>
                <a:spcPts val="300"/>
              </a:spcAft>
            </a:pPr>
            <a:r>
              <a:rPr lang="en-US" sz="800" dirty="0">
                <a:solidFill>
                  <a:srgbClr val="000000"/>
                </a:solidFill>
                <a:effectLst/>
                <a:latin typeface="+mj-lt"/>
                <a:ea typeface="Times New Roman"/>
                <a:cs typeface="Times New Roman"/>
              </a:rPr>
              <a:t>How do molecules move to the location of the chemical change? </a:t>
            </a:r>
            <a:endParaRPr lang="en-US" sz="800" dirty="0">
              <a:effectLst/>
              <a:latin typeface="+mj-lt"/>
              <a:ea typeface="Calibri"/>
              <a:cs typeface="Times New Roman"/>
            </a:endParaRPr>
          </a:p>
          <a:p>
            <a:pPr marL="0" marR="0">
              <a:lnSpc>
                <a:spcPct val="115000"/>
              </a:lnSpc>
              <a:spcBef>
                <a:spcPts val="0"/>
              </a:spcBef>
              <a:spcAft>
                <a:spcPts val="300"/>
              </a:spcAft>
            </a:pPr>
            <a:r>
              <a:rPr lang="en-US" sz="800" dirty="0">
                <a:solidFill>
                  <a:srgbClr val="000000"/>
                </a:solidFill>
                <a:effectLst/>
                <a:latin typeface="+mj-lt"/>
                <a:ea typeface="Times New Roman"/>
                <a:cs typeface="Times New Roman"/>
              </a:rPr>
              <a:t>How do molecules move away from the location of the chemical change?</a:t>
            </a:r>
            <a:endParaRPr lang="en-US" sz="800" dirty="0">
              <a:effectLst/>
              <a:latin typeface="+mj-lt"/>
              <a:ea typeface="Calibri"/>
              <a:cs typeface="Times New Roman"/>
            </a:endParaRPr>
          </a:p>
        </p:txBody>
      </p:sp>
      <p:sp>
        <p:nvSpPr>
          <p:cNvPr id="15" name="Text Box 9"/>
          <p:cNvSpPr txBox="1"/>
          <p:nvPr/>
        </p:nvSpPr>
        <p:spPr>
          <a:xfrm>
            <a:off x="6408417" y="1219200"/>
            <a:ext cx="1554481" cy="126651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300"/>
              </a:spcAft>
            </a:pPr>
            <a:r>
              <a:rPr lang="en-US" sz="1100" b="1" dirty="0">
                <a:solidFill>
                  <a:srgbClr val="000000"/>
                </a:solidFill>
                <a:effectLst/>
                <a:latin typeface="+mj-lt"/>
                <a:ea typeface="Times New Roman"/>
                <a:cs typeface="Arial" pitchFamily="34" charset="0"/>
              </a:rPr>
              <a:t>Evidence We </a:t>
            </a:r>
            <a:br>
              <a:rPr lang="en-US" sz="1100" b="1" dirty="0">
                <a:solidFill>
                  <a:srgbClr val="000000"/>
                </a:solidFill>
                <a:effectLst/>
                <a:latin typeface="+mj-lt"/>
                <a:ea typeface="Times New Roman"/>
                <a:cs typeface="Arial" pitchFamily="34" charset="0"/>
              </a:rPr>
            </a:br>
            <a:r>
              <a:rPr lang="en-US" sz="1100" b="1" dirty="0">
                <a:solidFill>
                  <a:srgbClr val="000000"/>
                </a:solidFill>
                <a:effectLst/>
                <a:latin typeface="+mj-lt"/>
                <a:ea typeface="Times New Roman"/>
                <a:cs typeface="Arial" pitchFamily="34" charset="0"/>
              </a:rPr>
              <a:t>Can Observe</a:t>
            </a:r>
            <a:endParaRPr lang="en-US" sz="1100" dirty="0">
              <a:effectLst/>
              <a:latin typeface="+mj-lt"/>
              <a:ea typeface="Calibri"/>
              <a:cs typeface="Arial" pitchFamily="34" charset="0"/>
            </a:endParaRPr>
          </a:p>
          <a:p>
            <a:pPr marL="0" marR="0">
              <a:lnSpc>
                <a:spcPct val="115000"/>
              </a:lnSpc>
              <a:spcBef>
                <a:spcPts val="0"/>
              </a:spcBef>
              <a:spcAft>
                <a:spcPts val="300"/>
              </a:spcAft>
            </a:pPr>
            <a:r>
              <a:rPr lang="en-US" sz="800" dirty="0">
                <a:solidFill>
                  <a:srgbClr val="000000"/>
                </a:solidFill>
                <a:effectLst/>
                <a:latin typeface="+mj-lt"/>
                <a:ea typeface="Times New Roman"/>
                <a:cs typeface="Arial" pitchFamily="34" charset="0"/>
              </a:rPr>
              <a:t>Moving solids, liquids, and gases are made of moving molecules.</a:t>
            </a:r>
            <a:endParaRPr lang="en-US" sz="800" dirty="0">
              <a:effectLst/>
              <a:latin typeface="+mj-lt"/>
              <a:ea typeface="Calibri"/>
              <a:cs typeface="Arial" pitchFamily="34" charset="0"/>
            </a:endParaRPr>
          </a:p>
          <a:p>
            <a:pPr marL="0" marR="0">
              <a:lnSpc>
                <a:spcPct val="115000"/>
              </a:lnSpc>
              <a:spcBef>
                <a:spcPts val="0"/>
              </a:spcBef>
              <a:spcAft>
                <a:spcPts val="300"/>
              </a:spcAft>
            </a:pPr>
            <a:r>
              <a:rPr lang="en-US" sz="800" dirty="0">
                <a:solidFill>
                  <a:srgbClr val="000000"/>
                </a:solidFill>
                <a:effectLst/>
                <a:latin typeface="+mj-lt"/>
                <a:ea typeface="Times New Roman"/>
                <a:cs typeface="Arial" pitchFamily="34" charset="0"/>
              </a:rPr>
              <a:t>A change in mass shows that molecules are moving</a:t>
            </a:r>
            <a:r>
              <a:rPr lang="en-US" sz="1000" dirty="0">
                <a:solidFill>
                  <a:srgbClr val="000000"/>
                </a:solidFill>
                <a:effectLst/>
                <a:latin typeface="+mj-lt"/>
                <a:ea typeface="Times New Roman"/>
                <a:cs typeface="Arial" pitchFamily="34" charset="0"/>
              </a:rPr>
              <a:t>.</a:t>
            </a:r>
            <a:endParaRPr lang="en-US" sz="1100" dirty="0">
              <a:effectLst/>
              <a:latin typeface="+mj-lt"/>
              <a:ea typeface="Calibri"/>
              <a:cs typeface="Arial" pitchFamily="34" charset="0"/>
            </a:endParaRPr>
          </a:p>
        </p:txBody>
      </p:sp>
      <p:pic>
        <p:nvPicPr>
          <p:cNvPr id="1049" name="Picture 12"/>
          <p:cNvPicPr>
            <a:picLocks noChangeAspect="1" noChangeArrowheads="1"/>
          </p:cNvPicPr>
          <p:nvPr/>
        </p:nvPicPr>
        <p:blipFill>
          <a:blip r:embed="rId9" cstate="screen">
            <a:extLst>
              <a:ext uri="{28A0092B-C50C-407E-A947-70E740481C1C}">
                <a14:useLocalDpi xmlns:a14="http://schemas.microsoft.com/office/drawing/2010/main"/>
              </a:ext>
            </a:extLst>
          </a:blip>
          <a:srcRect/>
          <a:stretch>
            <a:fillRect/>
          </a:stretch>
        </p:blipFill>
        <p:spPr bwMode="auto">
          <a:xfrm>
            <a:off x="3255644" y="1116647"/>
            <a:ext cx="1288967" cy="356247"/>
          </a:xfrm>
          <a:prstGeom prst="rect">
            <a:avLst/>
          </a:prstGeom>
          <a:noFill/>
          <a:extLst>
            <a:ext uri="{909E8E84-426E-40dd-AFC4-6F175D3DCCD1}">
              <a14:hiddenFill xmlns:a14="http://schemas.microsoft.com/office/drawing/2010/main" xmlns="">
                <a:solidFill>
                  <a:srgbClr val="FFFFFF"/>
                </a:solidFill>
              </a14:hiddenFill>
            </a:ext>
          </a:extLst>
        </p:spPr>
      </p:pic>
      <p:pic>
        <p:nvPicPr>
          <p:cNvPr id="1046" name="Picture 17"/>
          <p:cNvPicPr>
            <a:picLocks noChangeAspect="1" noChangeArrowheads="1"/>
          </p:cNvPicPr>
          <p:nvPr/>
        </p:nvPicPr>
        <p:blipFill>
          <a:blip r:embed="rId10" cstate="screen">
            <a:extLst>
              <a:ext uri="{28A0092B-C50C-407E-A947-70E740481C1C}">
                <a14:useLocalDpi xmlns:a14="http://schemas.microsoft.com/office/drawing/2010/main"/>
              </a:ext>
            </a:extLst>
          </a:blip>
          <a:srcRect/>
          <a:stretch>
            <a:fillRect/>
          </a:stretch>
        </p:blipFill>
        <p:spPr bwMode="auto">
          <a:xfrm>
            <a:off x="1342325" y="1828800"/>
            <a:ext cx="233180" cy="236418"/>
          </a:xfrm>
          <a:prstGeom prst="rect">
            <a:avLst/>
          </a:prstGeom>
          <a:noFill/>
          <a:extLst>
            <a:ext uri="{909E8E84-426E-40dd-AFC4-6F175D3DCCD1}">
              <a14:hiddenFill xmlns:a14="http://schemas.microsoft.com/office/drawing/2010/main" xmlns="">
                <a:solidFill>
                  <a:srgbClr val="FFFFFF"/>
                </a:solidFill>
              </a14:hiddenFill>
            </a:ext>
          </a:extLst>
        </p:spPr>
      </p:pic>
      <p:pic>
        <p:nvPicPr>
          <p:cNvPr id="1045" name="Picture 19"/>
          <p:cNvPicPr>
            <a:picLocks noChangeAspect="1" noChangeArrowheads="1"/>
          </p:cNvPicPr>
          <p:nvPr/>
        </p:nvPicPr>
        <p:blipFill>
          <a:blip r:embed="rId11" cstate="screen">
            <a:extLst>
              <a:ext uri="{28A0092B-C50C-407E-A947-70E740481C1C}">
                <a14:useLocalDpi xmlns:a14="http://schemas.microsoft.com/office/drawing/2010/main"/>
              </a:ext>
            </a:extLst>
          </a:blip>
          <a:srcRect/>
          <a:stretch>
            <a:fillRect/>
          </a:stretch>
        </p:blipFill>
        <p:spPr bwMode="auto">
          <a:xfrm>
            <a:off x="1109144" y="2278182"/>
            <a:ext cx="233181" cy="236418"/>
          </a:xfrm>
          <a:prstGeom prst="rect">
            <a:avLst/>
          </a:prstGeom>
          <a:noFill/>
          <a:extLst>
            <a:ext uri="{909E8E84-426E-40dd-AFC4-6F175D3DCCD1}">
              <a14:hiddenFill xmlns:a14="http://schemas.microsoft.com/office/drawing/2010/main" xmlns="">
                <a:solidFill>
                  <a:srgbClr val="FFFFFF"/>
                </a:solidFill>
              </a14:hiddenFill>
            </a:ext>
          </a:extLst>
        </p:spPr>
      </p:pic>
      <p:pic>
        <p:nvPicPr>
          <p:cNvPr id="1047" name="Picture 21"/>
          <p:cNvPicPr>
            <a:picLocks noChangeAspect="1" noChangeArrowheads="1"/>
          </p:cNvPicPr>
          <p:nvPr/>
        </p:nvPicPr>
        <p:blipFill>
          <a:blip r:embed="rId12" cstate="screen">
            <a:extLst>
              <a:ext uri="{28A0092B-C50C-407E-A947-70E740481C1C}">
                <a14:useLocalDpi xmlns:a14="http://schemas.microsoft.com/office/drawing/2010/main"/>
              </a:ext>
            </a:extLst>
          </a:blip>
          <a:srcRect/>
          <a:stretch>
            <a:fillRect/>
          </a:stretch>
        </p:blipFill>
        <p:spPr bwMode="auto">
          <a:xfrm>
            <a:off x="1289051" y="5256684"/>
            <a:ext cx="234487" cy="237744"/>
          </a:xfrm>
          <a:prstGeom prst="rect">
            <a:avLst/>
          </a:prstGeom>
          <a:noFill/>
          <a:extLst>
            <a:ext uri="{909E8E84-426E-40dd-AFC4-6F175D3DCCD1}">
              <a14:hiddenFill xmlns:a14="http://schemas.microsoft.com/office/drawing/2010/main" xmlns="">
                <a:solidFill>
                  <a:srgbClr val="FFFFFF"/>
                </a:solidFill>
              </a14:hiddenFill>
            </a:ext>
          </a:extLst>
        </p:spPr>
      </p:pic>
      <p:pic>
        <p:nvPicPr>
          <p:cNvPr id="42" name="Picture 12"/>
          <p:cNvPicPr>
            <a:picLocks noChangeAspect="1" noChangeArrowheads="1"/>
          </p:cNvPicPr>
          <p:nvPr/>
        </p:nvPicPr>
        <p:blipFill>
          <a:blip r:embed="rId13" cstate="screen">
            <a:extLst>
              <a:ext uri="{28A0092B-C50C-407E-A947-70E740481C1C}">
                <a14:useLocalDpi xmlns:a14="http://schemas.microsoft.com/office/drawing/2010/main"/>
              </a:ext>
            </a:extLst>
          </a:blip>
          <a:stretch>
            <a:fillRect/>
          </a:stretch>
        </p:blipFill>
        <p:spPr bwMode="auto">
          <a:xfrm>
            <a:off x="3256973" y="2973809"/>
            <a:ext cx="1288287" cy="356247"/>
          </a:xfrm>
          <a:prstGeom prst="rect">
            <a:avLst/>
          </a:prstGeom>
          <a:noFill/>
          <a:extLst>
            <a:ext uri="{909E8E84-426E-40dd-AFC4-6F175D3DCCD1}">
              <a14:hiddenFill xmlns:a14="http://schemas.microsoft.com/office/drawing/2010/main" xmlns="">
                <a:solidFill>
                  <a:srgbClr val="FFFFFF"/>
                </a:solidFill>
              </a14:hiddenFill>
            </a:ext>
          </a:extLst>
        </p:spPr>
      </p:pic>
      <p:pic>
        <p:nvPicPr>
          <p:cNvPr id="52" name="Picture 12"/>
          <p:cNvPicPr>
            <a:picLocks noChangeAspect="1" noChangeArrowheads="1"/>
          </p:cNvPicPr>
          <p:nvPr/>
        </p:nvPicPr>
        <p:blipFill>
          <a:blip r:embed="rId14" cstate="screen">
            <a:extLst>
              <a:ext uri="{28A0092B-C50C-407E-A947-70E740481C1C}">
                <a14:useLocalDpi xmlns:a14="http://schemas.microsoft.com/office/drawing/2010/main"/>
              </a:ext>
            </a:extLst>
          </a:blip>
          <a:stretch>
            <a:fillRect/>
          </a:stretch>
        </p:blipFill>
        <p:spPr bwMode="auto">
          <a:xfrm>
            <a:off x="3255984" y="4849343"/>
            <a:ext cx="1288287" cy="356247"/>
          </a:xfrm>
          <a:prstGeom prst="rect">
            <a:avLst/>
          </a:prstGeom>
          <a:noFill/>
          <a:extLst>
            <a:ext uri="{909E8E84-426E-40dd-AFC4-6F175D3DCCD1}">
              <a14:hiddenFill xmlns:a14="http://schemas.microsoft.com/office/drawing/2010/main" xmlns="">
                <a:solidFill>
                  <a:srgbClr val="FFFFFF"/>
                </a:solidFill>
              </a14:hiddenFill>
            </a:ext>
          </a:extLst>
        </p:spPr>
      </p:pic>
      <p:sp>
        <p:nvSpPr>
          <p:cNvPr id="17" name="Text Box 14"/>
          <p:cNvSpPr txBox="1"/>
          <p:nvPr/>
        </p:nvSpPr>
        <p:spPr>
          <a:xfrm>
            <a:off x="1174749" y="2994978"/>
            <a:ext cx="1705610" cy="162941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300"/>
              </a:spcAft>
            </a:pPr>
            <a:r>
              <a:rPr lang="en-US" sz="1100" b="1" dirty="0">
                <a:solidFill>
                  <a:srgbClr val="000000"/>
                </a:solidFill>
                <a:effectLst/>
                <a:latin typeface="+mj-lt"/>
                <a:ea typeface="Times New Roman"/>
                <a:cs typeface="Arial" pitchFamily="34" charset="0"/>
              </a:rPr>
              <a:t>Question</a:t>
            </a:r>
            <a:endParaRPr lang="en-US" sz="1100" dirty="0">
              <a:effectLst/>
              <a:latin typeface="+mj-lt"/>
              <a:ea typeface="Calibri"/>
              <a:cs typeface="Arial" pitchFamily="34" charset="0"/>
            </a:endParaRPr>
          </a:p>
          <a:p>
            <a:pPr marL="0" marR="0" algn="ctr">
              <a:lnSpc>
                <a:spcPct val="115000"/>
              </a:lnSpc>
              <a:spcBef>
                <a:spcPts val="0"/>
              </a:spcBef>
              <a:spcAft>
                <a:spcPts val="300"/>
              </a:spcAft>
            </a:pPr>
            <a:r>
              <a:rPr lang="en-US" sz="950" dirty="0">
                <a:solidFill>
                  <a:srgbClr val="000000"/>
                </a:solidFill>
                <a:effectLst/>
                <a:latin typeface="+mj-lt"/>
                <a:ea typeface="Times New Roman"/>
                <a:cs typeface="Arial" pitchFamily="34" charset="0"/>
              </a:rPr>
              <a:t>How are atoms in molecules being rearranged into </a:t>
            </a:r>
            <a:br>
              <a:rPr lang="en-US" sz="950" dirty="0">
                <a:solidFill>
                  <a:srgbClr val="000000"/>
                </a:solidFill>
                <a:effectLst/>
                <a:latin typeface="+mj-lt"/>
                <a:ea typeface="Times New Roman"/>
                <a:cs typeface="Arial" pitchFamily="34" charset="0"/>
              </a:rPr>
            </a:br>
            <a:r>
              <a:rPr lang="en-US" sz="950" dirty="0">
                <a:solidFill>
                  <a:srgbClr val="000000"/>
                </a:solidFill>
                <a:effectLst/>
                <a:latin typeface="+mj-lt"/>
                <a:ea typeface="Times New Roman"/>
                <a:cs typeface="Arial" pitchFamily="34" charset="0"/>
              </a:rPr>
              <a:t>different molecules?</a:t>
            </a:r>
            <a:endParaRPr lang="en-US" sz="950" dirty="0">
              <a:effectLst/>
              <a:latin typeface="+mj-lt"/>
              <a:ea typeface="Calibri"/>
              <a:cs typeface="Arial" pitchFamily="34" charset="0"/>
            </a:endParaRPr>
          </a:p>
          <a:p>
            <a:pPr marL="228600" marR="0" indent="228600">
              <a:lnSpc>
                <a:spcPct val="115000"/>
              </a:lnSpc>
              <a:spcBef>
                <a:spcPts val="0"/>
              </a:spcBef>
              <a:spcAft>
                <a:spcPts val="300"/>
              </a:spcAft>
            </a:pPr>
            <a:r>
              <a:rPr lang="en-US" sz="800" dirty="0">
                <a:solidFill>
                  <a:srgbClr val="000000"/>
                </a:solidFill>
                <a:effectLst/>
                <a:latin typeface="+mj-lt"/>
                <a:ea typeface="Times New Roman"/>
                <a:cs typeface="Arial" pitchFamily="34" charset="0"/>
              </a:rPr>
              <a:t>What molecules are carbon atoms in before and after the chemical change?</a:t>
            </a:r>
            <a:endParaRPr lang="en-US" sz="800" dirty="0">
              <a:effectLst/>
              <a:latin typeface="+mj-lt"/>
              <a:ea typeface="Calibri"/>
              <a:cs typeface="Arial" pitchFamily="34" charset="0"/>
            </a:endParaRPr>
          </a:p>
          <a:p>
            <a:pPr marL="0" marR="0">
              <a:lnSpc>
                <a:spcPct val="115000"/>
              </a:lnSpc>
              <a:spcBef>
                <a:spcPts val="0"/>
              </a:spcBef>
              <a:spcAft>
                <a:spcPts val="300"/>
              </a:spcAft>
            </a:pPr>
            <a:r>
              <a:rPr lang="en-US" sz="800" dirty="0">
                <a:solidFill>
                  <a:srgbClr val="000000"/>
                </a:solidFill>
                <a:effectLst/>
                <a:latin typeface="+mj-lt"/>
                <a:ea typeface="Times New Roman"/>
                <a:cs typeface="Arial" pitchFamily="34" charset="0"/>
              </a:rPr>
              <a:t>What other molecules are involved?</a:t>
            </a:r>
            <a:endParaRPr lang="en-US" sz="800" dirty="0">
              <a:effectLst/>
              <a:latin typeface="+mj-lt"/>
              <a:ea typeface="Calibri"/>
              <a:cs typeface="Arial" pitchFamily="34" charset="0"/>
            </a:endParaRPr>
          </a:p>
        </p:txBody>
      </p:sp>
      <p:pic>
        <p:nvPicPr>
          <p:cNvPr id="1048" name="Picture 20"/>
          <p:cNvPicPr>
            <a:picLocks noChangeAspect="1" noChangeArrowheads="1"/>
          </p:cNvPicPr>
          <p:nvPr/>
        </p:nvPicPr>
        <p:blipFill>
          <a:blip r:embed="rId15" cstate="screen">
            <a:extLst>
              <a:ext uri="{28A0092B-C50C-407E-A947-70E740481C1C}">
                <a14:useLocalDpi xmlns:a14="http://schemas.microsoft.com/office/drawing/2010/main"/>
              </a:ext>
            </a:extLst>
          </a:blip>
          <a:srcRect/>
          <a:stretch>
            <a:fillRect/>
          </a:stretch>
        </p:blipFill>
        <p:spPr bwMode="auto">
          <a:xfrm>
            <a:off x="1060912" y="3301278"/>
            <a:ext cx="234488" cy="237744"/>
          </a:xfrm>
          <a:prstGeom prst="rect">
            <a:avLst/>
          </a:prstGeom>
          <a:noFill/>
          <a:extLst>
            <a:ext uri="{909E8E84-426E-40dd-AFC4-6F175D3DCCD1}">
              <a14:hiddenFill xmlns:a14="http://schemas.microsoft.com/office/drawing/2010/main" xmlns="">
                <a:solidFill>
                  <a:srgbClr val="FFFFFF"/>
                </a:solidFill>
              </a14:hiddenFill>
            </a:ext>
          </a:extLst>
        </p:spPr>
      </p:pic>
      <p:sp>
        <p:nvSpPr>
          <p:cNvPr id="18" name="Text Box 10"/>
          <p:cNvSpPr txBox="1"/>
          <p:nvPr/>
        </p:nvSpPr>
        <p:spPr>
          <a:xfrm>
            <a:off x="3060699" y="3245144"/>
            <a:ext cx="3158685" cy="1290446"/>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300"/>
              </a:spcAft>
            </a:pPr>
            <a:r>
              <a:rPr lang="en-US" sz="1100" b="1" dirty="0">
                <a:effectLst/>
                <a:latin typeface="+mj-lt"/>
                <a:ea typeface="Times New Roman"/>
                <a:cs typeface="Arial" pitchFamily="34" charset="0"/>
              </a:rPr>
              <a:t>Rules to Follow</a:t>
            </a:r>
            <a:endParaRPr lang="en-US" sz="1100" dirty="0">
              <a:effectLst/>
              <a:latin typeface="+mj-lt"/>
              <a:ea typeface="Calibri"/>
              <a:cs typeface="Arial" pitchFamily="34" charset="0"/>
            </a:endParaRPr>
          </a:p>
          <a:p>
            <a:pPr marR="0">
              <a:lnSpc>
                <a:spcPct val="115000"/>
              </a:lnSpc>
              <a:spcBef>
                <a:spcPts val="0"/>
              </a:spcBef>
              <a:spcAft>
                <a:spcPts val="300"/>
              </a:spcAft>
            </a:pPr>
            <a:r>
              <a:rPr lang="en-US" sz="800" b="1" dirty="0">
                <a:effectLst/>
                <a:latin typeface="+mj-lt"/>
                <a:ea typeface="Times New Roman"/>
                <a:cs typeface="Arial" pitchFamily="34" charset="0"/>
              </a:rPr>
              <a:t>Atoms last forever</a:t>
            </a:r>
            <a:r>
              <a:rPr lang="en-US" sz="800" dirty="0">
                <a:effectLst/>
                <a:latin typeface="+mj-lt"/>
                <a:ea typeface="Times New Roman"/>
                <a:cs typeface="Arial" pitchFamily="34" charset="0"/>
              </a:rPr>
              <a:t> in combustion and living systems.</a:t>
            </a:r>
            <a:endParaRPr lang="en-US" sz="800" dirty="0">
              <a:effectLst/>
              <a:latin typeface="+mj-lt"/>
              <a:ea typeface="Calibri"/>
              <a:cs typeface="Arial" pitchFamily="34" charset="0"/>
            </a:endParaRPr>
          </a:p>
          <a:p>
            <a:pPr marR="0">
              <a:lnSpc>
                <a:spcPct val="115000"/>
              </a:lnSpc>
              <a:spcBef>
                <a:spcPts val="0"/>
              </a:spcBef>
              <a:spcAft>
                <a:spcPts val="300"/>
              </a:spcAft>
            </a:pPr>
            <a:r>
              <a:rPr lang="en-US" sz="800" b="1" dirty="0">
                <a:effectLst/>
                <a:latin typeface="+mj-lt"/>
                <a:ea typeface="Times New Roman"/>
                <a:cs typeface="Arial" pitchFamily="34" charset="0"/>
              </a:rPr>
              <a:t>Atoms can be rearranged </a:t>
            </a:r>
            <a:r>
              <a:rPr lang="en-US" sz="800" dirty="0">
                <a:effectLst/>
                <a:latin typeface="+mj-lt"/>
                <a:ea typeface="Times New Roman"/>
                <a:cs typeface="Arial" pitchFamily="34" charset="0"/>
              </a:rPr>
              <a:t>to make new molecules, but not created or destroyed.</a:t>
            </a:r>
            <a:endParaRPr lang="en-US" sz="800" dirty="0">
              <a:effectLst/>
              <a:latin typeface="+mj-lt"/>
              <a:ea typeface="Calibri"/>
              <a:cs typeface="Arial" pitchFamily="34" charset="0"/>
            </a:endParaRPr>
          </a:p>
          <a:p>
            <a:pPr marR="0">
              <a:lnSpc>
                <a:spcPct val="115000"/>
              </a:lnSpc>
              <a:spcBef>
                <a:spcPts val="0"/>
              </a:spcBef>
              <a:spcAft>
                <a:spcPts val="300"/>
              </a:spcAft>
            </a:pPr>
            <a:r>
              <a:rPr lang="en-US" sz="800" dirty="0">
                <a:effectLst/>
                <a:latin typeface="+mj-lt"/>
                <a:ea typeface="Times New Roman"/>
                <a:cs typeface="Arial" pitchFamily="34" charset="0"/>
              </a:rPr>
              <a:t>Carbon atoms are bound to other atoms in molecules.</a:t>
            </a:r>
            <a:endParaRPr lang="en-US" sz="800" dirty="0">
              <a:effectLst/>
              <a:latin typeface="+mj-lt"/>
              <a:ea typeface="Calibri"/>
              <a:cs typeface="Arial" pitchFamily="34" charset="0"/>
            </a:endParaRPr>
          </a:p>
          <a:p>
            <a:pPr marL="0" marR="0">
              <a:lnSpc>
                <a:spcPct val="115000"/>
              </a:lnSpc>
              <a:spcBef>
                <a:spcPts val="0"/>
              </a:spcBef>
              <a:spcAft>
                <a:spcPts val="300"/>
              </a:spcAft>
            </a:pPr>
            <a:r>
              <a:rPr lang="en-US" sz="800" b="1" dirty="0">
                <a:effectLst/>
                <a:latin typeface="+mj-lt"/>
                <a:ea typeface="Times New Roman"/>
                <a:cs typeface="Arial" pitchFamily="34" charset="0"/>
              </a:rPr>
              <a:t>Scale</a:t>
            </a:r>
            <a:r>
              <a:rPr lang="en-US" sz="800" dirty="0">
                <a:effectLst/>
                <a:latin typeface="+mj-lt"/>
                <a:ea typeface="Times New Roman"/>
                <a:cs typeface="Arial" pitchFamily="34" charset="0"/>
              </a:rPr>
              <a:t>: The matter change question is always answered at the atomic-molecular scale.</a:t>
            </a:r>
            <a:endParaRPr lang="en-US" sz="800" dirty="0">
              <a:effectLst/>
              <a:latin typeface="+mj-lt"/>
              <a:ea typeface="Calibri"/>
              <a:cs typeface="Arial" pitchFamily="34" charset="0"/>
            </a:endParaRPr>
          </a:p>
        </p:txBody>
      </p:sp>
      <p:sp>
        <p:nvSpPr>
          <p:cNvPr id="22" name="Text Box 32"/>
          <p:cNvSpPr txBox="1"/>
          <p:nvPr/>
        </p:nvSpPr>
        <p:spPr>
          <a:xfrm>
            <a:off x="3086099" y="5123347"/>
            <a:ext cx="3200399" cy="130270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300"/>
              </a:spcAft>
            </a:pPr>
            <a:r>
              <a:rPr lang="en-US" sz="1100" b="1" dirty="0">
                <a:effectLst/>
                <a:latin typeface="+mj-lt"/>
                <a:ea typeface="Times New Roman"/>
                <a:cs typeface="Arial" pitchFamily="34" charset="0"/>
              </a:rPr>
              <a:t>Rules to Follow</a:t>
            </a:r>
            <a:endParaRPr lang="en-US" sz="1100" dirty="0">
              <a:effectLst/>
              <a:latin typeface="+mj-lt"/>
              <a:ea typeface="Calibri"/>
              <a:cs typeface="Arial" pitchFamily="34" charset="0"/>
            </a:endParaRPr>
          </a:p>
          <a:p>
            <a:pPr marR="0">
              <a:lnSpc>
                <a:spcPct val="115000"/>
              </a:lnSpc>
              <a:spcBef>
                <a:spcPts val="0"/>
              </a:spcBef>
              <a:spcAft>
                <a:spcPts val="300"/>
              </a:spcAft>
            </a:pPr>
            <a:r>
              <a:rPr lang="en-US" sz="800" b="1" dirty="0">
                <a:effectLst/>
                <a:latin typeface="+mj-lt"/>
                <a:ea typeface="Times New Roman"/>
                <a:cs typeface="Arial" pitchFamily="34" charset="0"/>
              </a:rPr>
              <a:t>Energy lasts forever</a:t>
            </a:r>
            <a:r>
              <a:rPr lang="en-US" sz="800" dirty="0">
                <a:effectLst/>
                <a:latin typeface="+mj-lt"/>
                <a:ea typeface="Times New Roman"/>
                <a:cs typeface="Arial" pitchFamily="34" charset="0"/>
              </a:rPr>
              <a:t> in combustion and living systems.</a:t>
            </a:r>
            <a:endParaRPr lang="en-US" sz="800" dirty="0">
              <a:effectLst/>
              <a:latin typeface="+mj-lt"/>
              <a:ea typeface="Calibri"/>
              <a:cs typeface="Arial" pitchFamily="34" charset="0"/>
            </a:endParaRPr>
          </a:p>
          <a:p>
            <a:pPr marR="0">
              <a:lnSpc>
                <a:spcPct val="115000"/>
              </a:lnSpc>
              <a:spcBef>
                <a:spcPts val="0"/>
              </a:spcBef>
              <a:spcAft>
                <a:spcPts val="300"/>
              </a:spcAft>
            </a:pPr>
            <a:r>
              <a:rPr lang="en-US" sz="800" b="1" dirty="0">
                <a:effectLst/>
                <a:latin typeface="+mj-lt"/>
                <a:ea typeface="Times New Roman"/>
                <a:cs typeface="Arial" pitchFamily="34" charset="0"/>
              </a:rPr>
              <a:t>Energy can be transformed</a:t>
            </a:r>
            <a:r>
              <a:rPr lang="en-US" sz="800" dirty="0">
                <a:effectLst/>
                <a:latin typeface="+mj-lt"/>
                <a:ea typeface="Times New Roman"/>
                <a:cs typeface="Arial" pitchFamily="34" charset="0"/>
              </a:rPr>
              <a:t>, but not created or destroyed. </a:t>
            </a:r>
            <a:endParaRPr lang="en-US" sz="800" dirty="0">
              <a:effectLst/>
              <a:latin typeface="+mj-lt"/>
              <a:ea typeface="Calibri"/>
              <a:cs typeface="Arial" pitchFamily="34" charset="0"/>
            </a:endParaRPr>
          </a:p>
          <a:p>
            <a:pPr marR="0">
              <a:lnSpc>
                <a:spcPct val="115000"/>
              </a:lnSpc>
              <a:spcBef>
                <a:spcPts val="0"/>
              </a:spcBef>
              <a:spcAft>
                <a:spcPts val="300"/>
              </a:spcAft>
            </a:pPr>
            <a:r>
              <a:rPr lang="en-US" sz="800" dirty="0">
                <a:effectLst/>
                <a:latin typeface="+mj-lt"/>
                <a:ea typeface="Times New Roman"/>
                <a:cs typeface="Arial" pitchFamily="34" charset="0"/>
              </a:rPr>
              <a:t>C-C and C-H bonds have more stored chemical energy than C-O and H-O bonds.</a:t>
            </a:r>
            <a:endParaRPr lang="en-US" sz="800" dirty="0">
              <a:effectLst/>
              <a:latin typeface="+mj-lt"/>
              <a:ea typeface="Calibri"/>
              <a:cs typeface="Arial" pitchFamily="34" charset="0"/>
            </a:endParaRPr>
          </a:p>
          <a:p>
            <a:pPr marR="0">
              <a:lnSpc>
                <a:spcPct val="115000"/>
              </a:lnSpc>
              <a:spcBef>
                <a:spcPts val="0"/>
              </a:spcBef>
              <a:spcAft>
                <a:spcPts val="300"/>
              </a:spcAft>
            </a:pPr>
            <a:r>
              <a:rPr lang="en-US" sz="800" b="1" dirty="0">
                <a:effectLst/>
                <a:latin typeface="+mj-lt"/>
                <a:ea typeface="Times New Roman"/>
                <a:cs typeface="Arial" pitchFamily="34" charset="0"/>
              </a:rPr>
              <a:t>Scale</a:t>
            </a:r>
            <a:r>
              <a:rPr lang="en-US" sz="800" dirty="0">
                <a:effectLst/>
                <a:latin typeface="+mj-lt"/>
                <a:ea typeface="Times New Roman"/>
                <a:cs typeface="Arial" pitchFamily="34" charset="0"/>
              </a:rPr>
              <a:t>: The energy change question can be answered at the atomic-molecular, cellular, or macroscopic scales.</a:t>
            </a:r>
            <a:endParaRPr lang="en-US" sz="800" dirty="0">
              <a:effectLst/>
              <a:latin typeface="+mj-lt"/>
              <a:ea typeface="Calibri"/>
              <a:cs typeface="Arial" pitchFamily="34" charset="0"/>
            </a:endParaRPr>
          </a:p>
        </p:txBody>
      </p:sp>
      <p:sp>
        <p:nvSpPr>
          <p:cNvPr id="5" name="TextBox 4"/>
          <p:cNvSpPr txBox="1"/>
          <p:nvPr/>
        </p:nvSpPr>
        <p:spPr>
          <a:xfrm>
            <a:off x="783770" y="104500"/>
            <a:ext cx="7721384" cy="584776"/>
          </a:xfrm>
          <a:prstGeom prst="rect">
            <a:avLst/>
          </a:prstGeom>
          <a:noFill/>
        </p:spPr>
        <p:txBody>
          <a:bodyPr wrap="none" rtlCol="0">
            <a:spAutoFit/>
          </a:bodyPr>
          <a:lstStyle/>
          <a:p>
            <a:r>
              <a:rPr lang="en-US" sz="3200" dirty="0"/>
              <a:t>Good answers to questions about plant cells</a:t>
            </a:r>
          </a:p>
        </p:txBody>
      </p:sp>
      <p:sp>
        <p:nvSpPr>
          <p:cNvPr id="2" name="Slide Number Placeholder 1">
            <a:extLst>
              <a:ext uri="{FF2B5EF4-FFF2-40B4-BE49-F238E27FC236}">
                <a16:creationId xmlns:a16="http://schemas.microsoft.com/office/drawing/2014/main" id="{41E6BFC7-1E4A-4900-99C0-50D62F8EB291}"/>
              </a:ext>
            </a:extLst>
          </p:cNvPr>
          <p:cNvSpPr>
            <a:spLocks noGrp="1"/>
          </p:cNvSpPr>
          <p:nvPr>
            <p:ph type="sldNum" sz="quarter" idx="12"/>
          </p:nvPr>
        </p:nvSpPr>
        <p:spPr/>
        <p:txBody>
          <a:bodyPr/>
          <a:lstStyle/>
          <a:p>
            <a:fld id="{D3A1C050-F6FE-0E43-A9D0-F8EEADE3D1E4}" type="slidenum">
              <a:rPr lang="en-US" smtClean="0"/>
              <a:pPr/>
              <a:t>4</a:t>
            </a:fld>
            <a:endParaRPr lang="en-US"/>
          </a:p>
        </p:txBody>
      </p:sp>
    </p:spTree>
    <p:extLst>
      <p:ext uri="{BB962C8B-B14F-4D97-AF65-F5344CB8AC3E}">
        <p14:creationId xmlns:p14="http://schemas.microsoft.com/office/powerpoint/2010/main" val="4152792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Share Your Answers</a:t>
            </a:r>
          </a:p>
        </p:txBody>
      </p:sp>
      <p:sp>
        <p:nvSpPr>
          <p:cNvPr id="6" name="Content Placeholder 5"/>
          <p:cNvSpPr>
            <a:spLocks noGrp="1"/>
          </p:cNvSpPr>
          <p:nvPr>
            <p:ph idx="1"/>
          </p:nvPr>
        </p:nvSpPr>
        <p:spPr/>
        <p:txBody>
          <a:bodyPr>
            <a:normAutofit/>
          </a:bodyPr>
          <a:lstStyle/>
          <a:p>
            <a:r>
              <a:rPr lang="en-US" dirty="0"/>
              <a:t>How did you explain each of the three functions?</a:t>
            </a:r>
          </a:p>
          <a:p>
            <a:r>
              <a:rPr lang="en-US" dirty="0"/>
              <a:t>Do your explanations answer the Three Questions?</a:t>
            </a:r>
          </a:p>
          <a:p>
            <a:r>
              <a:rPr lang="en-US" dirty="0"/>
              <a:t>How do your answers compare to your classmates?</a:t>
            </a:r>
          </a:p>
        </p:txBody>
      </p:sp>
      <p:sp>
        <p:nvSpPr>
          <p:cNvPr id="5" name="Slide Number Placeholder 4"/>
          <p:cNvSpPr>
            <a:spLocks noGrp="1"/>
          </p:cNvSpPr>
          <p:nvPr>
            <p:ph type="sldNum" sz="quarter" idx="12"/>
          </p:nvPr>
        </p:nvSpPr>
        <p:spPr/>
        <p:txBody>
          <a:bodyPr/>
          <a:lstStyle/>
          <a:p>
            <a:fld id="{D3A1C050-F6FE-0E43-A9D0-F8EEADE3D1E4}" type="slidenum">
              <a:rPr lang="en-US" sz="1800" kern="0">
                <a:solidFill>
                  <a:sysClr val="windowText" lastClr="000000"/>
                </a:solidFill>
              </a:rPr>
              <a:pPr/>
              <a:t>5</a:t>
            </a:fld>
            <a:endParaRPr lang="en-US" sz="1800" kern="0">
              <a:solidFill>
                <a:sysClr val="windowText" lastClr="000000"/>
              </a:solidFill>
            </a:endParaRPr>
          </a:p>
        </p:txBody>
      </p:sp>
    </p:spTree>
    <p:extLst>
      <p:ext uri="{BB962C8B-B14F-4D97-AF65-F5344CB8AC3E}">
        <p14:creationId xmlns:p14="http://schemas.microsoft.com/office/powerpoint/2010/main" val="2337432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have your ideas changed?</a:t>
            </a:r>
          </a:p>
        </p:txBody>
      </p:sp>
      <p:sp>
        <p:nvSpPr>
          <p:cNvPr id="3" name="Content Placeholder 2"/>
          <p:cNvSpPr>
            <a:spLocks noGrp="1"/>
          </p:cNvSpPr>
          <p:nvPr>
            <p:ph idx="1"/>
          </p:nvPr>
        </p:nvSpPr>
        <p:spPr/>
        <p:txBody>
          <a:bodyPr>
            <a:normAutofit fontScale="92500" lnSpcReduction="10000"/>
          </a:bodyPr>
          <a:lstStyle/>
          <a:p>
            <a:r>
              <a:rPr lang="en-US" dirty="0"/>
              <a:t>Gather together your process tools for the unit (Expressing Ideas and Questions Tool, Predictions and Planning Tool, &amp; Evidence-Based Argument Tool, Explanations Tools).</a:t>
            </a:r>
          </a:p>
          <a:p>
            <a:r>
              <a:rPr lang="en-US" dirty="0"/>
              <a:t>How have your ideas changed related to:</a:t>
            </a:r>
          </a:p>
          <a:p>
            <a:pPr lvl="1"/>
            <a:r>
              <a:rPr lang="en-US" dirty="0"/>
              <a:t>Scale?</a:t>
            </a:r>
          </a:p>
          <a:p>
            <a:pPr lvl="1"/>
            <a:r>
              <a:rPr lang="en-US" dirty="0"/>
              <a:t>Movement?</a:t>
            </a:r>
          </a:p>
          <a:p>
            <a:pPr lvl="1"/>
            <a:r>
              <a:rPr lang="en-US" dirty="0"/>
              <a:t>Carbon?</a:t>
            </a:r>
          </a:p>
          <a:p>
            <a:r>
              <a:rPr lang="en-US" dirty="0"/>
              <a:t>What do you know now about how plants grow, move, and function that you didn’t know before this unit?</a:t>
            </a:r>
          </a:p>
        </p:txBody>
      </p:sp>
      <p:sp>
        <p:nvSpPr>
          <p:cNvPr id="4" name="Slide Number Placeholder 3"/>
          <p:cNvSpPr>
            <a:spLocks noGrp="1"/>
          </p:cNvSpPr>
          <p:nvPr>
            <p:ph type="sldNum" sz="quarter" idx="12"/>
          </p:nvPr>
        </p:nvSpPr>
        <p:spPr/>
        <p:txBody>
          <a:bodyPr/>
          <a:lstStyle/>
          <a:p>
            <a:fld id="{D3A1C050-F6FE-0E43-A9D0-F8EEADE3D1E4}" type="slidenum">
              <a:rPr lang="en-US" smtClean="0"/>
              <a:pPr/>
              <a:t>6</a:t>
            </a:fld>
            <a:endParaRPr lang="en-US"/>
          </a:p>
        </p:txBody>
      </p:sp>
    </p:spTree>
    <p:extLst>
      <p:ext uri="{BB962C8B-B14F-4D97-AF65-F5344CB8AC3E}">
        <p14:creationId xmlns:p14="http://schemas.microsoft.com/office/powerpoint/2010/main" val="29949768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65EACAEC64C114EA99A1E5284D54B0B" ma:contentTypeVersion="13" ma:contentTypeDescription="Create a new document." ma:contentTypeScope="" ma:versionID="888d06e1a7327c0eca90fcd536c05719">
  <xsd:schema xmlns:xsd="http://www.w3.org/2001/XMLSchema" xmlns:xs="http://www.w3.org/2001/XMLSchema" xmlns:p="http://schemas.microsoft.com/office/2006/metadata/properties" xmlns:ns2="b07244d7-9d87-4a59-9546-7a740651fd8a" xmlns:ns3="ca1d03cc-76f8-4af5-93a5-948228b22d3b" targetNamespace="http://schemas.microsoft.com/office/2006/metadata/properties" ma:root="true" ma:fieldsID="283573697d9e3f4c22376343b11c8736" ns2:_="" ns3:_="">
    <xsd:import namespace="b07244d7-9d87-4a59-9546-7a740651fd8a"/>
    <xsd:import namespace="ca1d03cc-76f8-4af5-93a5-948228b22d3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07244d7-9d87-4a59-9546-7a740651fd8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a1d03cc-76f8-4af5-93a5-948228b22d3b"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4C9640A-0971-401F-8E01-8FEDA0542443}">
  <ds:schemaRefs>
    <ds:schemaRef ds:uri="b07244d7-9d87-4a59-9546-7a740651fd8a"/>
    <ds:schemaRef ds:uri="http://schemas.microsoft.com/office/2006/documentManagement/types"/>
    <ds:schemaRef ds:uri="ca1d03cc-76f8-4af5-93a5-948228b22d3b"/>
    <ds:schemaRef ds:uri="http://www.w3.org/XML/1998/namespace"/>
    <ds:schemaRef ds:uri="http://purl.org/dc/elements/1.1/"/>
    <ds:schemaRef ds:uri="http://schemas.microsoft.com/office/infopath/2007/PartnerControls"/>
    <ds:schemaRef ds:uri="http://purl.org/dc/dcmitype/"/>
    <ds:schemaRef ds:uri="http://schemas.openxmlformats.org/package/2006/metadata/core-propertie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E1A91496-F77C-483C-99FF-F6B9B825E0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07244d7-9d87-4a59-9546-7a740651fd8a"/>
    <ds:schemaRef ds:uri="ca1d03cc-76f8-4af5-93a5-948228b22d3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256B447-E87C-4203-81AF-FC3C6115DF3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2003</TotalTime>
  <Words>1166</Words>
  <Application>Microsoft Macintosh PowerPoint</Application>
  <PresentationFormat>On-screen Show (4:3)</PresentationFormat>
  <Paragraphs>97</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Plants Unit Activity 6.2: Functions of All Plants</vt:lpstr>
      <vt:lpstr>PowerPoint Presentation</vt:lpstr>
      <vt:lpstr>Explaining What Plants Have in Common</vt:lpstr>
      <vt:lpstr>PowerPoint Presentation</vt:lpstr>
      <vt:lpstr>Share Your Answers</vt:lpstr>
      <vt:lpstr>How have your ideas changed?</vt:lpstr>
    </vt:vector>
  </TitlesOfParts>
  <Company>Michigan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Jenny Dauer</dc:creator>
  <cp:lastModifiedBy>Walus, Alex</cp:lastModifiedBy>
  <cp:revision>108</cp:revision>
  <dcterms:created xsi:type="dcterms:W3CDTF">2013-03-15T22:46:26Z</dcterms:created>
  <dcterms:modified xsi:type="dcterms:W3CDTF">2021-08-20T16:24:02Z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0x010100665EACAEC64C114EA99A1E5284D54B0B</vt:lpwstr>
  </property>
</Properties>
</file>