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271" r:id="rId5"/>
    <p:sldId id="339" r:id="rId6"/>
    <p:sldId id="282" r:id="rId7"/>
    <p:sldId id="300" r:id="rId8"/>
    <p:sldId id="301" r:id="rId9"/>
    <p:sldId id="299" r:id="rId10"/>
    <p:sldId id="303" r:id="rId11"/>
    <p:sldId id="304" r:id="rId12"/>
    <p:sldId id="305" r:id="rId13"/>
    <p:sldId id="276" r:id="rId14"/>
    <p:sldId id="277"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9B63B0-51C5-4D46-9A34-3492C2B29405}" v="3" dt="2021-01-08T16:18:16.0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64"/>
    <p:restoredTop sz="84129" autoAdjust="0"/>
  </p:normalViewPr>
  <p:slideViewPr>
    <p:cSldViewPr snapToGrid="0" snapToObjects="1">
      <p:cViewPr varScale="1">
        <p:scale>
          <a:sx n="99" d="100"/>
          <a:sy n="99" d="100"/>
        </p:scale>
        <p:origin x="1520" y="168"/>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2DF50D-21D7-7F4E-8017-195F3FC74AC2}" type="datetimeFigureOut">
              <a:rPr lang="en-US" smtClean="0"/>
              <a:pPr/>
              <a:t>1/8/21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6EC0993-5D4C-D840-8BBD-4837800D5D2B}" type="slidenum">
              <a:rPr lang="en-US" smtClean="0"/>
              <a:pPr/>
              <a:t>‹#›</a:t>
            </a:fld>
            <a:endParaRPr lang="en-US"/>
          </a:p>
        </p:txBody>
      </p:sp>
    </p:spTree>
    <p:extLst>
      <p:ext uri="{BB962C8B-B14F-4D97-AF65-F5344CB8AC3E}">
        <p14:creationId xmlns:p14="http://schemas.microsoft.com/office/powerpoint/2010/main" val="42224868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348E9A-9C9B-F845-9A60-0AEE82910B40}" type="datetimeFigureOut">
              <a:rPr lang="en-US" smtClean="0"/>
              <a:pPr/>
              <a:t>1/8/21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6B7EDE-1D34-AF43-A72F-F106018D4F39}" type="slidenum">
              <a:rPr lang="en-US" smtClean="0"/>
              <a:pPr/>
              <a:t>‹#›</a:t>
            </a:fld>
            <a:endParaRPr lang="en-US"/>
          </a:p>
        </p:txBody>
      </p:sp>
    </p:spTree>
    <p:extLst>
      <p:ext uri="{BB962C8B-B14F-4D97-AF65-F5344CB8AC3E}">
        <p14:creationId xmlns:p14="http://schemas.microsoft.com/office/powerpoint/2010/main" val="29228368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Craig</a:t>
            </a:r>
            <a:r>
              <a:rPr lang="en-US" baseline="0" dirty="0"/>
              <a:t> Douglas, Michigan State University</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1</a:t>
            </a:fld>
            <a:endParaRPr lang="en-US"/>
          </a:p>
        </p:txBody>
      </p:sp>
    </p:spTree>
    <p:extLst>
      <p:ext uri="{BB962C8B-B14F-4D97-AF65-F5344CB8AC3E}">
        <p14:creationId xmlns:p14="http://schemas.microsoft.com/office/powerpoint/2010/main" val="293991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Have students revisit their initial ideas from Lesson 1.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10. Have students look back at their initial ideas on 1.2 Expressing Ideas and Questions Tool about Plants Growing.</a:t>
            </a:r>
          </a:p>
          <a:p>
            <a:pPr lvl="0"/>
            <a:r>
              <a:rPr lang="en-US" sz="1200" kern="1200" dirty="0">
                <a:solidFill>
                  <a:schemeClr val="tx1"/>
                </a:solidFill>
                <a:effectLst/>
                <a:latin typeface="+mn-lt"/>
                <a:ea typeface="+mn-ea"/>
                <a:cs typeface="+mn-cs"/>
              </a:rPr>
              <a:t>Ask them to share some of their initial ideas, their thinking about how their ideas have changed, and what their initial questions were.</a:t>
            </a:r>
          </a:p>
          <a:p>
            <a:r>
              <a:rPr lang="en-US" sz="1200" kern="1200" dirty="0">
                <a:solidFill>
                  <a:schemeClr val="tx1"/>
                </a:solidFill>
                <a:effectLst/>
                <a:latin typeface="+mn-lt"/>
                <a:ea typeface="+mn-ea"/>
                <a:cs typeface="+mn-cs"/>
              </a:rPr>
              <a:t>Ask them how they would now answer their initial questions.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10</a:t>
            </a:fld>
            <a:endParaRPr lang="en-US"/>
          </a:p>
        </p:txBody>
      </p:sp>
    </p:spTree>
    <p:extLst>
      <p:ext uri="{BB962C8B-B14F-4D97-AF65-F5344CB8AC3E}">
        <p14:creationId xmlns:p14="http://schemas.microsoft.com/office/powerpoint/2010/main" val="967486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Have students revisit their data and unanswered questions from the Radish Investigation.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11. Have students review their data from 3.3 Plants in the Light and Dark Class Results 11 x 17 Poster.</a:t>
            </a:r>
          </a:p>
          <a:p>
            <a:pPr lvl="0"/>
            <a:r>
              <a:rPr lang="en-US" sz="1200" kern="1200" dirty="0">
                <a:solidFill>
                  <a:schemeClr val="tx1"/>
                </a:solidFill>
                <a:effectLst/>
                <a:latin typeface="+mn-lt"/>
                <a:ea typeface="+mn-ea"/>
                <a:cs typeface="+mn-cs"/>
              </a:rPr>
              <a:t>Have students review their evidence-based arguments and unanswered questions from their 3.5 Evidence-Based Arguments Tool for Plants.</a:t>
            </a:r>
          </a:p>
          <a:p>
            <a:r>
              <a:rPr lang="en-US" sz="1200" kern="1200" dirty="0">
                <a:solidFill>
                  <a:schemeClr val="tx1"/>
                </a:solidFill>
                <a:effectLst/>
                <a:latin typeface="+mn-lt"/>
                <a:ea typeface="+mn-ea"/>
                <a:cs typeface="+mn-cs"/>
              </a:rPr>
              <a:t>Have them consider how they would now answer their unanswered questions.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11</a:t>
            </a:fld>
            <a:endParaRPr lang="en-US"/>
          </a:p>
        </p:txBody>
      </p:sp>
    </p:spTree>
    <p:extLst>
      <p:ext uri="{BB962C8B-B14F-4D97-AF65-F5344CB8AC3E}">
        <p14:creationId xmlns:p14="http://schemas.microsoft.com/office/powerpoint/2010/main" val="3425372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Use the instructional model to show students where they are in the course of the unit.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slide 2 of the 6.1 Explaining Other Examples of Plants Moving </a:t>
            </a:r>
            <a:r>
              <a:rPr lang="en-US" sz="1200" kern="1200">
                <a:solidFill>
                  <a:schemeClr val="tx1"/>
                </a:solidFill>
                <a:effectLst/>
                <a:latin typeface="+mn-lt"/>
                <a:ea typeface="+mn-ea"/>
                <a:cs typeface="+mn-cs"/>
              </a:rPr>
              <a:t>and Growing PPT</a:t>
            </a:r>
            <a:r>
              <a:rPr lang="en-US" sz="1200" kern="1200" dirty="0">
                <a:solidFill>
                  <a:schemeClr val="tx1"/>
                </a:solidFill>
                <a:effectLst/>
                <a:latin typeface="+mn-lt"/>
                <a:ea typeface="+mn-ea"/>
                <a:cs typeface="+mn-cs"/>
              </a:rPr>
              <a: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DB7D55E-643B-0942-A066-BAB781635AC2}" type="slidenum">
              <a:rPr lang="en-US" smtClean="0"/>
              <a:t>2</a:t>
            </a:fld>
            <a:endParaRPr lang="en-US" dirty="0"/>
          </a:p>
        </p:txBody>
      </p:sp>
    </p:spTree>
    <p:extLst>
      <p:ext uri="{BB962C8B-B14F-4D97-AF65-F5344CB8AC3E}">
        <p14:creationId xmlns:p14="http://schemas.microsoft.com/office/powerpoint/2010/main" val="1982143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Image Credit: Craig</a:t>
            </a:r>
            <a:r>
              <a:rPr lang="en-US" baseline="0" dirty="0"/>
              <a:t> Douglas, Michigan State University</a:t>
            </a:r>
            <a:endParaRPr lang="en-US" sz="1200" b="1"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Review the ways in which plans use food.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 Slides 3-5 of the PPT to review what students have learned about how plants use food. </a:t>
            </a:r>
          </a:p>
          <a:p>
            <a:pPr lvl="0"/>
            <a:r>
              <a:rPr lang="en-US" sz="1200" kern="1200" dirty="0">
                <a:solidFill>
                  <a:schemeClr val="tx1"/>
                </a:solidFill>
                <a:effectLst/>
                <a:latin typeface="+mn-lt"/>
                <a:ea typeface="+mn-ea"/>
                <a:cs typeface="+mn-cs"/>
              </a:rPr>
              <a:t>Slide 3 reminds students that the unit is about all kinds of plants.</a:t>
            </a:r>
          </a:p>
          <a:p>
            <a:pPr lvl="0"/>
            <a:r>
              <a:rPr lang="en-US" sz="1200" kern="1200" dirty="0">
                <a:solidFill>
                  <a:schemeClr val="tx1"/>
                </a:solidFill>
                <a:effectLst/>
                <a:latin typeface="+mn-lt"/>
                <a:ea typeface="+mn-ea"/>
                <a:cs typeface="+mn-cs"/>
              </a:rPr>
              <a:t>Slide 4 reminds students of structures that all plants have in common at different scales: cells that are made of molecules that are made of atoms.</a:t>
            </a:r>
          </a:p>
          <a:p>
            <a:pPr lvl="0"/>
            <a:r>
              <a:rPr lang="en-US" sz="1200" kern="1200" dirty="0">
                <a:solidFill>
                  <a:schemeClr val="tx1"/>
                </a:solidFill>
                <a:effectLst/>
                <a:latin typeface="+mn-lt"/>
                <a:ea typeface="+mn-ea"/>
                <a:cs typeface="+mn-cs"/>
              </a:rPr>
              <a:t>Slide 5 reminds students that molecules can either be used for growth through biosynthesis or energy through cellular respiration.</a:t>
            </a:r>
          </a:p>
          <a:p>
            <a:r>
              <a:rPr lang="en-US" sz="1200" kern="1200" dirty="0">
                <a:solidFill>
                  <a:schemeClr val="tx1"/>
                </a:solidFill>
                <a:effectLst/>
                <a:latin typeface="+mn-lt"/>
                <a:ea typeface="+mn-ea"/>
                <a:cs typeface="+mn-cs"/>
              </a:rPr>
              <a:t>Tell students that their explanations today will be to tell this whole story. </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3</a:t>
            </a:fld>
            <a:endParaRPr lang="en-US"/>
          </a:p>
        </p:txBody>
      </p:sp>
    </p:spTree>
    <p:extLst>
      <p:ext uri="{BB962C8B-B14F-4D97-AF65-F5344CB8AC3E}">
        <p14:creationId xmlns:p14="http://schemas.microsoft.com/office/powerpoint/2010/main" val="1673091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Review the ways in which plans use food.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 Slides 3-5 of the PPT to review what students have learned about how plants use food. </a:t>
            </a:r>
          </a:p>
          <a:p>
            <a:pPr lvl="0"/>
            <a:r>
              <a:rPr lang="en-US" sz="1200" kern="1200" dirty="0">
                <a:solidFill>
                  <a:schemeClr val="tx1"/>
                </a:solidFill>
                <a:effectLst/>
                <a:latin typeface="+mn-lt"/>
                <a:ea typeface="+mn-ea"/>
                <a:cs typeface="+mn-cs"/>
              </a:rPr>
              <a:t>Slide 3 reminds students that the unit is about all kinds of plants.</a:t>
            </a:r>
          </a:p>
          <a:p>
            <a:pPr lvl="0"/>
            <a:r>
              <a:rPr lang="en-US" sz="1200" kern="1200" dirty="0">
                <a:solidFill>
                  <a:schemeClr val="tx1"/>
                </a:solidFill>
                <a:effectLst/>
                <a:latin typeface="+mn-lt"/>
                <a:ea typeface="+mn-ea"/>
                <a:cs typeface="+mn-cs"/>
              </a:rPr>
              <a:t>Slide 4 reminds students of structures that all plants have in common at different scales: cells that are made of molecules that are made of atoms.</a:t>
            </a:r>
          </a:p>
          <a:p>
            <a:pPr lvl="0"/>
            <a:r>
              <a:rPr lang="en-US" sz="1200" kern="1200" dirty="0">
                <a:solidFill>
                  <a:schemeClr val="tx1"/>
                </a:solidFill>
                <a:effectLst/>
                <a:latin typeface="+mn-lt"/>
                <a:ea typeface="+mn-ea"/>
                <a:cs typeface="+mn-cs"/>
              </a:rPr>
              <a:t>Slide 5 reminds students that molecules can either be used for growth through biosynthesis or energy through cellular respiration.</a:t>
            </a:r>
          </a:p>
          <a:p>
            <a:r>
              <a:rPr lang="en-US" sz="1200" kern="1200" dirty="0">
                <a:solidFill>
                  <a:schemeClr val="tx1"/>
                </a:solidFill>
                <a:effectLst/>
                <a:latin typeface="+mn-lt"/>
                <a:ea typeface="+mn-ea"/>
                <a:cs typeface="+mn-cs"/>
              </a:rPr>
              <a:t>Tell students that their explanations today will be to tell this whole story. </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4</a:t>
            </a:fld>
            <a:endParaRPr lang="en-US"/>
          </a:p>
        </p:txBody>
      </p:sp>
    </p:spTree>
    <p:extLst>
      <p:ext uri="{BB962C8B-B14F-4D97-AF65-F5344CB8AC3E}">
        <p14:creationId xmlns:p14="http://schemas.microsoft.com/office/powerpoint/2010/main" val="1017248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Review the ways in which plans use food.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 Slides 3-5 of the PPT to review what students have learned about how plants use food. </a:t>
            </a:r>
          </a:p>
          <a:p>
            <a:pPr lvl="0"/>
            <a:r>
              <a:rPr lang="en-US" sz="1200" kern="1200" dirty="0">
                <a:solidFill>
                  <a:schemeClr val="tx1"/>
                </a:solidFill>
                <a:effectLst/>
                <a:latin typeface="+mn-lt"/>
                <a:ea typeface="+mn-ea"/>
                <a:cs typeface="+mn-cs"/>
              </a:rPr>
              <a:t>Slide 3 reminds students that the unit is about all kinds of plants.</a:t>
            </a:r>
          </a:p>
          <a:p>
            <a:pPr lvl="0"/>
            <a:r>
              <a:rPr lang="en-US" sz="1200" kern="1200" dirty="0">
                <a:solidFill>
                  <a:schemeClr val="tx1"/>
                </a:solidFill>
                <a:effectLst/>
                <a:latin typeface="+mn-lt"/>
                <a:ea typeface="+mn-ea"/>
                <a:cs typeface="+mn-cs"/>
              </a:rPr>
              <a:t>Slide 4 reminds students of structures that all plants have in common at different scales: cells that are made of molecules that are made of atoms.</a:t>
            </a:r>
          </a:p>
          <a:p>
            <a:pPr lvl="0"/>
            <a:r>
              <a:rPr lang="en-US" sz="1200" kern="1200" dirty="0">
                <a:solidFill>
                  <a:schemeClr val="tx1"/>
                </a:solidFill>
                <a:effectLst/>
                <a:latin typeface="+mn-lt"/>
                <a:ea typeface="+mn-ea"/>
                <a:cs typeface="+mn-cs"/>
              </a:rPr>
              <a:t>Slide 5 reminds students that molecules can either be used for growth through biosynthesis or energy through cellular respiration.</a:t>
            </a:r>
          </a:p>
          <a:p>
            <a:r>
              <a:rPr lang="en-US" sz="1200" kern="1200" dirty="0">
                <a:solidFill>
                  <a:schemeClr val="tx1"/>
                </a:solidFill>
                <a:effectLst/>
                <a:latin typeface="+mn-lt"/>
                <a:ea typeface="+mn-ea"/>
                <a:cs typeface="+mn-cs"/>
              </a:rPr>
              <a:t>Tell students that their explanations today will be to tell this whole story. </a:t>
            </a:r>
          </a:p>
        </p:txBody>
      </p:sp>
      <p:sp>
        <p:nvSpPr>
          <p:cNvPr id="4" name="Slide Number Placeholder 3"/>
          <p:cNvSpPr>
            <a:spLocks noGrp="1"/>
          </p:cNvSpPr>
          <p:nvPr>
            <p:ph type="sldNum" sz="quarter" idx="10"/>
          </p:nvPr>
        </p:nvSpPr>
        <p:spPr/>
        <p:txBody>
          <a:bodyPr/>
          <a:lstStyle/>
          <a:p>
            <a:fld id="{946B7EDE-1D34-AF43-A72F-F106018D4F39}" type="slidenum">
              <a:rPr lang="en-US" smtClean="0"/>
              <a:pPr/>
              <a:t>5</a:t>
            </a:fld>
            <a:endParaRPr lang="en-US"/>
          </a:p>
        </p:txBody>
      </p:sp>
    </p:spTree>
    <p:extLst>
      <p:ext uri="{BB962C8B-B14F-4D97-AF65-F5344CB8AC3E}">
        <p14:creationId xmlns:p14="http://schemas.microsoft.com/office/powerpoint/2010/main" val="604594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Have students complete the reading and corresponding explanation worksheet for one other plant</a:t>
            </a:r>
            <a:r>
              <a:rPr lang="en-US" sz="1200" b="1" i="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6 of the 6.1 Explaining Other Examples of Plants Growing and Moving PPT.</a:t>
            </a:r>
          </a:p>
          <a:p>
            <a:pPr lvl="0"/>
            <a:r>
              <a:rPr lang="en-US" sz="1200" kern="1200" dirty="0">
                <a:solidFill>
                  <a:schemeClr val="tx1"/>
                </a:solidFill>
                <a:effectLst/>
                <a:latin typeface="+mn-lt"/>
                <a:ea typeface="+mn-ea"/>
                <a:cs typeface="+mn-cs"/>
              </a:rPr>
              <a:t>Give each student a copy of one of the 6.1 Other Plants Readings. About 1/3 of the students should read about each plant.</a:t>
            </a:r>
          </a:p>
          <a:p>
            <a:pPr lvl="0"/>
            <a:r>
              <a:rPr lang="en-US" sz="1200" kern="1200" dirty="0">
                <a:solidFill>
                  <a:schemeClr val="tx1"/>
                </a:solidFill>
                <a:effectLst/>
                <a:latin typeface="+mn-lt"/>
                <a:ea typeface="+mn-ea"/>
                <a:cs typeface="+mn-cs"/>
              </a:rPr>
              <a:t>Have students complete the 6.1 </a:t>
            </a:r>
            <a:r>
              <a:rPr lang="en-US" sz="1200" kern="1200" dirty="0" err="1">
                <a:solidFill>
                  <a:schemeClr val="tx1"/>
                </a:solidFill>
                <a:effectLst/>
                <a:latin typeface="+mn-lt"/>
                <a:ea typeface="+mn-ea"/>
                <a:cs typeface="+mn-cs"/>
              </a:rPr>
              <a:t>Lodgepole</a:t>
            </a:r>
            <a:r>
              <a:rPr lang="en-US" sz="1200" kern="1200" dirty="0">
                <a:solidFill>
                  <a:schemeClr val="tx1"/>
                </a:solidFill>
                <a:effectLst/>
                <a:latin typeface="+mn-lt"/>
                <a:ea typeface="+mn-ea"/>
                <a:cs typeface="+mn-cs"/>
              </a:rPr>
              <a:t> Pine/Prickly Pear/</a:t>
            </a:r>
            <a:r>
              <a:rPr lang="en-US" sz="1200" kern="1200" dirty="0" err="1">
                <a:solidFill>
                  <a:schemeClr val="tx1"/>
                </a:solidFill>
                <a:effectLst/>
                <a:latin typeface="+mn-lt"/>
                <a:ea typeface="+mn-ea"/>
                <a:cs typeface="+mn-cs"/>
              </a:rPr>
              <a:t>Spartina</a:t>
            </a:r>
            <a:r>
              <a:rPr lang="en-US" sz="1200" kern="1200" dirty="0">
                <a:solidFill>
                  <a:schemeClr val="tx1"/>
                </a:solidFill>
                <a:effectLst/>
                <a:latin typeface="+mn-lt"/>
                <a:ea typeface="+mn-ea"/>
                <a:cs typeface="+mn-cs"/>
              </a:rPr>
              <a:t> Worksheet for the animal they read about. </a:t>
            </a:r>
          </a:p>
          <a:p>
            <a:r>
              <a:rPr lang="en-US" sz="1200" kern="1200" dirty="0">
                <a:solidFill>
                  <a:schemeClr val="tx1"/>
                </a:solidFill>
                <a:effectLst/>
                <a:latin typeface="+mn-lt"/>
                <a:ea typeface="+mn-ea"/>
                <a:cs typeface="+mn-cs"/>
              </a:rPr>
              <a:t>Modifications: Students can work in pairs or groups with those who have the animal.</a:t>
            </a:r>
            <a:r>
              <a:rPr lang="en-US" dirty="0">
                <a:effectLst/>
              </a:rPr>
              <a:t> </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6</a:t>
            </a:fld>
            <a:endParaRPr lang="en-US"/>
          </a:p>
        </p:txBody>
      </p:sp>
    </p:spTree>
    <p:extLst>
      <p:ext uri="{BB962C8B-B14F-4D97-AF65-F5344CB8AC3E}">
        <p14:creationId xmlns:p14="http://schemas.microsoft.com/office/powerpoint/2010/main" val="133622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Have students who focused on the same plant form a group.</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7 of the 6.1 Explaining Other Examples of Plants Moving and Growing PPT. </a:t>
            </a:r>
          </a:p>
          <a:p>
            <a:r>
              <a:rPr lang="en-US" sz="1200" kern="1200" dirty="0">
                <a:solidFill>
                  <a:schemeClr val="tx1"/>
                </a:solidFill>
                <a:effectLst/>
                <a:latin typeface="+mn-lt"/>
                <a:ea typeface="+mn-ea"/>
                <a:cs typeface="+mn-cs"/>
              </a:rPr>
              <a:t>In their groups, have students discuss their answers and come to consensus about their explanations and answers to the questions. </a:t>
            </a:r>
          </a:p>
        </p:txBody>
      </p:sp>
      <p:sp>
        <p:nvSpPr>
          <p:cNvPr id="4" name="Slide Number Placeholder 3"/>
          <p:cNvSpPr>
            <a:spLocks noGrp="1"/>
          </p:cNvSpPr>
          <p:nvPr>
            <p:ph type="sldNum" sz="quarter" idx="10"/>
          </p:nvPr>
        </p:nvSpPr>
        <p:spPr/>
        <p:txBody>
          <a:bodyPr/>
          <a:lstStyle/>
          <a:p>
            <a:fld id="{754EE964-B89B-4FE9-BE39-55957A3A45BE}" type="slidenum">
              <a:rPr lang="en-US" smtClean="0"/>
              <a:t>7</a:t>
            </a:fld>
            <a:endParaRPr lang="en-US"/>
          </a:p>
        </p:txBody>
      </p:sp>
    </p:spTree>
    <p:extLst>
      <p:ext uri="{BB962C8B-B14F-4D97-AF65-F5344CB8AC3E}">
        <p14:creationId xmlns:p14="http://schemas.microsoft.com/office/powerpoint/2010/main" val="66233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Have students share about how their plant grows, moves, and functions.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8 of the 6.1 Explaining Other Examples of Plants Moving and Growing PPT.</a:t>
            </a:r>
          </a:p>
          <a:p>
            <a:pPr lvl="0"/>
            <a:r>
              <a:rPr lang="en-US" sz="1200" kern="1200" dirty="0">
                <a:solidFill>
                  <a:schemeClr val="tx1"/>
                </a:solidFill>
                <a:effectLst/>
                <a:latin typeface="+mn-lt"/>
                <a:ea typeface="+mn-ea"/>
                <a:cs typeface="+mn-cs"/>
              </a:rPr>
              <a:t>Decide how to have students share the explanation for their plant.</a:t>
            </a:r>
          </a:p>
          <a:p>
            <a:pPr lvl="0"/>
            <a:r>
              <a:rPr lang="en-US" sz="1200" kern="1200" dirty="0">
                <a:solidFill>
                  <a:schemeClr val="tx1"/>
                </a:solidFill>
                <a:effectLst/>
                <a:latin typeface="+mn-lt"/>
                <a:ea typeface="+mn-ea"/>
                <a:cs typeface="+mn-cs"/>
              </a:rPr>
              <a:t>Students who focused on the same plant can present to the whole class. They could make a poster to share.</a:t>
            </a:r>
          </a:p>
          <a:p>
            <a:r>
              <a:rPr lang="en-US" sz="1200" kern="1200" dirty="0">
                <a:solidFill>
                  <a:schemeClr val="tx1"/>
                </a:solidFill>
                <a:effectLst/>
                <a:latin typeface="+mn-lt"/>
                <a:ea typeface="+mn-ea"/>
                <a:cs typeface="+mn-cs"/>
              </a:rPr>
              <a:t>Students can form groups of three with students who focused on each of three plants.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8</a:t>
            </a:fld>
            <a:endParaRPr lang="en-US"/>
          </a:p>
        </p:txBody>
      </p:sp>
    </p:spTree>
    <p:extLst>
      <p:ext uri="{BB962C8B-B14F-4D97-AF65-F5344CB8AC3E}">
        <p14:creationId xmlns:p14="http://schemas.microsoft.com/office/powerpoint/2010/main" val="1086806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Have students discuss the similarities and differences between the plants.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9 of the 6.1 Explaining Other Examples of Plants Moving and Growing PPT.</a:t>
            </a:r>
          </a:p>
          <a:p>
            <a:r>
              <a:rPr lang="en-US" sz="1200" kern="1200" dirty="0">
                <a:solidFill>
                  <a:schemeClr val="tx1"/>
                </a:solidFill>
                <a:effectLst/>
                <a:latin typeface="+mn-lt"/>
                <a:ea typeface="+mn-ea"/>
                <a:cs typeface="+mn-cs"/>
              </a:rPr>
              <a:t>Have a class discussion about the similarities and differences between the three plants. Students should recognize that the chemical changes are similar in each case and that the rules about atoms and energy always apply. </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9</a:t>
            </a:fld>
            <a:endParaRPr lang="en-US"/>
          </a:p>
        </p:txBody>
      </p:sp>
    </p:spTree>
    <p:extLst>
      <p:ext uri="{BB962C8B-B14F-4D97-AF65-F5344CB8AC3E}">
        <p14:creationId xmlns:p14="http://schemas.microsoft.com/office/powerpoint/2010/main" val="13811010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pic>
        <p:nvPicPr>
          <p:cNvPr id="7" name="Picture 6" descr="C:\Documents and Settings\Craig Douglas\My Documents\for JJ\Carbon TIME\logo\Carbon TIME 1 line small.png"/>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8162" y="687134"/>
            <a:ext cx="2689225" cy="626110"/>
          </a:xfrm>
          <a:prstGeom prst="rect">
            <a:avLst/>
          </a:prstGeom>
          <a:noFill/>
          <a:ln>
            <a:noFill/>
          </a:ln>
        </p:spPr>
      </p:pic>
      <p:sp>
        <p:nvSpPr>
          <p:cNvPr id="9" name="TextBox 8"/>
          <p:cNvSpPr txBox="1"/>
          <p:nvPr userDrawn="1"/>
        </p:nvSpPr>
        <p:spPr>
          <a:xfrm>
            <a:off x="3366003" y="690424"/>
            <a:ext cx="2287787" cy="692497"/>
          </a:xfrm>
          <a:prstGeom prst="rect">
            <a:avLst/>
          </a:prstGeom>
          <a:noFill/>
        </p:spPr>
        <p:txBody>
          <a:bodyPr wrap="none" rtlCol="0">
            <a:spAutoFit/>
          </a:bodyPr>
          <a:lstStyle/>
          <a:p>
            <a:r>
              <a:rPr lang="en-US" sz="1300" i="1" kern="1200" dirty="0">
                <a:solidFill>
                  <a:schemeClr val="tx1"/>
                </a:solidFill>
                <a:effectLst/>
                <a:latin typeface="+mn-lt"/>
                <a:ea typeface="+mn-ea"/>
                <a:cs typeface="+mn-cs"/>
              </a:rPr>
              <a:t> </a:t>
            </a:r>
            <a:endParaRPr lang="en-US" sz="1300" kern="1200" dirty="0">
              <a:solidFill>
                <a:schemeClr val="tx1"/>
              </a:solidFill>
              <a:effectLst/>
              <a:latin typeface="+mn-lt"/>
              <a:ea typeface="+mn-ea"/>
              <a:cs typeface="+mn-cs"/>
            </a:endParaRPr>
          </a:p>
          <a:p>
            <a:r>
              <a:rPr lang="en-US" sz="1300" i="1" kern="1200" dirty="0">
                <a:solidFill>
                  <a:schemeClr val="tx1"/>
                </a:solidFill>
                <a:effectLst/>
                <a:latin typeface="+mn-lt"/>
                <a:ea typeface="+mn-ea"/>
                <a:cs typeface="+mn-cs"/>
              </a:rPr>
              <a:t>Environmental Literacy Project</a:t>
            </a:r>
            <a:br>
              <a:rPr lang="en-US" sz="1300" i="1" kern="1200" dirty="0">
                <a:solidFill>
                  <a:schemeClr val="tx1"/>
                </a:solidFill>
                <a:effectLst/>
                <a:latin typeface="+mn-lt"/>
                <a:ea typeface="+mn-ea"/>
                <a:cs typeface="+mn-cs"/>
              </a:rPr>
            </a:br>
            <a:r>
              <a:rPr lang="en-US" sz="1300" i="1" kern="1200" dirty="0">
                <a:solidFill>
                  <a:schemeClr val="tx1"/>
                </a:solidFill>
                <a:effectLst/>
                <a:latin typeface="+mn-lt"/>
                <a:ea typeface="+mn-ea"/>
                <a:cs typeface="+mn-cs"/>
              </a:rPr>
              <a:t>Michigan State University</a:t>
            </a:r>
            <a:r>
              <a:rPr lang="en-US" sz="1300" dirty="0">
                <a:effectLst/>
              </a:rPr>
              <a:t> </a:t>
            </a:r>
            <a:endParaRPr lang="en-US" sz="1300" dirty="0"/>
          </a:p>
        </p:txBody>
      </p:sp>
    </p:spTree>
    <p:extLst>
      <p:ext uri="{BB962C8B-B14F-4D97-AF65-F5344CB8AC3E}">
        <p14:creationId xmlns:p14="http://schemas.microsoft.com/office/powerpoint/2010/main" val="8905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25615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83201"/>
            <a:ext cx="2057400" cy="564296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483201"/>
            <a:ext cx="6019800" cy="5642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699412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504826"/>
            <a:ext cx="8229600" cy="49067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234009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1507476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331118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124714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137227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958504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5588"/>
            <a:ext cx="3008313" cy="97951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455588"/>
            <a:ext cx="5111750" cy="56705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752272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3510289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9924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491020"/>
            <a:ext cx="8229600" cy="49067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411574"/>
            <a:ext cx="2133600" cy="365125"/>
          </a:xfrm>
          <a:prstGeom prst="rect">
            <a:avLst/>
          </a:prstGeom>
        </p:spPr>
        <p:txBody>
          <a:bodyPr vert="horz" lIns="91440" tIns="45720" rIns="91440" bIns="45720" rtlCol="0" anchor="ctr"/>
          <a:lstStyle>
            <a:lvl1pPr algn="r">
              <a:defRPr sz="2000">
                <a:solidFill>
                  <a:schemeClr val="tx1">
                    <a:tint val="75000"/>
                  </a:schemeClr>
                </a:solidFill>
                <a:latin typeface="Arial" panose="020B0604020202020204" pitchFamily="34" charset="0"/>
                <a:cs typeface="Arial" panose="020B0604020202020204" pitchFamily="34" charset="0"/>
              </a:defRPr>
            </a:lvl1pPr>
          </a:lstStyle>
          <a:p>
            <a:fld id="{2BAAFF94-8111-A348-8301-1F63C1D0CE4E}" type="slidenum">
              <a:rPr lang="en-US" smtClean="0"/>
              <a:pPr/>
              <a:t>‹#›</a:t>
            </a:fld>
            <a:endParaRPr lang="en-US" dirty="0"/>
          </a:p>
        </p:txBody>
      </p:sp>
      <p:sp>
        <p:nvSpPr>
          <p:cNvPr id="9" name="Footer Placeholder 5"/>
          <p:cNvSpPr>
            <a:spLocks noGrp="1"/>
          </p:cNvSpPr>
          <p:nvPr>
            <p:ph type="ftr" sz="quarter" idx="3"/>
          </p:nvPr>
        </p:nvSpPr>
        <p:spPr>
          <a:xfrm>
            <a:off x="457200" y="6400800"/>
            <a:ext cx="5989674" cy="365125"/>
          </a:xfrm>
          <a:prstGeom prst="rect">
            <a:avLst/>
          </a:prstGeom>
        </p:spPr>
        <p:txBody>
          <a:bodyPr/>
          <a:lstStyle/>
          <a:p>
            <a:endParaRPr lang="en-US" dirty="0"/>
          </a:p>
        </p:txBody>
      </p:sp>
    </p:spTree>
    <p:extLst>
      <p:ext uri="{BB962C8B-B14F-4D97-AF65-F5344CB8AC3E}">
        <p14:creationId xmlns:p14="http://schemas.microsoft.com/office/powerpoint/2010/main" val="791356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2130425"/>
            <a:ext cx="7772400"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ea typeface="ＭＳ Ｐゴシック" charset="-128"/>
              <a:cs typeface="ＭＳ Ｐゴシック" charset="-128"/>
            </a:endParaRPr>
          </a:p>
        </p:txBody>
      </p:sp>
      <p:sp>
        <p:nvSpPr>
          <p:cNvPr id="7" name="Subtitle 2"/>
          <p:cNvSpPr txBox="1">
            <a:spLocks/>
          </p:cNvSpPr>
          <p:nvPr/>
        </p:nvSpPr>
        <p:spPr>
          <a:xfrm>
            <a:off x="1371600" y="3886200"/>
            <a:ext cx="6400800" cy="1752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solidFill>
                <a:srgbClr val="000000"/>
              </a:solidFill>
              <a:ea typeface="ＭＳ Ｐゴシック" charset="-128"/>
              <a:cs typeface="ＭＳ Ｐゴシック" charset="-128"/>
            </a:endParaRPr>
          </a:p>
        </p:txBody>
      </p:sp>
      <p:grpSp>
        <p:nvGrpSpPr>
          <p:cNvPr id="3" name="Group 2"/>
          <p:cNvGrpSpPr/>
          <p:nvPr/>
        </p:nvGrpSpPr>
        <p:grpSpPr>
          <a:xfrm>
            <a:off x="178036" y="294321"/>
            <a:ext cx="5954172" cy="684705"/>
            <a:chOff x="178036" y="294321"/>
            <a:chExt cx="5954172" cy="684705"/>
          </a:xfrm>
        </p:grpSpPr>
        <p:sp>
          <p:nvSpPr>
            <p:cNvPr id="6" name="TextBox 5"/>
            <p:cNvSpPr txBox="1"/>
            <p:nvPr/>
          </p:nvSpPr>
          <p:spPr>
            <a:xfrm>
              <a:off x="3003051" y="332695"/>
              <a:ext cx="3129157" cy="646331"/>
            </a:xfrm>
            <a:prstGeom prst="rect">
              <a:avLst/>
            </a:prstGeom>
            <a:noFill/>
          </p:spPr>
          <p:txBody>
            <a:bodyPr wrap="none" rtlCol="0">
              <a:spAutoFit/>
            </a:bodyPr>
            <a:lstStyle/>
            <a:p>
              <a:r>
                <a:rPr lang="en-US" sz="1200" i="1" dirty="0"/>
                <a:t>Carbon: Transformations in Matter and Energy</a:t>
              </a:r>
            </a:p>
            <a:p>
              <a:r>
                <a:rPr lang="en-US" sz="1200" i="1" dirty="0"/>
                <a:t>Environmental Literacy Project</a:t>
              </a:r>
              <a:br>
                <a:rPr lang="en-US" sz="1200" i="1" dirty="0"/>
              </a:br>
              <a:r>
                <a:rPr lang="en-US" sz="1200" i="1" dirty="0"/>
                <a:t>Michigan State University</a:t>
              </a:r>
              <a:r>
                <a:rPr lang="en-US" sz="1200" dirty="0">
                  <a:effectLst/>
                </a:rPr>
                <a:t> </a:t>
              </a:r>
              <a:endParaRPr lang="en-US" sz="1600" dirty="0"/>
            </a:p>
          </p:txBody>
        </p:sp>
        <p:pic>
          <p:nvPicPr>
            <p:cNvPr id="2" name="Picture 1" descr="Carbon TIME 1 line sm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36" y="294321"/>
              <a:ext cx="2831104" cy="643007"/>
            </a:xfrm>
            <a:prstGeom prst="rect">
              <a:avLst/>
            </a:prstGeom>
          </p:spPr>
        </p:pic>
      </p:grpSp>
      <p:sp>
        <p:nvSpPr>
          <p:cNvPr id="12" name="Title 11"/>
          <p:cNvSpPr>
            <a:spLocks noGrp="1"/>
          </p:cNvSpPr>
          <p:nvPr>
            <p:ph type="title"/>
          </p:nvPr>
        </p:nvSpPr>
        <p:spPr>
          <a:xfrm>
            <a:off x="457200" y="919535"/>
            <a:ext cx="8229600" cy="2966666"/>
          </a:xfrm>
        </p:spPr>
        <p:txBody>
          <a:bodyPr>
            <a:normAutofit/>
          </a:bodyPr>
          <a:lstStyle/>
          <a:p>
            <a:r>
              <a:rPr lang="en-US" i="1" dirty="0">
                <a:cs typeface="Arial"/>
              </a:rPr>
              <a:t>Plants </a:t>
            </a:r>
            <a:r>
              <a:rPr lang="en-US" dirty="0">
                <a:cs typeface="Arial"/>
              </a:rPr>
              <a:t>Unit</a:t>
            </a:r>
            <a:br>
              <a:rPr lang="en-US" dirty="0">
                <a:cs typeface="Arial"/>
              </a:rPr>
            </a:br>
            <a:r>
              <a:rPr lang="en-US" dirty="0">
                <a:cs typeface="Arial"/>
              </a:rPr>
              <a:t>Activity 6.1: </a:t>
            </a:r>
            <a:r>
              <a:rPr lang="en-US" dirty="0">
                <a:ea typeface="ＭＳ Ｐゴシック" charset="-128"/>
                <a:cs typeface="ＭＳ Ｐゴシック" charset="-128"/>
              </a:rPr>
              <a:t>Explaining Other Examples of Plants Growing, Moving, and Functioning</a:t>
            </a:r>
            <a:endParaRPr lang="en-US" dirty="0">
              <a:cs typeface="Arial"/>
            </a:endParaRPr>
          </a:p>
        </p:txBody>
      </p:sp>
      <p:pic>
        <p:nvPicPr>
          <p:cNvPr id="9" name="Picture 8" descr="dais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1012" y="3898171"/>
            <a:ext cx="1748966" cy="2320681"/>
          </a:xfrm>
          <a:prstGeom prst="rect">
            <a:avLst/>
          </a:prstGeom>
        </p:spPr>
      </p:pic>
      <p:pic>
        <p:nvPicPr>
          <p:cNvPr id="13" name="Picture 12" descr="lettuce pla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375281"/>
            <a:ext cx="1193564" cy="1739811"/>
          </a:xfrm>
          <a:prstGeom prst="rect">
            <a:avLst/>
          </a:prstGeom>
        </p:spPr>
      </p:pic>
      <p:pic>
        <p:nvPicPr>
          <p:cNvPr id="14" name="Picture 13" descr="potato plant lin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9978" y="3778979"/>
            <a:ext cx="1472230" cy="2816766"/>
          </a:xfrm>
          <a:prstGeom prst="rect">
            <a:avLst/>
          </a:prstGeom>
        </p:spPr>
      </p:pic>
      <p:pic>
        <p:nvPicPr>
          <p:cNvPr id="15" name="Picture 14" descr="radish2b.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0764" y="4239749"/>
            <a:ext cx="1044181" cy="1979103"/>
          </a:xfrm>
          <a:prstGeom prst="rect">
            <a:avLst/>
          </a:prstGeom>
        </p:spPr>
      </p:pic>
      <p:pic>
        <p:nvPicPr>
          <p:cNvPr id="16" name="Picture 15" descr="tre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2208" y="2392680"/>
            <a:ext cx="2828544" cy="4465320"/>
          </a:xfrm>
          <a:prstGeom prst="rect">
            <a:avLst/>
          </a:prstGeom>
        </p:spPr>
      </p:pic>
      <p:sp>
        <p:nvSpPr>
          <p:cNvPr id="5" name="Slide Number Placeholder 4">
            <a:extLst>
              <a:ext uri="{FF2B5EF4-FFF2-40B4-BE49-F238E27FC236}">
                <a16:creationId xmlns:a16="http://schemas.microsoft.com/office/drawing/2014/main" id="{BADCCFE8-09E0-472D-AE31-5EBECBEEC059}"/>
              </a:ext>
            </a:extLst>
          </p:cNvPr>
          <p:cNvSpPr>
            <a:spLocks noGrp="1"/>
          </p:cNvSpPr>
          <p:nvPr>
            <p:ph type="sldNum" sz="quarter" idx="12"/>
          </p:nvPr>
        </p:nvSpPr>
        <p:spPr/>
        <p:txBody>
          <a:bodyPr/>
          <a:lstStyle/>
          <a:p>
            <a:fld id="{D3A1C050-F6FE-0E43-A9D0-F8EEADE3D1E4}" type="slidenum">
              <a:rPr lang="en-US" smtClean="0"/>
              <a:pPr/>
              <a:t>1</a:t>
            </a:fld>
            <a:endParaRPr lang="en-US"/>
          </a:p>
        </p:txBody>
      </p:sp>
    </p:spTree>
    <p:extLst>
      <p:ext uri="{BB962C8B-B14F-4D97-AF65-F5344CB8AC3E}">
        <p14:creationId xmlns:p14="http://schemas.microsoft.com/office/powerpoint/2010/main" val="4234168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Revisit Your Initial Ideas</a:t>
            </a:r>
          </a:p>
        </p:txBody>
      </p:sp>
      <p:sp>
        <p:nvSpPr>
          <p:cNvPr id="4" name="Slide Number Placeholder 3"/>
          <p:cNvSpPr>
            <a:spLocks noGrp="1"/>
          </p:cNvSpPr>
          <p:nvPr>
            <p:ph type="sldNum" sz="quarter" idx="12"/>
          </p:nvPr>
        </p:nvSpPr>
        <p:spPr/>
        <p:txBody>
          <a:bodyPr/>
          <a:lstStyle/>
          <a:p>
            <a:fld id="{D3A1C050-F6FE-0E43-A9D0-F8EEADE3D1E4}" type="slidenum">
              <a:rPr lang="en-US" smtClean="0"/>
              <a:pPr/>
              <a:t>10</a:t>
            </a:fld>
            <a:endParaRPr lang="en-US"/>
          </a:p>
        </p:txBody>
      </p:sp>
      <p:sp>
        <p:nvSpPr>
          <p:cNvPr id="13" name="TextBox 12"/>
          <p:cNvSpPr txBox="1"/>
          <p:nvPr/>
        </p:nvSpPr>
        <p:spPr>
          <a:xfrm>
            <a:off x="251769" y="1323236"/>
            <a:ext cx="3268265" cy="4401205"/>
          </a:xfrm>
          <a:prstGeom prst="rect">
            <a:avLst/>
          </a:prstGeom>
          <a:noFill/>
        </p:spPr>
        <p:txBody>
          <a:bodyPr wrap="square" rtlCol="0">
            <a:spAutoFit/>
          </a:bodyPr>
          <a:lstStyle/>
          <a:p>
            <a:r>
              <a:rPr lang="en-US" sz="2800" dirty="0"/>
              <a:t>Look back at your initial ideas about how a radish grows from Lesson 1.2.</a:t>
            </a:r>
          </a:p>
          <a:p>
            <a:pPr marL="457200" indent="-457200">
              <a:buFont typeface="Arial"/>
              <a:buChar char="•"/>
            </a:pPr>
            <a:r>
              <a:rPr lang="en-US" sz="2800" dirty="0"/>
              <a:t>What were your initial ideas?</a:t>
            </a:r>
          </a:p>
          <a:p>
            <a:pPr marL="457200" indent="-457200">
              <a:buFont typeface="Arial"/>
              <a:buChar char="•"/>
            </a:pPr>
            <a:r>
              <a:rPr lang="en-US" sz="2800" dirty="0"/>
              <a:t>How have your ideas changed?</a:t>
            </a:r>
          </a:p>
          <a:p>
            <a:pPr marL="457200" indent="-457200">
              <a:buFont typeface="Arial"/>
              <a:buChar char="•"/>
            </a:pPr>
            <a:r>
              <a:rPr lang="en-US" sz="2800" dirty="0"/>
              <a:t>What questions did you have?</a:t>
            </a:r>
          </a:p>
        </p:txBody>
      </p:sp>
      <p:pic>
        <p:nvPicPr>
          <p:cNvPr id="6" name="Picture 2"/>
          <p:cNvPicPr>
            <a:picLocks noGrp="1" noChangeAspect="1" noChangeArrowheads="1"/>
          </p:cNvPicPr>
          <p:nvPr>
            <p:ph idx="1"/>
          </p:nvPr>
        </p:nvPicPr>
        <p:blipFill>
          <a:blip r:embed="rId3"/>
          <a:stretch>
            <a:fillRect/>
          </a:stretch>
        </p:blipFill>
        <p:spPr bwMode="auto">
          <a:xfrm>
            <a:off x="3818959" y="1486044"/>
            <a:ext cx="4568916" cy="48890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3674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Revisit the Radish Investigation</a:t>
            </a:r>
          </a:p>
        </p:txBody>
      </p:sp>
      <p:sp>
        <p:nvSpPr>
          <p:cNvPr id="4" name="Slide Number Placeholder 3"/>
          <p:cNvSpPr>
            <a:spLocks noGrp="1"/>
          </p:cNvSpPr>
          <p:nvPr>
            <p:ph type="sldNum" sz="quarter" idx="12"/>
          </p:nvPr>
        </p:nvSpPr>
        <p:spPr/>
        <p:txBody>
          <a:bodyPr/>
          <a:lstStyle/>
          <a:p>
            <a:fld id="{D3A1C050-F6FE-0E43-A9D0-F8EEADE3D1E4}" type="slidenum">
              <a:rPr lang="en-US" smtClean="0"/>
              <a:pPr/>
              <a:t>11</a:t>
            </a:fld>
            <a:endParaRPr lang="en-US"/>
          </a:p>
        </p:txBody>
      </p:sp>
      <p:sp>
        <p:nvSpPr>
          <p:cNvPr id="7" name="TextBox 6"/>
          <p:cNvSpPr txBox="1"/>
          <p:nvPr/>
        </p:nvSpPr>
        <p:spPr>
          <a:xfrm>
            <a:off x="457199" y="1504951"/>
            <a:ext cx="2736313" cy="1938992"/>
          </a:xfrm>
          <a:prstGeom prst="rect">
            <a:avLst/>
          </a:prstGeom>
          <a:noFill/>
        </p:spPr>
        <p:txBody>
          <a:bodyPr wrap="square" rtlCol="0">
            <a:spAutoFit/>
          </a:bodyPr>
          <a:lstStyle/>
          <a:p>
            <a:r>
              <a:rPr lang="en-US" sz="2400" dirty="0"/>
              <a:t>Look back at the Radish Investigation Results and your Evidence-Based Arguments.</a:t>
            </a:r>
          </a:p>
        </p:txBody>
      </p:sp>
      <p:sp>
        <p:nvSpPr>
          <p:cNvPr id="8" name="TextBox 7"/>
          <p:cNvSpPr txBox="1"/>
          <p:nvPr/>
        </p:nvSpPr>
        <p:spPr>
          <a:xfrm>
            <a:off x="457199" y="5567601"/>
            <a:ext cx="6019597" cy="461665"/>
          </a:xfrm>
          <a:prstGeom prst="rect">
            <a:avLst/>
          </a:prstGeom>
          <a:noFill/>
        </p:spPr>
        <p:txBody>
          <a:bodyPr wrap="none" rtlCol="0">
            <a:spAutoFit/>
          </a:bodyPr>
          <a:lstStyle/>
          <a:p>
            <a:pPr marL="342900" indent="-342900">
              <a:buFont typeface="Arial"/>
              <a:buChar char="•"/>
            </a:pPr>
            <a:r>
              <a:rPr lang="en-US" sz="2400" dirty="0"/>
              <a:t>How do radishes grow, move, and function?</a:t>
            </a: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81" t="22466" r="14931" b="10671"/>
          <a:stretch/>
        </p:blipFill>
        <p:spPr bwMode="auto">
          <a:xfrm>
            <a:off x="3110951" y="2155371"/>
            <a:ext cx="5868642" cy="31180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27998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45F172-3129-1244-ABFB-643368BAC602}"/>
              </a:ext>
            </a:extLst>
          </p:cNvPr>
          <p:cNvPicPr>
            <a:picLocks noChangeAspect="1"/>
          </p:cNvPicPr>
          <p:nvPr/>
        </p:nvPicPr>
        <p:blipFill>
          <a:blip r:embed="rId3"/>
          <a:stretch>
            <a:fillRect/>
          </a:stretch>
        </p:blipFill>
        <p:spPr>
          <a:xfrm>
            <a:off x="0" y="814879"/>
            <a:ext cx="9144000" cy="5228242"/>
          </a:xfrm>
          <a:prstGeom prst="rect">
            <a:avLst/>
          </a:prstGeom>
        </p:spPr>
      </p:pic>
      <p:sp>
        <p:nvSpPr>
          <p:cNvPr id="38" name="Oval Callout 37">
            <a:extLst>
              <a:ext uri="{FF2B5EF4-FFF2-40B4-BE49-F238E27FC236}">
                <a16:creationId xmlns:a16="http://schemas.microsoft.com/office/drawing/2014/main" id="{058C0481-7E9D-924E-876C-EF330F27A9DF}"/>
              </a:ext>
            </a:extLst>
          </p:cNvPr>
          <p:cNvSpPr>
            <a:spLocks noChangeArrowheads="1"/>
          </p:cNvSpPr>
          <p:nvPr/>
        </p:nvSpPr>
        <p:spPr bwMode="auto">
          <a:xfrm>
            <a:off x="7727324" y="2127551"/>
            <a:ext cx="1310968" cy="1301449"/>
          </a:xfrm>
          <a:prstGeom prst="wedgeEllipseCallout">
            <a:avLst>
              <a:gd name="adj1" fmla="val -21989"/>
              <a:gd name="adj2" fmla="val 83164"/>
            </a:avLst>
          </a:prstGeom>
          <a:solidFill>
            <a:schemeClr val="tx1">
              <a:lumMod val="65000"/>
              <a:lumOff val="35000"/>
            </a:schemeClr>
          </a:solidFill>
          <a:ln w="9525">
            <a:solidFill>
              <a:schemeClr val="tx1">
                <a:lumMod val="50000"/>
                <a:lumOff val="50000"/>
              </a:schemeClr>
            </a:solidFill>
            <a:miter lim="800000"/>
            <a:headEnd/>
            <a:tailEnd/>
          </a:ln>
          <a:effectLst>
            <a:outerShdw blurRad="40000" dist="23000" dir="5400000" rotWithShape="0">
              <a:srgbClr val="000000">
                <a:alpha val="34999"/>
              </a:srgbClr>
            </a:outerShdw>
          </a:effectLst>
        </p:spPr>
        <p:txBody>
          <a:bodyPr rot="0" vert="horz" wrap="square" lIns="53788" tIns="26894" rIns="53788" bIns="26894" anchor="ctr" anchorCtr="0" upright="1">
            <a:noAutofit/>
          </a:bodyPr>
          <a:lstStyle/>
          <a:p>
            <a:pPr algn="ctr"/>
            <a:r>
              <a:rPr lang="en-US" sz="2118" dirty="0">
                <a:solidFill>
                  <a:srgbClr val="FFFFFF"/>
                </a:solidFill>
                <a:latin typeface="Arial"/>
                <a:ea typeface="Times New Roman"/>
                <a:cs typeface="Times New Roman"/>
              </a:rPr>
              <a:t>You are here</a:t>
            </a:r>
            <a:endParaRPr lang="en-US" sz="2118" dirty="0">
              <a:latin typeface="Arial"/>
              <a:ea typeface="Times New Roman"/>
              <a:cs typeface="Times New Roman"/>
            </a:endParaRPr>
          </a:p>
        </p:txBody>
      </p:sp>
    </p:spTree>
    <p:extLst>
      <p:ext uri="{BB962C8B-B14F-4D97-AF65-F5344CB8AC3E}">
        <p14:creationId xmlns:p14="http://schemas.microsoft.com/office/powerpoint/2010/main" val="632053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Explaining Movement, Growth, and Functioning in Other Plants</a:t>
            </a:r>
          </a:p>
        </p:txBody>
      </p:sp>
      <p:sp>
        <p:nvSpPr>
          <p:cNvPr id="2" name="Slide Number Placeholder 1"/>
          <p:cNvSpPr>
            <a:spLocks noGrp="1"/>
          </p:cNvSpPr>
          <p:nvPr>
            <p:ph type="sldNum" sz="quarter" idx="12"/>
          </p:nvPr>
        </p:nvSpPr>
        <p:spPr/>
        <p:txBody>
          <a:bodyPr/>
          <a:lstStyle/>
          <a:p>
            <a:fld id="{D3A1C050-F6FE-0E43-A9D0-F8EEADE3D1E4}" type="slidenum">
              <a:rPr lang="en-US" smtClean="0"/>
              <a:pPr/>
              <a:t>3</a:t>
            </a:fld>
            <a:endParaRPr lang="en-US"/>
          </a:p>
        </p:txBody>
      </p:sp>
      <p:pic>
        <p:nvPicPr>
          <p:cNvPr id="11" name="Picture 10" descr="dais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275" y="1775662"/>
            <a:ext cx="1959186" cy="2599619"/>
          </a:xfrm>
          <a:prstGeom prst="rect">
            <a:avLst/>
          </a:prstGeom>
        </p:spPr>
      </p:pic>
      <p:pic>
        <p:nvPicPr>
          <p:cNvPr id="12" name="Picture 11" descr="lettuce pla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505" y="1775662"/>
            <a:ext cx="1693293" cy="2468246"/>
          </a:xfrm>
          <a:prstGeom prst="rect">
            <a:avLst/>
          </a:prstGeom>
        </p:spPr>
      </p:pic>
      <p:pic>
        <p:nvPicPr>
          <p:cNvPr id="14" name="Picture 13" descr="radish2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0493" y="3414612"/>
            <a:ext cx="1424782" cy="2700480"/>
          </a:xfrm>
          <a:prstGeom prst="rect">
            <a:avLst/>
          </a:prstGeom>
        </p:spPr>
      </p:pic>
      <p:pic>
        <p:nvPicPr>
          <p:cNvPr id="15" name="Picture 14" descr="tre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4461" y="1449602"/>
            <a:ext cx="3370931" cy="5321567"/>
          </a:xfrm>
          <a:prstGeom prst="rect">
            <a:avLst/>
          </a:prstGeom>
        </p:spPr>
      </p:pic>
    </p:spTree>
    <p:extLst>
      <p:ext uri="{BB962C8B-B14F-4D97-AF65-F5344CB8AC3E}">
        <p14:creationId xmlns:p14="http://schemas.microsoft.com/office/powerpoint/2010/main" val="3587165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09207"/>
          </a:xfrm>
        </p:spPr>
        <p:txBody>
          <a:bodyPr>
            <a:normAutofit fontScale="90000"/>
          </a:bodyPr>
          <a:lstStyle/>
          <a:p>
            <a:r>
              <a:rPr lang="en-US" dirty="0">
                <a:latin typeface="Arial" panose="020B0604020202020204" pitchFamily="34" charset="0"/>
                <a:cs typeface="Arial" panose="020B0604020202020204" pitchFamily="34" charset="0"/>
              </a:rPr>
              <a:t>Plants are made of cells</a:t>
            </a:r>
          </a:p>
        </p:txBody>
      </p:sp>
      <p:sp>
        <p:nvSpPr>
          <p:cNvPr id="4" name="Slide Number Placeholder 3"/>
          <p:cNvSpPr>
            <a:spLocks noGrp="1"/>
          </p:cNvSpPr>
          <p:nvPr>
            <p:ph type="sldNum" sz="quarter" idx="12"/>
          </p:nvPr>
        </p:nvSpPr>
        <p:spPr/>
        <p:txBody>
          <a:bodyPr/>
          <a:lstStyle/>
          <a:p>
            <a:fld id="{D3A1C050-F6FE-0E43-A9D0-F8EEADE3D1E4}" type="slidenum">
              <a:rPr lang="en-US" smtClean="0">
                <a:latin typeface="Arial" panose="020B0604020202020204" pitchFamily="34" charset="0"/>
                <a:cs typeface="Arial" panose="020B0604020202020204" pitchFamily="34" charset="0"/>
              </a:rPr>
              <a:pPr/>
              <a:t>4</a:t>
            </a:fld>
            <a:endParaRPr lang="en-US">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nvGraphicFramePr>
        <p:xfrm>
          <a:off x="645398" y="966407"/>
          <a:ext cx="3177572" cy="5268985"/>
        </p:xfrm>
        <a:graphic>
          <a:graphicData uri="http://schemas.openxmlformats.org/drawingml/2006/table">
            <a:tbl>
              <a:tblPr firstRow="1" bandRow="1">
                <a:tableStyleId>{5C22544A-7EE6-4342-B048-85BDC9FD1C3A}</a:tableStyleId>
              </a:tblPr>
              <a:tblGrid>
                <a:gridCol w="1183402">
                  <a:extLst>
                    <a:ext uri="{9D8B030D-6E8A-4147-A177-3AD203B41FA5}">
                      <a16:colId xmlns:a16="http://schemas.microsoft.com/office/drawing/2014/main" val="20000"/>
                    </a:ext>
                  </a:extLst>
                </a:gridCol>
                <a:gridCol w="797668">
                  <a:extLst>
                    <a:ext uri="{9D8B030D-6E8A-4147-A177-3AD203B41FA5}">
                      <a16:colId xmlns:a16="http://schemas.microsoft.com/office/drawing/2014/main" val="20001"/>
                    </a:ext>
                  </a:extLst>
                </a:gridCol>
                <a:gridCol w="1196502">
                  <a:extLst>
                    <a:ext uri="{9D8B030D-6E8A-4147-A177-3AD203B41FA5}">
                      <a16:colId xmlns:a16="http://schemas.microsoft.com/office/drawing/2014/main" val="20002"/>
                    </a:ext>
                  </a:extLst>
                </a:gridCol>
              </a:tblGrid>
              <a:tr h="729438">
                <a:tc>
                  <a:txBody>
                    <a:bodyPr/>
                    <a:lstStyle/>
                    <a:p>
                      <a:pPr algn="ctr"/>
                      <a:r>
                        <a:rPr lang="en-US" spc="-100" baseline="0" dirty="0">
                          <a:solidFill>
                            <a:srgbClr val="002060"/>
                          </a:solidFill>
                        </a:rPr>
                        <a:t>Benchmark Scale</a:t>
                      </a:r>
                    </a:p>
                  </a:txBody>
                  <a:tcPr anchor="ctr">
                    <a:solidFill>
                      <a:schemeClr val="bg1">
                        <a:lumMod val="75000"/>
                      </a:schemeClr>
                    </a:solidFill>
                  </a:tcPr>
                </a:tc>
                <a:tc>
                  <a:txBody>
                    <a:bodyPr/>
                    <a:lstStyle/>
                    <a:p>
                      <a:pPr algn="ctr"/>
                      <a:r>
                        <a:rPr lang="en-US" spc="-100" baseline="0" dirty="0">
                          <a:solidFill>
                            <a:srgbClr val="002060"/>
                          </a:solidFill>
                        </a:rPr>
                        <a:t>Power of Ten</a:t>
                      </a:r>
                    </a:p>
                  </a:txBody>
                  <a:tcPr anchor="ctr">
                    <a:solidFill>
                      <a:schemeClr val="bg1">
                        <a:lumMod val="75000"/>
                      </a:schemeClr>
                    </a:solidFill>
                  </a:tcPr>
                </a:tc>
                <a:tc>
                  <a:txBody>
                    <a:bodyPr/>
                    <a:lstStyle/>
                    <a:p>
                      <a:pPr algn="ctr"/>
                      <a:r>
                        <a:rPr lang="en-US" spc="-100" baseline="0" dirty="0">
                          <a:solidFill>
                            <a:srgbClr val="002060"/>
                          </a:solidFill>
                        </a:rPr>
                        <a:t>Decimal Style</a:t>
                      </a:r>
                    </a:p>
                  </a:txBody>
                  <a:tcPr anchor="ctr">
                    <a:solidFill>
                      <a:schemeClr val="bg1">
                        <a:lumMod val="75000"/>
                      </a:schemeClr>
                    </a:solidFill>
                  </a:tcPr>
                </a:tc>
                <a:extLst>
                  <a:ext uri="{0D108BD9-81ED-4DB2-BD59-A6C34878D82A}">
                    <a16:rowId xmlns:a16="http://schemas.microsoft.com/office/drawing/2014/main" val="10000"/>
                  </a:ext>
                </a:extLst>
              </a:tr>
              <a:tr h="1036913">
                <a:tc>
                  <a:txBody>
                    <a:bodyPr/>
                    <a:lstStyle/>
                    <a:p>
                      <a:pPr algn="ctr"/>
                      <a:r>
                        <a:rPr lang="en-US" sz="1600" spc="-100" baseline="0" dirty="0"/>
                        <a:t>Large scale</a:t>
                      </a:r>
                    </a:p>
                  </a:txBody>
                  <a:tcPr anchor="ctr">
                    <a:solidFill>
                      <a:srgbClr val="FFFF00"/>
                    </a:solidFill>
                  </a:tcPr>
                </a:tc>
                <a:tc>
                  <a:txBody>
                    <a:bodyPr/>
                    <a:lstStyle/>
                    <a:p>
                      <a:pPr algn="ctr"/>
                      <a:r>
                        <a:rPr lang="en-US" sz="1600" spc="-100" baseline="0" dirty="0"/>
                        <a:t>Larger</a:t>
                      </a:r>
                      <a:br>
                        <a:rPr lang="en-US" sz="1600" spc="-100" baseline="0" dirty="0"/>
                      </a:br>
                      <a:r>
                        <a:rPr lang="en-US" sz="1600" spc="-100" baseline="0" dirty="0"/>
                        <a:t>10</a:t>
                      </a:r>
                      <a:r>
                        <a:rPr lang="en-US" sz="1600" spc="-100" baseline="30000" dirty="0"/>
                        <a:t>5</a:t>
                      </a:r>
                      <a:br>
                        <a:rPr lang="en-US" sz="1600" spc="-100" baseline="0" dirty="0"/>
                      </a:br>
                      <a:r>
                        <a:rPr lang="en-US" sz="1600" spc="-100" baseline="0" dirty="0"/>
                        <a:t>10</a:t>
                      </a:r>
                      <a:r>
                        <a:rPr lang="en-US" sz="1600" spc="-100" baseline="30000" dirty="0"/>
                        <a:t>4</a:t>
                      </a:r>
                      <a:br>
                        <a:rPr lang="en-US" sz="1600" spc="-100" baseline="0" dirty="0"/>
                      </a:br>
                      <a:r>
                        <a:rPr lang="en-US" sz="1600" spc="-100" baseline="0" dirty="0"/>
                        <a:t>10</a:t>
                      </a:r>
                      <a:r>
                        <a:rPr lang="en-US" sz="1600" strike="noStrike" spc="-100" baseline="30000" dirty="0"/>
                        <a:t>3</a:t>
                      </a:r>
                    </a:p>
                  </a:txBody>
                  <a:tcPr>
                    <a:solidFill>
                      <a:srgbClr val="FFFF00"/>
                    </a:solidFill>
                  </a:tcPr>
                </a:tc>
                <a:tc>
                  <a:txBody>
                    <a:bodyPr/>
                    <a:lstStyle/>
                    <a:p>
                      <a:r>
                        <a:rPr lang="en-US" sz="1600" spc="-100" baseline="0" dirty="0"/>
                        <a:t>Larger</a:t>
                      </a:r>
                      <a:br>
                        <a:rPr lang="en-US" sz="1600" spc="-100" baseline="0" dirty="0"/>
                      </a:br>
                      <a:r>
                        <a:rPr lang="en-US" sz="1600" spc="-100" baseline="0" dirty="0"/>
                        <a:t>100,000</a:t>
                      </a:r>
                      <a:br>
                        <a:rPr lang="en-US" sz="1600" spc="-100" baseline="0" dirty="0"/>
                      </a:br>
                      <a:r>
                        <a:rPr lang="en-US" sz="1600" spc="-100" baseline="0" dirty="0"/>
                        <a:t>10,000</a:t>
                      </a:r>
                      <a:br>
                        <a:rPr lang="en-US" sz="1600" spc="-100" baseline="0" dirty="0"/>
                      </a:br>
                      <a:r>
                        <a:rPr lang="en-US" sz="1600" spc="-100" baseline="0" dirty="0"/>
                        <a:t>1,000</a:t>
                      </a:r>
                    </a:p>
                  </a:txBody>
                  <a:tcPr>
                    <a:solidFill>
                      <a:srgbClr val="FFFF00"/>
                    </a:solidFill>
                  </a:tcPr>
                </a:tc>
                <a:extLst>
                  <a:ext uri="{0D108BD9-81ED-4DB2-BD59-A6C34878D82A}">
                    <a16:rowId xmlns:a16="http://schemas.microsoft.com/office/drawing/2014/main" val="10001"/>
                  </a:ext>
                </a:extLst>
              </a:tr>
              <a:tr h="1095307">
                <a:tc>
                  <a:txBody>
                    <a:bodyPr/>
                    <a:lstStyle/>
                    <a:p>
                      <a:pPr algn="ctr"/>
                      <a:r>
                        <a:rPr lang="en-US" sz="1600" spc="-100" baseline="0" dirty="0"/>
                        <a:t>Macroscopic</a:t>
                      </a:r>
                    </a:p>
                  </a:txBody>
                  <a:tcPr anchor="ctr">
                    <a:solidFill>
                      <a:srgbClr val="92D050"/>
                    </a:solidFill>
                  </a:tcPr>
                </a:tc>
                <a:tc>
                  <a:txBody>
                    <a:bodyPr/>
                    <a:lstStyle/>
                    <a:p>
                      <a:pPr algn="ctr"/>
                      <a:r>
                        <a:rPr lang="en-US" sz="1600" spc="-100" baseline="0" dirty="0"/>
                        <a:t>10</a:t>
                      </a:r>
                      <a:r>
                        <a:rPr lang="en-US" sz="1600" spc="-100" baseline="30000" dirty="0"/>
                        <a:t>2</a:t>
                      </a:r>
                      <a:br>
                        <a:rPr lang="en-US" sz="1600" spc="-100" baseline="30000" dirty="0"/>
                      </a:br>
                      <a:r>
                        <a:rPr lang="en-US" sz="1600" spc="-100" baseline="0" dirty="0"/>
                        <a:t>10</a:t>
                      </a:r>
                      <a:r>
                        <a:rPr lang="en-US" sz="1600" spc="-100" baseline="30000" dirty="0"/>
                        <a:t>1</a:t>
                      </a:r>
                      <a:br>
                        <a:rPr lang="en-US" sz="1600" spc="-100" baseline="30000" dirty="0"/>
                      </a:br>
                      <a:r>
                        <a:rPr lang="en-US" sz="1600" spc="-100" baseline="0" dirty="0"/>
                        <a:t>10</a:t>
                      </a:r>
                      <a:r>
                        <a:rPr lang="en-US" sz="1600" spc="-100" baseline="30000" dirty="0"/>
                        <a:t>0</a:t>
                      </a:r>
                      <a:br>
                        <a:rPr lang="en-US" sz="1600" spc="-100" baseline="30000" dirty="0"/>
                      </a:br>
                      <a:r>
                        <a:rPr lang="en-US" sz="1600" spc="-100" baseline="0" dirty="0"/>
                        <a:t>10</a:t>
                      </a:r>
                      <a:r>
                        <a:rPr lang="en-US" sz="1600" spc="-100" baseline="30000" dirty="0"/>
                        <a:t>-1</a:t>
                      </a:r>
                      <a:br>
                        <a:rPr lang="en-US" sz="1600" spc="-100" baseline="30000" dirty="0"/>
                      </a:br>
                      <a:r>
                        <a:rPr lang="en-US" sz="1600" spc="-100" baseline="0" dirty="0"/>
                        <a:t>10</a:t>
                      </a:r>
                      <a:r>
                        <a:rPr lang="en-US" sz="1600" spc="-100" baseline="30000" dirty="0"/>
                        <a:t>-2</a:t>
                      </a:r>
                      <a:br>
                        <a:rPr lang="en-US" sz="1600" spc="-100" baseline="30000" dirty="0"/>
                      </a:br>
                      <a:r>
                        <a:rPr lang="en-US" sz="1600" spc="-100" baseline="0" dirty="0"/>
                        <a:t>10</a:t>
                      </a:r>
                      <a:r>
                        <a:rPr lang="en-US" sz="1600" spc="-100" baseline="30000" dirty="0"/>
                        <a:t>-3</a:t>
                      </a:r>
                    </a:p>
                  </a:txBody>
                  <a:tcPr>
                    <a:solidFill>
                      <a:srgbClr val="92D050"/>
                    </a:solidFill>
                  </a:tcPr>
                </a:tc>
                <a:tc>
                  <a:txBody>
                    <a:bodyPr/>
                    <a:lstStyle/>
                    <a:p>
                      <a:r>
                        <a:rPr lang="en-US" sz="1600" spc="-100" baseline="0" dirty="0"/>
                        <a:t>100</a:t>
                      </a:r>
                      <a:br>
                        <a:rPr lang="en-US" sz="1600" spc="-100" baseline="0" dirty="0"/>
                      </a:br>
                      <a:r>
                        <a:rPr lang="en-US" sz="1600" spc="-100" baseline="0" dirty="0"/>
                        <a:t>10</a:t>
                      </a:r>
                      <a:br>
                        <a:rPr lang="en-US" sz="1600" spc="-100" baseline="0" dirty="0"/>
                      </a:br>
                      <a:r>
                        <a:rPr lang="en-US" sz="1600" spc="-100" baseline="0" dirty="0"/>
                        <a:t>1 meter</a:t>
                      </a:r>
                      <a:br>
                        <a:rPr lang="en-US" sz="1600" spc="-100" baseline="0" dirty="0"/>
                      </a:br>
                      <a:r>
                        <a:rPr lang="en-US" sz="1600" spc="-100" baseline="0" dirty="0"/>
                        <a:t>0.1</a:t>
                      </a:r>
                      <a:br>
                        <a:rPr lang="en-US" sz="1600" spc="-100" baseline="0" dirty="0"/>
                      </a:br>
                      <a:r>
                        <a:rPr lang="en-US" sz="1600" spc="-100" baseline="0" dirty="0"/>
                        <a:t>0.01</a:t>
                      </a:r>
                      <a:br>
                        <a:rPr lang="en-US" sz="1600" spc="-100" baseline="0" dirty="0"/>
                      </a:br>
                      <a:r>
                        <a:rPr lang="en-US" sz="1600" spc="-100" baseline="0" dirty="0"/>
                        <a:t>0.001</a:t>
                      </a:r>
                    </a:p>
                  </a:txBody>
                  <a:tcPr>
                    <a:solidFill>
                      <a:srgbClr val="92D050"/>
                    </a:solidFill>
                  </a:tcPr>
                </a:tc>
                <a:extLst>
                  <a:ext uri="{0D108BD9-81ED-4DB2-BD59-A6C34878D82A}">
                    <a16:rowId xmlns:a16="http://schemas.microsoft.com/office/drawing/2014/main" val="10002"/>
                  </a:ext>
                </a:extLst>
              </a:tr>
              <a:tr h="1095307">
                <a:tc>
                  <a:txBody>
                    <a:bodyPr/>
                    <a:lstStyle/>
                    <a:p>
                      <a:pPr algn="ctr"/>
                      <a:r>
                        <a:rPr lang="en-US" sz="1600" spc="-100" baseline="0" dirty="0"/>
                        <a:t>Microscopic</a:t>
                      </a:r>
                    </a:p>
                  </a:txBody>
                  <a:tcPr anchor="ctr">
                    <a:solidFill>
                      <a:srgbClr val="00B050"/>
                    </a:solidFill>
                  </a:tcPr>
                </a:tc>
                <a:tc>
                  <a:txBody>
                    <a:bodyPr/>
                    <a:lstStyle/>
                    <a:p>
                      <a:pPr algn="ctr"/>
                      <a:r>
                        <a:rPr lang="en-US" sz="1600" spc="-100" baseline="0" dirty="0"/>
                        <a:t>10</a:t>
                      </a:r>
                      <a:r>
                        <a:rPr lang="en-US" sz="1600" spc="-100" baseline="30000" dirty="0"/>
                        <a:t>-4</a:t>
                      </a:r>
                      <a:br>
                        <a:rPr lang="en-US" sz="1600" spc="-100" baseline="0" dirty="0"/>
                      </a:br>
                      <a:r>
                        <a:rPr lang="en-US" sz="1600" spc="-100" baseline="0" dirty="0"/>
                        <a:t>10</a:t>
                      </a:r>
                      <a:r>
                        <a:rPr lang="en-US" sz="1600" spc="-100" baseline="30000" dirty="0"/>
                        <a:t>-5</a:t>
                      </a:r>
                      <a:br>
                        <a:rPr lang="en-US" sz="1600" spc="-100" baseline="0" dirty="0"/>
                      </a:br>
                      <a:r>
                        <a:rPr lang="en-US" sz="1600" spc="-100" baseline="0" dirty="0"/>
                        <a:t>10</a:t>
                      </a:r>
                      <a:r>
                        <a:rPr lang="en-US" sz="1600" spc="-100" baseline="30000" dirty="0"/>
                        <a:t>-6</a:t>
                      </a:r>
                      <a:br>
                        <a:rPr lang="en-US" sz="1600" spc="-100" baseline="0" dirty="0"/>
                      </a:br>
                      <a:r>
                        <a:rPr lang="en-US" sz="1600" spc="-100" baseline="0" dirty="0"/>
                        <a:t>10</a:t>
                      </a:r>
                      <a:r>
                        <a:rPr lang="en-US" sz="1600" spc="-100" baseline="30000" dirty="0"/>
                        <a:t>-7</a:t>
                      </a:r>
                    </a:p>
                  </a:txBody>
                  <a:tcPr>
                    <a:solidFill>
                      <a:srgbClr val="00B050"/>
                    </a:solidFill>
                  </a:tcPr>
                </a:tc>
                <a:tc>
                  <a:txBody>
                    <a:bodyPr/>
                    <a:lstStyle/>
                    <a:p>
                      <a:r>
                        <a:rPr lang="en-US" sz="1600" spc="-100" baseline="0" dirty="0"/>
                        <a:t>0.0 001</a:t>
                      </a:r>
                      <a:br>
                        <a:rPr lang="en-US" sz="1600" spc="-100" baseline="0" dirty="0"/>
                      </a:br>
                      <a:r>
                        <a:rPr lang="en-US" sz="1600" spc="-100" baseline="0" dirty="0"/>
                        <a:t>0.00 001</a:t>
                      </a:r>
                      <a:br>
                        <a:rPr lang="en-US" sz="1600" spc="-100" baseline="0" dirty="0"/>
                      </a:br>
                      <a:r>
                        <a:rPr lang="en-US" sz="1600" spc="-100" baseline="0" dirty="0"/>
                        <a:t>0.000 001</a:t>
                      </a:r>
                      <a:br>
                        <a:rPr lang="en-US" sz="1600" spc="-100" baseline="0" dirty="0"/>
                      </a:br>
                      <a:r>
                        <a:rPr lang="en-US" sz="1600" spc="-100" baseline="0" dirty="0"/>
                        <a:t>0.0 000 001</a:t>
                      </a:r>
                    </a:p>
                  </a:txBody>
                  <a:tcPr>
                    <a:solidFill>
                      <a:srgbClr val="00B050"/>
                    </a:solidFill>
                  </a:tcPr>
                </a:tc>
                <a:extLst>
                  <a:ext uri="{0D108BD9-81ED-4DB2-BD59-A6C34878D82A}">
                    <a16:rowId xmlns:a16="http://schemas.microsoft.com/office/drawing/2014/main" val="10003"/>
                  </a:ext>
                </a:extLst>
              </a:tr>
              <a:tr h="797723">
                <a:tc>
                  <a:txBody>
                    <a:bodyPr/>
                    <a:lstStyle/>
                    <a:p>
                      <a:pPr algn="ctr"/>
                      <a:r>
                        <a:rPr lang="en-US" sz="1600" spc="-100" baseline="0" dirty="0"/>
                        <a:t>Atomic-molecular</a:t>
                      </a:r>
                    </a:p>
                  </a:txBody>
                  <a:tcPr anchor="ctr">
                    <a:solidFill>
                      <a:srgbClr val="00B0F0"/>
                    </a:solidFill>
                  </a:tcPr>
                </a:tc>
                <a:tc>
                  <a:txBody>
                    <a:bodyPr/>
                    <a:lstStyle/>
                    <a:p>
                      <a:pPr algn="ctr"/>
                      <a:r>
                        <a:rPr lang="en-US" sz="1600" spc="-100" baseline="0" dirty="0"/>
                        <a:t>10</a:t>
                      </a:r>
                      <a:r>
                        <a:rPr lang="en-US" sz="1600" spc="-100" baseline="30000" dirty="0"/>
                        <a:t>-8</a:t>
                      </a:r>
                      <a:br>
                        <a:rPr lang="en-US" sz="1600" spc="-100" baseline="30000" dirty="0"/>
                      </a:br>
                      <a:r>
                        <a:rPr lang="en-US" sz="1600" spc="-100" baseline="0" dirty="0"/>
                        <a:t>10</a:t>
                      </a:r>
                      <a:r>
                        <a:rPr lang="en-US" sz="1600" spc="-100" baseline="30000" dirty="0"/>
                        <a:t>-9</a:t>
                      </a:r>
                      <a:br>
                        <a:rPr lang="en-US" sz="1600" spc="-100" baseline="30000" dirty="0"/>
                      </a:br>
                      <a:r>
                        <a:rPr lang="en-US" sz="1600" spc="-100" baseline="0" dirty="0"/>
                        <a:t>Smaller</a:t>
                      </a:r>
                    </a:p>
                  </a:txBody>
                  <a:tcPr>
                    <a:solidFill>
                      <a:srgbClr val="00B0F0"/>
                    </a:solidFill>
                  </a:tcPr>
                </a:tc>
                <a:tc>
                  <a:txBody>
                    <a:bodyPr/>
                    <a:lstStyle/>
                    <a:p>
                      <a:r>
                        <a:rPr lang="en-US" sz="1600" spc="-100" baseline="0" dirty="0"/>
                        <a:t>0.00 000 001</a:t>
                      </a:r>
                      <a:br>
                        <a:rPr lang="en-US" sz="1600" spc="-100" baseline="0" dirty="0"/>
                      </a:br>
                      <a:r>
                        <a:rPr lang="en-US" sz="1600" spc="-100" baseline="0" dirty="0"/>
                        <a:t>0.000 000 001</a:t>
                      </a:r>
                      <a:br>
                        <a:rPr lang="en-US" sz="1600" spc="-100" baseline="0" dirty="0"/>
                      </a:br>
                      <a:r>
                        <a:rPr lang="en-US" sz="1600" spc="-100" baseline="0" dirty="0"/>
                        <a:t>Smaller</a:t>
                      </a:r>
                    </a:p>
                  </a:txBody>
                  <a:tcPr>
                    <a:solidFill>
                      <a:srgbClr val="00B0F0"/>
                    </a:solidFill>
                  </a:tcPr>
                </a:tc>
                <a:extLst>
                  <a:ext uri="{0D108BD9-81ED-4DB2-BD59-A6C34878D82A}">
                    <a16:rowId xmlns:a16="http://schemas.microsoft.com/office/drawing/2014/main" val="10004"/>
                  </a:ext>
                </a:extLst>
              </a:tr>
            </a:tbl>
          </a:graphicData>
        </a:graphic>
      </p:graphicFrame>
      <p:sp>
        <p:nvSpPr>
          <p:cNvPr id="8" name="AutoShape 15"/>
          <p:cNvSpPr>
            <a:spLocks noChangeArrowheads="1"/>
          </p:cNvSpPr>
          <p:nvPr/>
        </p:nvSpPr>
        <p:spPr bwMode="auto">
          <a:xfrm flipH="1">
            <a:off x="1713520" y="3315601"/>
            <a:ext cx="247653" cy="226796"/>
          </a:xfrm>
          <a:prstGeom prst="leftArrow">
            <a:avLst>
              <a:gd name="adj1" fmla="val 50000"/>
              <a:gd name="adj2" fmla="val 37500"/>
            </a:avLst>
          </a:prstGeom>
          <a:solidFill>
            <a:srgbClr val="C00000"/>
          </a:solidFill>
          <a:ln>
            <a:noFill/>
          </a:ln>
        </p:spPr>
        <p:txBody>
          <a:bodyPr wrap="none" anchor="ctr"/>
          <a:lstStyle/>
          <a:p>
            <a:endParaRPr lang="en-US">
              <a:latin typeface="Arial" panose="020B0604020202020204" pitchFamily="34" charset="0"/>
              <a:cs typeface="Arial" panose="020B0604020202020204" pitchFamily="34" charset="0"/>
            </a:endParaRPr>
          </a:p>
        </p:txBody>
      </p:sp>
      <p:sp>
        <p:nvSpPr>
          <p:cNvPr id="10" name="Rectangle 9"/>
          <p:cNvSpPr/>
          <p:nvPr/>
        </p:nvSpPr>
        <p:spPr>
          <a:xfrm>
            <a:off x="4227139" y="5791797"/>
            <a:ext cx="4152900" cy="400050"/>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0"/>
          <p:cNvSpPr txBox="1">
            <a:spLocks noChangeArrowheads="1"/>
          </p:cNvSpPr>
          <p:nvPr/>
        </p:nvSpPr>
        <p:spPr bwMode="auto">
          <a:xfrm>
            <a:off x="4227137" y="5790652"/>
            <a:ext cx="4152900" cy="40005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spcBef>
                <a:spcPct val="50000"/>
              </a:spcBef>
            </a:pPr>
            <a:r>
              <a:rPr lang="en-US" altLang="zh-CN" sz="2000" b="1" spc="-100" dirty="0">
                <a:latin typeface="Arial" panose="020B0604020202020204" pitchFamily="34" charset="0"/>
                <a:cs typeface="Arial" panose="020B0604020202020204" pitchFamily="34" charset="0"/>
              </a:rPr>
              <a:t>Scale: 10</a:t>
            </a:r>
            <a:r>
              <a:rPr lang="en-US" altLang="zh-CN" sz="2000" b="1" spc="-100" baseline="30000" dirty="0">
                <a:latin typeface="Arial" panose="020B0604020202020204" pitchFamily="34" charset="0"/>
                <a:cs typeface="Arial" panose="020B0604020202020204" pitchFamily="34" charset="0"/>
              </a:rPr>
              <a:t>0</a:t>
            </a:r>
            <a:r>
              <a:rPr lang="en-US" altLang="zh-CN" sz="2000" b="1" spc="-100" dirty="0">
                <a:latin typeface="Arial" panose="020B0604020202020204" pitchFamily="34" charset="0"/>
                <a:cs typeface="Arial" panose="020B0604020202020204" pitchFamily="34" charset="0"/>
              </a:rPr>
              <a:t> meters = 1 meters </a:t>
            </a:r>
          </a:p>
        </p:txBody>
      </p:sp>
      <p:sp>
        <p:nvSpPr>
          <p:cNvPr id="14" name="-1"/>
          <p:cNvSpPr txBox="1">
            <a:spLocks noChangeArrowheads="1"/>
          </p:cNvSpPr>
          <p:nvPr/>
        </p:nvSpPr>
        <p:spPr bwMode="auto">
          <a:xfrm>
            <a:off x="4228120" y="5790652"/>
            <a:ext cx="4152900" cy="40005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spcBef>
                <a:spcPct val="50000"/>
              </a:spcBef>
            </a:pPr>
            <a:r>
              <a:rPr lang="en-US" altLang="zh-CN" sz="2000" b="1" spc="-100" dirty="0">
                <a:latin typeface="Arial" panose="020B0604020202020204" pitchFamily="34" charset="0"/>
                <a:cs typeface="Arial" panose="020B0604020202020204" pitchFamily="34" charset="0"/>
              </a:rPr>
              <a:t>Scale: 10</a:t>
            </a:r>
            <a:r>
              <a:rPr lang="en-US" altLang="zh-CN" sz="2000" b="1" spc="-100" baseline="30000" dirty="0">
                <a:latin typeface="Arial" panose="020B0604020202020204" pitchFamily="34" charset="0"/>
                <a:cs typeface="Arial" panose="020B0604020202020204" pitchFamily="34" charset="0"/>
              </a:rPr>
              <a:t>-1</a:t>
            </a:r>
            <a:r>
              <a:rPr lang="en-US" altLang="zh-CN" sz="2000" b="1" spc="-100" dirty="0">
                <a:latin typeface="Arial" panose="020B0604020202020204" pitchFamily="34" charset="0"/>
                <a:cs typeface="Arial" panose="020B0604020202020204" pitchFamily="34" charset="0"/>
              </a:rPr>
              <a:t> meters = 0.1 meters </a:t>
            </a:r>
          </a:p>
        </p:txBody>
      </p:sp>
      <p:sp>
        <p:nvSpPr>
          <p:cNvPr id="15" name="-2"/>
          <p:cNvSpPr txBox="1">
            <a:spLocks noChangeArrowheads="1"/>
          </p:cNvSpPr>
          <p:nvPr/>
        </p:nvSpPr>
        <p:spPr bwMode="auto">
          <a:xfrm>
            <a:off x="4227135" y="5790652"/>
            <a:ext cx="4152900" cy="40005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spcBef>
                <a:spcPct val="50000"/>
              </a:spcBef>
            </a:pPr>
            <a:r>
              <a:rPr lang="en-US" altLang="zh-CN" sz="2000" b="1" spc="-100" dirty="0">
                <a:latin typeface="Arial" panose="020B0604020202020204" pitchFamily="34" charset="0"/>
                <a:cs typeface="Arial" panose="020B0604020202020204" pitchFamily="34" charset="0"/>
              </a:rPr>
              <a:t>Scale: 10</a:t>
            </a:r>
            <a:r>
              <a:rPr lang="en-US" altLang="zh-CN" sz="2000" b="1" spc="-100" baseline="30000" dirty="0">
                <a:latin typeface="Arial" panose="020B0604020202020204" pitchFamily="34" charset="0"/>
                <a:cs typeface="Arial" panose="020B0604020202020204" pitchFamily="34" charset="0"/>
              </a:rPr>
              <a:t>-2</a:t>
            </a:r>
            <a:r>
              <a:rPr lang="en-US" altLang="zh-CN" sz="2000" b="1" spc="-100" dirty="0">
                <a:latin typeface="Arial" panose="020B0604020202020204" pitchFamily="34" charset="0"/>
                <a:cs typeface="Arial" panose="020B0604020202020204" pitchFamily="34" charset="0"/>
              </a:rPr>
              <a:t> meters = 0.01 meters </a:t>
            </a:r>
          </a:p>
        </p:txBody>
      </p:sp>
      <p:sp>
        <p:nvSpPr>
          <p:cNvPr id="16" name="-3"/>
          <p:cNvSpPr txBox="1">
            <a:spLocks noChangeArrowheads="1"/>
          </p:cNvSpPr>
          <p:nvPr/>
        </p:nvSpPr>
        <p:spPr bwMode="auto">
          <a:xfrm>
            <a:off x="4227134" y="5790652"/>
            <a:ext cx="4152900" cy="40005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spcBef>
                <a:spcPct val="50000"/>
              </a:spcBef>
            </a:pPr>
            <a:r>
              <a:rPr lang="en-US" altLang="zh-CN" sz="2000" b="1" spc="-100" dirty="0">
                <a:latin typeface="Arial" panose="020B0604020202020204" pitchFamily="34" charset="0"/>
                <a:cs typeface="Arial" panose="020B0604020202020204" pitchFamily="34" charset="0"/>
              </a:rPr>
              <a:t>Scale: 10</a:t>
            </a:r>
            <a:r>
              <a:rPr lang="en-US" altLang="zh-CN" sz="2000" b="1" spc="-100" baseline="30000" dirty="0">
                <a:latin typeface="Arial" panose="020B0604020202020204" pitchFamily="34" charset="0"/>
                <a:cs typeface="Arial" panose="020B0604020202020204" pitchFamily="34" charset="0"/>
              </a:rPr>
              <a:t>-3</a:t>
            </a:r>
            <a:r>
              <a:rPr lang="en-US" altLang="zh-CN" sz="2000" b="1" spc="-100" dirty="0">
                <a:latin typeface="Arial" panose="020B0604020202020204" pitchFamily="34" charset="0"/>
                <a:cs typeface="Arial" panose="020B0604020202020204" pitchFamily="34" charset="0"/>
              </a:rPr>
              <a:t> meters = 0.001 meters </a:t>
            </a:r>
          </a:p>
        </p:txBody>
      </p:sp>
      <p:sp>
        <p:nvSpPr>
          <p:cNvPr id="17" name="-4"/>
          <p:cNvSpPr txBox="1">
            <a:spLocks noChangeArrowheads="1"/>
          </p:cNvSpPr>
          <p:nvPr/>
        </p:nvSpPr>
        <p:spPr bwMode="auto">
          <a:xfrm>
            <a:off x="4228120" y="5790622"/>
            <a:ext cx="4152900" cy="40011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spcBef>
                <a:spcPct val="50000"/>
              </a:spcBef>
            </a:pPr>
            <a:r>
              <a:rPr lang="en-US" altLang="zh-CN" sz="2000" b="1" spc="-100" dirty="0">
                <a:latin typeface="Arial" panose="020B0604020202020204" pitchFamily="34" charset="0"/>
                <a:cs typeface="Arial" panose="020B0604020202020204" pitchFamily="34" charset="0"/>
              </a:rPr>
              <a:t>Scale: 10</a:t>
            </a:r>
            <a:r>
              <a:rPr lang="en-US" altLang="zh-CN" sz="2000" b="1" spc="-100" baseline="30000" dirty="0">
                <a:latin typeface="Arial" panose="020B0604020202020204" pitchFamily="34" charset="0"/>
                <a:cs typeface="Arial" panose="020B0604020202020204" pitchFamily="34" charset="0"/>
              </a:rPr>
              <a:t>-4</a:t>
            </a:r>
            <a:r>
              <a:rPr lang="en-US" altLang="zh-CN" sz="2000" b="1" spc="-100" dirty="0">
                <a:latin typeface="Arial" panose="020B0604020202020204" pitchFamily="34" charset="0"/>
                <a:cs typeface="Arial" panose="020B0604020202020204" pitchFamily="34" charset="0"/>
              </a:rPr>
              <a:t> meters = 0.0 001 meters </a:t>
            </a:r>
          </a:p>
        </p:txBody>
      </p:sp>
      <p:sp>
        <p:nvSpPr>
          <p:cNvPr id="18" name="-5"/>
          <p:cNvSpPr txBox="1">
            <a:spLocks noChangeArrowheads="1"/>
          </p:cNvSpPr>
          <p:nvPr/>
        </p:nvSpPr>
        <p:spPr bwMode="auto">
          <a:xfrm>
            <a:off x="4227134" y="5790622"/>
            <a:ext cx="4152900" cy="40011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spcBef>
                <a:spcPct val="50000"/>
              </a:spcBef>
            </a:pPr>
            <a:r>
              <a:rPr lang="en-US" altLang="zh-CN" sz="2000" b="1" spc="-100" dirty="0">
                <a:latin typeface="Arial" panose="020B0604020202020204" pitchFamily="34" charset="0"/>
                <a:cs typeface="Arial" panose="020B0604020202020204" pitchFamily="34" charset="0"/>
              </a:rPr>
              <a:t>Scale: 10</a:t>
            </a:r>
            <a:r>
              <a:rPr lang="en-US" altLang="zh-CN" sz="2000" b="1" spc="-100" baseline="30000" dirty="0">
                <a:latin typeface="Arial" panose="020B0604020202020204" pitchFamily="34" charset="0"/>
                <a:cs typeface="Arial" panose="020B0604020202020204" pitchFamily="34" charset="0"/>
              </a:rPr>
              <a:t>-5</a:t>
            </a:r>
            <a:r>
              <a:rPr lang="en-US" altLang="zh-CN" sz="2000" b="1" spc="-100" dirty="0">
                <a:latin typeface="Arial" panose="020B0604020202020204" pitchFamily="34" charset="0"/>
                <a:cs typeface="Arial" panose="020B0604020202020204" pitchFamily="34" charset="0"/>
              </a:rPr>
              <a:t> meters = 0.00 001 meters </a:t>
            </a:r>
          </a:p>
        </p:txBody>
      </p:sp>
      <p:sp>
        <p:nvSpPr>
          <p:cNvPr id="19" name="-6"/>
          <p:cNvSpPr txBox="1">
            <a:spLocks noChangeArrowheads="1"/>
          </p:cNvSpPr>
          <p:nvPr/>
        </p:nvSpPr>
        <p:spPr bwMode="auto">
          <a:xfrm>
            <a:off x="4227134" y="5790592"/>
            <a:ext cx="4152900" cy="707886"/>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spcBef>
                <a:spcPct val="50000"/>
              </a:spcBef>
            </a:pPr>
            <a:r>
              <a:rPr lang="en-US" altLang="zh-CN" sz="2000" b="1" spc="-100" dirty="0">
                <a:latin typeface="Arial" panose="020B0604020202020204" pitchFamily="34" charset="0"/>
                <a:cs typeface="Arial" panose="020B0604020202020204" pitchFamily="34" charset="0"/>
              </a:rPr>
              <a:t>Scale: 10</a:t>
            </a:r>
            <a:r>
              <a:rPr lang="en-US" altLang="zh-CN" sz="2000" b="1" spc="-100" baseline="30000" dirty="0">
                <a:latin typeface="Arial" panose="020B0604020202020204" pitchFamily="34" charset="0"/>
                <a:cs typeface="Arial" panose="020B0604020202020204" pitchFamily="34" charset="0"/>
              </a:rPr>
              <a:t>-6</a:t>
            </a:r>
            <a:r>
              <a:rPr lang="en-US" altLang="zh-CN" sz="2000" b="1" spc="-100" dirty="0">
                <a:latin typeface="Arial" panose="020B0604020202020204" pitchFamily="34" charset="0"/>
                <a:cs typeface="Arial" panose="020B0604020202020204" pitchFamily="34" charset="0"/>
              </a:rPr>
              <a:t> meters = 0.000 001 meters </a:t>
            </a:r>
          </a:p>
        </p:txBody>
      </p:sp>
      <p:sp>
        <p:nvSpPr>
          <p:cNvPr id="20" name="-7"/>
          <p:cNvSpPr txBox="1">
            <a:spLocks noChangeArrowheads="1"/>
          </p:cNvSpPr>
          <p:nvPr/>
        </p:nvSpPr>
        <p:spPr bwMode="auto">
          <a:xfrm>
            <a:off x="4227134" y="5790592"/>
            <a:ext cx="4152900" cy="707886"/>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spcBef>
                <a:spcPct val="50000"/>
              </a:spcBef>
            </a:pPr>
            <a:r>
              <a:rPr lang="en-US" altLang="zh-CN" sz="2000" b="1" spc="-100" dirty="0">
                <a:latin typeface="Arial" panose="020B0604020202020204" pitchFamily="34" charset="0"/>
                <a:cs typeface="Arial" panose="020B0604020202020204" pitchFamily="34" charset="0"/>
              </a:rPr>
              <a:t>Scale: 10</a:t>
            </a:r>
            <a:r>
              <a:rPr lang="en-US" altLang="zh-CN" sz="2000" b="1" spc="-100" baseline="30000" dirty="0">
                <a:latin typeface="Arial" panose="020B0604020202020204" pitchFamily="34" charset="0"/>
                <a:cs typeface="Arial" panose="020B0604020202020204" pitchFamily="34" charset="0"/>
              </a:rPr>
              <a:t>-7</a:t>
            </a:r>
            <a:r>
              <a:rPr lang="en-US" altLang="zh-CN" sz="2000" b="1" spc="-100" dirty="0">
                <a:latin typeface="Arial" panose="020B0604020202020204" pitchFamily="34" charset="0"/>
                <a:cs typeface="Arial" panose="020B0604020202020204" pitchFamily="34" charset="0"/>
              </a:rPr>
              <a:t> meters = 0.0 000 001 meters </a:t>
            </a:r>
          </a:p>
        </p:txBody>
      </p:sp>
      <p:sp>
        <p:nvSpPr>
          <p:cNvPr id="21" name="-8"/>
          <p:cNvSpPr txBox="1">
            <a:spLocks noChangeArrowheads="1"/>
          </p:cNvSpPr>
          <p:nvPr/>
        </p:nvSpPr>
        <p:spPr bwMode="auto">
          <a:xfrm>
            <a:off x="4227134" y="5789984"/>
            <a:ext cx="4152900" cy="707886"/>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spcBef>
                <a:spcPct val="50000"/>
              </a:spcBef>
            </a:pPr>
            <a:r>
              <a:rPr lang="en-US" altLang="zh-CN" sz="2000" b="1" spc="-100" dirty="0">
                <a:latin typeface="Arial" panose="020B0604020202020204" pitchFamily="34" charset="0"/>
                <a:cs typeface="Arial" panose="020B0604020202020204" pitchFamily="34" charset="0"/>
              </a:rPr>
              <a:t>Scale: 10</a:t>
            </a:r>
            <a:r>
              <a:rPr lang="en-US" altLang="zh-CN" sz="2000" b="1" spc="-100" baseline="30000" dirty="0">
                <a:latin typeface="Arial" panose="020B0604020202020204" pitchFamily="34" charset="0"/>
                <a:cs typeface="Arial" panose="020B0604020202020204" pitchFamily="34" charset="0"/>
              </a:rPr>
              <a:t>-8</a:t>
            </a:r>
            <a:r>
              <a:rPr lang="en-US" altLang="zh-CN" sz="2000" b="1" spc="-100" dirty="0">
                <a:latin typeface="Arial" panose="020B0604020202020204" pitchFamily="34" charset="0"/>
                <a:cs typeface="Arial" panose="020B0604020202020204" pitchFamily="34" charset="0"/>
              </a:rPr>
              <a:t> meters = 0.00 000 001 meters </a:t>
            </a:r>
          </a:p>
        </p:txBody>
      </p:sp>
      <p:sp>
        <p:nvSpPr>
          <p:cNvPr id="22" name="-9"/>
          <p:cNvSpPr txBox="1">
            <a:spLocks noChangeArrowheads="1"/>
          </p:cNvSpPr>
          <p:nvPr/>
        </p:nvSpPr>
        <p:spPr bwMode="auto">
          <a:xfrm>
            <a:off x="4228120" y="5789984"/>
            <a:ext cx="4152900" cy="707886"/>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spcBef>
                <a:spcPct val="50000"/>
              </a:spcBef>
            </a:pPr>
            <a:r>
              <a:rPr lang="en-US" altLang="zh-CN" sz="2000" b="1" spc="-100" dirty="0">
                <a:latin typeface="Arial" panose="020B0604020202020204" pitchFamily="34" charset="0"/>
                <a:cs typeface="Arial" panose="020B0604020202020204" pitchFamily="34" charset="0"/>
              </a:rPr>
              <a:t>Scale: 10</a:t>
            </a:r>
            <a:r>
              <a:rPr lang="en-US" altLang="zh-CN" sz="2000" b="1" spc="-100" baseline="30000" dirty="0">
                <a:latin typeface="Arial" panose="020B0604020202020204" pitchFamily="34" charset="0"/>
                <a:cs typeface="Arial" panose="020B0604020202020204" pitchFamily="34" charset="0"/>
              </a:rPr>
              <a:t>-9</a:t>
            </a:r>
            <a:r>
              <a:rPr lang="en-US" altLang="zh-CN" sz="2000" b="1" spc="-100" dirty="0">
                <a:latin typeface="Arial" panose="020B0604020202020204" pitchFamily="34" charset="0"/>
                <a:cs typeface="Arial" panose="020B0604020202020204" pitchFamily="34" charset="0"/>
              </a:rPr>
              <a:t> meters = 0.000 000 001 meters </a:t>
            </a:r>
          </a:p>
        </p:txBody>
      </p:sp>
      <p:pic>
        <p:nvPicPr>
          <p:cNvPr id="23" name="plant"/>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955805" y="1394618"/>
            <a:ext cx="2695555"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leaf"/>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529966" y="1443171"/>
            <a:ext cx="3547234" cy="397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cell"/>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4269202" y="1394618"/>
            <a:ext cx="4068762"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cellulose" descr="C:\Users\Public\Documents\for JJ\Systems &amp; Scale\molecules\cellulose0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6320" y="1959821"/>
            <a:ext cx="4900845" cy="2938355"/>
          </a:xfrm>
          <a:prstGeom prst="rect">
            <a:avLst/>
          </a:prstGeom>
          <a:noFill/>
          <a:extLst>
            <a:ext uri="{909E8E84-426E-40DD-AFC4-6F175D3DCCD1}">
              <a14:hiddenFill xmlns:a14="http://schemas.microsoft.com/office/drawing/2010/main">
                <a:solidFill>
                  <a:srgbClr val="FFFFFF"/>
                </a:solidFill>
              </a14:hiddenFill>
            </a:ext>
          </a:extLst>
        </p:spPr>
      </p:pic>
      <p:pic>
        <p:nvPicPr>
          <p:cNvPr id="1027" name="glucose" descr="C:\Users\Public\Documents\for JJ\Systems &amp; Scale\molecules\glucose labeled06.5.png"/>
          <p:cNvPicPr>
            <a:picLocks noChangeAspect="1" noChangeArrowheads="1"/>
          </p:cNvPicPr>
          <p:nvPr/>
        </p:nvPicPr>
        <p:blipFill rotWithShape="1">
          <a:blip r:embed="rId7">
            <a:extLst>
              <a:ext uri="{28A0092B-C50C-407E-A947-70E740481C1C}">
                <a14:useLocalDpi xmlns:a14="http://schemas.microsoft.com/office/drawing/2010/main" val="0"/>
              </a:ext>
            </a:extLst>
          </a:blip>
          <a:srcRect l="20453" r="45207" b="45935"/>
          <a:stretch/>
        </p:blipFill>
        <p:spPr bwMode="auto">
          <a:xfrm>
            <a:off x="4821652" y="1719246"/>
            <a:ext cx="3255548" cy="3419503"/>
          </a:xfrm>
          <a:prstGeom prst="rect">
            <a:avLst/>
          </a:prstGeom>
          <a:noFill/>
          <a:extLst>
            <a:ext uri="{909E8E84-426E-40DD-AFC4-6F175D3DCCD1}">
              <a14:hiddenFill xmlns:a14="http://schemas.microsoft.com/office/drawing/2010/main">
                <a:solidFill>
                  <a:srgbClr val="FFFFFF"/>
                </a:solidFill>
              </a14:hiddenFill>
            </a:ext>
          </a:extLst>
        </p:spPr>
      </p:pic>
      <p:sp>
        <p:nvSpPr>
          <p:cNvPr id="37" name="Title 2"/>
          <p:cNvSpPr txBox="1">
            <a:spLocks/>
          </p:cNvSpPr>
          <p:nvPr/>
        </p:nvSpPr>
        <p:spPr>
          <a:xfrm>
            <a:off x="457200" y="457200"/>
            <a:ext cx="8229600" cy="619125"/>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atin typeface="Arial" panose="020B0604020202020204" pitchFamily="34" charset="0"/>
                <a:cs typeface="Arial" panose="020B0604020202020204" pitchFamily="34" charset="0"/>
              </a:rPr>
              <a:t>Plant cells are made of molecules</a:t>
            </a:r>
            <a:endParaRPr lang="en-US" dirty="0">
              <a:latin typeface="Arial" panose="020B0604020202020204" pitchFamily="34" charset="0"/>
              <a:cs typeface="Arial" panose="020B0604020202020204" pitchFamily="34" charset="0"/>
            </a:endParaRPr>
          </a:p>
        </p:txBody>
      </p:sp>
      <p:sp>
        <p:nvSpPr>
          <p:cNvPr id="38" name="Title 3"/>
          <p:cNvSpPr txBox="1">
            <a:spLocks/>
          </p:cNvSpPr>
          <p:nvPr/>
        </p:nvSpPr>
        <p:spPr>
          <a:xfrm>
            <a:off x="457200" y="457200"/>
            <a:ext cx="8229600" cy="619125"/>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Plant molecules are made of atoms</a:t>
            </a:r>
          </a:p>
        </p:txBody>
      </p:sp>
    </p:spTree>
    <p:extLst>
      <p:ext uri="{BB962C8B-B14F-4D97-AF65-F5344CB8AC3E}">
        <p14:creationId xmlns:p14="http://schemas.microsoft.com/office/powerpoint/2010/main" val="350859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grpId="0" nodeType="clickEffect">
                                  <p:stCondLst>
                                    <p:cond delay="0"/>
                                  </p:stCondLst>
                                  <p:childTnLst>
                                    <p:animMotion origin="layout" path="M 1.94444E-6 -1.85185E-6 L 1.94444E-6 0.06991 " pathEditMode="relative" rAng="0" ptsTypes="AA">
                                      <p:cBhvr>
                                        <p:cTn id="6" dur="1000" fill="hold"/>
                                        <p:tgtEl>
                                          <p:spTgt spid="8"/>
                                        </p:tgtEl>
                                        <p:attrNameLst>
                                          <p:attrName>ppt_x</p:attrName>
                                          <p:attrName>ppt_y</p:attrName>
                                        </p:attrNameLst>
                                      </p:cBhvr>
                                      <p:rCtr x="0" y="3495"/>
                                    </p:animMotion>
                                  </p:childTnLst>
                                </p:cTn>
                              </p:par>
                              <p:par>
                                <p:cTn id="7" presetID="47" presetClass="exit" presetSubtype="0" fill="hold" grpId="0" nodeType="withEffect">
                                  <p:stCondLst>
                                    <p:cond delay="0"/>
                                  </p:stCondLst>
                                  <p:childTnLst>
                                    <p:animEffect transition="out" filter="fade">
                                      <p:cBhvr>
                                        <p:cTn id="8" dur="500"/>
                                        <p:tgtEl>
                                          <p:spTgt spid="13"/>
                                        </p:tgtEl>
                                      </p:cBhvr>
                                    </p:animEffect>
                                    <p:anim calcmode="lin" valueType="num">
                                      <p:cBhvr>
                                        <p:cTn id="9" dur="500"/>
                                        <p:tgtEl>
                                          <p:spTgt spid="13"/>
                                        </p:tgtEl>
                                        <p:attrNameLst>
                                          <p:attrName>ppt_x</p:attrName>
                                        </p:attrNameLst>
                                      </p:cBhvr>
                                      <p:tavLst>
                                        <p:tav tm="0">
                                          <p:val>
                                            <p:strVal val="ppt_x"/>
                                          </p:val>
                                        </p:tav>
                                        <p:tav tm="100000">
                                          <p:val>
                                            <p:strVal val="ppt_x"/>
                                          </p:val>
                                        </p:tav>
                                      </p:tavLst>
                                    </p:anim>
                                    <p:anim calcmode="lin" valueType="num">
                                      <p:cBhvr>
                                        <p:cTn id="10" dur="500"/>
                                        <p:tgtEl>
                                          <p:spTgt spid="13"/>
                                        </p:tgtEl>
                                        <p:attrNameLst>
                                          <p:attrName>ppt_y</p:attrName>
                                        </p:attrNameLst>
                                      </p:cBhvr>
                                      <p:tavLst>
                                        <p:tav tm="0">
                                          <p:val>
                                            <p:strVal val="ppt_y"/>
                                          </p:val>
                                        </p:tav>
                                        <p:tav tm="100000">
                                          <p:val>
                                            <p:strVal val="ppt_y-.1"/>
                                          </p:val>
                                        </p:tav>
                                      </p:tavLst>
                                    </p:anim>
                                    <p:set>
                                      <p:cBhvr>
                                        <p:cTn id="11" dur="1" fill="hold">
                                          <p:stCondLst>
                                            <p:cond delay="499"/>
                                          </p:stCondLst>
                                        </p:cTn>
                                        <p:tgtEl>
                                          <p:spTgt spid="13"/>
                                        </p:tgtEl>
                                        <p:attrNameLst>
                                          <p:attrName>style.visibility</p:attrName>
                                        </p:attrNameLst>
                                      </p:cBhvr>
                                      <p:to>
                                        <p:strVal val="hidden"/>
                                      </p:to>
                                    </p:set>
                                  </p:childTnLst>
                                </p:cTn>
                              </p:par>
                              <p:par>
                                <p:cTn id="12" presetID="42" presetClass="entr" presetSubtype="0" fill="hold" grpId="1"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anim calcmode="lin" valueType="num">
                                      <p:cBhvr>
                                        <p:cTn id="15" dur="500" fill="hold"/>
                                        <p:tgtEl>
                                          <p:spTgt spid="14"/>
                                        </p:tgtEl>
                                        <p:attrNameLst>
                                          <p:attrName>ppt_x</p:attrName>
                                        </p:attrNameLst>
                                      </p:cBhvr>
                                      <p:tavLst>
                                        <p:tav tm="0">
                                          <p:val>
                                            <p:strVal val="#ppt_x"/>
                                          </p:val>
                                        </p:tav>
                                        <p:tav tm="100000">
                                          <p:val>
                                            <p:strVal val="#ppt_x"/>
                                          </p:val>
                                        </p:tav>
                                      </p:tavLst>
                                    </p:anim>
                                    <p:anim calcmode="lin" valueType="num">
                                      <p:cBhvr>
                                        <p:cTn id="16" dur="500" fill="hold"/>
                                        <p:tgtEl>
                                          <p:spTgt spid="14"/>
                                        </p:tgtEl>
                                        <p:attrNameLst>
                                          <p:attrName>ppt_y</p:attrName>
                                        </p:attrNameLst>
                                      </p:cBhvr>
                                      <p:tavLst>
                                        <p:tav tm="0">
                                          <p:val>
                                            <p:strVal val="#ppt_y+.1"/>
                                          </p:val>
                                        </p:tav>
                                        <p:tav tm="100000">
                                          <p:val>
                                            <p:strVal val="#ppt_y"/>
                                          </p:val>
                                        </p:tav>
                                      </p:tavLst>
                                    </p:anim>
                                  </p:childTnLst>
                                </p:cTn>
                              </p:par>
                              <p:par>
                                <p:cTn id="17" presetID="47" presetClass="exit" presetSubtype="0" fill="hold" grpId="0" nodeType="withEffect">
                                  <p:stCondLst>
                                    <p:cond delay="500"/>
                                  </p:stCondLst>
                                  <p:childTnLst>
                                    <p:animEffect transition="out" filter="fade">
                                      <p:cBhvr>
                                        <p:cTn id="18" dur="500"/>
                                        <p:tgtEl>
                                          <p:spTgt spid="14"/>
                                        </p:tgtEl>
                                      </p:cBhvr>
                                    </p:animEffect>
                                    <p:anim calcmode="lin" valueType="num">
                                      <p:cBhvr>
                                        <p:cTn id="19" dur="500"/>
                                        <p:tgtEl>
                                          <p:spTgt spid="14"/>
                                        </p:tgtEl>
                                        <p:attrNameLst>
                                          <p:attrName>ppt_x</p:attrName>
                                        </p:attrNameLst>
                                      </p:cBhvr>
                                      <p:tavLst>
                                        <p:tav tm="0">
                                          <p:val>
                                            <p:strVal val="ppt_x"/>
                                          </p:val>
                                        </p:tav>
                                        <p:tav tm="100000">
                                          <p:val>
                                            <p:strVal val="ppt_x"/>
                                          </p:val>
                                        </p:tav>
                                      </p:tavLst>
                                    </p:anim>
                                    <p:anim calcmode="lin" valueType="num">
                                      <p:cBhvr>
                                        <p:cTn id="20" dur="500"/>
                                        <p:tgtEl>
                                          <p:spTgt spid="14"/>
                                        </p:tgtEl>
                                        <p:attrNameLst>
                                          <p:attrName>ppt_y</p:attrName>
                                        </p:attrNameLst>
                                      </p:cBhvr>
                                      <p:tavLst>
                                        <p:tav tm="0">
                                          <p:val>
                                            <p:strVal val="ppt_y"/>
                                          </p:val>
                                        </p:tav>
                                        <p:tav tm="100000">
                                          <p:val>
                                            <p:strVal val="ppt_y-.1"/>
                                          </p:val>
                                        </p:tav>
                                      </p:tavLst>
                                    </p:anim>
                                    <p:set>
                                      <p:cBhvr>
                                        <p:cTn id="21" dur="1" fill="hold">
                                          <p:stCondLst>
                                            <p:cond delay="499"/>
                                          </p:stCondLst>
                                        </p:cTn>
                                        <p:tgtEl>
                                          <p:spTgt spid="14"/>
                                        </p:tgtEl>
                                        <p:attrNameLst>
                                          <p:attrName>style.visibility</p:attrName>
                                        </p:attrNameLst>
                                      </p:cBhvr>
                                      <p:to>
                                        <p:strVal val="hidden"/>
                                      </p:to>
                                    </p:set>
                                  </p:childTnLst>
                                </p:cTn>
                              </p:par>
                              <p:par>
                                <p:cTn id="22" presetID="42" presetClass="entr" presetSubtype="0" fill="hold" grpId="1" nodeType="with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22" presetClass="exit" presetSubtype="4" fill="hold" nodeType="withEffect">
                                  <p:stCondLst>
                                    <p:cond delay="500"/>
                                  </p:stCondLst>
                                  <p:childTnLst>
                                    <p:animEffect transition="out" filter="wipe(down)">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22" presetClass="entr" presetSubtype="4" fill="hold" nodeType="withEffect">
                                  <p:stCondLst>
                                    <p:cond delay="50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par>
                          <p:cTn id="33" fill="hold">
                            <p:stCondLst>
                              <p:cond delay="1000"/>
                            </p:stCondLst>
                            <p:childTnLst>
                              <p:par>
                                <p:cTn id="34" presetID="42" presetClass="path" presetSubtype="0" fill="hold" grpId="1" nodeType="afterEffect">
                                  <p:stCondLst>
                                    <p:cond delay="0"/>
                                  </p:stCondLst>
                                  <p:childTnLst>
                                    <p:animMotion origin="layout" path="M 1.94444E-6 0.06991 L 1.94444E-6 0.22546 " pathEditMode="relative" rAng="0" ptsTypes="AA">
                                      <p:cBhvr>
                                        <p:cTn id="35" dur="2000" fill="hold"/>
                                        <p:tgtEl>
                                          <p:spTgt spid="8"/>
                                        </p:tgtEl>
                                        <p:attrNameLst>
                                          <p:attrName>ppt_x</p:attrName>
                                          <p:attrName>ppt_y</p:attrName>
                                        </p:attrNameLst>
                                      </p:cBhvr>
                                      <p:rCtr x="0" y="7778"/>
                                    </p:animMotion>
                                  </p:childTnLst>
                                </p:cTn>
                              </p:par>
                              <p:par>
                                <p:cTn id="36" presetID="47" presetClass="exit" presetSubtype="0" fill="hold" grpId="0" nodeType="withEffect">
                                  <p:stCondLst>
                                    <p:cond delay="0"/>
                                  </p:stCondLst>
                                  <p:childTnLst>
                                    <p:animEffect transition="out" filter="fade">
                                      <p:cBhvr>
                                        <p:cTn id="37" dur="500"/>
                                        <p:tgtEl>
                                          <p:spTgt spid="15"/>
                                        </p:tgtEl>
                                      </p:cBhvr>
                                    </p:animEffect>
                                    <p:anim calcmode="lin" valueType="num">
                                      <p:cBhvr>
                                        <p:cTn id="38" dur="500"/>
                                        <p:tgtEl>
                                          <p:spTgt spid="15"/>
                                        </p:tgtEl>
                                        <p:attrNameLst>
                                          <p:attrName>ppt_x</p:attrName>
                                        </p:attrNameLst>
                                      </p:cBhvr>
                                      <p:tavLst>
                                        <p:tav tm="0">
                                          <p:val>
                                            <p:strVal val="ppt_x"/>
                                          </p:val>
                                        </p:tav>
                                        <p:tav tm="100000">
                                          <p:val>
                                            <p:strVal val="ppt_x"/>
                                          </p:val>
                                        </p:tav>
                                      </p:tavLst>
                                    </p:anim>
                                    <p:anim calcmode="lin" valueType="num">
                                      <p:cBhvr>
                                        <p:cTn id="39" dur="500"/>
                                        <p:tgtEl>
                                          <p:spTgt spid="15"/>
                                        </p:tgtEl>
                                        <p:attrNameLst>
                                          <p:attrName>ppt_y</p:attrName>
                                        </p:attrNameLst>
                                      </p:cBhvr>
                                      <p:tavLst>
                                        <p:tav tm="0">
                                          <p:val>
                                            <p:strVal val="ppt_y"/>
                                          </p:val>
                                        </p:tav>
                                        <p:tav tm="100000">
                                          <p:val>
                                            <p:strVal val="ppt_y-.1"/>
                                          </p:val>
                                        </p:tav>
                                      </p:tavLst>
                                    </p:anim>
                                    <p:set>
                                      <p:cBhvr>
                                        <p:cTn id="40" dur="1" fill="hold">
                                          <p:stCondLst>
                                            <p:cond delay="499"/>
                                          </p:stCondLst>
                                        </p:cTn>
                                        <p:tgtEl>
                                          <p:spTgt spid="15"/>
                                        </p:tgtEl>
                                        <p:attrNameLst>
                                          <p:attrName>style.visibility</p:attrName>
                                        </p:attrNameLst>
                                      </p:cBhvr>
                                      <p:to>
                                        <p:strVal val="hidden"/>
                                      </p:to>
                                    </p:set>
                                  </p:childTnLst>
                                </p:cTn>
                              </p:par>
                              <p:par>
                                <p:cTn id="41" presetID="42" presetClass="entr" presetSubtype="0" fill="hold" grpId="1"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anim calcmode="lin" valueType="num">
                                      <p:cBhvr>
                                        <p:cTn id="44" dur="500" fill="hold"/>
                                        <p:tgtEl>
                                          <p:spTgt spid="16"/>
                                        </p:tgtEl>
                                        <p:attrNameLst>
                                          <p:attrName>ppt_x</p:attrName>
                                        </p:attrNameLst>
                                      </p:cBhvr>
                                      <p:tavLst>
                                        <p:tav tm="0">
                                          <p:val>
                                            <p:strVal val="#ppt_x"/>
                                          </p:val>
                                        </p:tav>
                                        <p:tav tm="100000">
                                          <p:val>
                                            <p:strVal val="#ppt_x"/>
                                          </p:val>
                                        </p:tav>
                                      </p:tavLst>
                                    </p:anim>
                                    <p:anim calcmode="lin" valueType="num">
                                      <p:cBhvr>
                                        <p:cTn id="45" dur="500" fill="hold"/>
                                        <p:tgtEl>
                                          <p:spTgt spid="16"/>
                                        </p:tgtEl>
                                        <p:attrNameLst>
                                          <p:attrName>ppt_y</p:attrName>
                                        </p:attrNameLst>
                                      </p:cBhvr>
                                      <p:tavLst>
                                        <p:tav tm="0">
                                          <p:val>
                                            <p:strVal val="#ppt_y+.1"/>
                                          </p:val>
                                        </p:tav>
                                        <p:tav tm="100000">
                                          <p:val>
                                            <p:strVal val="#ppt_y"/>
                                          </p:val>
                                        </p:tav>
                                      </p:tavLst>
                                    </p:anim>
                                  </p:childTnLst>
                                </p:cTn>
                              </p:par>
                              <p:par>
                                <p:cTn id="46" presetID="47" presetClass="exit" presetSubtype="0" fill="hold" grpId="0" nodeType="withEffect">
                                  <p:stCondLst>
                                    <p:cond delay="500"/>
                                  </p:stCondLst>
                                  <p:childTnLst>
                                    <p:animEffect transition="out" filter="fade">
                                      <p:cBhvr>
                                        <p:cTn id="47" dur="500"/>
                                        <p:tgtEl>
                                          <p:spTgt spid="16"/>
                                        </p:tgtEl>
                                      </p:cBhvr>
                                    </p:animEffect>
                                    <p:anim calcmode="lin" valueType="num">
                                      <p:cBhvr>
                                        <p:cTn id="48" dur="500"/>
                                        <p:tgtEl>
                                          <p:spTgt spid="16"/>
                                        </p:tgtEl>
                                        <p:attrNameLst>
                                          <p:attrName>ppt_x</p:attrName>
                                        </p:attrNameLst>
                                      </p:cBhvr>
                                      <p:tavLst>
                                        <p:tav tm="0">
                                          <p:val>
                                            <p:strVal val="ppt_x"/>
                                          </p:val>
                                        </p:tav>
                                        <p:tav tm="100000">
                                          <p:val>
                                            <p:strVal val="ppt_x"/>
                                          </p:val>
                                        </p:tav>
                                      </p:tavLst>
                                    </p:anim>
                                    <p:anim calcmode="lin" valueType="num">
                                      <p:cBhvr>
                                        <p:cTn id="49" dur="500"/>
                                        <p:tgtEl>
                                          <p:spTgt spid="16"/>
                                        </p:tgtEl>
                                        <p:attrNameLst>
                                          <p:attrName>ppt_y</p:attrName>
                                        </p:attrNameLst>
                                      </p:cBhvr>
                                      <p:tavLst>
                                        <p:tav tm="0">
                                          <p:val>
                                            <p:strVal val="ppt_y"/>
                                          </p:val>
                                        </p:tav>
                                        <p:tav tm="100000">
                                          <p:val>
                                            <p:strVal val="ppt_y-.1"/>
                                          </p:val>
                                        </p:tav>
                                      </p:tavLst>
                                    </p:anim>
                                    <p:set>
                                      <p:cBhvr>
                                        <p:cTn id="50" dur="1" fill="hold">
                                          <p:stCondLst>
                                            <p:cond delay="499"/>
                                          </p:stCondLst>
                                        </p:cTn>
                                        <p:tgtEl>
                                          <p:spTgt spid="16"/>
                                        </p:tgtEl>
                                        <p:attrNameLst>
                                          <p:attrName>style.visibility</p:attrName>
                                        </p:attrNameLst>
                                      </p:cBhvr>
                                      <p:to>
                                        <p:strVal val="hidden"/>
                                      </p:to>
                                    </p:set>
                                  </p:childTnLst>
                                </p:cTn>
                              </p:par>
                              <p:par>
                                <p:cTn id="51" presetID="42" presetClass="entr" presetSubtype="0" fill="hold" grpId="1" nodeType="withEffect">
                                  <p:stCondLst>
                                    <p:cond delay="50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anim calcmode="lin" valueType="num">
                                      <p:cBhvr>
                                        <p:cTn id="54" dur="500" fill="hold"/>
                                        <p:tgtEl>
                                          <p:spTgt spid="17"/>
                                        </p:tgtEl>
                                        <p:attrNameLst>
                                          <p:attrName>ppt_x</p:attrName>
                                        </p:attrNameLst>
                                      </p:cBhvr>
                                      <p:tavLst>
                                        <p:tav tm="0">
                                          <p:val>
                                            <p:strVal val="#ppt_x"/>
                                          </p:val>
                                        </p:tav>
                                        <p:tav tm="100000">
                                          <p:val>
                                            <p:strVal val="#ppt_x"/>
                                          </p:val>
                                        </p:tav>
                                      </p:tavLst>
                                    </p:anim>
                                    <p:anim calcmode="lin" valueType="num">
                                      <p:cBhvr>
                                        <p:cTn id="55" dur="500" fill="hold"/>
                                        <p:tgtEl>
                                          <p:spTgt spid="17"/>
                                        </p:tgtEl>
                                        <p:attrNameLst>
                                          <p:attrName>ppt_y</p:attrName>
                                        </p:attrNameLst>
                                      </p:cBhvr>
                                      <p:tavLst>
                                        <p:tav tm="0">
                                          <p:val>
                                            <p:strVal val="#ppt_y+.1"/>
                                          </p:val>
                                        </p:tav>
                                        <p:tav tm="100000">
                                          <p:val>
                                            <p:strVal val="#ppt_y"/>
                                          </p:val>
                                        </p:tav>
                                      </p:tavLst>
                                    </p:anim>
                                  </p:childTnLst>
                                </p:cTn>
                              </p:par>
                              <p:par>
                                <p:cTn id="56" presetID="47" presetClass="exit" presetSubtype="0" fill="hold" grpId="0" nodeType="withEffect">
                                  <p:stCondLst>
                                    <p:cond delay="1000"/>
                                  </p:stCondLst>
                                  <p:childTnLst>
                                    <p:animEffect transition="out" filter="fade">
                                      <p:cBhvr>
                                        <p:cTn id="57" dur="500"/>
                                        <p:tgtEl>
                                          <p:spTgt spid="17"/>
                                        </p:tgtEl>
                                      </p:cBhvr>
                                    </p:animEffect>
                                    <p:anim calcmode="lin" valueType="num">
                                      <p:cBhvr>
                                        <p:cTn id="58" dur="500"/>
                                        <p:tgtEl>
                                          <p:spTgt spid="17"/>
                                        </p:tgtEl>
                                        <p:attrNameLst>
                                          <p:attrName>ppt_x</p:attrName>
                                        </p:attrNameLst>
                                      </p:cBhvr>
                                      <p:tavLst>
                                        <p:tav tm="0">
                                          <p:val>
                                            <p:strVal val="ppt_x"/>
                                          </p:val>
                                        </p:tav>
                                        <p:tav tm="100000">
                                          <p:val>
                                            <p:strVal val="ppt_x"/>
                                          </p:val>
                                        </p:tav>
                                      </p:tavLst>
                                    </p:anim>
                                    <p:anim calcmode="lin" valueType="num">
                                      <p:cBhvr>
                                        <p:cTn id="59" dur="500"/>
                                        <p:tgtEl>
                                          <p:spTgt spid="17"/>
                                        </p:tgtEl>
                                        <p:attrNameLst>
                                          <p:attrName>ppt_y</p:attrName>
                                        </p:attrNameLst>
                                      </p:cBhvr>
                                      <p:tavLst>
                                        <p:tav tm="0">
                                          <p:val>
                                            <p:strVal val="ppt_y"/>
                                          </p:val>
                                        </p:tav>
                                        <p:tav tm="100000">
                                          <p:val>
                                            <p:strVal val="ppt_y-.1"/>
                                          </p:val>
                                        </p:tav>
                                      </p:tavLst>
                                    </p:anim>
                                    <p:set>
                                      <p:cBhvr>
                                        <p:cTn id="60" dur="1" fill="hold">
                                          <p:stCondLst>
                                            <p:cond delay="499"/>
                                          </p:stCondLst>
                                        </p:cTn>
                                        <p:tgtEl>
                                          <p:spTgt spid="17"/>
                                        </p:tgtEl>
                                        <p:attrNameLst>
                                          <p:attrName>style.visibility</p:attrName>
                                        </p:attrNameLst>
                                      </p:cBhvr>
                                      <p:to>
                                        <p:strVal val="hidden"/>
                                      </p:to>
                                    </p:set>
                                  </p:childTnLst>
                                </p:cTn>
                              </p:par>
                              <p:par>
                                <p:cTn id="61" presetID="42" presetClass="entr" presetSubtype="0" fill="hold" grpId="1" nodeType="withEffect">
                                  <p:stCondLst>
                                    <p:cond delay="100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anim calcmode="lin" valueType="num">
                                      <p:cBhvr>
                                        <p:cTn id="64" dur="500" fill="hold"/>
                                        <p:tgtEl>
                                          <p:spTgt spid="18"/>
                                        </p:tgtEl>
                                        <p:attrNameLst>
                                          <p:attrName>ppt_x</p:attrName>
                                        </p:attrNameLst>
                                      </p:cBhvr>
                                      <p:tavLst>
                                        <p:tav tm="0">
                                          <p:val>
                                            <p:strVal val="#ppt_x"/>
                                          </p:val>
                                        </p:tav>
                                        <p:tav tm="100000">
                                          <p:val>
                                            <p:strVal val="#ppt_x"/>
                                          </p:val>
                                        </p:tav>
                                      </p:tavLst>
                                    </p:anim>
                                    <p:anim calcmode="lin" valueType="num">
                                      <p:cBhvr>
                                        <p:cTn id="65" dur="500" fill="hold"/>
                                        <p:tgtEl>
                                          <p:spTgt spid="18"/>
                                        </p:tgtEl>
                                        <p:attrNameLst>
                                          <p:attrName>ppt_y</p:attrName>
                                        </p:attrNameLst>
                                      </p:cBhvr>
                                      <p:tavLst>
                                        <p:tav tm="0">
                                          <p:val>
                                            <p:strVal val="#ppt_y+.1"/>
                                          </p:val>
                                        </p:tav>
                                        <p:tav tm="100000">
                                          <p:val>
                                            <p:strVal val="#ppt_y"/>
                                          </p:val>
                                        </p:tav>
                                      </p:tavLst>
                                    </p:anim>
                                  </p:childTnLst>
                                </p:cTn>
                              </p:par>
                              <p:par>
                                <p:cTn id="66" presetID="47" presetClass="exit" presetSubtype="0" fill="hold" grpId="0" nodeType="withEffect">
                                  <p:stCondLst>
                                    <p:cond delay="1500"/>
                                  </p:stCondLst>
                                  <p:childTnLst>
                                    <p:animEffect transition="out" filter="fade">
                                      <p:cBhvr>
                                        <p:cTn id="67" dur="500"/>
                                        <p:tgtEl>
                                          <p:spTgt spid="18"/>
                                        </p:tgtEl>
                                      </p:cBhvr>
                                    </p:animEffect>
                                    <p:anim calcmode="lin" valueType="num">
                                      <p:cBhvr>
                                        <p:cTn id="68" dur="500"/>
                                        <p:tgtEl>
                                          <p:spTgt spid="18"/>
                                        </p:tgtEl>
                                        <p:attrNameLst>
                                          <p:attrName>ppt_x</p:attrName>
                                        </p:attrNameLst>
                                      </p:cBhvr>
                                      <p:tavLst>
                                        <p:tav tm="0">
                                          <p:val>
                                            <p:strVal val="ppt_x"/>
                                          </p:val>
                                        </p:tav>
                                        <p:tav tm="100000">
                                          <p:val>
                                            <p:strVal val="ppt_x"/>
                                          </p:val>
                                        </p:tav>
                                      </p:tavLst>
                                    </p:anim>
                                    <p:anim calcmode="lin" valueType="num">
                                      <p:cBhvr>
                                        <p:cTn id="69" dur="500"/>
                                        <p:tgtEl>
                                          <p:spTgt spid="18"/>
                                        </p:tgtEl>
                                        <p:attrNameLst>
                                          <p:attrName>ppt_y</p:attrName>
                                        </p:attrNameLst>
                                      </p:cBhvr>
                                      <p:tavLst>
                                        <p:tav tm="0">
                                          <p:val>
                                            <p:strVal val="ppt_y"/>
                                          </p:val>
                                        </p:tav>
                                        <p:tav tm="100000">
                                          <p:val>
                                            <p:strVal val="ppt_y-.1"/>
                                          </p:val>
                                        </p:tav>
                                      </p:tavLst>
                                    </p:anim>
                                    <p:set>
                                      <p:cBhvr>
                                        <p:cTn id="70" dur="1" fill="hold">
                                          <p:stCondLst>
                                            <p:cond delay="499"/>
                                          </p:stCondLst>
                                        </p:cTn>
                                        <p:tgtEl>
                                          <p:spTgt spid="18"/>
                                        </p:tgtEl>
                                        <p:attrNameLst>
                                          <p:attrName>style.visibility</p:attrName>
                                        </p:attrNameLst>
                                      </p:cBhvr>
                                      <p:to>
                                        <p:strVal val="hidden"/>
                                      </p:to>
                                    </p:set>
                                  </p:childTnLst>
                                </p:cTn>
                              </p:par>
                              <p:par>
                                <p:cTn id="71" presetID="42" presetClass="entr" presetSubtype="0" fill="hold" grpId="1" nodeType="withEffect">
                                  <p:stCondLst>
                                    <p:cond delay="150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500"/>
                                        <p:tgtEl>
                                          <p:spTgt spid="19"/>
                                        </p:tgtEl>
                                      </p:cBhvr>
                                    </p:animEffect>
                                    <p:anim calcmode="lin" valueType="num">
                                      <p:cBhvr>
                                        <p:cTn id="74" dur="500" fill="hold"/>
                                        <p:tgtEl>
                                          <p:spTgt spid="19"/>
                                        </p:tgtEl>
                                        <p:attrNameLst>
                                          <p:attrName>ppt_x</p:attrName>
                                        </p:attrNameLst>
                                      </p:cBhvr>
                                      <p:tavLst>
                                        <p:tav tm="0">
                                          <p:val>
                                            <p:strVal val="#ppt_x"/>
                                          </p:val>
                                        </p:tav>
                                        <p:tav tm="100000">
                                          <p:val>
                                            <p:strVal val="#ppt_x"/>
                                          </p:val>
                                        </p:tav>
                                      </p:tavLst>
                                    </p:anim>
                                    <p:anim calcmode="lin" valueType="num">
                                      <p:cBhvr>
                                        <p:cTn id="75" dur="500" fill="hold"/>
                                        <p:tgtEl>
                                          <p:spTgt spid="19"/>
                                        </p:tgtEl>
                                        <p:attrNameLst>
                                          <p:attrName>ppt_y</p:attrName>
                                        </p:attrNameLst>
                                      </p:cBhvr>
                                      <p:tavLst>
                                        <p:tav tm="0">
                                          <p:val>
                                            <p:strVal val="#ppt_y+.1"/>
                                          </p:val>
                                        </p:tav>
                                        <p:tav tm="100000">
                                          <p:val>
                                            <p:strVal val="#ppt_y"/>
                                          </p:val>
                                        </p:tav>
                                      </p:tavLst>
                                    </p:anim>
                                  </p:childTnLst>
                                </p:cTn>
                              </p:par>
                              <p:par>
                                <p:cTn id="76" presetID="22" presetClass="exit" presetSubtype="4" fill="hold" nodeType="withEffect">
                                  <p:stCondLst>
                                    <p:cond delay="1500"/>
                                  </p:stCondLst>
                                  <p:childTnLst>
                                    <p:animEffect transition="out" filter="wipe(down)">
                                      <p:cBhvr>
                                        <p:cTn id="77" dur="500"/>
                                        <p:tgtEl>
                                          <p:spTgt spid="24"/>
                                        </p:tgtEl>
                                      </p:cBhvr>
                                    </p:animEffect>
                                    <p:set>
                                      <p:cBhvr>
                                        <p:cTn id="78" dur="1" fill="hold">
                                          <p:stCondLst>
                                            <p:cond delay="499"/>
                                          </p:stCondLst>
                                        </p:cTn>
                                        <p:tgtEl>
                                          <p:spTgt spid="24"/>
                                        </p:tgtEl>
                                        <p:attrNameLst>
                                          <p:attrName>style.visibility</p:attrName>
                                        </p:attrNameLst>
                                      </p:cBhvr>
                                      <p:to>
                                        <p:strVal val="hidden"/>
                                      </p:to>
                                    </p:set>
                                  </p:childTnLst>
                                </p:cTn>
                              </p:par>
                              <p:par>
                                <p:cTn id="79" presetID="22" presetClass="entr" presetSubtype="4" fill="hold" nodeType="withEffect">
                                  <p:stCondLst>
                                    <p:cond delay="1500"/>
                                  </p:stCondLst>
                                  <p:childTnLst>
                                    <p:set>
                                      <p:cBhvr>
                                        <p:cTn id="80" dur="1" fill="hold">
                                          <p:stCondLst>
                                            <p:cond delay="0"/>
                                          </p:stCondLst>
                                        </p:cTn>
                                        <p:tgtEl>
                                          <p:spTgt spid="25"/>
                                        </p:tgtEl>
                                        <p:attrNameLst>
                                          <p:attrName>style.visibility</p:attrName>
                                        </p:attrNameLst>
                                      </p:cBhvr>
                                      <p:to>
                                        <p:strVal val="visible"/>
                                      </p:to>
                                    </p:set>
                                    <p:animEffect transition="in" filter="wipe(down)">
                                      <p:cBhvr>
                                        <p:cTn id="81" dur="5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path" presetSubtype="0" fill="hold" grpId="2" nodeType="clickEffect">
                                  <p:stCondLst>
                                    <p:cond delay="0"/>
                                  </p:stCondLst>
                                  <p:childTnLst>
                                    <p:animMotion origin="layout" path="M 1.94444E-6 0.22546 L 1.94444E-6 0.31667 " pathEditMode="relative" rAng="0" ptsTypes="AA">
                                      <p:cBhvr>
                                        <p:cTn id="85" dur="1500" fill="hold"/>
                                        <p:tgtEl>
                                          <p:spTgt spid="8"/>
                                        </p:tgtEl>
                                        <p:attrNameLst>
                                          <p:attrName>ppt_x</p:attrName>
                                          <p:attrName>ppt_y</p:attrName>
                                        </p:attrNameLst>
                                      </p:cBhvr>
                                      <p:rCtr x="0" y="4560"/>
                                    </p:animMotion>
                                  </p:childTnLst>
                                </p:cTn>
                              </p:par>
                              <p:par>
                                <p:cTn id="86" presetID="10" presetClass="exit" presetSubtype="0" fill="hold" grpId="0" nodeType="withEffect">
                                  <p:stCondLst>
                                    <p:cond delay="0"/>
                                  </p:stCondLst>
                                  <p:childTnLst>
                                    <p:animEffect transition="out" filter="fade">
                                      <p:cBhvr>
                                        <p:cTn id="87" dur="500"/>
                                        <p:tgtEl>
                                          <p:spTgt spid="2"/>
                                        </p:tgtEl>
                                      </p:cBhvr>
                                    </p:animEffect>
                                    <p:set>
                                      <p:cBhvr>
                                        <p:cTn id="88" dur="1" fill="hold">
                                          <p:stCondLst>
                                            <p:cond delay="499"/>
                                          </p:stCondLst>
                                        </p:cTn>
                                        <p:tgtEl>
                                          <p:spTgt spid="2"/>
                                        </p:tgtEl>
                                        <p:attrNameLst>
                                          <p:attrName>style.visibility</p:attrName>
                                        </p:attrNameLst>
                                      </p:cBhvr>
                                      <p:to>
                                        <p:strVal val="hidden"/>
                                      </p:to>
                                    </p:set>
                                  </p:childTnLst>
                                </p:cTn>
                              </p:par>
                              <p:par>
                                <p:cTn id="89" presetID="47" presetClass="exit" presetSubtype="0" fill="hold" grpId="0" nodeType="withEffect">
                                  <p:stCondLst>
                                    <p:cond delay="0"/>
                                  </p:stCondLst>
                                  <p:childTnLst>
                                    <p:animEffect transition="out" filter="fade">
                                      <p:cBhvr>
                                        <p:cTn id="90" dur="500"/>
                                        <p:tgtEl>
                                          <p:spTgt spid="19"/>
                                        </p:tgtEl>
                                      </p:cBhvr>
                                    </p:animEffect>
                                    <p:anim calcmode="lin" valueType="num">
                                      <p:cBhvr>
                                        <p:cTn id="91" dur="500"/>
                                        <p:tgtEl>
                                          <p:spTgt spid="19"/>
                                        </p:tgtEl>
                                        <p:attrNameLst>
                                          <p:attrName>ppt_x</p:attrName>
                                        </p:attrNameLst>
                                      </p:cBhvr>
                                      <p:tavLst>
                                        <p:tav tm="0">
                                          <p:val>
                                            <p:strVal val="ppt_x"/>
                                          </p:val>
                                        </p:tav>
                                        <p:tav tm="100000">
                                          <p:val>
                                            <p:strVal val="ppt_x"/>
                                          </p:val>
                                        </p:tav>
                                      </p:tavLst>
                                    </p:anim>
                                    <p:anim calcmode="lin" valueType="num">
                                      <p:cBhvr>
                                        <p:cTn id="92" dur="500"/>
                                        <p:tgtEl>
                                          <p:spTgt spid="19"/>
                                        </p:tgtEl>
                                        <p:attrNameLst>
                                          <p:attrName>ppt_y</p:attrName>
                                        </p:attrNameLst>
                                      </p:cBhvr>
                                      <p:tavLst>
                                        <p:tav tm="0">
                                          <p:val>
                                            <p:strVal val="ppt_y"/>
                                          </p:val>
                                        </p:tav>
                                        <p:tav tm="100000">
                                          <p:val>
                                            <p:strVal val="ppt_y-.1"/>
                                          </p:val>
                                        </p:tav>
                                      </p:tavLst>
                                    </p:anim>
                                    <p:set>
                                      <p:cBhvr>
                                        <p:cTn id="93" dur="1" fill="hold">
                                          <p:stCondLst>
                                            <p:cond delay="499"/>
                                          </p:stCondLst>
                                        </p:cTn>
                                        <p:tgtEl>
                                          <p:spTgt spid="19"/>
                                        </p:tgtEl>
                                        <p:attrNameLst>
                                          <p:attrName>style.visibility</p:attrName>
                                        </p:attrNameLst>
                                      </p:cBhvr>
                                      <p:to>
                                        <p:strVal val="hidden"/>
                                      </p:to>
                                    </p:set>
                                  </p:childTnLst>
                                </p:cTn>
                              </p:par>
                              <p:par>
                                <p:cTn id="94" presetID="42" presetClass="entr" presetSubtype="0" fill="hold" grpId="1" nodeType="with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500"/>
                                        <p:tgtEl>
                                          <p:spTgt spid="20"/>
                                        </p:tgtEl>
                                      </p:cBhvr>
                                    </p:animEffect>
                                    <p:anim calcmode="lin" valueType="num">
                                      <p:cBhvr>
                                        <p:cTn id="97" dur="500" fill="hold"/>
                                        <p:tgtEl>
                                          <p:spTgt spid="20"/>
                                        </p:tgtEl>
                                        <p:attrNameLst>
                                          <p:attrName>ppt_x</p:attrName>
                                        </p:attrNameLst>
                                      </p:cBhvr>
                                      <p:tavLst>
                                        <p:tav tm="0">
                                          <p:val>
                                            <p:strVal val="#ppt_x"/>
                                          </p:val>
                                        </p:tav>
                                        <p:tav tm="100000">
                                          <p:val>
                                            <p:strVal val="#ppt_x"/>
                                          </p:val>
                                        </p:tav>
                                      </p:tavLst>
                                    </p:anim>
                                    <p:anim calcmode="lin" valueType="num">
                                      <p:cBhvr>
                                        <p:cTn id="98" dur="500" fill="hold"/>
                                        <p:tgtEl>
                                          <p:spTgt spid="20"/>
                                        </p:tgtEl>
                                        <p:attrNameLst>
                                          <p:attrName>ppt_y</p:attrName>
                                        </p:attrNameLst>
                                      </p:cBhvr>
                                      <p:tavLst>
                                        <p:tav tm="0">
                                          <p:val>
                                            <p:strVal val="#ppt_y+.1"/>
                                          </p:val>
                                        </p:tav>
                                        <p:tav tm="100000">
                                          <p:val>
                                            <p:strVal val="#ppt_y"/>
                                          </p:val>
                                        </p:tav>
                                      </p:tavLst>
                                    </p:anim>
                                  </p:childTnLst>
                                </p:cTn>
                              </p:par>
                              <p:par>
                                <p:cTn id="99" presetID="10" presetClass="entr" presetSubtype="0" fill="hold" grpId="0" nodeType="withEffect">
                                  <p:stCondLst>
                                    <p:cond delay="500"/>
                                  </p:stCondLst>
                                  <p:childTnLst>
                                    <p:set>
                                      <p:cBhvr>
                                        <p:cTn id="100" dur="1" fill="hold">
                                          <p:stCondLst>
                                            <p:cond delay="0"/>
                                          </p:stCondLst>
                                        </p:cTn>
                                        <p:tgtEl>
                                          <p:spTgt spid="37"/>
                                        </p:tgtEl>
                                        <p:attrNameLst>
                                          <p:attrName>style.visibility</p:attrName>
                                        </p:attrNameLst>
                                      </p:cBhvr>
                                      <p:to>
                                        <p:strVal val="visible"/>
                                      </p:to>
                                    </p:set>
                                    <p:animEffect transition="in" filter="fade">
                                      <p:cBhvr>
                                        <p:cTn id="101" dur="500"/>
                                        <p:tgtEl>
                                          <p:spTgt spid="37"/>
                                        </p:tgtEl>
                                      </p:cBhvr>
                                    </p:animEffect>
                                  </p:childTnLst>
                                </p:cTn>
                              </p:par>
                              <p:par>
                                <p:cTn id="102" presetID="47" presetClass="exit" presetSubtype="0" fill="hold" grpId="0" nodeType="withEffect">
                                  <p:stCondLst>
                                    <p:cond delay="500"/>
                                  </p:stCondLst>
                                  <p:childTnLst>
                                    <p:animEffect transition="out" filter="fade">
                                      <p:cBhvr>
                                        <p:cTn id="103" dur="500"/>
                                        <p:tgtEl>
                                          <p:spTgt spid="20"/>
                                        </p:tgtEl>
                                      </p:cBhvr>
                                    </p:animEffect>
                                    <p:anim calcmode="lin" valueType="num">
                                      <p:cBhvr>
                                        <p:cTn id="104" dur="500"/>
                                        <p:tgtEl>
                                          <p:spTgt spid="20"/>
                                        </p:tgtEl>
                                        <p:attrNameLst>
                                          <p:attrName>ppt_x</p:attrName>
                                        </p:attrNameLst>
                                      </p:cBhvr>
                                      <p:tavLst>
                                        <p:tav tm="0">
                                          <p:val>
                                            <p:strVal val="ppt_x"/>
                                          </p:val>
                                        </p:tav>
                                        <p:tav tm="100000">
                                          <p:val>
                                            <p:strVal val="ppt_x"/>
                                          </p:val>
                                        </p:tav>
                                      </p:tavLst>
                                    </p:anim>
                                    <p:anim calcmode="lin" valueType="num">
                                      <p:cBhvr>
                                        <p:cTn id="105" dur="500"/>
                                        <p:tgtEl>
                                          <p:spTgt spid="20"/>
                                        </p:tgtEl>
                                        <p:attrNameLst>
                                          <p:attrName>ppt_y</p:attrName>
                                        </p:attrNameLst>
                                      </p:cBhvr>
                                      <p:tavLst>
                                        <p:tav tm="0">
                                          <p:val>
                                            <p:strVal val="ppt_y"/>
                                          </p:val>
                                        </p:tav>
                                        <p:tav tm="100000">
                                          <p:val>
                                            <p:strVal val="ppt_y-.1"/>
                                          </p:val>
                                        </p:tav>
                                      </p:tavLst>
                                    </p:anim>
                                    <p:set>
                                      <p:cBhvr>
                                        <p:cTn id="106" dur="1" fill="hold">
                                          <p:stCondLst>
                                            <p:cond delay="499"/>
                                          </p:stCondLst>
                                        </p:cTn>
                                        <p:tgtEl>
                                          <p:spTgt spid="20"/>
                                        </p:tgtEl>
                                        <p:attrNameLst>
                                          <p:attrName>style.visibility</p:attrName>
                                        </p:attrNameLst>
                                      </p:cBhvr>
                                      <p:to>
                                        <p:strVal val="hidden"/>
                                      </p:to>
                                    </p:set>
                                  </p:childTnLst>
                                </p:cTn>
                              </p:par>
                              <p:par>
                                <p:cTn id="107" presetID="42" presetClass="entr" presetSubtype="0" fill="hold" grpId="1" nodeType="withEffect">
                                  <p:stCondLst>
                                    <p:cond delay="500"/>
                                  </p:stCondLst>
                                  <p:childTnLst>
                                    <p:set>
                                      <p:cBhvr>
                                        <p:cTn id="108" dur="1" fill="hold">
                                          <p:stCondLst>
                                            <p:cond delay="0"/>
                                          </p:stCondLst>
                                        </p:cTn>
                                        <p:tgtEl>
                                          <p:spTgt spid="21"/>
                                        </p:tgtEl>
                                        <p:attrNameLst>
                                          <p:attrName>style.visibility</p:attrName>
                                        </p:attrNameLst>
                                      </p:cBhvr>
                                      <p:to>
                                        <p:strVal val="visible"/>
                                      </p:to>
                                    </p:set>
                                    <p:animEffect transition="in" filter="fade">
                                      <p:cBhvr>
                                        <p:cTn id="109" dur="500"/>
                                        <p:tgtEl>
                                          <p:spTgt spid="21"/>
                                        </p:tgtEl>
                                      </p:cBhvr>
                                    </p:animEffect>
                                    <p:anim calcmode="lin" valueType="num">
                                      <p:cBhvr>
                                        <p:cTn id="110" dur="500" fill="hold"/>
                                        <p:tgtEl>
                                          <p:spTgt spid="21"/>
                                        </p:tgtEl>
                                        <p:attrNameLst>
                                          <p:attrName>ppt_x</p:attrName>
                                        </p:attrNameLst>
                                      </p:cBhvr>
                                      <p:tavLst>
                                        <p:tav tm="0">
                                          <p:val>
                                            <p:strVal val="#ppt_x"/>
                                          </p:val>
                                        </p:tav>
                                        <p:tav tm="100000">
                                          <p:val>
                                            <p:strVal val="#ppt_x"/>
                                          </p:val>
                                        </p:tav>
                                      </p:tavLst>
                                    </p:anim>
                                    <p:anim calcmode="lin" valueType="num">
                                      <p:cBhvr>
                                        <p:cTn id="111" dur="500" fill="hold"/>
                                        <p:tgtEl>
                                          <p:spTgt spid="21"/>
                                        </p:tgtEl>
                                        <p:attrNameLst>
                                          <p:attrName>ppt_y</p:attrName>
                                        </p:attrNameLst>
                                      </p:cBhvr>
                                      <p:tavLst>
                                        <p:tav tm="0">
                                          <p:val>
                                            <p:strVal val="#ppt_y+.1"/>
                                          </p:val>
                                        </p:tav>
                                        <p:tav tm="100000">
                                          <p:val>
                                            <p:strVal val="#ppt_y"/>
                                          </p:val>
                                        </p:tav>
                                      </p:tavLst>
                                    </p:anim>
                                  </p:childTnLst>
                                </p:cTn>
                              </p:par>
                              <p:par>
                                <p:cTn id="112" presetID="22" presetClass="exit" presetSubtype="4" fill="hold" nodeType="withEffect">
                                  <p:stCondLst>
                                    <p:cond delay="500"/>
                                  </p:stCondLst>
                                  <p:childTnLst>
                                    <p:animEffect transition="out" filter="wipe(down)">
                                      <p:cBhvr>
                                        <p:cTn id="113" dur="500"/>
                                        <p:tgtEl>
                                          <p:spTgt spid="25"/>
                                        </p:tgtEl>
                                      </p:cBhvr>
                                    </p:animEffect>
                                    <p:set>
                                      <p:cBhvr>
                                        <p:cTn id="114" dur="1" fill="hold">
                                          <p:stCondLst>
                                            <p:cond delay="499"/>
                                          </p:stCondLst>
                                        </p:cTn>
                                        <p:tgtEl>
                                          <p:spTgt spid="25"/>
                                        </p:tgtEl>
                                        <p:attrNameLst>
                                          <p:attrName>style.visibility</p:attrName>
                                        </p:attrNameLst>
                                      </p:cBhvr>
                                      <p:to>
                                        <p:strVal val="hidden"/>
                                      </p:to>
                                    </p:set>
                                  </p:childTnLst>
                                </p:cTn>
                              </p:par>
                              <p:par>
                                <p:cTn id="115" presetID="22" presetClass="entr" presetSubtype="4" fill="hold" nodeType="withEffect">
                                  <p:stCondLst>
                                    <p:cond delay="500"/>
                                  </p:stCondLst>
                                  <p:childTnLst>
                                    <p:set>
                                      <p:cBhvr>
                                        <p:cTn id="116" dur="1" fill="hold">
                                          <p:stCondLst>
                                            <p:cond delay="0"/>
                                          </p:stCondLst>
                                        </p:cTn>
                                        <p:tgtEl>
                                          <p:spTgt spid="1026"/>
                                        </p:tgtEl>
                                        <p:attrNameLst>
                                          <p:attrName>style.visibility</p:attrName>
                                        </p:attrNameLst>
                                      </p:cBhvr>
                                      <p:to>
                                        <p:strVal val="visible"/>
                                      </p:to>
                                    </p:set>
                                    <p:animEffect transition="in" filter="wipe(down)">
                                      <p:cBhvr>
                                        <p:cTn id="117" dur="500"/>
                                        <p:tgtEl>
                                          <p:spTgt spid="1026"/>
                                        </p:tgtEl>
                                      </p:cBhvr>
                                    </p:animEffect>
                                  </p:childTnLst>
                                </p:cTn>
                              </p:par>
                            </p:childTnLst>
                          </p:cTn>
                        </p:par>
                      </p:childTnLst>
                    </p:cTn>
                  </p:par>
                  <p:par>
                    <p:cTn id="118" fill="hold">
                      <p:stCondLst>
                        <p:cond delay="indefinite"/>
                      </p:stCondLst>
                      <p:childTnLst>
                        <p:par>
                          <p:cTn id="119" fill="hold">
                            <p:stCondLst>
                              <p:cond delay="0"/>
                            </p:stCondLst>
                            <p:childTnLst>
                              <p:par>
                                <p:cTn id="120" presetID="42" presetClass="path" presetSubtype="0" accel="50000" decel="50000" fill="hold" grpId="3" nodeType="clickEffect">
                                  <p:stCondLst>
                                    <p:cond delay="0"/>
                                  </p:stCondLst>
                                  <p:childTnLst>
                                    <p:animMotion origin="layout" path="M 1.94444E-6 0.31667 L 1.94444E-6 0.35 " pathEditMode="relative" rAng="0" ptsTypes="AA">
                                      <p:cBhvr>
                                        <p:cTn id="121" dur="2000" fill="hold"/>
                                        <p:tgtEl>
                                          <p:spTgt spid="8"/>
                                        </p:tgtEl>
                                        <p:attrNameLst>
                                          <p:attrName>ppt_x</p:attrName>
                                          <p:attrName>ppt_y</p:attrName>
                                        </p:attrNameLst>
                                      </p:cBhvr>
                                      <p:rCtr x="0" y="1667"/>
                                    </p:animMotion>
                                  </p:childTnLst>
                                </p:cTn>
                              </p:par>
                              <p:par>
                                <p:cTn id="122" presetID="10" presetClass="exit" presetSubtype="0" fill="hold" grpId="1" nodeType="withEffect">
                                  <p:stCondLst>
                                    <p:cond delay="0"/>
                                  </p:stCondLst>
                                  <p:childTnLst>
                                    <p:animEffect transition="out" filter="fade">
                                      <p:cBhvr>
                                        <p:cTn id="123" dur="500"/>
                                        <p:tgtEl>
                                          <p:spTgt spid="37"/>
                                        </p:tgtEl>
                                      </p:cBhvr>
                                    </p:animEffect>
                                    <p:set>
                                      <p:cBhvr>
                                        <p:cTn id="124" dur="1" fill="hold">
                                          <p:stCondLst>
                                            <p:cond delay="499"/>
                                          </p:stCondLst>
                                        </p:cTn>
                                        <p:tgtEl>
                                          <p:spTgt spid="37"/>
                                        </p:tgtEl>
                                        <p:attrNameLst>
                                          <p:attrName>style.visibility</p:attrName>
                                        </p:attrNameLst>
                                      </p:cBhvr>
                                      <p:to>
                                        <p:strVal val="hidden"/>
                                      </p:to>
                                    </p:set>
                                  </p:childTnLst>
                                </p:cTn>
                              </p:par>
                              <p:par>
                                <p:cTn id="125" presetID="47" presetClass="exit" presetSubtype="0" fill="hold" grpId="0" nodeType="withEffect">
                                  <p:stCondLst>
                                    <p:cond delay="0"/>
                                  </p:stCondLst>
                                  <p:childTnLst>
                                    <p:animEffect transition="out" filter="fade">
                                      <p:cBhvr>
                                        <p:cTn id="126" dur="500"/>
                                        <p:tgtEl>
                                          <p:spTgt spid="21"/>
                                        </p:tgtEl>
                                      </p:cBhvr>
                                    </p:animEffect>
                                    <p:anim calcmode="lin" valueType="num">
                                      <p:cBhvr>
                                        <p:cTn id="127" dur="500"/>
                                        <p:tgtEl>
                                          <p:spTgt spid="21"/>
                                        </p:tgtEl>
                                        <p:attrNameLst>
                                          <p:attrName>ppt_x</p:attrName>
                                        </p:attrNameLst>
                                      </p:cBhvr>
                                      <p:tavLst>
                                        <p:tav tm="0">
                                          <p:val>
                                            <p:strVal val="ppt_x"/>
                                          </p:val>
                                        </p:tav>
                                        <p:tav tm="100000">
                                          <p:val>
                                            <p:strVal val="ppt_x"/>
                                          </p:val>
                                        </p:tav>
                                      </p:tavLst>
                                    </p:anim>
                                    <p:anim calcmode="lin" valueType="num">
                                      <p:cBhvr>
                                        <p:cTn id="128" dur="500"/>
                                        <p:tgtEl>
                                          <p:spTgt spid="21"/>
                                        </p:tgtEl>
                                        <p:attrNameLst>
                                          <p:attrName>ppt_y</p:attrName>
                                        </p:attrNameLst>
                                      </p:cBhvr>
                                      <p:tavLst>
                                        <p:tav tm="0">
                                          <p:val>
                                            <p:strVal val="ppt_y"/>
                                          </p:val>
                                        </p:tav>
                                        <p:tav tm="100000">
                                          <p:val>
                                            <p:strVal val="ppt_y-.1"/>
                                          </p:val>
                                        </p:tav>
                                      </p:tavLst>
                                    </p:anim>
                                    <p:set>
                                      <p:cBhvr>
                                        <p:cTn id="129" dur="1" fill="hold">
                                          <p:stCondLst>
                                            <p:cond delay="499"/>
                                          </p:stCondLst>
                                        </p:cTn>
                                        <p:tgtEl>
                                          <p:spTgt spid="21"/>
                                        </p:tgtEl>
                                        <p:attrNameLst>
                                          <p:attrName>style.visibility</p:attrName>
                                        </p:attrNameLst>
                                      </p:cBhvr>
                                      <p:to>
                                        <p:strVal val="hidden"/>
                                      </p:to>
                                    </p:set>
                                  </p:childTnLst>
                                </p:cTn>
                              </p:par>
                              <p:par>
                                <p:cTn id="130" presetID="42" presetClass="entr" presetSubtype="0" fill="hold" grpId="0" nodeType="withEffect">
                                  <p:stCondLst>
                                    <p:cond delay="0"/>
                                  </p:stCondLst>
                                  <p:childTnLst>
                                    <p:set>
                                      <p:cBhvr>
                                        <p:cTn id="131" dur="1" fill="hold">
                                          <p:stCondLst>
                                            <p:cond delay="0"/>
                                          </p:stCondLst>
                                        </p:cTn>
                                        <p:tgtEl>
                                          <p:spTgt spid="22"/>
                                        </p:tgtEl>
                                        <p:attrNameLst>
                                          <p:attrName>style.visibility</p:attrName>
                                        </p:attrNameLst>
                                      </p:cBhvr>
                                      <p:to>
                                        <p:strVal val="visible"/>
                                      </p:to>
                                    </p:set>
                                    <p:animEffect transition="in" filter="fade">
                                      <p:cBhvr>
                                        <p:cTn id="132" dur="500"/>
                                        <p:tgtEl>
                                          <p:spTgt spid="22"/>
                                        </p:tgtEl>
                                      </p:cBhvr>
                                    </p:animEffect>
                                    <p:anim calcmode="lin" valueType="num">
                                      <p:cBhvr>
                                        <p:cTn id="133" dur="500" fill="hold"/>
                                        <p:tgtEl>
                                          <p:spTgt spid="22"/>
                                        </p:tgtEl>
                                        <p:attrNameLst>
                                          <p:attrName>ppt_x</p:attrName>
                                        </p:attrNameLst>
                                      </p:cBhvr>
                                      <p:tavLst>
                                        <p:tav tm="0">
                                          <p:val>
                                            <p:strVal val="#ppt_x"/>
                                          </p:val>
                                        </p:tav>
                                        <p:tav tm="100000">
                                          <p:val>
                                            <p:strVal val="#ppt_x"/>
                                          </p:val>
                                        </p:tav>
                                      </p:tavLst>
                                    </p:anim>
                                    <p:anim calcmode="lin" valueType="num">
                                      <p:cBhvr>
                                        <p:cTn id="134" dur="500" fill="hold"/>
                                        <p:tgtEl>
                                          <p:spTgt spid="22"/>
                                        </p:tgtEl>
                                        <p:attrNameLst>
                                          <p:attrName>ppt_y</p:attrName>
                                        </p:attrNameLst>
                                      </p:cBhvr>
                                      <p:tavLst>
                                        <p:tav tm="0">
                                          <p:val>
                                            <p:strVal val="#ppt_y+.1"/>
                                          </p:val>
                                        </p:tav>
                                        <p:tav tm="100000">
                                          <p:val>
                                            <p:strVal val="#ppt_y"/>
                                          </p:val>
                                        </p:tav>
                                      </p:tavLst>
                                    </p:anim>
                                  </p:childTnLst>
                                </p:cTn>
                              </p:par>
                              <p:par>
                                <p:cTn id="135" presetID="22" presetClass="exit" presetSubtype="4" fill="hold" nodeType="withEffect">
                                  <p:stCondLst>
                                    <p:cond delay="0"/>
                                  </p:stCondLst>
                                  <p:childTnLst>
                                    <p:animEffect transition="out" filter="wipe(down)">
                                      <p:cBhvr>
                                        <p:cTn id="136" dur="500"/>
                                        <p:tgtEl>
                                          <p:spTgt spid="1026"/>
                                        </p:tgtEl>
                                      </p:cBhvr>
                                    </p:animEffect>
                                    <p:set>
                                      <p:cBhvr>
                                        <p:cTn id="137" dur="1" fill="hold">
                                          <p:stCondLst>
                                            <p:cond delay="499"/>
                                          </p:stCondLst>
                                        </p:cTn>
                                        <p:tgtEl>
                                          <p:spTgt spid="1026"/>
                                        </p:tgtEl>
                                        <p:attrNameLst>
                                          <p:attrName>style.visibility</p:attrName>
                                        </p:attrNameLst>
                                      </p:cBhvr>
                                      <p:to>
                                        <p:strVal val="hidden"/>
                                      </p:to>
                                    </p:set>
                                  </p:childTnLst>
                                </p:cTn>
                              </p:par>
                              <p:par>
                                <p:cTn id="138" presetID="22" presetClass="entr" presetSubtype="4" fill="hold" nodeType="withEffect">
                                  <p:stCondLst>
                                    <p:cond delay="0"/>
                                  </p:stCondLst>
                                  <p:childTnLst>
                                    <p:set>
                                      <p:cBhvr>
                                        <p:cTn id="139" dur="1" fill="hold">
                                          <p:stCondLst>
                                            <p:cond delay="0"/>
                                          </p:stCondLst>
                                        </p:cTn>
                                        <p:tgtEl>
                                          <p:spTgt spid="1027"/>
                                        </p:tgtEl>
                                        <p:attrNameLst>
                                          <p:attrName>style.visibility</p:attrName>
                                        </p:attrNameLst>
                                      </p:cBhvr>
                                      <p:to>
                                        <p:strVal val="visible"/>
                                      </p:to>
                                    </p:set>
                                    <p:animEffect transition="in" filter="wipe(down)">
                                      <p:cBhvr>
                                        <p:cTn id="140" dur="500"/>
                                        <p:tgtEl>
                                          <p:spTgt spid="1027"/>
                                        </p:tgtEl>
                                      </p:cBhvr>
                                    </p:animEffect>
                                  </p:childTnLst>
                                </p:cTn>
                              </p:par>
                              <p:par>
                                <p:cTn id="141" presetID="10" presetClass="entr" presetSubtype="0" fill="hold" grpId="0" nodeType="withEffect">
                                  <p:stCondLst>
                                    <p:cond delay="500"/>
                                  </p:stCondLst>
                                  <p:childTnLst>
                                    <p:set>
                                      <p:cBhvr>
                                        <p:cTn id="142" dur="1" fill="hold">
                                          <p:stCondLst>
                                            <p:cond delay="0"/>
                                          </p:stCondLst>
                                        </p:cTn>
                                        <p:tgtEl>
                                          <p:spTgt spid="38"/>
                                        </p:tgtEl>
                                        <p:attrNameLst>
                                          <p:attrName>style.visibility</p:attrName>
                                        </p:attrNameLst>
                                      </p:cBhvr>
                                      <p:to>
                                        <p:strVal val="visible"/>
                                      </p:to>
                                    </p:set>
                                    <p:animEffect transition="in" filter="fade">
                                      <p:cBhvr>
                                        <p:cTn id="1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8" grpId="2" animBg="1"/>
      <p:bldP spid="8" grpId="3" animBg="1"/>
      <p:bldP spid="13" grpId="0"/>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37" grpId="0"/>
      <p:bldP spid="37" grpId="1"/>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51" y="10"/>
            <a:ext cx="9018255" cy="6374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3" name="Title 1"/>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Plants use food in two ways</a:t>
            </a:r>
          </a:p>
        </p:txBody>
      </p:sp>
      <p:sp>
        <p:nvSpPr>
          <p:cNvPr id="3" name="Slide Number Placeholder 2"/>
          <p:cNvSpPr>
            <a:spLocks noGrp="1"/>
          </p:cNvSpPr>
          <p:nvPr>
            <p:ph type="sldNum" sz="quarter" idx="12"/>
          </p:nvPr>
        </p:nvSpPr>
        <p:spPr/>
        <p:txBody>
          <a:bodyPr/>
          <a:lstStyle/>
          <a:p>
            <a:pPr>
              <a:defRPr/>
            </a:pPr>
            <a:fld id="{776E580A-82DC-4D67-9964-BF262C600765}" type="slidenum">
              <a:rPr lang="en-US"/>
              <a:pPr>
                <a:defRPr/>
              </a:pPr>
              <a:t>5</a:t>
            </a:fld>
            <a:endParaRPr lang="en-US"/>
          </a:p>
        </p:txBody>
      </p:sp>
      <p:sp>
        <p:nvSpPr>
          <p:cNvPr id="15365" name="TextBox 4"/>
          <p:cNvSpPr txBox="1">
            <a:spLocks noChangeArrowheads="1"/>
          </p:cNvSpPr>
          <p:nvPr/>
        </p:nvSpPr>
        <p:spPr bwMode="auto">
          <a:xfrm>
            <a:off x="695324" y="3153375"/>
            <a:ext cx="1800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en-US" sz="2400" dirty="0"/>
              <a:t>Food</a:t>
            </a:r>
          </a:p>
        </p:txBody>
      </p:sp>
      <p:sp>
        <p:nvSpPr>
          <p:cNvPr id="15366" name="TextBox 6"/>
          <p:cNvSpPr txBox="1">
            <a:spLocks noChangeArrowheads="1"/>
          </p:cNvSpPr>
          <p:nvPr/>
        </p:nvSpPr>
        <p:spPr bwMode="auto">
          <a:xfrm>
            <a:off x="3667126" y="3153375"/>
            <a:ext cx="18002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en-US" sz="2400" dirty="0"/>
              <a:t>To Cells</a:t>
            </a:r>
          </a:p>
        </p:txBody>
      </p:sp>
      <p:sp>
        <p:nvSpPr>
          <p:cNvPr id="15367" name="TextBox 8"/>
          <p:cNvSpPr txBox="1">
            <a:spLocks noChangeArrowheads="1"/>
          </p:cNvSpPr>
          <p:nvPr/>
        </p:nvSpPr>
        <p:spPr bwMode="auto">
          <a:xfrm>
            <a:off x="6607175" y="1733550"/>
            <a:ext cx="172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en-US" sz="2400" dirty="0"/>
              <a:t>Materials</a:t>
            </a:r>
            <a:br>
              <a:rPr lang="en-US" altLang="en-US" sz="2400" dirty="0"/>
            </a:br>
            <a:r>
              <a:rPr lang="en-US" altLang="en-US" sz="2400" dirty="0"/>
              <a:t>for growth:</a:t>
            </a:r>
            <a:br>
              <a:rPr lang="en-US" altLang="en-US" sz="2400" dirty="0"/>
            </a:br>
            <a:r>
              <a:rPr lang="en-US" altLang="en-US" sz="2400" dirty="0"/>
              <a:t>Biosynthesis</a:t>
            </a:r>
          </a:p>
        </p:txBody>
      </p:sp>
      <p:sp>
        <p:nvSpPr>
          <p:cNvPr id="15368" name="TextBox 10"/>
          <p:cNvSpPr txBox="1">
            <a:spLocks noChangeArrowheads="1"/>
          </p:cNvSpPr>
          <p:nvPr/>
        </p:nvSpPr>
        <p:spPr bwMode="auto">
          <a:xfrm>
            <a:off x="6702425" y="3803650"/>
            <a:ext cx="1536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en-US" sz="2400" dirty="0"/>
              <a:t>Energy:</a:t>
            </a:r>
            <a:br>
              <a:rPr lang="en-US" altLang="en-US" sz="2400" dirty="0"/>
            </a:br>
            <a:r>
              <a:rPr lang="en-US" altLang="en-US" sz="2400" dirty="0"/>
              <a:t>Cellular </a:t>
            </a:r>
            <a:br>
              <a:rPr lang="en-US" altLang="en-US" sz="2400" dirty="0"/>
            </a:br>
            <a:r>
              <a:rPr lang="en-US" altLang="en-US" sz="2400" dirty="0"/>
              <a:t>respiration</a:t>
            </a:r>
          </a:p>
        </p:txBody>
      </p:sp>
      <p:pic>
        <p:nvPicPr>
          <p:cNvPr id="1027" name="Picture 3" descr="C:\Documents and Settings\Craig Douglas\My Documents\for JJ\Digestion and Biosynthesis\glucose right fad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150" y="1271896"/>
            <a:ext cx="1797050" cy="1185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009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Explaining a Different Plant</a:t>
            </a:r>
          </a:p>
        </p:txBody>
      </p:sp>
      <p:sp>
        <p:nvSpPr>
          <p:cNvPr id="3" name="Content Placeholder 2"/>
          <p:cNvSpPr>
            <a:spLocks noGrp="1"/>
          </p:cNvSpPr>
          <p:nvPr>
            <p:ph idx="1"/>
          </p:nvPr>
        </p:nvSpPr>
        <p:spPr>
          <a:xfrm>
            <a:off x="457200" y="1504826"/>
            <a:ext cx="8229600" cy="4397474"/>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You will now explain how a different plant uses food to grow, move and function.  Here are the plants:</a:t>
            </a:r>
          </a:p>
          <a:p>
            <a:pPr defTabSz="914400">
              <a:spcBef>
                <a:spcPts val="0"/>
              </a:spcBef>
            </a:pPr>
            <a:r>
              <a:rPr lang="en-US" dirty="0" err="1"/>
              <a:t>Lodgepole</a:t>
            </a:r>
            <a:r>
              <a:rPr lang="en-US" dirty="0"/>
              <a:t> Pine</a:t>
            </a:r>
          </a:p>
          <a:p>
            <a:pPr defTabSz="914400">
              <a:spcBef>
                <a:spcPts val="0"/>
              </a:spcBef>
            </a:pPr>
            <a:r>
              <a:rPr lang="en-US" dirty="0"/>
              <a:t>Prickly Pear</a:t>
            </a:r>
          </a:p>
          <a:p>
            <a:pPr defTabSz="914400">
              <a:spcBef>
                <a:spcPts val="0"/>
              </a:spcBef>
            </a:pPr>
            <a:r>
              <a:rPr lang="en-US" dirty="0" err="1"/>
              <a:t>Spartina</a:t>
            </a:r>
            <a:endParaRPr lang="en-US" dirty="0"/>
          </a:p>
        </p:txBody>
      </p:sp>
      <p:sp>
        <p:nvSpPr>
          <p:cNvPr id="4" name="Slide Number Placeholder 3"/>
          <p:cNvSpPr>
            <a:spLocks noGrp="1"/>
          </p:cNvSpPr>
          <p:nvPr>
            <p:ph type="sldNum" sz="quarter" idx="12"/>
          </p:nvPr>
        </p:nvSpPr>
        <p:spPr/>
        <p:txBody>
          <a:bodyPr/>
          <a:lstStyle/>
          <a:p>
            <a:fld id="{D3A1C050-F6FE-0E43-A9D0-F8EEADE3D1E4}" type="slidenum">
              <a:rPr lang="en-US" smtClean="0"/>
              <a:pPr/>
              <a:t>6</a:t>
            </a:fld>
            <a:endParaRPr lang="en-US"/>
          </a:p>
        </p:txBody>
      </p:sp>
      <p:pic>
        <p:nvPicPr>
          <p:cNvPr id="5" name="Picture 4"/>
          <p:cNvPicPr>
            <a:picLocks noChangeAspect="1"/>
          </p:cNvPicPr>
          <p:nvPr/>
        </p:nvPicPr>
        <p:blipFill>
          <a:blip r:embed="rId3"/>
          <a:stretch>
            <a:fillRect/>
          </a:stretch>
        </p:blipFill>
        <p:spPr>
          <a:xfrm>
            <a:off x="3910065" y="2587061"/>
            <a:ext cx="1323870" cy="3824513"/>
          </a:xfrm>
          <a:prstGeom prst="rect">
            <a:avLst/>
          </a:prstGeom>
        </p:spPr>
      </p:pic>
      <p:pic>
        <p:nvPicPr>
          <p:cNvPr id="6" name="Picture 5"/>
          <p:cNvPicPr>
            <a:picLocks noChangeAspect="1"/>
          </p:cNvPicPr>
          <p:nvPr/>
        </p:nvPicPr>
        <p:blipFill>
          <a:blip r:embed="rId4"/>
          <a:stretch>
            <a:fillRect/>
          </a:stretch>
        </p:blipFill>
        <p:spPr>
          <a:xfrm>
            <a:off x="5655099" y="3569876"/>
            <a:ext cx="796019" cy="2587061"/>
          </a:xfrm>
          <a:prstGeom prst="rect">
            <a:avLst/>
          </a:prstGeom>
        </p:spPr>
      </p:pic>
      <p:pic>
        <p:nvPicPr>
          <p:cNvPr id="7" name="Picture 6"/>
          <p:cNvPicPr>
            <a:picLocks noChangeAspect="1"/>
          </p:cNvPicPr>
          <p:nvPr/>
        </p:nvPicPr>
        <p:blipFill>
          <a:blip r:embed="rId5"/>
          <a:stretch>
            <a:fillRect/>
          </a:stretch>
        </p:blipFill>
        <p:spPr>
          <a:xfrm>
            <a:off x="6420189" y="3824513"/>
            <a:ext cx="2073266" cy="2332424"/>
          </a:xfrm>
          <a:prstGeom prst="rect">
            <a:avLst/>
          </a:prstGeom>
        </p:spPr>
      </p:pic>
    </p:spTree>
    <p:extLst>
      <p:ext uri="{BB962C8B-B14F-4D97-AF65-F5344CB8AC3E}">
        <p14:creationId xmlns:p14="http://schemas.microsoft.com/office/powerpoint/2010/main" val="1516417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Ideas with a Group</a:t>
            </a:r>
          </a:p>
        </p:txBody>
      </p:sp>
      <p:sp>
        <p:nvSpPr>
          <p:cNvPr id="6" name="Content Placeholder 5"/>
          <p:cNvSpPr>
            <a:spLocks noGrp="1"/>
          </p:cNvSpPr>
          <p:nvPr>
            <p:ph idx="1"/>
          </p:nvPr>
        </p:nvSpPr>
        <p:spPr/>
        <p:txBody>
          <a:bodyPr/>
          <a:lstStyle/>
          <a:p>
            <a:r>
              <a:rPr lang="en-US" dirty="0"/>
              <a:t>Compare your ideas with someone who has the same animal</a:t>
            </a:r>
          </a:p>
          <a:p>
            <a:pPr lvl="1"/>
            <a:r>
              <a:rPr lang="en-US" dirty="0"/>
              <a:t>How are they alike?</a:t>
            </a:r>
          </a:p>
          <a:p>
            <a:pPr lvl="1"/>
            <a:r>
              <a:rPr lang="en-US" dirty="0"/>
              <a:t>How are they different?</a:t>
            </a:r>
          </a:p>
          <a:p>
            <a:r>
              <a:rPr lang="en-US" dirty="0"/>
              <a:t>Consider making revisions to your work based on your conversation with your partner or group.</a:t>
            </a:r>
          </a:p>
        </p:txBody>
      </p:sp>
      <p:sp>
        <p:nvSpPr>
          <p:cNvPr id="5" name="Slide Number Placeholder 4"/>
          <p:cNvSpPr>
            <a:spLocks noGrp="1"/>
          </p:cNvSpPr>
          <p:nvPr>
            <p:ph type="sldNum" sz="quarter" idx="12"/>
          </p:nvPr>
        </p:nvSpPr>
        <p:spPr/>
        <p:txBody>
          <a:bodyPr/>
          <a:lstStyle/>
          <a:p>
            <a:fld id="{D3A1C050-F6FE-0E43-A9D0-F8EEADE3D1E4}" type="slidenum">
              <a:rPr lang="en-US" sz="1800" kern="0">
                <a:solidFill>
                  <a:sysClr val="windowText" lastClr="000000"/>
                </a:solidFill>
              </a:rPr>
              <a:pPr/>
              <a:t>7</a:t>
            </a:fld>
            <a:endParaRPr lang="en-US" sz="1800" kern="0">
              <a:solidFill>
                <a:sysClr val="windowText" lastClr="000000"/>
              </a:solidFill>
            </a:endParaRPr>
          </a:p>
        </p:txBody>
      </p:sp>
    </p:spTree>
    <p:extLst>
      <p:ext uri="{BB962C8B-B14F-4D97-AF65-F5344CB8AC3E}">
        <p14:creationId xmlns:p14="http://schemas.microsoft.com/office/powerpoint/2010/main" val="430982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7271"/>
            <a:ext cx="8229600" cy="992402"/>
          </a:xfrm>
        </p:spPr>
        <p:txBody>
          <a:bodyPr/>
          <a:lstStyle/>
          <a:p>
            <a:r>
              <a:rPr lang="en-US" dirty="0"/>
              <a:t>Sharing Ideas with the Class</a:t>
            </a:r>
          </a:p>
        </p:txBody>
      </p:sp>
      <p:sp>
        <p:nvSpPr>
          <p:cNvPr id="4" name="Slide Number Placeholder 3"/>
          <p:cNvSpPr>
            <a:spLocks noGrp="1"/>
          </p:cNvSpPr>
          <p:nvPr>
            <p:ph type="sldNum" sz="quarter" idx="12"/>
          </p:nvPr>
        </p:nvSpPr>
        <p:spPr/>
        <p:txBody>
          <a:bodyPr/>
          <a:lstStyle/>
          <a:p>
            <a:fld id="{D3A1C050-F6FE-0E43-A9D0-F8EEADE3D1E4}" type="slidenum">
              <a:rPr lang="en-US" smtClean="0"/>
              <a:pPr/>
              <a:t>8</a:t>
            </a:fld>
            <a:endParaRPr lang="en-US"/>
          </a:p>
        </p:txBody>
      </p:sp>
      <p:pic>
        <p:nvPicPr>
          <p:cNvPr id="7" name="Picture 6"/>
          <p:cNvPicPr>
            <a:picLocks noChangeAspect="1"/>
          </p:cNvPicPr>
          <p:nvPr/>
        </p:nvPicPr>
        <p:blipFill>
          <a:blip r:embed="rId3"/>
          <a:stretch>
            <a:fillRect/>
          </a:stretch>
        </p:blipFill>
        <p:spPr>
          <a:xfrm>
            <a:off x="1099130" y="1289673"/>
            <a:ext cx="1677935" cy="4847367"/>
          </a:xfrm>
          <a:prstGeom prst="rect">
            <a:avLst/>
          </a:prstGeom>
        </p:spPr>
      </p:pic>
      <p:pic>
        <p:nvPicPr>
          <p:cNvPr id="8" name="Picture 7"/>
          <p:cNvPicPr>
            <a:picLocks noChangeAspect="1"/>
          </p:cNvPicPr>
          <p:nvPr/>
        </p:nvPicPr>
        <p:blipFill>
          <a:blip r:embed="rId4"/>
          <a:stretch>
            <a:fillRect/>
          </a:stretch>
        </p:blipFill>
        <p:spPr>
          <a:xfrm>
            <a:off x="3944498" y="2621733"/>
            <a:ext cx="1191623" cy="3515307"/>
          </a:xfrm>
          <a:prstGeom prst="rect">
            <a:avLst/>
          </a:prstGeom>
        </p:spPr>
      </p:pic>
      <p:pic>
        <p:nvPicPr>
          <p:cNvPr id="9" name="Picture 8"/>
          <p:cNvPicPr>
            <a:picLocks noChangeAspect="1"/>
          </p:cNvPicPr>
          <p:nvPr/>
        </p:nvPicPr>
        <p:blipFill>
          <a:blip r:embed="rId5"/>
          <a:stretch>
            <a:fillRect/>
          </a:stretch>
        </p:blipFill>
        <p:spPr>
          <a:xfrm>
            <a:off x="5614467" y="3004516"/>
            <a:ext cx="2784466" cy="3132524"/>
          </a:xfrm>
          <a:prstGeom prst="rect">
            <a:avLst/>
          </a:prstGeom>
        </p:spPr>
      </p:pic>
    </p:spTree>
    <p:extLst>
      <p:ext uri="{BB962C8B-B14F-4D97-AF65-F5344CB8AC3E}">
        <p14:creationId xmlns:p14="http://schemas.microsoft.com/office/powerpoint/2010/main" val="2070373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Similarities and Differences</a:t>
            </a:r>
          </a:p>
        </p:txBody>
      </p:sp>
      <p:sp>
        <p:nvSpPr>
          <p:cNvPr id="3" name="Content Placeholder 2"/>
          <p:cNvSpPr>
            <a:spLocks noGrp="1"/>
          </p:cNvSpPr>
          <p:nvPr>
            <p:ph idx="1"/>
          </p:nvPr>
        </p:nvSpPr>
        <p:spPr/>
        <p:txBody>
          <a:bodyPr/>
          <a:lstStyle/>
          <a:p>
            <a:r>
              <a:rPr lang="en-US" dirty="0"/>
              <a:t>What are differences between the different plants you read about?</a:t>
            </a:r>
          </a:p>
          <a:p>
            <a:r>
              <a:rPr lang="en-US" dirty="0"/>
              <a:t>What are similarities between the plants you read about?</a:t>
            </a:r>
          </a:p>
        </p:txBody>
      </p:sp>
      <p:sp>
        <p:nvSpPr>
          <p:cNvPr id="4" name="Slide Number Placeholder 3"/>
          <p:cNvSpPr>
            <a:spLocks noGrp="1"/>
          </p:cNvSpPr>
          <p:nvPr>
            <p:ph type="sldNum" sz="quarter" idx="12"/>
          </p:nvPr>
        </p:nvSpPr>
        <p:spPr/>
        <p:txBody>
          <a:bodyPr/>
          <a:lstStyle/>
          <a:p>
            <a:fld id="{D3A1C050-F6FE-0E43-A9D0-F8EEADE3D1E4}" type="slidenum">
              <a:rPr lang="en-US" smtClean="0"/>
              <a:pPr/>
              <a:t>9</a:t>
            </a:fld>
            <a:endParaRPr lang="en-US"/>
          </a:p>
        </p:txBody>
      </p:sp>
    </p:spTree>
    <p:extLst>
      <p:ext uri="{BB962C8B-B14F-4D97-AF65-F5344CB8AC3E}">
        <p14:creationId xmlns:p14="http://schemas.microsoft.com/office/powerpoint/2010/main" val="6890351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65EACAEC64C114EA99A1E5284D54B0B" ma:contentTypeVersion="13" ma:contentTypeDescription="Create a new document." ma:contentTypeScope="" ma:versionID="888d06e1a7327c0eca90fcd536c05719">
  <xsd:schema xmlns:xsd="http://www.w3.org/2001/XMLSchema" xmlns:xs="http://www.w3.org/2001/XMLSchema" xmlns:p="http://schemas.microsoft.com/office/2006/metadata/properties" xmlns:ns2="b07244d7-9d87-4a59-9546-7a740651fd8a" xmlns:ns3="ca1d03cc-76f8-4af5-93a5-948228b22d3b" targetNamespace="http://schemas.microsoft.com/office/2006/metadata/properties" ma:root="true" ma:fieldsID="283573697d9e3f4c22376343b11c8736" ns2:_="" ns3:_="">
    <xsd:import namespace="b07244d7-9d87-4a59-9546-7a740651fd8a"/>
    <xsd:import namespace="ca1d03cc-76f8-4af5-93a5-948228b22d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7244d7-9d87-4a59-9546-7a740651fd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1d03cc-76f8-4af5-93a5-948228b22d3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A52874-A496-4DD1-8162-17ABF2F8782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8704D3F-F277-46DE-BAA5-EAEF58F94DCE}">
  <ds:schemaRefs>
    <ds:schemaRef ds:uri="http://schemas.microsoft.com/sharepoint/v3/contenttype/forms"/>
  </ds:schemaRefs>
</ds:datastoreItem>
</file>

<file path=customXml/itemProps3.xml><?xml version="1.0" encoding="utf-8"?>
<ds:datastoreItem xmlns:ds="http://schemas.openxmlformats.org/officeDocument/2006/customXml" ds:itemID="{8F462EB1-2938-49F5-9469-FA5262CAAD7A}"/>
</file>

<file path=docProps/app.xml><?xml version="1.0" encoding="utf-8"?>
<Properties xmlns="http://schemas.openxmlformats.org/officeDocument/2006/extended-properties" xmlns:vt="http://schemas.openxmlformats.org/officeDocument/2006/docPropsVTypes">
  <TotalTime>2113</TotalTime>
  <Words>1211</Words>
  <Application>Microsoft Macintosh PowerPoint</Application>
  <PresentationFormat>On-screen Show (4:3)</PresentationFormat>
  <Paragraphs>128</Paragraphs>
  <Slides>11</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Plants Unit Activity 6.1: Explaining Other Examples of Plants Growing, Moving, and Functioning</vt:lpstr>
      <vt:lpstr>PowerPoint Presentation</vt:lpstr>
      <vt:lpstr>Explaining Movement, Growth, and Functioning in Other Plants</vt:lpstr>
      <vt:lpstr>Plants are made of cells</vt:lpstr>
      <vt:lpstr>Plants use food in two ways</vt:lpstr>
      <vt:lpstr>Explaining a Different Plant</vt:lpstr>
      <vt:lpstr>Comparing Ideas with a Group</vt:lpstr>
      <vt:lpstr>Sharing Ideas with the Class</vt:lpstr>
      <vt:lpstr>Similarities and Differences</vt:lpstr>
      <vt:lpstr>Revisit Your Initial Ideas</vt:lpstr>
      <vt:lpstr>Revisit the Radish Investigation</vt:lpstr>
    </vt:vector>
  </TitlesOfParts>
  <Company>Michigan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Dauer</dc:creator>
  <cp:lastModifiedBy>Walus, Alex</cp:lastModifiedBy>
  <cp:revision>109</cp:revision>
  <dcterms:created xsi:type="dcterms:W3CDTF">2013-03-15T22:46:26Z</dcterms:created>
  <dcterms:modified xsi:type="dcterms:W3CDTF">2021-01-08T16:18:42Z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0x010100665EACAEC64C114EA99A1E5284D54B0B</vt:lpwstr>
  </property>
</Properties>
</file>