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32" r:id="rId5"/>
    <p:sldId id="339" r:id="rId6"/>
    <p:sldId id="379" r:id="rId7"/>
    <p:sldId id="394" r:id="rId8"/>
    <p:sldId id="395" r:id="rId9"/>
    <p:sldId id="380" r:id="rId10"/>
    <p:sldId id="422" r:id="rId11"/>
    <p:sldId id="408" r:id="rId12"/>
    <p:sldId id="409" r:id="rId13"/>
    <p:sldId id="414" r:id="rId14"/>
    <p:sldId id="415" r:id="rId15"/>
    <p:sldId id="410" r:id="rId16"/>
    <p:sldId id="411" r:id="rId17"/>
    <p:sldId id="417" r:id="rId18"/>
    <p:sldId id="418" r:id="rId19"/>
    <p:sldId id="376"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882">
          <p15:clr>
            <a:srgbClr val="A4A3A4"/>
          </p15:clr>
        </p15:guide>
        <p15:guide id="2" pos="11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3835E-07D4-D248-AAF1-E8A6593CF4A4}" v="2" dt="2021-01-08T16:19:48.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04" autoAdjust="0"/>
    <p:restoredTop sz="88062" autoAdjust="0"/>
  </p:normalViewPr>
  <p:slideViewPr>
    <p:cSldViewPr snapToGrid="0" snapToObjects="1" showGuides="1">
      <p:cViewPr varScale="1">
        <p:scale>
          <a:sx n="104" d="100"/>
          <a:sy n="104" d="100"/>
        </p:scale>
        <p:origin x="1216" y="192"/>
      </p:cViewPr>
      <p:guideLst>
        <p:guide orient="horz" pos="1882"/>
        <p:guide pos="1132"/>
      </p:guideLst>
    </p:cSldViewPr>
  </p:slideViewPr>
  <p:notesTextViewPr>
    <p:cViewPr>
      <p:scale>
        <a:sx n="100" d="100"/>
        <a:sy n="100" d="100"/>
      </p:scale>
      <p:origin x="0" y="0"/>
    </p:cViewPr>
  </p:notesTextViewPr>
  <p:sorterViewPr>
    <p:cViewPr varScale="1">
      <p:scale>
        <a:sx n="100" d="100"/>
        <a:sy n="100" d="100"/>
      </p:scale>
      <p:origin x="0" y="-163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C32EC7A-E24D-4A04-A209-13D8BFCD96E2}" type="datetimeFigureOut">
              <a:rPr lang="en-US"/>
              <a:pPr>
                <a:defRPr/>
              </a:pPr>
              <a:t>1/8/21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156989C-F072-4A43-8A02-18E37B182F54}" type="slidenum">
              <a:rPr lang="en-US"/>
              <a:pPr>
                <a:defRPr/>
              </a:pPr>
              <a:t>‹#›</a:t>
            </a:fld>
            <a:endParaRPr lang="en-US"/>
          </a:p>
        </p:txBody>
      </p:sp>
    </p:spTree>
    <p:extLst>
      <p:ext uri="{BB962C8B-B14F-4D97-AF65-F5344CB8AC3E}">
        <p14:creationId xmlns:p14="http://schemas.microsoft.com/office/powerpoint/2010/main" val="36928946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EE6164C-12D9-4BE1-874C-536CD0064B6B}" type="datetimeFigureOut">
              <a:rPr lang="en-US"/>
              <a:pPr>
                <a:defRPr/>
              </a:pPr>
              <a:t>1/8/21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43F2B95-6723-4664-AF5C-EF8D4405177E}" type="slidenum">
              <a:rPr lang="en-US"/>
              <a:pPr>
                <a:defRPr/>
              </a:pPr>
              <a:t>‹#›</a:t>
            </a:fld>
            <a:endParaRPr lang="en-US"/>
          </a:p>
        </p:txBody>
      </p:sp>
    </p:spTree>
    <p:extLst>
      <p:ext uri="{BB962C8B-B14F-4D97-AF65-F5344CB8AC3E}">
        <p14:creationId xmlns:p14="http://schemas.microsoft.com/office/powerpoint/2010/main" val="242850131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YbTFCh_XdY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endParaRPr lang="en-US" baseline="0" dirty="0"/>
          </a:p>
          <a:p>
            <a:pPr lvl="0"/>
            <a:r>
              <a:rPr lang="en-US" sz="1200" b="1" kern="1200" dirty="0">
                <a:solidFill>
                  <a:schemeClr val="tx1"/>
                </a:solidFill>
                <a:effectLst/>
                <a:latin typeface="+mn-lt"/>
                <a:ea typeface="+mn-ea"/>
                <a:cs typeface="+mn-cs"/>
              </a:rPr>
              <a:t>Have students start to think about how plants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today’s activity we will use molecular modeling to think about how plants grow through biosynthesis.</a:t>
            </a:r>
          </a:p>
          <a:p>
            <a:r>
              <a:rPr lang="en-US" sz="1200" kern="1200" dirty="0">
                <a:solidFill>
                  <a:schemeClr val="tx1"/>
                </a:solidFill>
                <a:effectLst/>
                <a:latin typeface="+mn-lt"/>
                <a:ea typeface="+mn-ea"/>
                <a:cs typeface="+mn-cs"/>
              </a:rPr>
              <a:t>Open 5.3 Tracing the Process of Plants Growing: Biosynthesis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how plants use glucose molecules in other ways.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10 to discuss the other ways plant cells use glucose molecules, which include cellular respiration and making cellulose and starch.</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283447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Transition to have students consider the atoms that make up plants.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11 of the PPT. Pass out 5.1 Tracing the Atoms and Energy in Plants Worksheet to each student. </a:t>
            </a:r>
          </a:p>
          <a:p>
            <a:pPr lvl="0"/>
            <a:r>
              <a:rPr lang="en-US" sz="1200" kern="1200" dirty="0">
                <a:solidFill>
                  <a:schemeClr val="tx1"/>
                </a:solidFill>
                <a:effectLst/>
                <a:latin typeface="+mn-lt"/>
                <a:ea typeface="+mn-ea"/>
                <a:cs typeface="+mn-cs"/>
              </a:rPr>
              <a:t>Tell students that now they have considered how molecules move through and are used by a plant they will now consider the atoms that make up plants.</a:t>
            </a:r>
          </a:p>
          <a:p>
            <a:pPr lvl="0"/>
            <a:r>
              <a:rPr lang="en-US" sz="1200" kern="1200" dirty="0">
                <a:solidFill>
                  <a:schemeClr val="tx1"/>
                </a:solidFill>
                <a:effectLst/>
                <a:latin typeface="+mn-lt"/>
                <a:ea typeface="+mn-ea"/>
                <a:cs typeface="+mn-cs"/>
              </a:rPr>
              <a:t>Read the top portions of the worksheet with students. </a:t>
            </a:r>
          </a:p>
          <a:p>
            <a:r>
              <a:rPr lang="en-US" sz="1200" kern="1200" dirty="0">
                <a:solidFill>
                  <a:schemeClr val="tx1"/>
                </a:solidFill>
                <a:effectLst/>
                <a:latin typeface="+mn-lt"/>
                <a:ea typeface="+mn-ea"/>
                <a:cs typeface="+mn-cs"/>
              </a:rPr>
              <a:t>Have students work with a partner to complete the first chart on the worksheet about atoms.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11</a:t>
            </a:fld>
            <a:endParaRPr lang="en-US"/>
          </a:p>
        </p:txBody>
      </p:sp>
    </p:spTree>
    <p:extLst>
      <p:ext uri="{BB962C8B-B14F-4D97-AF65-F5344CB8AC3E}">
        <p14:creationId xmlns:p14="http://schemas.microsoft.com/office/powerpoint/2010/main" val="168305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a:t>
            </a:r>
            <a:r>
              <a:rPr lang="en-US" sz="1200" kern="1200" baseline="0" dirty="0">
                <a:solidFill>
                  <a:schemeClr val="tx1"/>
                </a:solidFill>
                <a:effectLst/>
                <a:latin typeface="+mn-lt"/>
                <a:ea typeface="+mn-ea"/>
                <a:cs typeface="+mn-cs"/>
              </a:rPr>
              <a:t>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identify where the atoms that make up plants come from.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12-13 of the PPT.</a:t>
            </a:r>
          </a:p>
          <a:p>
            <a:pPr lvl="0"/>
            <a:r>
              <a:rPr lang="en-US" sz="1200" kern="1200" dirty="0">
                <a:solidFill>
                  <a:schemeClr val="tx1"/>
                </a:solidFill>
                <a:effectLst/>
                <a:latin typeface="+mn-lt"/>
                <a:ea typeface="+mn-ea"/>
                <a:cs typeface="+mn-cs"/>
              </a:rPr>
              <a:t>Remind students that in Lesson 2 they learned about the molecules that make up cells and the atoms that make up the molecules.</a:t>
            </a:r>
          </a:p>
          <a:p>
            <a:pPr lvl="0"/>
            <a:r>
              <a:rPr lang="en-US" sz="1200" kern="1200" dirty="0">
                <a:solidFill>
                  <a:schemeClr val="tx1"/>
                </a:solidFill>
                <a:effectLst/>
                <a:latin typeface="+mn-lt"/>
                <a:ea typeface="+mn-ea"/>
                <a:cs typeface="+mn-cs"/>
              </a:rPr>
              <a:t>Discuss the answers to the first chart on the worksheet. The atoms in the large organic molecules of plants all primarily come from the air. Some of the oxygen atoms do come from the soil and water, as well as air. The hydrogen atoms do come from soil and water. The other elements come from minerals in the soil.</a:t>
            </a:r>
          </a:p>
          <a:p>
            <a:r>
              <a:rPr lang="en-US" sz="1200" kern="1200" dirty="0">
                <a:solidFill>
                  <a:schemeClr val="tx1"/>
                </a:solidFill>
                <a:effectLst/>
                <a:latin typeface="+mn-lt"/>
                <a:ea typeface="+mn-ea"/>
                <a:cs typeface="+mn-cs"/>
              </a:rPr>
              <a:t>Although some atoms come from soil, students should recognize at this point in the unit that the majority of the atoms in plants come from the air. You can remind students of the results of the plant investigation as further evidence.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4F39E-0E4F-B14D-B056-E36EB1CE15AB}" type="slidenum">
              <a:rPr lang="en-US" smtClean="0"/>
              <a:pPr/>
              <a:t>12</a:t>
            </a:fld>
            <a:endParaRPr lang="en-US"/>
          </a:p>
        </p:txBody>
      </p:sp>
    </p:spTree>
    <p:extLst>
      <p:ext uri="{BB962C8B-B14F-4D97-AF65-F5344CB8AC3E}">
        <p14:creationId xmlns:p14="http://schemas.microsoft.com/office/powerpoint/2010/main" val="2796539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a:t>
            </a:r>
            <a:r>
              <a:rPr lang="en-US" sz="1200" kern="1200" baseline="0" dirty="0">
                <a:solidFill>
                  <a:schemeClr val="tx1"/>
                </a:solidFill>
                <a:effectLst/>
                <a:latin typeface="+mn-lt"/>
                <a:ea typeface="+mn-ea"/>
                <a:cs typeface="+mn-cs"/>
              </a:rPr>
              <a:t>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identify where the atoms that make up plants come from.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slides 12-13 of the PPT.</a:t>
            </a:r>
          </a:p>
          <a:p>
            <a:pPr lvl="0"/>
            <a:r>
              <a:rPr lang="en-US" sz="1200" kern="1200" dirty="0">
                <a:solidFill>
                  <a:schemeClr val="tx1"/>
                </a:solidFill>
                <a:effectLst/>
                <a:latin typeface="+mn-lt"/>
                <a:ea typeface="+mn-ea"/>
                <a:cs typeface="+mn-cs"/>
              </a:rPr>
              <a:t>Remind students that in Lesson 2 they learned about the molecules that make up cells and the atoms that make up the molecules.</a:t>
            </a:r>
          </a:p>
          <a:p>
            <a:pPr lvl="0"/>
            <a:r>
              <a:rPr lang="en-US" sz="1200" kern="1200" dirty="0">
                <a:solidFill>
                  <a:schemeClr val="tx1"/>
                </a:solidFill>
                <a:effectLst/>
                <a:latin typeface="+mn-lt"/>
                <a:ea typeface="+mn-ea"/>
                <a:cs typeface="+mn-cs"/>
              </a:rPr>
              <a:t>Discuss the answers to the first chart on the worksheet. The atoms in the large organic molecules of plants all primarily come from the air. Some of the oxygen atoms do come from the soil and water, as well as air. The hydrogen atoms do come from soil and water. The other elements come from minerals in the soil.</a:t>
            </a:r>
          </a:p>
          <a:p>
            <a:r>
              <a:rPr lang="en-US" sz="1200" kern="1200" dirty="0">
                <a:solidFill>
                  <a:schemeClr val="tx1"/>
                </a:solidFill>
                <a:effectLst/>
                <a:latin typeface="+mn-lt"/>
                <a:ea typeface="+mn-ea"/>
                <a:cs typeface="+mn-cs"/>
              </a:rPr>
              <a:t>Although some atoms come from soil, students should recognize at this point in the unit that the majority of the atoms in plants come from the air. You can remind students of the results of the plant investigation as further evidence.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4F39E-0E4F-B14D-B056-E36EB1CE15AB}" type="slidenum">
              <a:rPr lang="en-US" smtClean="0"/>
              <a:pPr/>
              <a:t>13</a:t>
            </a:fld>
            <a:endParaRPr lang="en-US"/>
          </a:p>
        </p:txBody>
      </p:sp>
    </p:spTree>
    <p:extLst>
      <p:ext uri="{BB962C8B-B14F-4D97-AF65-F5344CB8AC3E}">
        <p14:creationId xmlns:p14="http://schemas.microsoft.com/office/powerpoint/2010/main" val="572461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where the energy in plants come from.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14 of the PPT.</a:t>
            </a:r>
          </a:p>
          <a:p>
            <a:pPr lvl="0"/>
            <a:r>
              <a:rPr lang="en-US" sz="1200" kern="1200" dirty="0">
                <a:solidFill>
                  <a:schemeClr val="tx1"/>
                </a:solidFill>
                <a:effectLst/>
                <a:latin typeface="+mn-lt"/>
                <a:ea typeface="+mn-ea"/>
                <a:cs typeface="+mn-cs"/>
              </a:rPr>
              <a:t>Have students complete the second chart on 5.1 Tracing the Atoms and Energy in Plants Worksheet on energy with a partner.</a:t>
            </a:r>
          </a:p>
          <a:p>
            <a:r>
              <a:rPr lang="en-US" sz="1200" kern="1200" dirty="0">
                <a:solidFill>
                  <a:schemeClr val="tx1"/>
                </a:solidFill>
                <a:effectLst/>
                <a:latin typeface="+mn-lt"/>
                <a:ea typeface="+mn-ea"/>
                <a:cs typeface="+mn-cs"/>
              </a:rPr>
              <a:t>Show slide 15. Discuss students’ answers together. Energy, in the form of light, is only found in the sunlight that plants take in. There is no energy in the water, air, or soil plants take in.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14</a:t>
            </a:fld>
            <a:endParaRPr lang="en-US"/>
          </a:p>
        </p:txBody>
      </p:sp>
    </p:spTree>
    <p:extLst>
      <p:ext uri="{BB962C8B-B14F-4D97-AF65-F5344CB8AC3E}">
        <p14:creationId xmlns:p14="http://schemas.microsoft.com/office/powerpoint/2010/main" val="1735317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identify where the energy in plants come from.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14 of the PPT.</a:t>
            </a:r>
          </a:p>
          <a:p>
            <a:pPr lvl="0"/>
            <a:r>
              <a:rPr lang="en-US" sz="1200" kern="1200" dirty="0">
                <a:solidFill>
                  <a:schemeClr val="tx1"/>
                </a:solidFill>
                <a:effectLst/>
                <a:latin typeface="+mn-lt"/>
                <a:ea typeface="+mn-ea"/>
                <a:cs typeface="+mn-cs"/>
              </a:rPr>
              <a:t>Have students complete the second chart on 5.1 Tracing the Atoms and Energy in Plants Worksheet on energy with a partner.</a:t>
            </a:r>
          </a:p>
          <a:p>
            <a:r>
              <a:rPr lang="en-US" sz="1200" kern="1200" dirty="0">
                <a:solidFill>
                  <a:schemeClr val="tx1"/>
                </a:solidFill>
                <a:effectLst/>
                <a:latin typeface="+mn-lt"/>
                <a:ea typeface="+mn-ea"/>
                <a:cs typeface="+mn-cs"/>
              </a:rPr>
              <a:t>Show slide 15. Discuss students’ answers together. Energy, in the form of light, is only found in the sunlight that plants take in. There is no energy in the water, air, or soil plants take in.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15</a:t>
            </a:fld>
            <a:endParaRPr lang="en-US"/>
          </a:p>
        </p:txBody>
      </p:sp>
    </p:spTree>
    <p:extLst>
      <p:ext uri="{BB962C8B-B14F-4D97-AF65-F5344CB8AC3E}">
        <p14:creationId xmlns:p14="http://schemas.microsoft.com/office/powerpoint/2010/main" val="1520772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Show students that there are many additional metabolic pathways.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16 and the Metabolic Pathways Poster to show students that there are many more metabolic pathways besides what they learned about in this lesson. </a:t>
            </a:r>
          </a:p>
          <a:p>
            <a:pPr lvl="0"/>
            <a:r>
              <a:rPr lang="en-US" sz="1200" kern="1200" dirty="0">
                <a:solidFill>
                  <a:schemeClr val="tx1"/>
                </a:solidFill>
                <a:effectLst/>
                <a:latin typeface="+mn-lt"/>
                <a:ea typeface="+mn-ea"/>
                <a:cs typeface="+mn-cs"/>
              </a:rPr>
              <a:t>This poster only shows pathways in which small organic molecules are changed into other small organic molecules. There are other pathways that change small organic molecules into large organic molecules. </a:t>
            </a:r>
          </a:p>
          <a:p>
            <a:r>
              <a:rPr lang="en-US" sz="1200" kern="1200">
                <a:solidFill>
                  <a:schemeClr val="tx1"/>
                </a:solidFill>
                <a:effectLst/>
                <a:latin typeface="+mn-lt"/>
                <a:ea typeface="+mn-ea"/>
                <a:cs typeface="+mn-cs"/>
              </a:rPr>
              <a:t>Organisms are complex; this poster also offers students a glimpse of their complexity.</a:t>
            </a:r>
            <a:r>
              <a:rPr lang="en-US">
                <a:effectLst/>
              </a:rPr>
              <a:t> </a:t>
            </a:r>
            <a:endParaRPr lang="en-US"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16</a:t>
            </a:fld>
            <a:endParaRPr lang="en-US"/>
          </a:p>
        </p:txBody>
      </p:sp>
    </p:spTree>
    <p:extLst>
      <p:ext uri="{BB962C8B-B14F-4D97-AF65-F5344CB8AC3E}">
        <p14:creationId xmlns:p14="http://schemas.microsoft.com/office/powerpoint/2010/main" val="236270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5.1 Tracing the Process of Potatoes </a:t>
            </a:r>
            <a:r>
              <a:rPr lang="en-US" sz="1200" kern="1200">
                <a:solidFill>
                  <a:schemeClr val="tx1"/>
                </a:solidFill>
                <a:effectLst/>
                <a:latin typeface="+mn-lt"/>
                <a:ea typeface="+mn-ea"/>
                <a:cs typeface="+mn-cs"/>
              </a:rPr>
              <a:t>Growing Biosynthesis PPT</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DB7D55E-643B-0942-A066-BAB781635AC2}" type="slidenum">
              <a:rPr lang="en-US" smtClean="0"/>
              <a:t>2</a:t>
            </a:fld>
            <a:endParaRPr lang="en-US" dirty="0"/>
          </a:p>
        </p:txBody>
      </p:sp>
    </p:spTree>
    <p:extLst>
      <p:ext uri="{BB962C8B-B14F-4D97-AF65-F5344CB8AC3E}">
        <p14:creationId xmlns:p14="http://schemas.microsoft.com/office/powerpoint/2010/main" val="309927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Connecting Questions about Processes at Different Scales for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3 in the PPT.</a:t>
            </a:r>
          </a:p>
          <a:p>
            <a:pPr lvl="0"/>
            <a:r>
              <a:rPr lang="en-US" sz="1200" kern="1200" dirty="0">
                <a:solidFill>
                  <a:schemeClr val="tx1"/>
                </a:solidFill>
                <a:effectLst/>
                <a:latin typeface="+mn-lt"/>
                <a:ea typeface="+mn-ea"/>
                <a:cs typeface="+mn-cs"/>
              </a:rPr>
              <a:t>Show students the short clip of a potato plant growing. Follow the link in the PPT, in the materials list, or here (</a:t>
            </a:r>
            <a:r>
              <a:rPr lang="en-US" sz="1200" u="sng" kern="1200" dirty="0">
                <a:solidFill>
                  <a:schemeClr val="tx1"/>
                </a:solidFill>
                <a:effectLst/>
                <a:latin typeface="+mn-lt"/>
                <a:ea typeface="+mn-ea"/>
                <a:cs typeface="+mn-cs"/>
                <a:hlinkClick r:id="rId3"/>
              </a:rPr>
              <a:t>https://www.youtube.com/watch?v=YbTFCh_XdYI</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Introduce students to the new driving question: </a:t>
            </a:r>
            <a:r>
              <a:rPr lang="en-US" sz="1200" i="1" kern="1200" dirty="0">
                <a:solidFill>
                  <a:schemeClr val="tx1"/>
                </a:solidFill>
                <a:effectLst/>
                <a:latin typeface="+mn-lt"/>
                <a:ea typeface="+mn-ea"/>
                <a:cs typeface="+mn-cs"/>
              </a:rPr>
              <a:t>How do potatoes grow</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Connect this question at the macroscopic scale to an unanswered question at the microscopic scale: </a:t>
            </a:r>
            <a:r>
              <a:rPr lang="en-US" sz="1200" i="1" kern="1200" dirty="0">
                <a:solidFill>
                  <a:schemeClr val="tx1"/>
                </a:solidFill>
                <a:effectLst/>
                <a:latin typeface="+mn-lt"/>
                <a:ea typeface="+mn-ea"/>
                <a:cs typeface="+mn-cs"/>
              </a:rPr>
              <a:t>How do potatoes’ cells use food to grow</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Connect this question at the microscopic scale to an unanswered question at the atomic-molecular scale: </a:t>
            </a:r>
            <a:r>
              <a:rPr lang="en-US" sz="1200" i="1" kern="1200" dirty="0">
                <a:solidFill>
                  <a:schemeClr val="tx1"/>
                </a:solidFill>
                <a:effectLst/>
                <a:latin typeface="+mn-lt"/>
                <a:ea typeface="+mn-ea"/>
                <a:cs typeface="+mn-cs"/>
              </a:rPr>
              <a:t>How are molecules from food used for growth? Where do the glucose molecules used in cellular respiration come from</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Assure students that we will be able to answer several of their unanswered questions by the end of today’s activity.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13702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 Credit:</a:t>
            </a:r>
            <a:r>
              <a:rPr lang="en-US" baseline="0" dirty="0"/>
              <a:t> Craig Douglas,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discuss how atoms enter the plant get to plant cells in order for cells to get bigger and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4-6 to lead a discussion about how atoms enter the plant and get to plant cells.</a:t>
            </a:r>
          </a:p>
          <a:p>
            <a:pPr lvl="0"/>
            <a:r>
              <a:rPr lang="en-US" sz="1200" kern="1200" dirty="0">
                <a:solidFill>
                  <a:schemeClr val="tx1"/>
                </a:solidFill>
                <a:effectLst/>
                <a:latin typeface="+mn-lt"/>
                <a:ea typeface="+mn-ea"/>
                <a:cs typeface="+mn-cs"/>
              </a:rPr>
              <a:t>Use slides 4-5 to ask students where glucose made from carbon dioxide and water in photosynthesis goes. </a:t>
            </a:r>
          </a:p>
          <a:p>
            <a:r>
              <a:rPr lang="en-US" sz="1200" kern="1200" dirty="0">
                <a:solidFill>
                  <a:schemeClr val="tx1"/>
                </a:solidFill>
                <a:effectLst/>
                <a:latin typeface="+mn-lt"/>
                <a:ea typeface="+mn-ea"/>
                <a:cs typeface="+mn-cs"/>
              </a:rPr>
              <a:t>Use slide 6 to remind students that glucose moves from the leaves to all the cells of the plant to be used for growth or energy. They have already learned how plants use glucose for energy. In this activity, they will trace the chemical processes involved in </a:t>
            </a:r>
            <a:r>
              <a:rPr lang="en-US" sz="1200" b="1" kern="1200" dirty="0">
                <a:solidFill>
                  <a:schemeClr val="tx1"/>
                </a:solidFill>
                <a:effectLst/>
                <a:latin typeface="+mn-lt"/>
                <a:ea typeface="+mn-ea"/>
                <a:cs typeface="+mn-cs"/>
              </a:rPr>
              <a:t>growth</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3F3F3A2-4CB2-4280-92F2-A775C7AFE2B3}" type="slidenum">
              <a:rPr lang="en-US" smtClean="0"/>
              <a:pPr/>
              <a:t>4</a:t>
            </a:fld>
            <a:endParaRPr lang="en-US"/>
          </a:p>
        </p:txBody>
      </p:sp>
    </p:spTree>
    <p:extLst>
      <p:ext uri="{BB962C8B-B14F-4D97-AF65-F5344CB8AC3E}">
        <p14:creationId xmlns:p14="http://schemas.microsoft.com/office/powerpoint/2010/main" val="174901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a:t>
            </a:r>
            <a:r>
              <a:rPr lang="en-US" sz="1200" kern="1200" baseline="0" dirty="0">
                <a:solidFill>
                  <a:schemeClr val="tx1"/>
                </a:solidFill>
                <a:effectLst/>
                <a:latin typeface="+mn-lt"/>
                <a:ea typeface="+mn-ea"/>
                <a:cs typeface="+mn-cs"/>
              </a:rPr>
              <a:t>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discuss how atoms enter the plant get to plant cells in order for cells to get bigger and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4-6 to lead a discussion about how atoms enter the plant and get to plant cells.</a:t>
            </a:r>
          </a:p>
          <a:p>
            <a:pPr lvl="0"/>
            <a:r>
              <a:rPr lang="en-US" sz="1200" kern="1200" dirty="0">
                <a:solidFill>
                  <a:schemeClr val="tx1"/>
                </a:solidFill>
                <a:effectLst/>
                <a:latin typeface="+mn-lt"/>
                <a:ea typeface="+mn-ea"/>
                <a:cs typeface="+mn-cs"/>
              </a:rPr>
              <a:t>Use slides 4-5 to ask students where glucose made from carbon dioxide and water in photosynthesis goes. </a:t>
            </a:r>
          </a:p>
          <a:p>
            <a:r>
              <a:rPr lang="en-US" sz="1200" kern="1200" dirty="0">
                <a:solidFill>
                  <a:schemeClr val="tx1"/>
                </a:solidFill>
                <a:effectLst/>
                <a:latin typeface="+mn-lt"/>
                <a:ea typeface="+mn-ea"/>
                <a:cs typeface="+mn-cs"/>
              </a:rPr>
              <a:t>Use slide 6 to remind students that glucose moves from the leaves to all the cells of the plant to be used for growth or energy. They have already learned how plants use glucose for energy. In this activity, they will trace the chemical processes involved in </a:t>
            </a:r>
            <a:r>
              <a:rPr lang="en-US" sz="1200" b="1" kern="1200" dirty="0">
                <a:solidFill>
                  <a:schemeClr val="tx1"/>
                </a:solidFill>
                <a:effectLst/>
                <a:latin typeface="+mn-lt"/>
                <a:ea typeface="+mn-ea"/>
                <a:cs typeface="+mn-cs"/>
              </a:rPr>
              <a:t>growth</a:t>
            </a:r>
            <a:r>
              <a:rPr lang="en-US" sz="1200" kern="1200" dirty="0">
                <a:solidFill>
                  <a:schemeClr val="tx1"/>
                </a:solidFill>
                <a:effectLst/>
                <a:latin typeface="+mn-lt"/>
                <a:ea typeface="+mn-ea"/>
                <a:cs typeface="+mn-cs"/>
              </a:rPr>
              <a:t>. </a:t>
            </a:r>
          </a:p>
        </p:txBody>
      </p:sp>
      <p:sp>
        <p:nvSpPr>
          <p:cNvPr id="7172" name="Slide Number Placeholder 3"/>
          <p:cNvSpPr>
            <a:spLocks noGrp="1"/>
          </p:cNvSpPr>
          <p:nvPr>
            <p:ph type="sldNum" sz="quarter" idx="5"/>
          </p:nvPr>
        </p:nvSpPr>
        <p:spPr bwMode="auto">
          <a:noFill/>
          <a:ln>
            <a:miter lim="800000"/>
            <a:headEnd/>
            <a:tailEnd/>
          </a:ln>
        </p:spPr>
        <p:txBody>
          <a:bodyPr/>
          <a:lstStyle/>
          <a:p>
            <a:fld id="{BCCEE219-5FE2-4D4F-925C-AD18AD8B202D}" type="slidenum">
              <a:rPr lang="en-US" smtClean="0"/>
              <a:pPr/>
              <a:t>5</a:t>
            </a:fld>
            <a:endParaRPr lang="en-US"/>
          </a:p>
        </p:txBody>
      </p:sp>
    </p:spTree>
    <p:extLst>
      <p:ext uri="{BB962C8B-B14F-4D97-AF65-F5344CB8AC3E}">
        <p14:creationId xmlns:p14="http://schemas.microsoft.com/office/powerpoint/2010/main" val="324584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Image</a:t>
            </a:r>
            <a:r>
              <a:rPr lang="en-US" sz="1200" kern="1200" baseline="0" dirty="0">
                <a:solidFill>
                  <a:schemeClr val="tx1"/>
                </a:solidFill>
                <a:latin typeface="+mn-lt"/>
                <a:ea typeface="+mn-ea"/>
                <a:cs typeface="+mn-cs"/>
              </a:rPr>
              <a:t> Credit: Craig Douglas, Michigan State University</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discuss how atoms enter the plant get to plant cells in order for cells to get bigger and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4-6 to lead a discussion about how atoms enter the plant and get to plant cells.</a:t>
            </a:r>
          </a:p>
          <a:p>
            <a:pPr lvl="0"/>
            <a:r>
              <a:rPr lang="en-US" sz="1200" kern="1200" dirty="0">
                <a:solidFill>
                  <a:schemeClr val="tx1"/>
                </a:solidFill>
                <a:effectLst/>
                <a:latin typeface="+mn-lt"/>
                <a:ea typeface="+mn-ea"/>
                <a:cs typeface="+mn-cs"/>
              </a:rPr>
              <a:t>Use slides 4-5 to ask students where glucose made from carbon dioxide and water in photosynthesis goes. </a:t>
            </a:r>
          </a:p>
          <a:p>
            <a:r>
              <a:rPr lang="en-US" sz="1200" kern="1200" dirty="0">
                <a:solidFill>
                  <a:schemeClr val="tx1"/>
                </a:solidFill>
                <a:effectLst/>
                <a:latin typeface="+mn-lt"/>
                <a:ea typeface="+mn-ea"/>
                <a:cs typeface="+mn-cs"/>
              </a:rPr>
              <a:t>Use slide 6 to remind students that glucose moves from the leaves to all the cells of the plant to be used for growth or energy. They have already learned how plants use glucose for energy. In this activity, they will trace the chemical processes involved in </a:t>
            </a:r>
            <a:r>
              <a:rPr lang="en-US" sz="1200" b="1" kern="1200" dirty="0">
                <a:solidFill>
                  <a:schemeClr val="tx1"/>
                </a:solidFill>
                <a:effectLst/>
                <a:latin typeface="+mn-lt"/>
                <a:ea typeface="+mn-ea"/>
                <a:cs typeface="+mn-cs"/>
              </a:rPr>
              <a:t>growth</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366266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trace the process of biosynthesis on the potato poster.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7. Give each pair of students a Potato 11 x 17 Poster, a copy of the 5.1 Tracing the Process of Potatoes Growing: Biosynthesis Directions, 5 pennies, a nickel and several soil minerals (cut out from 5.1 Soil Minerals for Tracing the Process of Plants Growing). Explain that they will follow the directions to use their nickels and pennies to trace the path of how matter moves and changes in plants for growth.</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7</a:t>
            </a:fld>
            <a:endParaRPr lang="en-US"/>
          </a:p>
        </p:txBody>
      </p:sp>
    </p:spTree>
    <p:extLst>
      <p:ext uri="{BB962C8B-B14F-4D97-AF65-F5344CB8AC3E}">
        <p14:creationId xmlns:p14="http://schemas.microsoft.com/office/powerpoint/2010/main" val="104205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Image Credit: Craig Douglas, Michigan State University</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Show students an animation of biosynthesis and discuss the process.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8-9 to show students what happens to carbon atoms and chemical energy when plants make large organic molecules.</a:t>
            </a:r>
          </a:p>
          <a:p>
            <a:pPr lvl="0"/>
            <a:r>
              <a:rPr lang="en-US" sz="1200" kern="1200" dirty="0">
                <a:solidFill>
                  <a:schemeClr val="tx1"/>
                </a:solidFill>
                <a:effectLst/>
                <a:latin typeface="+mn-lt"/>
                <a:ea typeface="+mn-ea"/>
                <a:cs typeface="+mn-cs"/>
              </a:rPr>
              <a:t>Ask students what is happening to energy during biosynthesis. Listen to see if they notice that chemical potential energy is conserved in the C-C and C-H bonds through the chemical change.</a:t>
            </a:r>
          </a:p>
          <a:p>
            <a:pPr lvl="0"/>
            <a:r>
              <a:rPr lang="en-US" sz="1200" kern="1200" dirty="0">
                <a:solidFill>
                  <a:schemeClr val="tx1"/>
                </a:solidFill>
                <a:effectLst/>
                <a:latin typeface="+mn-lt"/>
                <a:ea typeface="+mn-ea"/>
                <a:cs typeface="+mn-cs"/>
              </a:rPr>
              <a:t>Refer to the Digestion and Biosynthesis 11 x 17 Posters in your classroom to help students visualize the biosynthesis of small organic molecules to large organic molecules. You do not need to focus on what small organic molecules are combined to produce the large organic molecules (carbohydrates, fat, and proteins).</a:t>
            </a:r>
          </a:p>
          <a:p>
            <a:r>
              <a:rPr lang="en-US" sz="1200" kern="1200" dirty="0">
                <a:solidFill>
                  <a:schemeClr val="tx1"/>
                </a:solidFill>
                <a:effectLst/>
                <a:latin typeface="+mn-lt"/>
                <a:ea typeface="+mn-ea"/>
                <a:cs typeface="+mn-cs"/>
              </a:rPr>
              <a:t>Make sure students understand that cells increase in size as they perform biosynthesis, because atoms enter the cells and do not leave. Eventually, the cells grow large enough to divide. The growth and division of cells results in plant growth.</a:t>
            </a:r>
            <a:r>
              <a:rPr lang="en-US" dirty="0">
                <a:effectLst/>
              </a:rPr>
              <a:t> </a:t>
            </a: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C339355-8D08-4F5E-8D14-80965BD68565}" type="slidenum">
              <a:rPr lang="en-US" altLang="en-US">
                <a:solidFill>
                  <a:prstClr val="black"/>
                </a:solidFill>
              </a:rPr>
              <a:pPr fontAlgn="base">
                <a:spcBef>
                  <a:spcPct val="0"/>
                </a:spcBef>
                <a:spcAft>
                  <a:spcPct val="0"/>
                </a:spcAft>
              </a:pPr>
              <a:t>8</a:t>
            </a:fld>
            <a:endParaRPr lang="en-US" altLang="en-US">
              <a:solidFill>
                <a:prstClr val="black"/>
              </a:solidFill>
            </a:endParaRPr>
          </a:p>
        </p:txBody>
      </p:sp>
    </p:spTree>
    <p:extLst>
      <p:ext uri="{BB962C8B-B14F-4D97-AF65-F5344CB8AC3E}">
        <p14:creationId xmlns:p14="http://schemas.microsoft.com/office/powerpoint/2010/main" val="234050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Image Credit: Craig Douglas, Michigan State University</a:t>
            </a:r>
          </a:p>
          <a:p>
            <a:pPr lvl="0"/>
            <a:endParaRPr lang="en-US" sz="12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Show students an animation of biosynthesis and discuss the process.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8-9 to show students what happens to carbon atoms and chemical energy when plants make large organic molecules.</a:t>
            </a:r>
          </a:p>
          <a:p>
            <a:pPr lvl="0"/>
            <a:r>
              <a:rPr lang="en-US" sz="1200" kern="1200" dirty="0">
                <a:solidFill>
                  <a:schemeClr val="tx1"/>
                </a:solidFill>
                <a:effectLst/>
                <a:latin typeface="+mn-lt"/>
                <a:ea typeface="+mn-ea"/>
                <a:cs typeface="+mn-cs"/>
              </a:rPr>
              <a:t>Ask students what is happening to energy during biosynthesis. Listen to see if they notice that chemical potential energy is conserved in the C-C and C-H bonds through the chemical change.</a:t>
            </a:r>
          </a:p>
          <a:p>
            <a:pPr lvl="0"/>
            <a:r>
              <a:rPr lang="en-US" sz="1200" kern="1200" dirty="0">
                <a:solidFill>
                  <a:schemeClr val="tx1"/>
                </a:solidFill>
                <a:effectLst/>
                <a:latin typeface="+mn-lt"/>
                <a:ea typeface="+mn-ea"/>
                <a:cs typeface="+mn-cs"/>
              </a:rPr>
              <a:t>Refer to the Digestion and Biosynthesis 11 x 17 Posters in your classroom to help students visualize the biosynthesis of small organic molecules to large organic molecules. You do not need to focus on what small organic molecules are combined to produce the large organic molecules (carbohydrates, fat, and proteins).</a:t>
            </a:r>
          </a:p>
          <a:p>
            <a:r>
              <a:rPr lang="en-US" sz="1200" kern="1200" dirty="0">
                <a:solidFill>
                  <a:schemeClr val="tx1"/>
                </a:solidFill>
                <a:effectLst/>
                <a:latin typeface="+mn-lt"/>
                <a:ea typeface="+mn-ea"/>
                <a:cs typeface="+mn-cs"/>
              </a:rPr>
              <a:t>Make sure students understand that cells increase in size as they perform biosynthesis, because atoms enter the cells and do not leave. Eventually, the cells grow large enough to divide. The growth and division of cells results in plant growth.</a:t>
            </a:r>
            <a:r>
              <a:rPr lang="en-US" dirty="0">
                <a:effectLst/>
              </a:rPr>
              <a:t> </a:t>
            </a:r>
            <a:endParaRPr lang="en-US" altLang="en-US" dirty="0"/>
          </a:p>
          <a:p>
            <a:endParaRPr lang="en-US" sz="1200" kern="1200" dirty="0">
              <a:solidFill>
                <a:schemeClr val="tx1"/>
              </a:solidFill>
              <a:effectLst/>
              <a:latin typeface="+mn-lt"/>
              <a:ea typeface="+mn-ea"/>
              <a:cs typeface="+mn-cs"/>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CA6308C-7459-4710-93B6-01C3DE082F9A}" type="slidenum">
              <a:rPr lang="en-US" altLang="en-US">
                <a:solidFill>
                  <a:prstClr val="black"/>
                </a:solidFill>
              </a:rPr>
              <a:pPr fontAlgn="base">
                <a:spcBef>
                  <a:spcPct val="0"/>
                </a:spcBef>
                <a:spcAft>
                  <a:spcPct val="0"/>
                </a:spcAft>
              </a:pPr>
              <a:t>9</a:t>
            </a:fld>
            <a:endParaRPr lang="en-US" altLang="en-US">
              <a:solidFill>
                <a:prstClr val="black"/>
              </a:solidFill>
            </a:endParaRPr>
          </a:p>
        </p:txBody>
      </p:sp>
    </p:spTree>
    <p:extLst>
      <p:ext uri="{BB962C8B-B14F-4D97-AF65-F5344CB8AC3E}">
        <p14:creationId xmlns:p14="http://schemas.microsoft.com/office/powerpoint/2010/main" val="1694352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A153D199-85E7-40C7-B888-91F32A190B9F}" type="slidenum">
              <a:rPr lang="en-US"/>
              <a:pPr>
                <a:defRPr/>
              </a:pPr>
              <a:t>‹#›</a:t>
            </a:fld>
            <a:endParaRPr lang="en-US"/>
          </a:p>
        </p:txBody>
      </p:sp>
      <p:pic>
        <p:nvPicPr>
          <p:cNvPr id="7" name="Picture 6"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
        <p:nvSpPr>
          <p:cNvPr id="8" name="TextBox 7"/>
          <p:cNvSpPr txBox="1"/>
          <p:nvPr userDrawn="1"/>
        </p:nvSpPr>
        <p:spPr>
          <a:xfrm>
            <a:off x="3366003" y="690424"/>
            <a:ext cx="2287787" cy="692497"/>
          </a:xfrm>
          <a:prstGeom prst="rect">
            <a:avLst/>
          </a:prstGeom>
          <a:noFill/>
        </p:spPr>
        <p:txBody>
          <a:bodyPr wrap="none" rtlCol="0">
            <a:spAutoFit/>
          </a:bodyPr>
          <a:lstStyle/>
          <a:p>
            <a:r>
              <a:rPr lang="en-US" sz="1300" i="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Environmental Literacy Project</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Michigan State University</a:t>
            </a:r>
            <a:r>
              <a:rPr lang="en-US" sz="1300" dirty="0">
                <a:effectLst/>
              </a:rPr>
              <a:t> </a:t>
            </a:r>
            <a:endParaRPr lang="en-US" sz="1300" dirty="0"/>
          </a:p>
        </p:txBody>
      </p:sp>
    </p:spTree>
    <p:extLst>
      <p:ext uri="{BB962C8B-B14F-4D97-AF65-F5344CB8AC3E}">
        <p14:creationId xmlns:p14="http://schemas.microsoft.com/office/powerpoint/2010/main" val="69933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C8E013-247B-49B6-9DD8-2B1C88F0C75B}" type="slidenum">
              <a:rPr lang="en-US"/>
              <a:pPr>
                <a:defRPr/>
              </a:pPr>
              <a:t>‹#›</a:t>
            </a:fld>
            <a:endParaRPr lang="en-US"/>
          </a:p>
        </p:txBody>
      </p:sp>
    </p:spTree>
    <p:extLst>
      <p:ext uri="{BB962C8B-B14F-4D97-AF65-F5344CB8AC3E}">
        <p14:creationId xmlns:p14="http://schemas.microsoft.com/office/powerpoint/2010/main" val="340833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433B5C-218D-4EF1-8164-9020D9939A9E}" type="slidenum">
              <a:rPr lang="en-US"/>
              <a:pPr>
                <a:defRPr/>
              </a:pPr>
              <a:t>‹#›</a:t>
            </a:fld>
            <a:endParaRPr lang="en-US"/>
          </a:p>
        </p:txBody>
      </p:sp>
    </p:spTree>
    <p:extLst>
      <p:ext uri="{BB962C8B-B14F-4D97-AF65-F5344CB8AC3E}">
        <p14:creationId xmlns:p14="http://schemas.microsoft.com/office/powerpoint/2010/main" val="382932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D07E269F-9726-44B7-92E4-7A50054E190B}" type="slidenum">
              <a:rPr lang="en-US"/>
              <a:pPr>
                <a:defRPr/>
              </a:pPr>
              <a:t>‹#›</a:t>
            </a:fld>
            <a:endParaRPr lang="en-US"/>
          </a:p>
        </p:txBody>
      </p:sp>
    </p:spTree>
    <p:extLst>
      <p:ext uri="{BB962C8B-B14F-4D97-AF65-F5344CB8AC3E}">
        <p14:creationId xmlns:p14="http://schemas.microsoft.com/office/powerpoint/2010/main" val="6893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7163B6C-3360-4CEC-8B29-248C5C8C4259}" type="slidenum">
              <a:rPr lang="en-US"/>
              <a:pPr>
                <a:defRPr/>
              </a:pPr>
              <a:t>‹#›</a:t>
            </a:fld>
            <a:endParaRPr lang="en-US"/>
          </a:p>
        </p:txBody>
      </p:sp>
    </p:spTree>
    <p:extLst>
      <p:ext uri="{BB962C8B-B14F-4D97-AF65-F5344CB8AC3E}">
        <p14:creationId xmlns:p14="http://schemas.microsoft.com/office/powerpoint/2010/main" val="79359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50D2227-8746-401E-9AD3-149EB37F187D}" type="slidenum">
              <a:rPr lang="en-US"/>
              <a:pPr>
                <a:defRPr/>
              </a:pPr>
              <a:t>‹#›</a:t>
            </a:fld>
            <a:endParaRPr lang="en-US"/>
          </a:p>
        </p:txBody>
      </p:sp>
    </p:spTree>
    <p:extLst>
      <p:ext uri="{BB962C8B-B14F-4D97-AF65-F5344CB8AC3E}">
        <p14:creationId xmlns:p14="http://schemas.microsoft.com/office/powerpoint/2010/main" val="406460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2BDC453-B1F5-42F9-B997-C04C83250C69}" type="slidenum">
              <a:rPr lang="en-US"/>
              <a:pPr>
                <a:defRPr/>
              </a:pPr>
              <a:t>‹#›</a:t>
            </a:fld>
            <a:endParaRPr lang="en-US"/>
          </a:p>
        </p:txBody>
      </p:sp>
    </p:spTree>
    <p:extLst>
      <p:ext uri="{BB962C8B-B14F-4D97-AF65-F5344CB8AC3E}">
        <p14:creationId xmlns:p14="http://schemas.microsoft.com/office/powerpoint/2010/main" val="157444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359313E-C1DF-48B1-95AF-E4192BC71E0C}" type="slidenum">
              <a:rPr lang="en-US"/>
              <a:pPr>
                <a:defRPr/>
              </a:pPr>
              <a:t>‹#›</a:t>
            </a:fld>
            <a:endParaRPr lang="en-US"/>
          </a:p>
        </p:txBody>
      </p:sp>
    </p:spTree>
    <p:extLst>
      <p:ext uri="{BB962C8B-B14F-4D97-AF65-F5344CB8AC3E}">
        <p14:creationId xmlns:p14="http://schemas.microsoft.com/office/powerpoint/2010/main" val="398203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5AE8C94-DA1E-48CA-AEE2-37FA2B7260BB}" type="slidenum">
              <a:rPr lang="en-US"/>
              <a:pPr>
                <a:defRPr/>
              </a:pPr>
              <a:t>‹#›</a:t>
            </a:fld>
            <a:endParaRPr lang="en-US"/>
          </a:p>
        </p:txBody>
      </p:sp>
    </p:spTree>
    <p:extLst>
      <p:ext uri="{BB962C8B-B14F-4D97-AF65-F5344CB8AC3E}">
        <p14:creationId xmlns:p14="http://schemas.microsoft.com/office/powerpoint/2010/main" val="35379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062F3E6-E28A-452B-9229-35993A254C0E}" type="slidenum">
              <a:rPr lang="en-US"/>
              <a:pPr>
                <a:defRPr/>
              </a:pPr>
              <a:t>‹#›</a:t>
            </a:fld>
            <a:endParaRPr lang="en-US"/>
          </a:p>
        </p:txBody>
      </p:sp>
    </p:spTree>
    <p:extLst>
      <p:ext uri="{BB962C8B-B14F-4D97-AF65-F5344CB8AC3E}">
        <p14:creationId xmlns:p14="http://schemas.microsoft.com/office/powerpoint/2010/main" val="66560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740C4A5-5A92-44E4-8B91-7BF4B8222727}" type="slidenum">
              <a:rPr lang="en-US"/>
              <a:pPr>
                <a:defRPr/>
              </a:pPr>
              <a:t>‹#›</a:t>
            </a:fld>
            <a:endParaRPr lang="en-US"/>
          </a:p>
        </p:txBody>
      </p:sp>
    </p:spTree>
    <p:extLst>
      <p:ext uri="{BB962C8B-B14F-4D97-AF65-F5344CB8AC3E}">
        <p14:creationId xmlns:p14="http://schemas.microsoft.com/office/powerpoint/2010/main" val="277558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99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490663"/>
            <a:ext cx="8229600" cy="490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411913"/>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Arial" panose="020B0604020202020204" pitchFamily="34" charset="0"/>
                <a:cs typeface="Arial" panose="020B0604020202020204" pitchFamily="34" charset="0"/>
              </a:defRPr>
            </a:lvl1pPr>
          </a:lstStyle>
          <a:p>
            <a:pPr>
              <a:defRPr/>
            </a:pPr>
            <a:fld id="{9D6E3948-9AC7-4963-980D-81ABFA4FA34A}" type="slidenum">
              <a:rPr lang="en-US" smtClean="0"/>
              <a:pPr>
                <a:defRPr/>
              </a:pPr>
              <a:t>‹#›</a:t>
            </a:fld>
            <a:endParaRPr lang="en-US" dirty="0"/>
          </a:p>
        </p:txBody>
      </p:sp>
      <p:sp>
        <p:nvSpPr>
          <p:cNvPr id="9" name="Footer Placeholder 5"/>
          <p:cNvSpPr>
            <a:spLocks noGrp="1"/>
          </p:cNvSpPr>
          <p:nvPr>
            <p:ph type="ftr" sz="quarter" idx="3"/>
          </p:nvPr>
        </p:nvSpPr>
        <p:spPr>
          <a:xfrm>
            <a:off x="457200" y="6400800"/>
            <a:ext cx="5989638"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bTFCh_XdYI"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130611"/>
            <a:ext cx="8229600" cy="1838318"/>
          </a:xfrm>
        </p:spPr>
        <p:txBody>
          <a:bodyPr>
            <a:normAutofit fontScale="90000"/>
          </a:bodyPr>
          <a:lstStyle/>
          <a:p>
            <a:r>
              <a:rPr lang="en-US" i="1" dirty="0">
                <a:latin typeface="Arial"/>
                <a:cs typeface="Arial"/>
              </a:rPr>
              <a:t>Plants </a:t>
            </a:r>
            <a:r>
              <a:rPr lang="en-US" dirty="0">
                <a:latin typeface="Arial"/>
                <a:cs typeface="Arial"/>
              </a:rPr>
              <a:t>Unit</a:t>
            </a:r>
            <a:br>
              <a:rPr lang="en-US" dirty="0">
                <a:latin typeface="Arial"/>
                <a:cs typeface="Arial"/>
              </a:rPr>
            </a:br>
            <a:br>
              <a:rPr lang="en-US" dirty="0">
                <a:latin typeface="Arial"/>
                <a:cs typeface="Arial"/>
              </a:rPr>
            </a:br>
            <a:r>
              <a:rPr lang="en-US">
                <a:latin typeface="Arial"/>
                <a:cs typeface="Arial"/>
              </a:rPr>
              <a:t>Activity 5.1: </a:t>
            </a:r>
            <a:r>
              <a:rPr lang="en-US" dirty="0">
                <a:latin typeface="Arial"/>
                <a:cs typeface="Arial"/>
              </a:rPr>
              <a:t>Tracing the Process of Potatoes Growing: Biosynthesis</a:t>
            </a:r>
          </a:p>
        </p:txBody>
      </p:sp>
      <p:pic>
        <p:nvPicPr>
          <p:cNvPr id="10" name="Picture 9"/>
          <p:cNvPicPr>
            <a:picLocks noChangeAspect="1"/>
          </p:cNvPicPr>
          <p:nvPr/>
        </p:nvPicPr>
        <p:blipFill>
          <a:blip r:embed="rId4"/>
          <a:stretch>
            <a:fillRect/>
          </a:stretch>
        </p:blipFill>
        <p:spPr>
          <a:xfrm>
            <a:off x="993472" y="4506252"/>
            <a:ext cx="7464728" cy="1418298"/>
          </a:xfrm>
          <a:prstGeom prst="rect">
            <a:avLst/>
          </a:prstGeom>
        </p:spPr>
      </p:pic>
      <p:sp>
        <p:nvSpPr>
          <p:cNvPr id="5" name="Slide Number Placeholder 4">
            <a:extLst>
              <a:ext uri="{FF2B5EF4-FFF2-40B4-BE49-F238E27FC236}">
                <a16:creationId xmlns:a16="http://schemas.microsoft.com/office/drawing/2014/main" id="{FAE1CE8D-2916-4529-899A-9B2F703F0C36}"/>
              </a:ext>
            </a:extLst>
          </p:cNvPr>
          <p:cNvSpPr>
            <a:spLocks noGrp="1"/>
          </p:cNvSpPr>
          <p:nvPr>
            <p:ph type="sldNum" sz="quarter" idx="12"/>
          </p:nvPr>
        </p:nvSpPr>
        <p:spPr/>
        <p:txBody>
          <a:bodyPr/>
          <a:lstStyle/>
          <a:p>
            <a:pPr>
              <a:defRPr/>
            </a:pPr>
            <a:fld id="{F359313E-C1DF-48B1-95AF-E4192BC71E0C}" type="slidenum">
              <a:rPr lang="en-US" smtClean="0"/>
              <a:pPr>
                <a:defRPr/>
              </a:pPr>
              <a:t>1</a:t>
            </a:fld>
            <a:endParaRPr lang="en-US"/>
          </a:p>
        </p:txBody>
      </p:sp>
    </p:spTree>
    <p:extLst>
      <p:ext uri="{BB962C8B-B14F-4D97-AF65-F5344CB8AC3E}">
        <p14:creationId xmlns:p14="http://schemas.microsoft.com/office/powerpoint/2010/main" val="224041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419"/>
            <a:ext cx="8719457" cy="992188"/>
          </a:xfrm>
        </p:spPr>
        <p:txBody>
          <a:bodyPr/>
          <a:lstStyle/>
          <a:p>
            <a:r>
              <a:rPr lang="en-US" dirty="0"/>
              <a:t>How do plant cells use glucose?</a:t>
            </a:r>
          </a:p>
        </p:txBody>
      </p:sp>
      <p:sp>
        <p:nvSpPr>
          <p:cNvPr id="3" name="Content Placeholder 2"/>
          <p:cNvSpPr>
            <a:spLocks noGrp="1"/>
          </p:cNvSpPr>
          <p:nvPr>
            <p:ph idx="1"/>
          </p:nvPr>
        </p:nvSpPr>
        <p:spPr>
          <a:xfrm>
            <a:off x="457200" y="1049607"/>
            <a:ext cx="8229600" cy="5808393"/>
          </a:xfrm>
        </p:spPr>
        <p:txBody>
          <a:bodyPr>
            <a:normAutofit fontScale="92500" lnSpcReduction="20000"/>
          </a:bodyPr>
          <a:lstStyle/>
          <a:p>
            <a:pPr marL="514350" indent="-514350">
              <a:buFont typeface="+mj-lt"/>
              <a:buAutoNum type="arabicPeriod"/>
            </a:pPr>
            <a:r>
              <a:rPr lang="en-US" dirty="0"/>
              <a:t>Plant cells can combine glucose molecules with oxygen to release chemical energy in cellular respiration.</a:t>
            </a:r>
          </a:p>
          <a:p>
            <a:pPr marL="914400" lvl="1" indent="-514350"/>
            <a:r>
              <a:rPr lang="en-US" dirty="0"/>
              <a:t>This is how all cells get the energy they need for their functions.</a:t>
            </a:r>
          </a:p>
          <a:p>
            <a:pPr marL="514350" indent="-514350">
              <a:buFont typeface="+mj-lt"/>
              <a:buAutoNum type="arabicPeriod"/>
            </a:pPr>
            <a:r>
              <a:rPr lang="en-US" dirty="0"/>
              <a:t>Plants use glucose to make large organic molecules so their cells can grow.</a:t>
            </a:r>
          </a:p>
          <a:p>
            <a:pPr marL="514350" indent="-514350">
              <a:buFont typeface="+mj-lt"/>
              <a:buAutoNum type="arabicPeriod"/>
            </a:pPr>
            <a:r>
              <a:rPr lang="en-US" dirty="0"/>
              <a:t>Plants use glucose chains to make cellulose and starch.</a:t>
            </a:r>
          </a:p>
          <a:p>
            <a:pPr lvl="1"/>
            <a:r>
              <a:rPr lang="en-US" dirty="0"/>
              <a:t>Starch stores energy in the plant body. When plants need energy they can use short glucose chains in starch.</a:t>
            </a:r>
          </a:p>
          <a:p>
            <a:pPr lvl="1"/>
            <a:r>
              <a:rPr lang="en-US" dirty="0"/>
              <a:t>Cellulose makes plants leaves and stems stronger.</a:t>
            </a:r>
          </a:p>
          <a:p>
            <a:pPr marL="400050" lvl="1" indent="0">
              <a:buNone/>
            </a:pPr>
            <a:r>
              <a:rPr lang="en-US" dirty="0"/>
              <a:t>	</a:t>
            </a:r>
          </a:p>
        </p:txBody>
      </p:sp>
      <p:sp>
        <p:nvSpPr>
          <p:cNvPr id="4" name="Slide Number Placeholder 3"/>
          <p:cNvSpPr>
            <a:spLocks noGrp="1"/>
          </p:cNvSpPr>
          <p:nvPr>
            <p:ph type="sldNum" sz="quarter" idx="4294967295"/>
          </p:nvPr>
        </p:nvSpPr>
        <p:spPr>
          <a:xfrm>
            <a:off x="6553200" y="6411574"/>
            <a:ext cx="2133600" cy="365125"/>
          </a:xfrm>
          <a:prstGeom prst="rect">
            <a:avLst/>
          </a:prstGeom>
        </p:spPr>
        <p:txBody>
          <a:bodyPr/>
          <a:lstStyle/>
          <a:p>
            <a:fld id="{D3A1C050-F6FE-0E43-A9D0-F8EEADE3D1E4}" type="slidenum">
              <a:rPr lang="en-US" smtClean="0"/>
              <a:pPr/>
              <a:t>10</a:t>
            </a:fld>
            <a:endParaRPr lang="en-US"/>
          </a:p>
        </p:txBody>
      </p:sp>
    </p:spTree>
    <p:extLst>
      <p:ext uri="{BB962C8B-B14F-4D97-AF65-F5344CB8AC3E}">
        <p14:creationId xmlns:p14="http://schemas.microsoft.com/office/powerpoint/2010/main" val="290980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the atoms in plants come from?</a:t>
            </a:r>
          </a:p>
        </p:txBody>
      </p:sp>
      <p:sp>
        <p:nvSpPr>
          <p:cNvPr id="5" name="TextBox 4"/>
          <p:cNvSpPr txBox="1"/>
          <p:nvPr/>
        </p:nvSpPr>
        <p:spPr>
          <a:xfrm>
            <a:off x="344446" y="1894088"/>
            <a:ext cx="2551153" cy="2246769"/>
          </a:xfrm>
          <a:prstGeom prst="rect">
            <a:avLst/>
          </a:prstGeom>
          <a:noFill/>
        </p:spPr>
        <p:txBody>
          <a:bodyPr wrap="square" rtlCol="0">
            <a:spAutoFit/>
          </a:bodyPr>
          <a:lstStyle/>
          <a:p>
            <a:r>
              <a:rPr lang="en-US" sz="2800" dirty="0"/>
              <a:t>Work with a partner to complete the first chart about atoms.</a:t>
            </a:r>
          </a:p>
        </p:txBody>
      </p:sp>
      <p:sp>
        <p:nvSpPr>
          <p:cNvPr id="3" name="Slide Number Placeholder 2">
            <a:extLst>
              <a:ext uri="{FF2B5EF4-FFF2-40B4-BE49-F238E27FC236}">
                <a16:creationId xmlns:a16="http://schemas.microsoft.com/office/drawing/2014/main" id="{668F82D3-5530-408E-A7F7-35B196B31883}"/>
              </a:ext>
            </a:extLst>
          </p:cNvPr>
          <p:cNvSpPr>
            <a:spLocks noGrp="1"/>
          </p:cNvSpPr>
          <p:nvPr>
            <p:ph type="sldNum" sz="quarter" idx="10"/>
          </p:nvPr>
        </p:nvSpPr>
        <p:spPr/>
        <p:txBody>
          <a:bodyPr/>
          <a:lstStyle/>
          <a:p>
            <a:pPr>
              <a:defRPr/>
            </a:pPr>
            <a:fld id="{D07E269F-9726-44B7-92E4-7A50054E190B}" type="slidenum">
              <a:rPr lang="en-US" smtClean="0"/>
              <a:pPr>
                <a:defRPr/>
              </a:pPr>
              <a:t>11</a:t>
            </a:fld>
            <a:endParaRPr lang="en-US"/>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1942"/>
          <a:stretch/>
        </p:blipFill>
        <p:spPr>
          <a:xfrm>
            <a:off x="2895599" y="1894088"/>
            <a:ext cx="6074229" cy="3990484"/>
          </a:xfrm>
          <a:ln>
            <a:solidFill>
              <a:schemeClr val="tx1"/>
            </a:solidFill>
          </a:ln>
        </p:spPr>
      </p:pic>
    </p:spTree>
    <p:extLst>
      <p:ext uri="{BB962C8B-B14F-4D97-AF65-F5344CB8AC3E}">
        <p14:creationId xmlns:p14="http://schemas.microsoft.com/office/powerpoint/2010/main" val="40813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62"/>
            <a:ext cx="8229600" cy="1111738"/>
          </a:xfrm>
        </p:spPr>
        <p:txBody>
          <a:bodyPr>
            <a:noAutofit/>
          </a:bodyPr>
          <a:lstStyle/>
          <a:p>
            <a:r>
              <a:rPr lang="en-US" sz="2800" dirty="0"/>
              <a:t>What </a:t>
            </a:r>
            <a:r>
              <a:rPr lang="en-US" sz="2800" b="1" i="1" dirty="0">
                <a:solidFill>
                  <a:srgbClr val="0000FF"/>
                </a:solidFill>
              </a:rPr>
              <a:t>molecules </a:t>
            </a:r>
            <a:r>
              <a:rPr lang="en-US" sz="2800" dirty="0"/>
              <a:t>make up the dry mass of plants?</a:t>
            </a:r>
          </a:p>
        </p:txBody>
      </p:sp>
      <p:pic>
        <p:nvPicPr>
          <p:cNvPr id="4" name="Picture 3" descr="cellulose0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8483" y="2757220"/>
            <a:ext cx="3467100" cy="2311400"/>
          </a:xfrm>
          <a:prstGeom prst="rect">
            <a:avLst/>
          </a:prstGeom>
        </p:spPr>
      </p:pic>
      <p:pic>
        <p:nvPicPr>
          <p:cNvPr id="5" name="Picture 4" descr="protein 0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4617" y="3890204"/>
            <a:ext cx="2045934" cy="1363956"/>
          </a:xfrm>
          <a:prstGeom prst="rect">
            <a:avLst/>
          </a:prstGeom>
        </p:spPr>
      </p:pic>
      <p:pic>
        <p:nvPicPr>
          <p:cNvPr id="6" name="Picture 5" descr="fat06.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9301141">
            <a:off x="939273" y="1570321"/>
            <a:ext cx="1818595" cy="1388343"/>
          </a:xfrm>
          <a:prstGeom prst="rect">
            <a:avLst/>
          </a:prstGeom>
        </p:spPr>
      </p:pic>
      <p:pic>
        <p:nvPicPr>
          <p:cNvPr id="7" name="Picture 6" descr="starch 06.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9836835">
            <a:off x="5193818" y="800649"/>
            <a:ext cx="3177660" cy="2118440"/>
          </a:xfrm>
          <a:prstGeom prst="rect">
            <a:avLst/>
          </a:prstGeom>
        </p:spPr>
      </p:pic>
      <p:pic>
        <p:nvPicPr>
          <p:cNvPr id="8" name="Picture 7" descr="glucose labeled06.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58424" y="2681287"/>
            <a:ext cx="1675680" cy="1117120"/>
          </a:xfrm>
          <a:prstGeom prst="rect">
            <a:avLst/>
          </a:prstGeom>
        </p:spPr>
      </p:pic>
      <p:sp>
        <p:nvSpPr>
          <p:cNvPr id="9" name="TextBox 8"/>
          <p:cNvSpPr txBox="1"/>
          <p:nvPr/>
        </p:nvSpPr>
        <p:spPr>
          <a:xfrm>
            <a:off x="1721996" y="2809103"/>
            <a:ext cx="1828800" cy="461665"/>
          </a:xfrm>
          <a:prstGeom prst="rect">
            <a:avLst/>
          </a:prstGeom>
          <a:noFill/>
        </p:spPr>
        <p:txBody>
          <a:bodyPr wrap="square" rtlCol="0">
            <a:spAutoFit/>
          </a:bodyPr>
          <a:lstStyle/>
          <a:p>
            <a:r>
              <a:rPr lang="en-US" sz="2400" b="1" dirty="0"/>
              <a:t>FATS</a:t>
            </a:r>
          </a:p>
        </p:txBody>
      </p:sp>
      <p:sp>
        <p:nvSpPr>
          <p:cNvPr id="10" name="TextBox 9"/>
          <p:cNvSpPr txBox="1"/>
          <p:nvPr/>
        </p:nvSpPr>
        <p:spPr>
          <a:xfrm>
            <a:off x="2051563" y="4837787"/>
            <a:ext cx="1828800" cy="461665"/>
          </a:xfrm>
          <a:prstGeom prst="rect">
            <a:avLst/>
          </a:prstGeom>
          <a:noFill/>
        </p:spPr>
        <p:txBody>
          <a:bodyPr wrap="square" rtlCol="0">
            <a:spAutoFit/>
          </a:bodyPr>
          <a:lstStyle/>
          <a:p>
            <a:r>
              <a:rPr lang="en-US" sz="2400" b="1" dirty="0"/>
              <a:t>PROTEIN</a:t>
            </a:r>
          </a:p>
        </p:txBody>
      </p:sp>
      <p:sp>
        <p:nvSpPr>
          <p:cNvPr id="11" name="TextBox 10"/>
          <p:cNvSpPr txBox="1"/>
          <p:nvPr/>
        </p:nvSpPr>
        <p:spPr>
          <a:xfrm>
            <a:off x="5338483" y="4644917"/>
            <a:ext cx="2878531" cy="461665"/>
          </a:xfrm>
          <a:prstGeom prst="rect">
            <a:avLst/>
          </a:prstGeom>
          <a:noFill/>
        </p:spPr>
        <p:txBody>
          <a:bodyPr wrap="square" rtlCol="0">
            <a:spAutoFit/>
          </a:bodyPr>
          <a:lstStyle/>
          <a:p>
            <a:r>
              <a:rPr lang="en-US" sz="2400" b="1" dirty="0"/>
              <a:t>CELLULOSE (FIBER)</a:t>
            </a:r>
          </a:p>
        </p:txBody>
      </p:sp>
      <p:sp>
        <p:nvSpPr>
          <p:cNvPr id="12" name="TextBox 11"/>
          <p:cNvSpPr txBox="1"/>
          <p:nvPr/>
        </p:nvSpPr>
        <p:spPr>
          <a:xfrm>
            <a:off x="3868465" y="3415560"/>
            <a:ext cx="1828800" cy="830997"/>
          </a:xfrm>
          <a:prstGeom prst="rect">
            <a:avLst/>
          </a:prstGeom>
          <a:noFill/>
        </p:spPr>
        <p:txBody>
          <a:bodyPr wrap="square" rtlCol="0">
            <a:spAutoFit/>
          </a:bodyPr>
          <a:lstStyle/>
          <a:p>
            <a:r>
              <a:rPr lang="en-US" sz="2400" b="1" dirty="0"/>
              <a:t>GLUCOSE (SUGAR)</a:t>
            </a:r>
          </a:p>
        </p:txBody>
      </p:sp>
      <p:sp>
        <p:nvSpPr>
          <p:cNvPr id="13" name="TextBox 12"/>
          <p:cNvSpPr txBox="1"/>
          <p:nvPr/>
        </p:nvSpPr>
        <p:spPr>
          <a:xfrm>
            <a:off x="6468784" y="2295555"/>
            <a:ext cx="1828800" cy="461665"/>
          </a:xfrm>
          <a:prstGeom prst="rect">
            <a:avLst/>
          </a:prstGeom>
          <a:noFill/>
        </p:spPr>
        <p:txBody>
          <a:bodyPr wrap="square" rtlCol="0">
            <a:spAutoFit/>
          </a:bodyPr>
          <a:lstStyle/>
          <a:p>
            <a:r>
              <a:rPr lang="en-US" sz="2400" b="1" dirty="0"/>
              <a:t>STARCH</a:t>
            </a:r>
          </a:p>
        </p:txBody>
      </p:sp>
      <p:sp>
        <p:nvSpPr>
          <p:cNvPr id="14" name="Title 1"/>
          <p:cNvSpPr txBox="1">
            <a:spLocks/>
          </p:cNvSpPr>
          <p:nvPr/>
        </p:nvSpPr>
        <p:spPr>
          <a:xfrm>
            <a:off x="504617" y="5605586"/>
            <a:ext cx="8182181" cy="6953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t>Garden plants are usually 85-90% water.  The dry mass </a:t>
            </a:r>
            <a:br>
              <a:rPr lang="en-US" sz="2800" dirty="0"/>
            </a:br>
            <a:r>
              <a:rPr lang="en-US" sz="2800" dirty="0"/>
              <a:t>(10-15%) is mostly </a:t>
            </a:r>
            <a:r>
              <a:rPr lang="en-US" sz="2800" b="1" i="1" dirty="0"/>
              <a:t>large organic molecules.</a:t>
            </a:r>
            <a:endParaRPr lang="en-US" sz="2800" dirty="0"/>
          </a:p>
        </p:txBody>
      </p:sp>
      <p:sp>
        <p:nvSpPr>
          <p:cNvPr id="15" name="Title 1"/>
          <p:cNvSpPr txBox="1">
            <a:spLocks/>
          </p:cNvSpPr>
          <p:nvPr/>
        </p:nvSpPr>
        <p:spPr bwMode="auto">
          <a:xfrm>
            <a:off x="457198"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t>Remembering Nutrition Labels</a:t>
            </a:r>
          </a:p>
        </p:txBody>
      </p:sp>
      <p:sp>
        <p:nvSpPr>
          <p:cNvPr id="3" name="Slide Number Placeholder 2">
            <a:extLst>
              <a:ext uri="{FF2B5EF4-FFF2-40B4-BE49-F238E27FC236}">
                <a16:creationId xmlns:a16="http://schemas.microsoft.com/office/drawing/2014/main" id="{A5A1EC22-2105-4A8D-A2A2-3925E9F10B95}"/>
              </a:ext>
            </a:extLst>
          </p:cNvPr>
          <p:cNvSpPr>
            <a:spLocks noGrp="1"/>
          </p:cNvSpPr>
          <p:nvPr>
            <p:ph type="sldNum" sz="quarter" idx="10"/>
          </p:nvPr>
        </p:nvSpPr>
        <p:spPr/>
        <p:txBody>
          <a:bodyPr/>
          <a:lstStyle/>
          <a:p>
            <a:pPr>
              <a:defRPr/>
            </a:pPr>
            <a:fld id="{D07E269F-9726-44B7-92E4-7A50054E190B}" type="slidenum">
              <a:rPr lang="en-US" smtClean="0"/>
              <a:pPr>
                <a:defRPr/>
              </a:pPr>
              <a:t>12</a:t>
            </a:fld>
            <a:endParaRPr lang="en-US"/>
          </a:p>
        </p:txBody>
      </p:sp>
    </p:spTree>
    <p:extLst>
      <p:ext uri="{BB962C8B-B14F-4D97-AF65-F5344CB8AC3E}">
        <p14:creationId xmlns:p14="http://schemas.microsoft.com/office/powerpoint/2010/main" val="241023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62"/>
            <a:ext cx="8229600" cy="1111738"/>
          </a:xfrm>
        </p:spPr>
        <p:txBody>
          <a:bodyPr>
            <a:noAutofit/>
          </a:bodyPr>
          <a:lstStyle/>
          <a:p>
            <a:r>
              <a:rPr lang="en-US" sz="2800" dirty="0"/>
              <a:t>What </a:t>
            </a:r>
            <a:r>
              <a:rPr lang="en-US" sz="2800" b="1" i="1" dirty="0">
                <a:solidFill>
                  <a:srgbClr val="0000FF"/>
                </a:solidFill>
              </a:rPr>
              <a:t>atoms</a:t>
            </a:r>
            <a:r>
              <a:rPr lang="en-US" sz="2800" dirty="0"/>
              <a:t> make up the dry mass of plants?</a:t>
            </a:r>
          </a:p>
        </p:txBody>
      </p:sp>
      <p:sp>
        <p:nvSpPr>
          <p:cNvPr id="3" name="Content Placeholder 2"/>
          <p:cNvSpPr>
            <a:spLocks noGrp="1"/>
          </p:cNvSpPr>
          <p:nvPr>
            <p:ph idx="1"/>
          </p:nvPr>
        </p:nvSpPr>
        <p:spPr>
          <a:xfrm>
            <a:off x="457200" y="5509845"/>
            <a:ext cx="8229600" cy="870311"/>
          </a:xfrm>
        </p:spPr>
        <p:txBody>
          <a:bodyPr>
            <a:normAutofit lnSpcReduction="10000"/>
          </a:bodyPr>
          <a:lstStyle/>
          <a:p>
            <a:pPr marL="0" indent="0" algn="ctr">
              <a:buNone/>
            </a:pPr>
            <a:r>
              <a:rPr lang="en-US" sz="2800" b="1" i="1" dirty="0">
                <a:solidFill>
                  <a:srgbClr val="0000FF"/>
                </a:solidFill>
              </a:rPr>
              <a:t>Atoms</a:t>
            </a:r>
            <a:r>
              <a:rPr lang="en-US" sz="2800" dirty="0">
                <a:solidFill>
                  <a:srgbClr val="0000FF"/>
                </a:solidFill>
              </a:rPr>
              <a:t> </a:t>
            </a:r>
            <a:r>
              <a:rPr lang="en-US" sz="2800" dirty="0"/>
              <a:t>by dry mass: carbon (45%), oxygen (45%), hydrogen (6%), nitrogen (2%) and other elements (2%).</a:t>
            </a:r>
          </a:p>
        </p:txBody>
      </p:sp>
      <p:pic>
        <p:nvPicPr>
          <p:cNvPr id="4" name="Picture 3" descr="cellulose0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8483" y="2757220"/>
            <a:ext cx="3467100" cy="2311400"/>
          </a:xfrm>
          <a:prstGeom prst="rect">
            <a:avLst/>
          </a:prstGeom>
        </p:spPr>
      </p:pic>
      <p:pic>
        <p:nvPicPr>
          <p:cNvPr id="5" name="Picture 4" descr="protein 0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3763" y="3950283"/>
            <a:ext cx="2045934" cy="1363956"/>
          </a:xfrm>
          <a:prstGeom prst="rect">
            <a:avLst/>
          </a:prstGeom>
        </p:spPr>
      </p:pic>
      <p:pic>
        <p:nvPicPr>
          <p:cNvPr id="6" name="Picture 5" descr="fat06.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9301141">
            <a:off x="1489062" y="2063048"/>
            <a:ext cx="1818595" cy="1388343"/>
          </a:xfrm>
          <a:prstGeom prst="rect">
            <a:avLst/>
          </a:prstGeom>
        </p:spPr>
      </p:pic>
      <p:pic>
        <p:nvPicPr>
          <p:cNvPr id="7" name="Picture 6" descr="starch 06.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9836835">
            <a:off x="5193818" y="800649"/>
            <a:ext cx="3177660" cy="2118440"/>
          </a:xfrm>
          <a:prstGeom prst="rect">
            <a:avLst/>
          </a:prstGeom>
        </p:spPr>
      </p:pic>
      <p:pic>
        <p:nvPicPr>
          <p:cNvPr id="8" name="Picture 7" descr="glucose labeled06.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44020" y="2642962"/>
            <a:ext cx="1675680" cy="1117120"/>
          </a:xfrm>
          <a:prstGeom prst="rect">
            <a:avLst/>
          </a:prstGeom>
        </p:spPr>
      </p:pic>
      <p:sp>
        <p:nvSpPr>
          <p:cNvPr id="9" name="TextBox 8"/>
          <p:cNvSpPr txBox="1"/>
          <p:nvPr/>
        </p:nvSpPr>
        <p:spPr>
          <a:xfrm>
            <a:off x="1992017" y="3331596"/>
            <a:ext cx="1828800" cy="461665"/>
          </a:xfrm>
          <a:prstGeom prst="rect">
            <a:avLst/>
          </a:prstGeom>
          <a:noFill/>
        </p:spPr>
        <p:txBody>
          <a:bodyPr wrap="square" rtlCol="0">
            <a:spAutoFit/>
          </a:bodyPr>
          <a:lstStyle/>
          <a:p>
            <a:r>
              <a:rPr lang="en-US" sz="2400" b="1" dirty="0"/>
              <a:t>FATS</a:t>
            </a:r>
          </a:p>
        </p:txBody>
      </p:sp>
      <p:sp>
        <p:nvSpPr>
          <p:cNvPr id="10" name="TextBox 9"/>
          <p:cNvSpPr txBox="1"/>
          <p:nvPr/>
        </p:nvSpPr>
        <p:spPr>
          <a:xfrm>
            <a:off x="2629620" y="4821872"/>
            <a:ext cx="1828800" cy="461665"/>
          </a:xfrm>
          <a:prstGeom prst="rect">
            <a:avLst/>
          </a:prstGeom>
          <a:noFill/>
        </p:spPr>
        <p:txBody>
          <a:bodyPr wrap="square" rtlCol="0">
            <a:spAutoFit/>
          </a:bodyPr>
          <a:lstStyle/>
          <a:p>
            <a:r>
              <a:rPr lang="en-US" sz="2400" b="1" dirty="0"/>
              <a:t>PROTEIN</a:t>
            </a:r>
          </a:p>
        </p:txBody>
      </p:sp>
      <p:sp>
        <p:nvSpPr>
          <p:cNvPr id="11" name="TextBox 10"/>
          <p:cNvSpPr txBox="1"/>
          <p:nvPr/>
        </p:nvSpPr>
        <p:spPr>
          <a:xfrm>
            <a:off x="5338483" y="4644917"/>
            <a:ext cx="2878531" cy="461665"/>
          </a:xfrm>
          <a:prstGeom prst="rect">
            <a:avLst/>
          </a:prstGeom>
          <a:noFill/>
        </p:spPr>
        <p:txBody>
          <a:bodyPr wrap="square" rtlCol="0">
            <a:spAutoFit/>
          </a:bodyPr>
          <a:lstStyle/>
          <a:p>
            <a:r>
              <a:rPr lang="en-US" sz="2400" b="1" dirty="0"/>
              <a:t>CELLULOSE (FIBER)</a:t>
            </a:r>
          </a:p>
        </p:txBody>
      </p:sp>
      <p:sp>
        <p:nvSpPr>
          <p:cNvPr id="12" name="TextBox 11"/>
          <p:cNvSpPr txBox="1"/>
          <p:nvPr/>
        </p:nvSpPr>
        <p:spPr>
          <a:xfrm>
            <a:off x="3868465" y="3415560"/>
            <a:ext cx="1828800" cy="830997"/>
          </a:xfrm>
          <a:prstGeom prst="rect">
            <a:avLst/>
          </a:prstGeom>
          <a:noFill/>
        </p:spPr>
        <p:txBody>
          <a:bodyPr wrap="square" rtlCol="0">
            <a:spAutoFit/>
          </a:bodyPr>
          <a:lstStyle/>
          <a:p>
            <a:r>
              <a:rPr lang="en-US" sz="2400" b="1" dirty="0"/>
              <a:t>GLUCOSE (SUGAR)</a:t>
            </a:r>
          </a:p>
        </p:txBody>
      </p:sp>
      <p:sp>
        <p:nvSpPr>
          <p:cNvPr id="13" name="TextBox 12"/>
          <p:cNvSpPr txBox="1"/>
          <p:nvPr/>
        </p:nvSpPr>
        <p:spPr>
          <a:xfrm>
            <a:off x="6468784" y="2295555"/>
            <a:ext cx="1828800" cy="461665"/>
          </a:xfrm>
          <a:prstGeom prst="rect">
            <a:avLst/>
          </a:prstGeom>
          <a:noFill/>
        </p:spPr>
        <p:txBody>
          <a:bodyPr wrap="square" rtlCol="0">
            <a:spAutoFit/>
          </a:bodyPr>
          <a:lstStyle/>
          <a:p>
            <a:r>
              <a:rPr lang="en-US" sz="2400" b="1" dirty="0"/>
              <a:t>STARCH</a:t>
            </a:r>
          </a:p>
        </p:txBody>
      </p:sp>
      <p:sp>
        <p:nvSpPr>
          <p:cNvPr id="14" name="Title 1"/>
          <p:cNvSpPr txBox="1">
            <a:spLocks/>
          </p:cNvSpPr>
          <p:nvPr/>
        </p:nvSpPr>
        <p:spPr>
          <a:xfrm>
            <a:off x="575470" y="1600201"/>
            <a:ext cx="3882949" cy="6953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i="1" dirty="0"/>
              <a:t>Molecules</a:t>
            </a:r>
            <a:r>
              <a:rPr lang="en-US" sz="2800" dirty="0"/>
              <a:t> in plants:</a:t>
            </a:r>
          </a:p>
        </p:txBody>
      </p:sp>
      <p:sp>
        <p:nvSpPr>
          <p:cNvPr id="15" name="Title 1"/>
          <p:cNvSpPr txBox="1">
            <a:spLocks/>
          </p:cNvSpPr>
          <p:nvPr/>
        </p:nvSpPr>
        <p:spPr bwMode="auto">
          <a:xfrm>
            <a:off x="457200" y="24991"/>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a:t>Remembering Nutrition Labels</a:t>
            </a:r>
            <a:endParaRPr lang="en-US" dirty="0"/>
          </a:p>
        </p:txBody>
      </p:sp>
      <p:sp>
        <p:nvSpPr>
          <p:cNvPr id="16" name="Slide Number Placeholder 15">
            <a:extLst>
              <a:ext uri="{FF2B5EF4-FFF2-40B4-BE49-F238E27FC236}">
                <a16:creationId xmlns:a16="http://schemas.microsoft.com/office/drawing/2014/main" id="{D1ECB0C5-C050-40E5-BBF6-AABA72188108}"/>
              </a:ext>
            </a:extLst>
          </p:cNvPr>
          <p:cNvSpPr>
            <a:spLocks noGrp="1"/>
          </p:cNvSpPr>
          <p:nvPr>
            <p:ph type="sldNum" sz="quarter" idx="10"/>
          </p:nvPr>
        </p:nvSpPr>
        <p:spPr/>
        <p:txBody>
          <a:bodyPr/>
          <a:lstStyle/>
          <a:p>
            <a:pPr>
              <a:defRPr/>
            </a:pPr>
            <a:fld id="{D07E269F-9726-44B7-92E4-7A50054E190B}" type="slidenum">
              <a:rPr lang="en-US" smtClean="0"/>
              <a:pPr>
                <a:defRPr/>
              </a:pPr>
              <a:t>13</a:t>
            </a:fld>
            <a:endParaRPr lang="en-US"/>
          </a:p>
        </p:txBody>
      </p:sp>
    </p:spTree>
    <p:extLst>
      <p:ext uri="{BB962C8B-B14F-4D97-AF65-F5344CB8AC3E}">
        <p14:creationId xmlns:p14="http://schemas.microsoft.com/office/powerpoint/2010/main" val="9178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does the energy in plants come from?</a:t>
            </a:r>
          </a:p>
        </p:txBody>
      </p:sp>
      <p:sp>
        <p:nvSpPr>
          <p:cNvPr id="7" name="TextBox 6"/>
          <p:cNvSpPr txBox="1"/>
          <p:nvPr/>
        </p:nvSpPr>
        <p:spPr>
          <a:xfrm>
            <a:off x="409031" y="2109326"/>
            <a:ext cx="2486569" cy="2400657"/>
          </a:xfrm>
          <a:prstGeom prst="rect">
            <a:avLst/>
          </a:prstGeom>
          <a:noFill/>
        </p:spPr>
        <p:txBody>
          <a:bodyPr wrap="square" rtlCol="0">
            <a:spAutoFit/>
          </a:bodyPr>
          <a:lstStyle/>
          <a:p>
            <a:r>
              <a:rPr lang="en-US" sz="3000" dirty="0"/>
              <a:t>Work with a partner to complete the second chart about energy.</a:t>
            </a:r>
          </a:p>
        </p:txBody>
      </p:sp>
      <p:sp>
        <p:nvSpPr>
          <p:cNvPr id="3" name="Slide Number Placeholder 2">
            <a:extLst>
              <a:ext uri="{FF2B5EF4-FFF2-40B4-BE49-F238E27FC236}">
                <a16:creationId xmlns:a16="http://schemas.microsoft.com/office/drawing/2014/main" id="{E2541BDD-448E-43E6-A479-E408EE30B102}"/>
              </a:ext>
            </a:extLst>
          </p:cNvPr>
          <p:cNvSpPr>
            <a:spLocks noGrp="1"/>
          </p:cNvSpPr>
          <p:nvPr>
            <p:ph type="sldNum" sz="quarter" idx="10"/>
          </p:nvPr>
        </p:nvSpPr>
        <p:spPr/>
        <p:txBody>
          <a:bodyPr/>
          <a:lstStyle/>
          <a:p>
            <a:pPr>
              <a:defRPr/>
            </a:pPr>
            <a:fld id="{D07E269F-9726-44B7-92E4-7A50054E190B}" type="slidenum">
              <a:rPr lang="en-US" smtClean="0"/>
              <a:pPr>
                <a:defRPr/>
              </a:pPr>
              <a:t>14</a:t>
            </a:fld>
            <a:endParaRPr lang="en-US"/>
          </a:p>
        </p:txBody>
      </p:sp>
      <p:pic>
        <p:nvPicPr>
          <p:cNvPr id="8"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1942"/>
          <a:stretch/>
        </p:blipFill>
        <p:spPr>
          <a:xfrm>
            <a:off x="2764971" y="1800782"/>
            <a:ext cx="6074229" cy="3990484"/>
          </a:xfrm>
          <a:ln>
            <a:solidFill>
              <a:schemeClr val="tx1"/>
            </a:solidFill>
          </a:ln>
        </p:spPr>
      </p:pic>
    </p:spTree>
    <p:extLst>
      <p:ext uri="{BB962C8B-B14F-4D97-AF65-F5344CB8AC3E}">
        <p14:creationId xmlns:p14="http://schemas.microsoft.com/office/powerpoint/2010/main" val="602791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a:t>
            </a:r>
          </a:p>
        </p:txBody>
      </p:sp>
      <p:sp>
        <p:nvSpPr>
          <p:cNvPr id="3" name="Content Placeholder 2"/>
          <p:cNvSpPr>
            <a:spLocks noGrp="1"/>
          </p:cNvSpPr>
          <p:nvPr>
            <p:ph idx="1"/>
          </p:nvPr>
        </p:nvSpPr>
        <p:spPr/>
        <p:txBody>
          <a:bodyPr/>
          <a:lstStyle/>
          <a:p>
            <a:pPr marL="0" indent="0">
              <a:buNone/>
            </a:pPr>
            <a:endParaRPr lang="en-US" dirty="0"/>
          </a:p>
          <a:p>
            <a:r>
              <a:rPr lang="en-US" dirty="0"/>
              <a:t>Does water have energy?</a:t>
            </a:r>
          </a:p>
          <a:p>
            <a:r>
              <a:rPr lang="en-US" dirty="0"/>
              <a:t>Does air have energy?</a:t>
            </a:r>
          </a:p>
          <a:p>
            <a:r>
              <a:rPr lang="en-US" dirty="0"/>
              <a:t>Does sunlight have energy?</a:t>
            </a:r>
          </a:p>
          <a:p>
            <a:r>
              <a:rPr lang="en-US" dirty="0"/>
              <a:t>Does soil have energy?</a:t>
            </a:r>
          </a:p>
          <a:p>
            <a:pPr marL="0" indent="0">
              <a:buNone/>
            </a:pPr>
            <a:endParaRPr lang="en-US" dirty="0"/>
          </a:p>
        </p:txBody>
      </p:sp>
      <p:sp>
        <p:nvSpPr>
          <p:cNvPr id="4" name="Slide Number Placeholder 3">
            <a:extLst>
              <a:ext uri="{FF2B5EF4-FFF2-40B4-BE49-F238E27FC236}">
                <a16:creationId xmlns:a16="http://schemas.microsoft.com/office/drawing/2014/main" id="{D4F54C12-7578-4B88-B0A9-5222F8424551}"/>
              </a:ext>
            </a:extLst>
          </p:cNvPr>
          <p:cNvSpPr>
            <a:spLocks noGrp="1"/>
          </p:cNvSpPr>
          <p:nvPr>
            <p:ph type="sldNum" sz="quarter" idx="10"/>
          </p:nvPr>
        </p:nvSpPr>
        <p:spPr/>
        <p:txBody>
          <a:bodyPr/>
          <a:lstStyle/>
          <a:p>
            <a:pPr>
              <a:defRPr/>
            </a:pPr>
            <a:fld id="{D07E269F-9726-44B7-92E4-7A50054E190B}" type="slidenum">
              <a:rPr lang="en-US" smtClean="0"/>
              <a:pPr>
                <a:defRPr/>
              </a:pPr>
              <a:t>15</a:t>
            </a:fld>
            <a:endParaRPr lang="en-US"/>
          </a:p>
        </p:txBody>
      </p:sp>
    </p:spTree>
    <p:extLst>
      <p:ext uri="{BB962C8B-B14F-4D97-AF65-F5344CB8AC3E}">
        <p14:creationId xmlns:p14="http://schemas.microsoft.com/office/powerpoint/2010/main" val="271618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Metabolic Pathways</a:t>
            </a:r>
          </a:p>
        </p:txBody>
      </p:sp>
      <p:sp>
        <p:nvSpPr>
          <p:cNvPr id="3" name="Content Placeholder 2"/>
          <p:cNvSpPr>
            <a:spLocks noGrp="1"/>
          </p:cNvSpPr>
          <p:nvPr>
            <p:ph idx="1"/>
          </p:nvPr>
        </p:nvSpPr>
        <p:spPr>
          <a:xfrm>
            <a:off x="443969" y="1505165"/>
            <a:ext cx="8229600" cy="4906748"/>
          </a:xfrm>
        </p:spPr>
        <p:txBody>
          <a:bodyPr/>
          <a:lstStyle/>
          <a:p>
            <a:pPr marL="0" indent="0">
              <a:buNone/>
            </a:pPr>
            <a:r>
              <a:rPr lang="en-US" dirty="0"/>
              <a:t>There are many more metabolic pathways than the ones in this lesson. Look at the Metabolic Pathways poster to see some of them.</a:t>
            </a:r>
          </a:p>
        </p:txBody>
      </p:sp>
      <p:sp>
        <p:nvSpPr>
          <p:cNvPr id="4" name="Slide Number Placeholder 3"/>
          <p:cNvSpPr>
            <a:spLocks noGrp="1"/>
          </p:cNvSpPr>
          <p:nvPr>
            <p:ph type="sldNum" sz="quarter" idx="10"/>
          </p:nvPr>
        </p:nvSpPr>
        <p:spPr/>
        <p:txBody>
          <a:bodyPr/>
          <a:lstStyle/>
          <a:p>
            <a:pPr>
              <a:defRPr/>
            </a:pPr>
            <a:fld id="{D07E269F-9726-44B7-92E4-7A50054E190B}" type="slidenum">
              <a:rPr lang="en-US" smtClean="0"/>
              <a:pPr>
                <a:defRPr/>
              </a:pPr>
              <a:t>16</a:t>
            </a:fld>
            <a:endParaRPr lang="en-US"/>
          </a:p>
        </p:txBody>
      </p:sp>
      <p:pic>
        <p:nvPicPr>
          <p:cNvPr id="5" name="Picture 4"/>
          <p:cNvPicPr>
            <a:picLocks noChangeAspect="1"/>
          </p:cNvPicPr>
          <p:nvPr/>
        </p:nvPicPr>
        <p:blipFill>
          <a:blip r:embed="rId3"/>
          <a:stretch>
            <a:fillRect/>
          </a:stretch>
        </p:blipFill>
        <p:spPr>
          <a:xfrm>
            <a:off x="1436683" y="3097539"/>
            <a:ext cx="5902039" cy="3314373"/>
          </a:xfrm>
          <a:prstGeom prst="rect">
            <a:avLst/>
          </a:prstGeom>
        </p:spPr>
      </p:pic>
    </p:spTree>
    <p:extLst>
      <p:ext uri="{BB962C8B-B14F-4D97-AF65-F5344CB8AC3E}">
        <p14:creationId xmlns:p14="http://schemas.microsoft.com/office/powerpoint/2010/main" val="343108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4BEEA-58F9-FB40-B349-646F7100B976}"/>
              </a:ext>
            </a:extLst>
          </p:cNvPr>
          <p:cNvPicPr>
            <a:picLocks noChangeAspect="1"/>
          </p:cNvPicPr>
          <p:nvPr/>
        </p:nvPicPr>
        <p:blipFill>
          <a:blip r:embed="rId3"/>
          <a:stretch>
            <a:fillRect/>
          </a:stretch>
        </p:blipFill>
        <p:spPr>
          <a:xfrm>
            <a:off x="0" y="814879"/>
            <a:ext cx="9144000" cy="5228242"/>
          </a:xfrm>
          <a:prstGeom prst="rect">
            <a:avLst/>
          </a:prstGeom>
        </p:spPr>
      </p:pic>
      <p:sp>
        <p:nvSpPr>
          <p:cNvPr id="38" name="Oval Callout 37">
            <a:extLst>
              <a:ext uri="{FF2B5EF4-FFF2-40B4-BE49-F238E27FC236}">
                <a16:creationId xmlns:a16="http://schemas.microsoft.com/office/drawing/2014/main" id="{058C0481-7E9D-924E-876C-EF330F27A9DF}"/>
              </a:ext>
            </a:extLst>
          </p:cNvPr>
          <p:cNvSpPr>
            <a:spLocks noChangeArrowheads="1"/>
          </p:cNvSpPr>
          <p:nvPr/>
        </p:nvSpPr>
        <p:spPr bwMode="auto">
          <a:xfrm>
            <a:off x="6577479" y="30683"/>
            <a:ext cx="1310968" cy="1301449"/>
          </a:xfrm>
          <a:prstGeom prst="wedgeEllipseCallout">
            <a:avLst>
              <a:gd name="adj1" fmla="val -17974"/>
              <a:gd name="adj2" fmla="val 86888"/>
            </a:avLst>
          </a:prstGeom>
          <a:solidFill>
            <a:schemeClr val="tx1">
              <a:lumMod val="65000"/>
              <a:lumOff val="35000"/>
            </a:schemeClr>
          </a:solidFill>
          <a:ln w="9525">
            <a:solidFill>
              <a:schemeClr val="tx1">
                <a:lumMod val="50000"/>
                <a:lumOff val="50000"/>
              </a:schemeClr>
            </a:solidFill>
            <a:miter lim="800000"/>
            <a:headEnd/>
            <a:tailEnd/>
          </a:ln>
          <a:effectLst>
            <a:outerShdw blurRad="40000" dist="23000" dir="5400000" rotWithShape="0">
              <a:srgbClr val="000000">
                <a:alpha val="34999"/>
              </a:srgbClr>
            </a:outerShdw>
          </a:effectLst>
        </p:spPr>
        <p:txBody>
          <a:bodyPr rot="0" vert="horz" wrap="square" lIns="53788" tIns="26894" rIns="53788" bIns="26894" anchor="ctr" anchorCtr="0" upright="1">
            <a:noAutofit/>
          </a:bodyPr>
          <a:lstStyle/>
          <a:p>
            <a:pPr algn="ctr"/>
            <a:r>
              <a:rPr lang="en-US" sz="2118" dirty="0">
                <a:solidFill>
                  <a:srgbClr val="FFFFFF"/>
                </a:solidFill>
                <a:latin typeface="Arial"/>
                <a:ea typeface="Times New Roman"/>
                <a:cs typeface="Times New Roman"/>
              </a:rPr>
              <a:t>You are here</a:t>
            </a:r>
            <a:endParaRPr lang="en-US" sz="2118" dirty="0">
              <a:latin typeface="Arial"/>
              <a:ea typeface="Times New Roman"/>
              <a:cs typeface="Times New Roman"/>
            </a:endParaRPr>
          </a:p>
        </p:txBody>
      </p:sp>
    </p:spTree>
    <p:extLst>
      <p:ext uri="{BB962C8B-B14F-4D97-AF65-F5344CB8AC3E}">
        <p14:creationId xmlns:p14="http://schemas.microsoft.com/office/powerpoint/2010/main" val="14737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05000"/>
          </a:xfrm>
        </p:spPr>
        <p:txBody>
          <a:bodyPr/>
          <a:lstStyle/>
          <a:p>
            <a:r>
              <a:rPr lang="en-US" dirty="0"/>
              <a:t>Connecting Questions about Processes at Different Scales: Biosynthesis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3</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786435222"/>
              </p:ext>
            </p:extLst>
          </p:nvPr>
        </p:nvGraphicFramePr>
        <p:xfrm>
          <a:off x="4648200" y="2498686"/>
          <a:ext cx="4191000" cy="3170652"/>
        </p:xfrm>
        <a:graphic>
          <a:graphicData uri="http://schemas.openxmlformats.org/drawingml/2006/table">
            <a:tbl>
              <a:tblPr firstRow="1" bandRow="1">
                <a:tableStyleId>{7E9639D4-E3E2-4D34-9284-5A2195B3D0D7}</a:tableStyleId>
              </a:tblPr>
              <a:tblGrid>
                <a:gridCol w="1406168">
                  <a:extLst>
                    <a:ext uri="{9D8B030D-6E8A-4147-A177-3AD203B41FA5}">
                      <a16:colId xmlns:a16="http://schemas.microsoft.com/office/drawing/2014/main" val="20000"/>
                    </a:ext>
                  </a:extLst>
                </a:gridCol>
                <a:gridCol w="2784832">
                  <a:extLst>
                    <a:ext uri="{9D8B030D-6E8A-4147-A177-3AD203B41FA5}">
                      <a16:colId xmlns:a16="http://schemas.microsoft.com/office/drawing/2014/main" val="20001"/>
                    </a:ext>
                  </a:extLst>
                </a:gridCol>
              </a:tblGrid>
              <a:tr h="554921">
                <a:tc>
                  <a:txBody>
                    <a:bodyPr/>
                    <a:lstStyle/>
                    <a:p>
                      <a:pPr algn="ctr"/>
                      <a:r>
                        <a:rPr lang="en-US" dirty="0"/>
                        <a:t>Scale</a:t>
                      </a:r>
                    </a:p>
                  </a:txBody>
                  <a:tcPr marL="44873" marR="44873"/>
                </a:tc>
                <a:tc>
                  <a:txBody>
                    <a:bodyPr/>
                    <a:lstStyle/>
                    <a:p>
                      <a:pPr algn="ctr"/>
                      <a:r>
                        <a:rPr lang="en-US" dirty="0"/>
                        <a:t>Unanswered Questions</a:t>
                      </a:r>
                    </a:p>
                  </a:txBody>
                  <a:tcPr marL="44873" marR="44873"/>
                </a:tc>
                <a:extLst>
                  <a:ext uri="{0D108BD9-81ED-4DB2-BD59-A6C34878D82A}">
                    <a16:rowId xmlns:a16="http://schemas.microsoft.com/office/drawing/2014/main" val="10000"/>
                  </a:ext>
                </a:extLst>
              </a:tr>
              <a:tr h="828961">
                <a:tc>
                  <a:txBody>
                    <a:bodyPr/>
                    <a:lstStyle/>
                    <a:p>
                      <a:r>
                        <a:rPr lang="en-US" dirty="0"/>
                        <a:t>Macroscopic</a:t>
                      </a:r>
                      <a:r>
                        <a:rPr lang="en-US" baseline="0" dirty="0"/>
                        <a:t> Scale</a:t>
                      </a:r>
                      <a:endParaRPr lang="en-US" dirty="0"/>
                    </a:p>
                  </a:txBody>
                  <a:tcPr marL="44873" marR="44873" anchor="ctr"/>
                </a:tc>
                <a:tc>
                  <a:txBody>
                    <a:bodyPr/>
                    <a:lstStyle/>
                    <a:p>
                      <a:r>
                        <a:rPr lang="en-US" dirty="0"/>
                        <a:t>How do potatoes grow</a:t>
                      </a:r>
                      <a:r>
                        <a:rPr lang="en-US" baseline="0" dirty="0"/>
                        <a:t>?</a:t>
                      </a:r>
                      <a:endParaRPr lang="en-US" dirty="0"/>
                    </a:p>
                  </a:txBody>
                  <a:tcPr marL="44873" marR="44873" anchor="ctr"/>
                </a:tc>
                <a:extLst>
                  <a:ext uri="{0D108BD9-81ED-4DB2-BD59-A6C34878D82A}">
                    <a16:rowId xmlns:a16="http://schemas.microsoft.com/office/drawing/2014/main" val="1352209758"/>
                  </a:ext>
                </a:extLst>
              </a:tr>
              <a:tr h="828961">
                <a:tc>
                  <a:txBody>
                    <a:bodyPr/>
                    <a:lstStyle/>
                    <a:p>
                      <a:r>
                        <a:rPr lang="en-US" dirty="0"/>
                        <a:t>Microscopic</a:t>
                      </a:r>
                      <a:r>
                        <a:rPr lang="en-US" baseline="0" dirty="0"/>
                        <a:t> </a:t>
                      </a:r>
                      <a:r>
                        <a:rPr lang="en-US" dirty="0"/>
                        <a:t>Scale</a:t>
                      </a:r>
                    </a:p>
                  </a:txBody>
                  <a:tcPr marL="44873" marR="44873" anchor="ctr"/>
                </a:tc>
                <a:tc>
                  <a:txBody>
                    <a:bodyPr/>
                    <a:lstStyle/>
                    <a:p>
                      <a:r>
                        <a:rPr lang="en-US" dirty="0"/>
                        <a:t>How do potatoes’ cells use food grow</a:t>
                      </a:r>
                      <a:r>
                        <a:rPr lang="en-US" baseline="0" dirty="0"/>
                        <a:t>?</a:t>
                      </a:r>
                      <a:endParaRPr lang="en-US" dirty="0"/>
                    </a:p>
                  </a:txBody>
                  <a:tcPr marL="44873" marR="44873" anchor="ctr"/>
                </a:tc>
                <a:extLst>
                  <a:ext uri="{0D108BD9-81ED-4DB2-BD59-A6C34878D82A}">
                    <a16:rowId xmlns:a16="http://schemas.microsoft.com/office/drawing/2014/main" val="52511608"/>
                  </a:ext>
                </a:extLst>
              </a:tr>
              <a:tr h="957809">
                <a:tc>
                  <a:txBody>
                    <a:bodyPr/>
                    <a:lstStyle/>
                    <a:p>
                      <a:r>
                        <a:rPr lang="en-US" dirty="0"/>
                        <a:t>Atomic-Molecular</a:t>
                      </a:r>
                      <a:r>
                        <a:rPr lang="en-US" baseline="0" dirty="0"/>
                        <a:t> Scale</a:t>
                      </a:r>
                      <a:endParaRPr lang="en-US" dirty="0"/>
                    </a:p>
                  </a:txBody>
                  <a:tcPr marL="44873" marR="44873" anchor="ctr"/>
                </a:tc>
                <a:tc>
                  <a:txBody>
                    <a:bodyPr/>
                    <a:lstStyle/>
                    <a:p>
                      <a:r>
                        <a:rPr lang="en-US" dirty="0"/>
                        <a:t>How are</a:t>
                      </a:r>
                      <a:r>
                        <a:rPr lang="en-US" baseline="0" dirty="0"/>
                        <a:t> molecules from photosynthesis used for growth?</a:t>
                      </a:r>
                      <a:endParaRPr lang="en-US" dirty="0"/>
                    </a:p>
                  </a:txBody>
                  <a:tcPr marL="44873" marR="44873" anchor="ctr"/>
                </a:tc>
                <a:extLst>
                  <a:ext uri="{0D108BD9-81ED-4DB2-BD59-A6C34878D82A}">
                    <a16:rowId xmlns:a16="http://schemas.microsoft.com/office/drawing/2014/main" val="4264730242"/>
                  </a:ext>
                </a:extLst>
              </a:tr>
            </a:tbl>
          </a:graphicData>
        </a:graphic>
      </p:graphicFrame>
      <p:pic>
        <p:nvPicPr>
          <p:cNvPr id="7" name="Content Placeholder 5" descr="Screen Shot 2016-08-08 at 8.51.46 PM.png">
            <a:hlinkClick r:id="rId3"/>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192" t="2690"/>
          <a:stretch/>
        </p:blipFill>
        <p:spPr>
          <a:xfrm>
            <a:off x="358229" y="2732673"/>
            <a:ext cx="3763767" cy="2555665"/>
          </a:xfrm>
        </p:spPr>
      </p:pic>
    </p:spTree>
    <p:extLst>
      <p:ext uri="{BB962C8B-B14F-4D97-AF65-F5344CB8AC3E}">
        <p14:creationId xmlns:p14="http://schemas.microsoft.com/office/powerpoint/2010/main" val="279085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115" y="221344"/>
            <a:ext cx="8610600"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Plants make glucose from</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carbon dioxide and water in their leaves.</a:t>
            </a:r>
            <a:endParaRPr lang="en-US" sz="3300" dirty="0">
              <a:latin typeface="Arial" panose="020B0604020202020204" pitchFamily="34" charset="0"/>
              <a:cs typeface="Arial" panose="020B0604020202020204" pitchFamily="34" charset="0"/>
            </a:endParaRPr>
          </a:p>
        </p:txBody>
      </p:sp>
      <p:pic>
        <p:nvPicPr>
          <p:cNvPr id="29" name="potat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964" y="1421795"/>
            <a:ext cx="3298589" cy="497900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leaf temp" descr="C:\Documents and Settings\Craig Douglas\My Documents\for JJ\Visual Teaching Tools\Plant\leaf 05.png"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039" y="1942287"/>
            <a:ext cx="3873506" cy="4336378"/>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leaf" descr="C:\Documents and Settings\Craig Douglas\My Documents\for JJ\Visual Teaching Tools\Plant\leaf 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73" y="813353"/>
            <a:ext cx="3873506" cy="4336378"/>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arrows"/>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11039" y="1934174"/>
            <a:ext cx="3880226" cy="4344490"/>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glucose"/>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80380" y="4373387"/>
            <a:ext cx="822960"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h2o" descr="C:\Documents and Settings\Craig Douglas\My Documents\for JJ\Systems &amp; Scale\molecules\water labeled0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8493" y="2875470"/>
            <a:ext cx="289135" cy="13501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o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130400" y="4531136"/>
            <a:ext cx="122921" cy="23314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co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00093" y="5701215"/>
            <a:ext cx="430378" cy="126797"/>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glucose"/>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80380" y="4373387"/>
            <a:ext cx="822960"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h2o" descr="C:\Documents and Settings\Craig Douglas\My Documents\for JJ\Systems &amp; Scale\molecules\water labeled0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8492" y="2875470"/>
            <a:ext cx="289135" cy="135016"/>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h2o" descr="C:\Documents and Settings\Craig Douglas\My Documents\for JJ\Systems &amp; Scale\molecules\water labeled0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8491" y="2875470"/>
            <a:ext cx="289135" cy="135016"/>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leaf front"/>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518285" y="1942287"/>
            <a:ext cx="3872980" cy="4336377"/>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leaf small" descr="C:\Documents and Settings\Craig Douglas\My Documents\for JJ\Visual Teaching Tools\Plant\leaf 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108" y="2898008"/>
            <a:ext cx="253783" cy="2841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a:extLst>
              <a:ext uri="{FF2B5EF4-FFF2-40B4-BE49-F238E27FC236}">
                <a16:creationId xmlns:a16="http://schemas.microsoft.com/office/drawing/2014/main" id="{CC9A0F9D-D7DC-46BD-A397-A16AFB3BB0F8}"/>
              </a:ext>
            </a:extLst>
          </p:cNvPr>
          <p:cNvSpPr>
            <a:spLocks noGrp="1"/>
          </p:cNvSpPr>
          <p:nvPr>
            <p:ph type="sldNum" sz="quarter" idx="10"/>
          </p:nvPr>
        </p:nvSpPr>
        <p:spPr/>
        <p:txBody>
          <a:bodyPr/>
          <a:lstStyle/>
          <a:p>
            <a:pPr>
              <a:defRPr/>
            </a:pPr>
            <a:fld id="{D07E269F-9726-44B7-92E4-7A50054E190B}" type="slidenum">
              <a:rPr lang="en-US" smtClean="0"/>
              <a:pPr>
                <a:defRPr/>
              </a:pPr>
              <a:t>4</a:t>
            </a:fld>
            <a:endParaRPr lang="en-US"/>
          </a:p>
        </p:txBody>
      </p:sp>
    </p:spTree>
    <p:extLst>
      <p:ext uri="{BB962C8B-B14F-4D97-AF65-F5344CB8AC3E}">
        <p14:creationId xmlns:p14="http://schemas.microsoft.com/office/powerpoint/2010/main" val="175850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2000" fill="hold"/>
                                        <p:tgtEl>
                                          <p:spTgt spid="32"/>
                                        </p:tgtEl>
                                        <p:attrNameLst>
                                          <p:attrName>ppt_w</p:attrName>
                                        </p:attrNameLst>
                                      </p:cBhvr>
                                      <p:tavLst>
                                        <p:tav tm="0">
                                          <p:val>
                                            <p:fltVal val="0"/>
                                          </p:val>
                                        </p:tav>
                                        <p:tav tm="100000">
                                          <p:val>
                                            <p:strVal val="#ppt_w"/>
                                          </p:val>
                                        </p:tav>
                                      </p:tavLst>
                                    </p:anim>
                                    <p:anim calcmode="lin" valueType="num">
                                      <p:cBhvr>
                                        <p:cTn id="8" dur="2000" fill="hold"/>
                                        <p:tgtEl>
                                          <p:spTgt spid="32"/>
                                        </p:tgtEl>
                                        <p:attrNameLst>
                                          <p:attrName>ppt_h</p:attrName>
                                        </p:attrNameLst>
                                      </p:cBhvr>
                                      <p:tavLst>
                                        <p:tav tm="0">
                                          <p:val>
                                            <p:fltVal val="0"/>
                                          </p:val>
                                        </p:tav>
                                        <p:tav tm="100000">
                                          <p:val>
                                            <p:strVal val="#ppt_h"/>
                                          </p:val>
                                        </p:tav>
                                      </p:tavLst>
                                    </p:anim>
                                  </p:childTnLst>
                                </p:cTn>
                              </p:par>
                              <p:par>
                                <p:cTn id="9" presetID="0" presetClass="path" presetSubtype="0" fill="hold" nodeType="withEffect">
                                  <p:stCondLst>
                                    <p:cond delay="0"/>
                                  </p:stCondLst>
                                  <p:childTnLst>
                                    <p:animMotion origin="layout" path="M -1.66667E-6 -3.28089E-6 L 0.51788 0.16544 " pathEditMode="relative" rAng="0" ptsTypes="AA">
                                      <p:cBhvr>
                                        <p:cTn id="10" dur="2000" fill="hold"/>
                                        <p:tgtEl>
                                          <p:spTgt spid="32"/>
                                        </p:tgtEl>
                                        <p:attrNameLst>
                                          <p:attrName>ppt_x</p:attrName>
                                          <p:attrName>ppt_y</p:attrName>
                                        </p:attrNameLst>
                                      </p:cBhvr>
                                      <p:rCtr x="25885" y="8260"/>
                                    </p:animMotion>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xit" presetSubtype="0" fill="hold" nodeType="withEffect">
                                  <p:stCondLst>
                                    <p:cond delay="100"/>
                                  </p:stCondLst>
                                  <p:childTnLst>
                                    <p:set>
                                      <p:cBhvr>
                                        <p:cTn id="14" dur="1" fill="hold">
                                          <p:stCondLst>
                                            <p:cond delay="0"/>
                                          </p:stCondLst>
                                        </p:cTn>
                                        <p:tgtEl>
                                          <p:spTgt spid="31"/>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2500"/>
                            </p:stCondLst>
                            <p:childTnLst>
                              <p:par>
                                <p:cTn id="22" presetID="23" presetClass="entr" presetSubtype="272" repeatCount="indefinite"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3000" fill="hold"/>
                                        <p:tgtEl>
                                          <p:spTgt spid="50"/>
                                        </p:tgtEl>
                                        <p:attrNameLst>
                                          <p:attrName>ppt_w</p:attrName>
                                        </p:attrNameLst>
                                      </p:cBhvr>
                                      <p:tavLst>
                                        <p:tav tm="0">
                                          <p:val>
                                            <p:strVal val="2/3*#ppt_w"/>
                                          </p:val>
                                        </p:tav>
                                        <p:tav tm="100000">
                                          <p:val>
                                            <p:strVal val="#ppt_w"/>
                                          </p:val>
                                        </p:tav>
                                      </p:tavLst>
                                    </p:anim>
                                    <p:anim calcmode="lin" valueType="num">
                                      <p:cBhvr>
                                        <p:cTn id="25" dur="3000" fill="hold"/>
                                        <p:tgtEl>
                                          <p:spTgt spid="50"/>
                                        </p:tgtEl>
                                        <p:attrNameLst>
                                          <p:attrName>ppt_h</p:attrName>
                                        </p:attrNameLst>
                                      </p:cBhvr>
                                      <p:tavLst>
                                        <p:tav tm="0">
                                          <p:val>
                                            <p:strVal val="2/3*#ppt_h"/>
                                          </p:val>
                                        </p:tav>
                                        <p:tav tm="100000">
                                          <p:val>
                                            <p:strVal val="#ppt_h"/>
                                          </p:val>
                                        </p:tav>
                                      </p:tavLst>
                                    </p:anim>
                                  </p:childTnLst>
                                </p:cTn>
                              </p:par>
                              <p:par>
                                <p:cTn id="26" presetID="0" presetClass="path" presetSubtype="0" repeatCount="indefinite" fill="hold" nodeType="withEffect">
                                  <p:stCondLst>
                                    <p:cond delay="0"/>
                                  </p:stCondLst>
                                  <p:childTnLst>
                                    <p:animMotion origin="layout" path="M 0.00157 -0.00116 C -0.00382 0.00578 -0.02187 0.03449 -0.03125 0.0412 C -0.04062 0.04791 -0.05052 0.04768 -0.05468 0.03912 C -0.05885 0.03055 -0.06475 0.00671 -0.05625 -0.01019 C -0.04774 -0.02709 -0.03298 -0.02153 -0.00382 -0.06181 C 0.02535 -0.10209 0.09358 -0.2125 0.1191 -0.25186 " pathEditMode="relative" rAng="0" ptsTypes="aaaaaa">
                                      <p:cBhvr>
                                        <p:cTn id="27" dur="3000" fill="hold"/>
                                        <p:tgtEl>
                                          <p:spTgt spid="50"/>
                                        </p:tgtEl>
                                        <p:attrNameLst>
                                          <p:attrName>ppt_x</p:attrName>
                                          <p:attrName>ppt_y</p:attrName>
                                        </p:attrNameLst>
                                      </p:cBhvr>
                                      <p:rCtr x="2552" y="-10093"/>
                                    </p:animMotion>
                                  </p:childTnLst>
                                </p:cTn>
                              </p:par>
                              <p:par>
                                <p:cTn id="28" presetID="1"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0" presetClass="path" presetSubtype="0" repeatCount="indefinite" decel="60000" fill="hold" nodeType="withEffect">
                                  <p:stCondLst>
                                    <p:cond delay="0"/>
                                  </p:stCondLst>
                                  <p:childTnLst>
                                    <p:animMotion origin="layout" path="M -2.5E-6 -3.14669E-7 C -0.00399 -0.02036 -0.0125 -0.09509 -0.02396 -0.12193 C -0.03541 -0.14877 -0.05955 -0.15317 -0.06892 -0.1615 " pathEditMode="relative" rAng="0" ptsTypes="aaa">
                                      <p:cBhvr>
                                        <p:cTn id="31" dur="2000" fill="hold"/>
                                        <p:tgtEl>
                                          <p:spTgt spid="19"/>
                                        </p:tgtEl>
                                        <p:attrNameLst>
                                          <p:attrName>ppt_x</p:attrName>
                                          <p:attrName>ppt_y</p:attrName>
                                        </p:attrNameLst>
                                      </p:cBhvr>
                                      <p:rCtr x="-3455" y="-8075"/>
                                    </p:animMotion>
                                  </p:childTnLst>
                                </p:cTn>
                              </p:par>
                              <p:par>
                                <p:cTn id="32" presetID="6" presetClass="emph" presetSubtype="0" repeatCount="indefinite" accel="76000" autoRev="1" fill="hold" nodeType="withEffect">
                                  <p:stCondLst>
                                    <p:cond delay="0"/>
                                  </p:stCondLst>
                                  <p:childTnLst>
                                    <p:animScale>
                                      <p:cBhvr>
                                        <p:cTn id="33" dur="1000" fill="hold"/>
                                        <p:tgtEl>
                                          <p:spTgt spid="19"/>
                                        </p:tgtEl>
                                      </p:cBhvr>
                                      <p:by x="50000" y="50000"/>
                                    </p:animScale>
                                  </p:childTnLst>
                                </p:cTn>
                              </p:par>
                              <p:par>
                                <p:cTn id="34" presetID="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0" presetClass="path" presetSubtype="0" repeatCount="indefinite" fill="hold" nodeType="withEffect">
                                  <p:stCondLst>
                                    <p:cond delay="0"/>
                                  </p:stCondLst>
                                  <p:childTnLst>
                                    <p:animMotion origin="layout" path="M -8.33333E-7 4.81481E-6 C -0.01007 0.01087 -0.03177 0.02754 -0.06007 0.0655 C -0.08837 0.10347 -0.14705 0.19328 -0.16979 0.22847 C -0.19253 0.26365 -0.19496 0.26087 -0.19653 0.27638 C -0.19809 0.29189 -0.18854 0.3155 -0.17899 0.32222 C -0.16944 0.32893 -0.14896 0.325 -0.13924 0.31712 C -0.12951 0.30925 -0.12413 0.28634 -0.12031 0.27453 C -0.11649 0.26273 -0.11736 0.25138 -0.11667 0.24675 " pathEditMode="relative" rAng="0" ptsTypes="aaaaaaaa">
                                      <p:cBhvr>
                                        <p:cTn id="37" dur="5000" fill="hold"/>
                                        <p:tgtEl>
                                          <p:spTgt spid="16"/>
                                        </p:tgtEl>
                                        <p:attrNameLst>
                                          <p:attrName>ppt_x</p:attrName>
                                          <p:attrName>ppt_y</p:attrName>
                                        </p:attrNameLst>
                                      </p:cBhvr>
                                      <p:rCtr x="-9913" y="16435"/>
                                    </p:animMotion>
                                  </p:childTnLst>
                                </p:cTn>
                              </p:par>
                              <p:par>
                                <p:cTn id="38" presetID="1" presetClass="entr" presetSubtype="0" fill="hold" nodeType="withEffect">
                                  <p:stCondLst>
                                    <p:cond delay="500"/>
                                  </p:stCondLst>
                                  <p:childTnLst>
                                    <p:set>
                                      <p:cBhvr>
                                        <p:cTn id="39" dur="1" fill="hold">
                                          <p:stCondLst>
                                            <p:cond delay="0"/>
                                          </p:stCondLst>
                                        </p:cTn>
                                        <p:tgtEl>
                                          <p:spTgt spid="18"/>
                                        </p:tgtEl>
                                        <p:attrNameLst>
                                          <p:attrName>style.visibility</p:attrName>
                                        </p:attrNameLst>
                                      </p:cBhvr>
                                      <p:to>
                                        <p:strVal val="visible"/>
                                      </p:to>
                                    </p:set>
                                  </p:childTnLst>
                                </p:cTn>
                              </p:par>
                              <p:par>
                                <p:cTn id="40" presetID="0" presetClass="path" presetSubtype="0" repeatCount="indefinite" fill="hold" nodeType="withEffect">
                                  <p:stCondLst>
                                    <p:cond delay="500"/>
                                  </p:stCondLst>
                                  <p:childTnLst>
                                    <p:animMotion origin="layout" path="M -3.33333E-6 -2.76261E-6 C 0.00625 -0.00069 0.02414 -0.01457 0.0375 -0.00486 C 0.05087 0.00486 0.0625 0.03286 0.08021 0.05831 C 0.09792 0.08376 0.13039 0.12934 0.14358 0.14785 " pathEditMode="relative" rAng="0" ptsTypes="aaaa">
                                      <p:cBhvr>
                                        <p:cTn id="41" dur="2000" fill="hold"/>
                                        <p:tgtEl>
                                          <p:spTgt spid="18"/>
                                        </p:tgtEl>
                                        <p:attrNameLst>
                                          <p:attrName>ppt_x</p:attrName>
                                          <p:attrName>ppt_y</p:attrName>
                                        </p:attrNameLst>
                                      </p:cBhvr>
                                      <p:rCtr x="7170" y="6664"/>
                                    </p:animMotion>
                                  </p:childTnLst>
                                </p:cTn>
                              </p:par>
                              <p:par>
                                <p:cTn id="42" presetID="23" presetClass="entr" presetSubtype="272" repeatCount="indefinite" fill="hold" nodeType="withEffect">
                                  <p:stCondLst>
                                    <p:cond delay="15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3000" fill="hold"/>
                                        <p:tgtEl>
                                          <p:spTgt spid="34"/>
                                        </p:tgtEl>
                                        <p:attrNameLst>
                                          <p:attrName>ppt_w</p:attrName>
                                        </p:attrNameLst>
                                      </p:cBhvr>
                                      <p:tavLst>
                                        <p:tav tm="0">
                                          <p:val>
                                            <p:strVal val="2/3*#ppt_w"/>
                                          </p:val>
                                        </p:tav>
                                        <p:tav tm="100000">
                                          <p:val>
                                            <p:strVal val="#ppt_w"/>
                                          </p:val>
                                        </p:tav>
                                      </p:tavLst>
                                    </p:anim>
                                    <p:anim calcmode="lin" valueType="num">
                                      <p:cBhvr>
                                        <p:cTn id="45" dur="3000" fill="hold"/>
                                        <p:tgtEl>
                                          <p:spTgt spid="34"/>
                                        </p:tgtEl>
                                        <p:attrNameLst>
                                          <p:attrName>ppt_h</p:attrName>
                                        </p:attrNameLst>
                                      </p:cBhvr>
                                      <p:tavLst>
                                        <p:tav tm="0">
                                          <p:val>
                                            <p:strVal val="2/3*#ppt_h"/>
                                          </p:val>
                                        </p:tav>
                                        <p:tav tm="100000">
                                          <p:val>
                                            <p:strVal val="#ppt_h"/>
                                          </p:val>
                                        </p:tav>
                                      </p:tavLst>
                                    </p:anim>
                                  </p:childTnLst>
                                </p:cTn>
                              </p:par>
                              <p:par>
                                <p:cTn id="46" presetID="0" presetClass="path" presetSubtype="0" repeatCount="indefinite" fill="hold" nodeType="withEffect">
                                  <p:stCondLst>
                                    <p:cond delay="1500"/>
                                  </p:stCondLst>
                                  <p:childTnLst>
                                    <p:animMotion origin="layout" path="M 0.00157 -0.00116 C -0.00382 0.00578 -0.02187 0.03449 -0.03125 0.0412 C -0.04062 0.04791 -0.05052 0.04768 -0.05468 0.03912 C -0.05885 0.03055 -0.06475 0.00671 -0.05625 -0.01019 C -0.04774 -0.02709 -0.03298 -0.02153 -0.00382 -0.06181 C 0.02535 -0.10209 0.09358 -0.2125 0.1191 -0.25186 " pathEditMode="relative" rAng="0" ptsTypes="aaaaaa">
                                      <p:cBhvr>
                                        <p:cTn id="47" dur="3000" fill="hold"/>
                                        <p:tgtEl>
                                          <p:spTgt spid="34"/>
                                        </p:tgtEl>
                                        <p:attrNameLst>
                                          <p:attrName>ppt_x</p:attrName>
                                          <p:attrName>ppt_y</p:attrName>
                                        </p:attrNameLst>
                                      </p:cBhvr>
                                      <p:rCtr x="2552" y="-10093"/>
                                    </p:animMotion>
                                  </p:childTnLst>
                                </p:cTn>
                              </p:par>
                              <p:par>
                                <p:cTn id="48" presetID="1" presetClass="entr" presetSubtype="0" fill="hold" nodeType="withEffect">
                                  <p:stCondLst>
                                    <p:cond delay="1600"/>
                                  </p:stCondLst>
                                  <p:childTnLst>
                                    <p:set>
                                      <p:cBhvr>
                                        <p:cTn id="49" dur="1" fill="hold">
                                          <p:stCondLst>
                                            <p:cond delay="0"/>
                                          </p:stCondLst>
                                        </p:cTn>
                                        <p:tgtEl>
                                          <p:spTgt spid="35"/>
                                        </p:tgtEl>
                                        <p:attrNameLst>
                                          <p:attrName>style.visibility</p:attrName>
                                        </p:attrNameLst>
                                      </p:cBhvr>
                                      <p:to>
                                        <p:strVal val="visible"/>
                                      </p:to>
                                    </p:set>
                                  </p:childTnLst>
                                </p:cTn>
                              </p:par>
                              <p:par>
                                <p:cTn id="50" presetID="0" presetClass="path" presetSubtype="0" repeatCount="indefinite" fill="hold" nodeType="withEffect">
                                  <p:stCondLst>
                                    <p:cond delay="1600"/>
                                  </p:stCondLst>
                                  <p:childTnLst>
                                    <p:animMotion origin="layout" path="M -8.33333E-7 4.81481E-6 C -0.01128 0.01273 -0.03924 0.03865 -0.06753 0.07662 C -0.09583 0.11458 -0.14826 0.19513 -0.16979 0.22847 C -0.19132 0.2618 -0.19496 0.26087 -0.19653 0.27638 C -0.19809 0.29189 -0.18854 0.3155 -0.17899 0.32222 C -0.16944 0.32893 -0.14896 0.325 -0.13924 0.31712 C -0.12951 0.30925 -0.12413 0.28634 -0.12031 0.27453 C -0.11649 0.26273 -0.11736 0.25138 -0.11667 0.24675 " pathEditMode="relative" rAng="0" ptsTypes="aaaaaaaa">
                                      <p:cBhvr>
                                        <p:cTn id="51" dur="5000" fill="hold"/>
                                        <p:tgtEl>
                                          <p:spTgt spid="35"/>
                                        </p:tgtEl>
                                        <p:attrNameLst>
                                          <p:attrName>ppt_x</p:attrName>
                                          <p:attrName>ppt_y</p:attrName>
                                        </p:attrNameLst>
                                      </p:cBhvr>
                                      <p:rCtr x="-9913" y="16435"/>
                                    </p:animMotion>
                                  </p:childTnLst>
                                </p:cTn>
                              </p:par>
                              <p:par>
                                <p:cTn id="52" presetID="1" presetClass="entr" presetSubtype="0" fill="hold" nodeType="withEffect">
                                  <p:stCondLst>
                                    <p:cond delay="3300"/>
                                  </p:stCondLst>
                                  <p:childTnLst>
                                    <p:set>
                                      <p:cBhvr>
                                        <p:cTn id="53" dur="1" fill="hold">
                                          <p:stCondLst>
                                            <p:cond delay="0"/>
                                          </p:stCondLst>
                                        </p:cTn>
                                        <p:tgtEl>
                                          <p:spTgt spid="36"/>
                                        </p:tgtEl>
                                        <p:attrNameLst>
                                          <p:attrName>style.visibility</p:attrName>
                                        </p:attrNameLst>
                                      </p:cBhvr>
                                      <p:to>
                                        <p:strVal val="visible"/>
                                      </p:to>
                                    </p:set>
                                  </p:childTnLst>
                                </p:cTn>
                              </p:par>
                              <p:par>
                                <p:cTn id="54" presetID="0" presetClass="path" presetSubtype="0" repeatCount="indefinite" fill="hold" nodeType="withEffect">
                                  <p:stCondLst>
                                    <p:cond delay="3300"/>
                                  </p:stCondLst>
                                  <p:childTnLst>
                                    <p:animMotion origin="layout" path="M -8.33333E-7 4.81481E-6 C -0.01059 0.01134 -0.03507 0.03078 -0.06337 0.06875 C -0.09167 0.10671 -0.14757 0.19398 -0.16979 0.22847 C -0.19201 0.26296 -0.19496 0.26087 -0.19653 0.27638 C -0.19809 0.29189 -0.18854 0.3155 -0.17899 0.32222 C -0.16944 0.32893 -0.14896 0.325 -0.13924 0.31712 C -0.12951 0.30925 -0.12413 0.28634 -0.12031 0.27453 C -0.11649 0.26273 -0.11736 0.25138 -0.11667 0.24675 " pathEditMode="relative" rAng="0" ptsTypes="aaaaaaaa">
                                      <p:cBhvr>
                                        <p:cTn id="55" dur="5000" fill="hold"/>
                                        <p:tgtEl>
                                          <p:spTgt spid="36"/>
                                        </p:tgtEl>
                                        <p:attrNameLst>
                                          <p:attrName>ppt_x</p:attrName>
                                          <p:attrName>ppt_y</p:attrName>
                                        </p:attrNameLst>
                                      </p:cBhvr>
                                      <p:rCtr x="-9913" y="16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9011" y="1235242"/>
            <a:ext cx="4228526" cy="3046980"/>
          </a:xfrm>
          <a:prstGeom prst="rect">
            <a:avLst/>
          </a:prstGeom>
          <a:noFill/>
        </p:spPr>
        <p:txBody>
          <a:bodyPr wrap="square" lIns="91431" tIns="45716" rIns="91431" bIns="45716" rtlCol="0">
            <a:spAutoFit/>
          </a:bodyPr>
          <a:lstStyle/>
          <a:p>
            <a:r>
              <a:rPr lang="en-US" sz="3200" dirty="0"/>
              <a:t>After CO</a:t>
            </a:r>
            <a:r>
              <a:rPr lang="en-US" sz="3200" baseline="-25000" dirty="0"/>
              <a:t>2</a:t>
            </a:r>
            <a:r>
              <a:rPr lang="en-US" sz="3200" dirty="0"/>
              <a:t> and H</a:t>
            </a:r>
            <a:r>
              <a:rPr lang="en-US" sz="3200" baseline="-25000" dirty="0"/>
              <a:t>2</a:t>
            </a:r>
            <a:r>
              <a:rPr lang="en-US" sz="3200" dirty="0"/>
              <a:t>O go through photosynthesis to make glucose. </a:t>
            </a:r>
          </a:p>
          <a:p>
            <a:endParaRPr lang="en-US" sz="3200" b="1" dirty="0"/>
          </a:p>
          <a:p>
            <a:r>
              <a:rPr lang="en-US" sz="3200" b="1" dirty="0"/>
              <a:t>Where does the glucose go?</a:t>
            </a:r>
          </a:p>
        </p:txBody>
      </p:sp>
      <p:pic>
        <p:nvPicPr>
          <p:cNvPr id="3" name="Picture 2" descr="leaf 05 labeled arrow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13" y="1081479"/>
            <a:ext cx="4078497" cy="4553053"/>
          </a:xfrm>
          <a:prstGeom prst="rect">
            <a:avLst/>
          </a:prstGeom>
        </p:spPr>
      </p:pic>
      <p:sp>
        <p:nvSpPr>
          <p:cNvPr id="4" name="Slide Number Placeholder 3">
            <a:extLst>
              <a:ext uri="{FF2B5EF4-FFF2-40B4-BE49-F238E27FC236}">
                <a16:creationId xmlns:a16="http://schemas.microsoft.com/office/drawing/2014/main" id="{AA873FA1-09AD-4E74-9B0E-CE6ECF6724C0}"/>
              </a:ext>
            </a:extLst>
          </p:cNvPr>
          <p:cNvSpPr>
            <a:spLocks noGrp="1"/>
          </p:cNvSpPr>
          <p:nvPr>
            <p:ph type="sldNum" sz="quarter" idx="12"/>
          </p:nvPr>
        </p:nvSpPr>
        <p:spPr/>
        <p:txBody>
          <a:bodyPr/>
          <a:lstStyle/>
          <a:p>
            <a:pPr>
              <a:defRPr/>
            </a:pPr>
            <a:fld id="{F359313E-C1DF-48B1-95AF-E4192BC71E0C}" type="slidenum">
              <a:rPr lang="en-US" smtClean="0"/>
              <a:pPr>
                <a:defRPr/>
              </a:pPr>
              <a:t>5</a:t>
            </a:fld>
            <a:endParaRPr lang="en-US"/>
          </a:p>
        </p:txBody>
      </p:sp>
    </p:spTree>
    <p:extLst>
      <p:ext uri="{BB962C8B-B14F-4D97-AF65-F5344CB8AC3E}">
        <p14:creationId xmlns:p14="http://schemas.microsoft.com/office/powerpoint/2010/main" val="29874641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1" y="10"/>
            <a:ext cx="9018255" cy="6374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363"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Plants use food in two ways</a:t>
            </a:r>
          </a:p>
        </p:txBody>
      </p:sp>
      <p:sp>
        <p:nvSpPr>
          <p:cNvPr id="3" name="Slide Number Placeholder 2"/>
          <p:cNvSpPr>
            <a:spLocks noGrp="1"/>
          </p:cNvSpPr>
          <p:nvPr>
            <p:ph type="sldNum" sz="quarter" idx="12"/>
          </p:nvPr>
        </p:nvSpPr>
        <p:spPr/>
        <p:txBody>
          <a:bodyPr/>
          <a:lstStyle/>
          <a:p>
            <a:pPr>
              <a:defRPr/>
            </a:pPr>
            <a:fld id="{776E580A-82DC-4D67-9964-BF262C600765}" type="slidenum">
              <a:rPr lang="en-US"/>
              <a:pPr>
                <a:defRPr/>
              </a:pPr>
              <a:t>6</a:t>
            </a:fld>
            <a:endParaRPr lang="en-US"/>
          </a:p>
        </p:txBody>
      </p:sp>
      <p:sp>
        <p:nvSpPr>
          <p:cNvPr id="15365" name="TextBox 4"/>
          <p:cNvSpPr txBox="1">
            <a:spLocks noChangeArrowheads="1"/>
          </p:cNvSpPr>
          <p:nvPr/>
        </p:nvSpPr>
        <p:spPr bwMode="auto">
          <a:xfrm>
            <a:off x="695324" y="3153375"/>
            <a:ext cx="18002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Food</a:t>
            </a:r>
          </a:p>
        </p:txBody>
      </p:sp>
      <p:sp>
        <p:nvSpPr>
          <p:cNvPr id="15366" name="TextBox 6"/>
          <p:cNvSpPr txBox="1">
            <a:spLocks noChangeArrowheads="1"/>
          </p:cNvSpPr>
          <p:nvPr/>
        </p:nvSpPr>
        <p:spPr bwMode="auto">
          <a:xfrm>
            <a:off x="3667126" y="3153375"/>
            <a:ext cx="18002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To Cells</a:t>
            </a:r>
          </a:p>
        </p:txBody>
      </p:sp>
      <p:sp>
        <p:nvSpPr>
          <p:cNvPr id="15367" name="TextBox 8"/>
          <p:cNvSpPr txBox="1">
            <a:spLocks noChangeArrowheads="1"/>
          </p:cNvSpPr>
          <p:nvPr/>
        </p:nvSpPr>
        <p:spPr bwMode="auto">
          <a:xfrm>
            <a:off x="6607175" y="1733550"/>
            <a:ext cx="1727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Materials</a:t>
            </a:r>
            <a:br>
              <a:rPr lang="en-US" altLang="en-US" sz="2400" dirty="0"/>
            </a:br>
            <a:r>
              <a:rPr lang="en-US" altLang="en-US" sz="2400" dirty="0"/>
              <a:t>for growth:</a:t>
            </a:r>
            <a:br>
              <a:rPr lang="en-US" altLang="en-US" sz="2400" dirty="0"/>
            </a:br>
            <a:r>
              <a:rPr lang="en-US" altLang="en-US" sz="2400" dirty="0"/>
              <a:t>Biosynthesis</a:t>
            </a:r>
          </a:p>
        </p:txBody>
      </p:sp>
      <p:sp>
        <p:nvSpPr>
          <p:cNvPr id="15368" name="TextBox 10"/>
          <p:cNvSpPr txBox="1">
            <a:spLocks noChangeArrowheads="1"/>
          </p:cNvSpPr>
          <p:nvPr/>
        </p:nvSpPr>
        <p:spPr bwMode="auto">
          <a:xfrm>
            <a:off x="6702425" y="3803650"/>
            <a:ext cx="15367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Energy:</a:t>
            </a:r>
            <a:br>
              <a:rPr lang="en-US" altLang="en-US" sz="2400" dirty="0"/>
            </a:br>
            <a:r>
              <a:rPr lang="en-US" altLang="en-US" sz="2400" dirty="0"/>
              <a:t>Cellular </a:t>
            </a:r>
            <a:br>
              <a:rPr lang="en-US" altLang="en-US" sz="2400" dirty="0"/>
            </a:br>
            <a:r>
              <a:rPr lang="en-US" altLang="en-US" sz="2400" dirty="0"/>
              <a:t>respiration</a:t>
            </a:r>
          </a:p>
        </p:txBody>
      </p:sp>
      <p:pic>
        <p:nvPicPr>
          <p:cNvPr id="1027" name="Picture 3" descr="C:\Documents and Settings\Craig Douglas\My Documents\for JJ\Digestion and Biosynthesis\glucose right fa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1271896"/>
            <a:ext cx="1797050" cy="11855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Oval 1"/>
          <p:cNvSpPr/>
          <p:nvPr/>
        </p:nvSpPr>
        <p:spPr>
          <a:xfrm>
            <a:off x="6246105" y="1179353"/>
            <a:ext cx="2505489" cy="230854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06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Trace the Process</a:t>
            </a:r>
          </a:p>
        </p:txBody>
      </p:sp>
      <p:sp>
        <p:nvSpPr>
          <p:cNvPr id="3" name="Slide Number Placeholder 2"/>
          <p:cNvSpPr>
            <a:spLocks noGrp="1"/>
          </p:cNvSpPr>
          <p:nvPr>
            <p:ph type="sldNum" sz="quarter" idx="12"/>
          </p:nvPr>
        </p:nvSpPr>
        <p:spPr/>
        <p:txBody>
          <a:bodyPr/>
          <a:lstStyle/>
          <a:p>
            <a:pPr>
              <a:defRPr/>
            </a:pPr>
            <a:fld id="{F359313E-C1DF-48B1-95AF-E4192BC71E0C}" type="slidenum">
              <a:rPr lang="en-US" smtClean="0"/>
              <a:pPr>
                <a:defRPr/>
              </a:pPr>
              <a:t>7</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42"/>
          <a:stretch/>
        </p:blipFill>
        <p:spPr>
          <a:xfrm>
            <a:off x="546265" y="1915919"/>
            <a:ext cx="3790754" cy="2549756"/>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885" y="1449388"/>
            <a:ext cx="3598629" cy="4753354"/>
          </a:xfrm>
          <a:prstGeom prst="rect">
            <a:avLst/>
          </a:prstGeom>
          <a:ln>
            <a:solidFill>
              <a:schemeClr val="tx1"/>
            </a:solidFill>
          </a:ln>
        </p:spPr>
      </p:pic>
    </p:spTree>
    <p:extLst>
      <p:ext uri="{BB962C8B-B14F-4D97-AF65-F5344CB8AC3E}">
        <p14:creationId xmlns:p14="http://schemas.microsoft.com/office/powerpoint/2010/main" val="207043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3" name="Rounded Rectangle 32"/>
          <p:cNvSpPr/>
          <p:nvPr/>
        </p:nvSpPr>
        <p:spPr bwMode="auto">
          <a:xfrm>
            <a:off x="5257800" y="455613"/>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5" name="AutoShape 2"/>
          <p:cNvSpPr>
            <a:spLocks noChangeArrowheads="1"/>
          </p:cNvSpPr>
          <p:nvPr/>
        </p:nvSpPr>
        <p:spPr bwMode="auto">
          <a:xfrm>
            <a:off x="3962400" y="2568575"/>
            <a:ext cx="1143000" cy="1690688"/>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pPr>
            <a:endParaRPr lang="en-US" altLang="en-US">
              <a:solidFill>
                <a:srgbClr val="000000"/>
              </a:solidFill>
            </a:endParaRPr>
          </a:p>
        </p:txBody>
      </p:sp>
      <p:sp>
        <p:nvSpPr>
          <p:cNvPr id="36" name="TextBox 8"/>
          <p:cNvSpPr txBox="1">
            <a:spLocks noChangeArrowheads="1"/>
          </p:cNvSpPr>
          <p:nvPr/>
        </p:nvSpPr>
        <p:spPr bwMode="auto">
          <a:xfrm>
            <a:off x="4003675" y="3733800"/>
            <a:ext cx="831850"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defTabSz="457200" fontAlgn="base">
              <a:spcBef>
                <a:spcPct val="0"/>
              </a:spcBef>
              <a:spcAft>
                <a:spcPct val="0"/>
              </a:spcAft>
              <a:buFontTx/>
              <a:buNone/>
            </a:pPr>
            <a:r>
              <a:rPr lang="en-US" altLang="en-US" sz="800">
                <a:solidFill>
                  <a:prstClr val="black"/>
                </a:solidFill>
              </a:rPr>
              <a:t>Chemical change</a:t>
            </a:r>
          </a:p>
        </p:txBody>
      </p:sp>
      <p:sp>
        <p:nvSpPr>
          <p:cNvPr id="37" name="TextBox 5"/>
          <p:cNvSpPr txBox="1">
            <a:spLocks noChangeArrowheads="1"/>
          </p:cNvSpPr>
          <p:nvPr/>
        </p:nvSpPr>
        <p:spPr bwMode="auto">
          <a:xfrm>
            <a:off x="6545263" y="6126163"/>
            <a:ext cx="86042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Products</a:t>
            </a:r>
          </a:p>
        </p:txBody>
      </p:sp>
      <p:sp>
        <p:nvSpPr>
          <p:cNvPr id="32781" name="TextBox 15"/>
          <p:cNvSpPr txBox="1">
            <a:spLocks noChangeArrowheads="1"/>
          </p:cNvSpPr>
          <p:nvPr/>
        </p:nvSpPr>
        <p:spPr bwMode="auto">
          <a:xfrm>
            <a:off x="5753100" y="5605463"/>
            <a:ext cx="24447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Large organic molecules</a:t>
            </a:r>
            <a:br>
              <a:rPr lang="en-US" altLang="en-US" sz="1800">
                <a:solidFill>
                  <a:prstClr val="black"/>
                </a:solidFill>
              </a:rPr>
            </a:br>
            <a:r>
              <a:rPr lang="en-US" altLang="en-US" sz="1800">
                <a:solidFill>
                  <a:prstClr val="black"/>
                </a:solidFill>
              </a:rPr>
              <a:t>(+ water)</a:t>
            </a:r>
          </a:p>
        </p:txBody>
      </p:sp>
      <p:sp>
        <p:nvSpPr>
          <p:cNvPr id="39" name="TextBox 6"/>
          <p:cNvSpPr txBox="1">
            <a:spLocks noChangeArrowheads="1"/>
          </p:cNvSpPr>
          <p:nvPr/>
        </p:nvSpPr>
        <p:spPr bwMode="auto">
          <a:xfrm>
            <a:off x="1698625" y="6126163"/>
            <a:ext cx="939800"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Reactants</a:t>
            </a:r>
          </a:p>
        </p:txBody>
      </p:sp>
      <p:pic>
        <p:nvPicPr>
          <p:cNvPr id="41" name="alan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2675" y="1095375"/>
            <a:ext cx="1490663" cy="11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alan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9475" y="4310063"/>
            <a:ext cx="1490663" cy="110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glyc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738" y="2533650"/>
            <a:ext cx="126365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glyc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66950" y="2619375"/>
            <a:ext cx="1265238"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287196">
            <a:off x="2760663" y="2379663"/>
            <a:ext cx="3660775" cy="170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water"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1838" y="2185988"/>
            <a:ext cx="731837"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water"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97275" y="4184650"/>
            <a:ext cx="73025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water"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95850" y="3836988"/>
            <a:ext cx="730250"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 name="Slide Number Placeholder 6"/>
          <p:cNvSpPr>
            <a:spLocks noGrp="1"/>
          </p:cNvSpPr>
          <p:nvPr>
            <p:ph type="sldNum" sz="quarter" idx="10"/>
          </p:nvPr>
        </p:nvSpPr>
        <p:spPr bwMode="auto">
          <a:ln>
            <a:miter lim="800000"/>
            <a:headEnd/>
            <a:tailEnd/>
          </a:ln>
        </p:spPr>
        <p:txBody>
          <a:bodyPr/>
          <a:lstStyle/>
          <a:p>
            <a:pPr>
              <a:defRPr/>
            </a:pPr>
            <a:fld id="{D4DF47C0-6849-452B-8DF2-92FB958CCFAF}" type="slidenum">
              <a:rPr lang="en-US">
                <a:solidFill>
                  <a:prstClr val="black">
                    <a:tint val="75000"/>
                  </a:prstClr>
                </a:solidFill>
              </a:rPr>
              <a:pPr>
                <a:defRPr/>
              </a:pPr>
              <a:t>8</a:t>
            </a:fld>
            <a:endParaRPr lang="en-US" dirty="0">
              <a:solidFill>
                <a:prstClr val="black">
                  <a:tint val="75000"/>
                </a:prstClr>
              </a:solidFill>
            </a:endParaRPr>
          </a:p>
        </p:txBody>
      </p:sp>
      <p:sp>
        <p:nvSpPr>
          <p:cNvPr id="30" name="Title 1"/>
          <p:cNvSpPr txBox="1">
            <a:spLocks/>
          </p:cNvSpPr>
          <p:nvPr/>
        </p:nvSpPr>
        <p:spPr>
          <a:xfrm>
            <a:off x="3144838" y="595313"/>
            <a:ext cx="2879725" cy="1095375"/>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prstClr val="black"/>
                </a:solidFill>
              </a:rPr>
              <a:t>What happens to carbon atoms and chemical energy in biosynthesis?</a:t>
            </a:r>
            <a:endParaRPr lang="en-US" sz="2000" b="1" dirty="0">
              <a:solidFill>
                <a:prstClr val="black"/>
              </a:solidFill>
              <a:latin typeface="Arial" charset="0"/>
              <a:cs typeface="Arial" charset="0"/>
            </a:endParaRPr>
          </a:p>
        </p:txBody>
      </p:sp>
      <p:sp>
        <p:nvSpPr>
          <p:cNvPr id="32793" name="TextBox 23"/>
          <p:cNvSpPr txBox="1">
            <a:spLocks noChangeArrowheads="1"/>
          </p:cNvSpPr>
          <p:nvPr/>
        </p:nvSpPr>
        <p:spPr bwMode="auto">
          <a:xfrm>
            <a:off x="1450975" y="5605463"/>
            <a:ext cx="14366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Small organic</a:t>
            </a:r>
            <a:br>
              <a:rPr lang="en-US" altLang="en-US" sz="1800">
                <a:solidFill>
                  <a:prstClr val="black"/>
                </a:solidFill>
              </a:rPr>
            </a:br>
            <a:r>
              <a:rPr lang="en-US" altLang="en-US" sz="1800">
                <a:solidFill>
                  <a:prstClr val="black"/>
                </a:solidFill>
              </a:rPr>
              <a:t>molecules</a:t>
            </a:r>
          </a:p>
        </p:txBody>
      </p:sp>
    </p:spTree>
    <p:extLst>
      <p:ext uri="{BB962C8B-B14F-4D97-AF65-F5344CB8AC3E}">
        <p14:creationId xmlns:p14="http://schemas.microsoft.com/office/powerpoint/2010/main" val="31892078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nodeType="afterGroup">
                            <p:stCondLst>
                              <p:cond delay="2000"/>
                            </p:stCondLst>
                            <p:childTnLst>
                              <p:par>
                                <p:cTn id="27" presetID="0" presetClass="path" presetSubtype="0" accel="50000" decel="50000" fill="hold" nodeType="afterEffect">
                                  <p:stCondLst>
                                    <p:cond delay="0"/>
                                  </p:stCondLst>
                                  <p:childTnLst>
                                    <p:animMotion origin="layout" path="M -3.88889E-6 -3.10433E-6 L 0.27882 0.12839 " pathEditMode="relative" rAng="0" ptsTypes="AA">
                                      <p:cBhvr>
                                        <p:cTn id="28" dur="2000" fill="hold"/>
                                        <p:tgtEl>
                                          <p:spTgt spid="41"/>
                                        </p:tgtEl>
                                        <p:attrNameLst>
                                          <p:attrName>ppt_x</p:attrName>
                                          <p:attrName>ppt_y</p:attrName>
                                        </p:attrNameLst>
                                      </p:cBhvr>
                                      <p:rCtr x="13941" y="6408"/>
                                    </p:animMotion>
                                  </p:childTnLst>
                                </p:cTn>
                              </p:par>
                              <p:par>
                                <p:cTn id="29" presetID="0" presetClass="path" presetSubtype="0" accel="50000" decel="50000" fill="hold" nodeType="withEffect">
                                  <p:stCondLst>
                                    <p:cond delay="0"/>
                                  </p:stCondLst>
                                  <p:childTnLst>
                                    <p:animMotion origin="layout" path="M 1.66667E-6 0 L 0.24792 0.02106 " pathEditMode="relative" rAng="0" ptsTypes="AA">
                                      <p:cBhvr>
                                        <p:cTn id="30" dur="2000" fill="hold"/>
                                        <p:tgtEl>
                                          <p:spTgt spid="45"/>
                                        </p:tgtEl>
                                        <p:attrNameLst>
                                          <p:attrName>ppt_x</p:attrName>
                                          <p:attrName>ppt_y</p:attrName>
                                        </p:attrNameLst>
                                      </p:cBhvr>
                                      <p:rCtr x="12396" y="1042"/>
                                    </p:animMotion>
                                  </p:childTnLst>
                                </p:cTn>
                              </p:par>
                              <p:par>
                                <p:cTn id="31" presetID="0" presetClass="path" presetSubtype="0" accel="50000" decel="50000" fill="hold" nodeType="withEffect">
                                  <p:stCondLst>
                                    <p:cond delay="0"/>
                                  </p:stCondLst>
                                  <p:childTnLst>
                                    <p:animMotion origin="layout" path="M -1.66667E-6 -1.97317E-6 L 0.29896 -0.1145 " pathEditMode="relative" rAng="0" ptsTypes="AA">
                                      <p:cBhvr>
                                        <p:cTn id="32" dur="2000" fill="hold"/>
                                        <p:tgtEl>
                                          <p:spTgt spid="44"/>
                                        </p:tgtEl>
                                        <p:attrNameLst>
                                          <p:attrName>ppt_x</p:attrName>
                                          <p:attrName>ppt_y</p:attrName>
                                        </p:attrNameLst>
                                      </p:cBhvr>
                                      <p:rCtr x="14948" y="-5737"/>
                                    </p:animMotion>
                                  </p:childTnLst>
                                </p:cTn>
                              </p:par>
                              <p:par>
                                <p:cTn id="33" presetID="0" presetClass="path" presetSubtype="0" accel="50000" decel="50000" fill="hold" nodeType="withEffect">
                                  <p:stCondLst>
                                    <p:cond delay="0"/>
                                  </p:stCondLst>
                                  <p:childTnLst>
                                    <p:animMotion origin="layout" path="M -1.38889E-6 -1.30928E-6 L 0.26111 0.03007 " pathEditMode="relative" rAng="0" ptsTypes="AA">
                                      <p:cBhvr>
                                        <p:cTn id="34" dur="2000" fill="hold"/>
                                        <p:tgtEl>
                                          <p:spTgt spid="46"/>
                                        </p:tgtEl>
                                        <p:attrNameLst>
                                          <p:attrName>ppt_x</p:attrName>
                                          <p:attrName>ppt_y</p:attrName>
                                        </p:attrNameLst>
                                      </p:cBhvr>
                                      <p:rCtr x="13056" y="1504"/>
                                    </p:animMotion>
                                  </p:childTnLst>
                                </p:cTn>
                              </p:par>
                            </p:childTnLst>
                          </p:cTn>
                        </p:par>
                        <p:par>
                          <p:cTn id="35" fill="hold" nodeType="afterGroup">
                            <p:stCondLst>
                              <p:cond delay="4000"/>
                            </p:stCondLst>
                            <p:childTnLst>
                              <p:par>
                                <p:cTn id="36" presetID="0" presetClass="path" presetSubtype="0" accel="50000" decel="50000" fill="hold" nodeType="afterEffect">
                                  <p:stCondLst>
                                    <p:cond delay="0"/>
                                  </p:stCondLst>
                                  <p:childTnLst>
                                    <p:animMotion origin="layout" path="M 0.29896 -0.11458 C 0.29826 -0.11157 0.29861 -0.11065 0.29757 -0.11319 C 0.29705 -0.11435 0.29705 -0.11643 0.29618 -0.11643 C 0.29549 -0.11643 0.29687 -0.11458 0.29757 -0.11412 C 0.29913 -0.11296 0.30069 -0.11273 0.30243 -0.11227 C 0.30174 -0.11296 0.29566 -0.11829 0.29861 -0.1169 C 0.29931 -0.11713 0.3 -0.11736 0.30069 -0.11736 C 0.30104 -0.11736 0.29983 -0.11736 0.29965 -0.1169 C 0.29896 -0.11574 0.29809 -0.11366 0.29861 -0.11227 C 0.29878 -0.11157 0.29965 -0.11343 0.29965 -0.11412 C 0.29965 -0.11458 0.29896 -0.11296 0.29861 -0.11319 C 0.29826 -0.11343 0.29878 -0.11412 0.29896 -0.11458 Z " pathEditMode="relative" rAng="0" ptsTypes="ffffffffffff">
                                      <p:cBhvr>
                                        <p:cTn id="37" dur="2000" fill="hold"/>
                                        <p:tgtEl>
                                          <p:spTgt spid="44"/>
                                        </p:tgtEl>
                                        <p:attrNameLst>
                                          <p:attrName>ppt_x</p:attrName>
                                          <p:attrName>ppt_y</p:attrName>
                                        </p:attrNameLst>
                                      </p:cBhvr>
                                      <p:rCtr x="0" y="0"/>
                                    </p:animMotion>
                                  </p:childTnLst>
                                </p:cTn>
                              </p:par>
                              <p:par>
                                <p:cTn id="38" presetID="0" presetClass="path" presetSubtype="0" accel="50000" decel="50000" fill="hold" nodeType="withEffect">
                                  <p:stCondLst>
                                    <p:cond delay="0"/>
                                  </p:stCondLst>
                                  <p:childTnLst>
                                    <p:animMotion origin="layout" path="M 0.26111 0.03009 C 0.25851 0.0287 0.25556 0.02801 0.25313 0.02592 C 0.25504 0.02454 0.2566 0.02546 0.25868 0.02592 C 0.25903 0.02616 0.25955 0.02639 0.25972 0.02685 C 0.26007 0.02778 0.25955 0.0294 0.26007 0.03009 C 0.26042 0.03055 0.26077 0.02917 0.26111 0.0287 C 0.26163 0.02824 0.26424 0.025 0.26459 0.025 C 0.26493 0.025 0.26407 0.02592 0.26389 0.02639 C 0.26372 0.02662 0.2632 0.02963 0.2632 0.02986 C 0.26354 0.03009 0.26389 0.02893 0.26424 0.0287 C 0.26563 0.02755 0.26545 0.02778 0.26702 0.02731 C 0.26771 0.03032 0.26615 0.03426 0.26389 0.03518 C 0.2625 0.03403 0.26163 0.03217 0.26042 0.03055 C 0.2599 0.02801 0.25972 0.02824 0.26111 0.03009 Z " pathEditMode="relative" rAng="0" ptsTypes="ffffffffffffff">
                                      <p:cBhvr>
                                        <p:cTn id="39" dur="2000" fill="hold"/>
                                        <p:tgtEl>
                                          <p:spTgt spid="46"/>
                                        </p:tgtEl>
                                        <p:attrNameLst>
                                          <p:attrName>ppt_x</p:attrName>
                                          <p:attrName>ppt_y</p:attrName>
                                        </p:attrNameLst>
                                      </p:cBhvr>
                                      <p:rCtr x="-69" y="-23"/>
                                    </p:animMotion>
                                  </p:childTnLst>
                                </p:cTn>
                              </p:par>
                              <p:par>
                                <p:cTn id="40" presetID="0" presetClass="path" presetSubtype="0" accel="50000" decel="50000" fill="hold" nodeType="withEffect">
                                  <p:stCondLst>
                                    <p:cond delay="0"/>
                                  </p:stCondLst>
                                  <p:childTnLst>
                                    <p:animMotion origin="layout" path="M 0.27882 0.12847 C 0.28159 0.12593 0.28003 0.13218 0.27986 0.13356 C 0.27899 0.13102 0.27795 0.13032 0.27639 0.12847 C 0.27604 0.12801 0.27482 0.12708 0.27534 0.12708 C 0.27639 0.12708 0.27708 0.1287 0.27812 0.1294 C 0.27968 0.12917 0.28402 0.12824 0.27986 0.12708 C 0.27882 0.12801 0.27673 0.13241 0.27743 0.1294 C 0.27899 0.12986 0.27968 0.13171 0.28021 0.1294 C 0.27899 0.12894 0.27934 0.12917 0.27882 0.12847 Z " pathEditMode="relative" rAng="0" ptsTypes="fffffffff">
                                      <p:cBhvr>
                                        <p:cTn id="41" dur="2000" fill="hold"/>
                                        <p:tgtEl>
                                          <p:spTgt spid="41"/>
                                        </p:tgtEl>
                                        <p:attrNameLst>
                                          <p:attrName>ppt_x</p:attrName>
                                          <p:attrName>ppt_y</p:attrName>
                                        </p:attrNameLst>
                                      </p:cBhvr>
                                      <p:rCtr x="52" y="116"/>
                                    </p:animMotion>
                                  </p:childTnLst>
                                </p:cTn>
                              </p:par>
                              <p:par>
                                <p:cTn id="42" presetID="0" presetClass="path" presetSubtype="0" accel="50000" decel="50000" fill="hold" nodeType="withEffect">
                                  <p:stCondLst>
                                    <p:cond delay="0"/>
                                  </p:stCondLst>
                                  <p:childTnLst>
                                    <p:animMotion origin="layout" path="M 0.24792 0.02106 C 0.24774 0.01921 0.24653 0.01481 0.24896 0.01597 C 0.24844 0.01782 0.24792 0.01806 0.24653 0.01875 C 0.24583 0.01852 0.24271 0.01759 0.24271 0.01597 C 0.24271 0.01551 0.2434 0.0162 0.24375 0.01643 C 0.24444 0.0169 0.24514 0.01782 0.24583 0.01829 C 0.24757 0.01944 0.24687 0.01875 0.24826 0.02014 C 0.2493 0.01968 0.2533 0.01597 0.25 0.01829 C 0.24948 0.01921 0.24913 0.02014 0.24861 0.02106 C 0.24826 0.02176 0.24844 0.01944 0.24826 0.01875 C 0.24809 0.01829 0.24757 0.01759 0.24792 0.01736 C 0.24826 0.0169 0.24878 0.01759 0.2493 0.01782 C 0.25 0.01875 0.25191 0.01921 0.25139 0.02014 C 0.25069 0.0213 0.24878 0.02106 0.24792 0.02106 Z " pathEditMode="relative" rAng="0" ptsTypes="ffffffffffffff">
                                      <p:cBhvr>
                                        <p:cTn id="43" dur="2000" fill="hold"/>
                                        <p:tgtEl>
                                          <p:spTgt spid="45"/>
                                        </p:tgtEl>
                                        <p:attrNameLst>
                                          <p:attrName>ppt_x</p:attrName>
                                          <p:attrName>ppt_y</p:attrName>
                                        </p:attrNameLst>
                                      </p:cBhvr>
                                      <p:rCtr x="0" y="-278"/>
                                    </p:animMotion>
                                  </p:childTnLst>
                                </p:cTn>
                              </p:par>
                              <p:par>
                                <p:cTn id="44" presetID="10" presetClass="exit" presetSubtype="0" fill="hold" nodeType="withEffect">
                                  <p:stCondLst>
                                    <p:cond delay="150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par>
                          <p:cTn id="56" fill="hold" nodeType="afterGroup">
                            <p:stCondLst>
                              <p:cond delay="6000"/>
                            </p:stCondLst>
                            <p:childTnLst>
                              <p:par>
                                <p:cTn id="57" presetID="10"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0" dur="2000" fill="hold"/>
                                        <p:tgtEl>
                                          <p:spTgt spid="47"/>
                                        </p:tgtEl>
                                        <p:attrNameLst>
                                          <p:attrName>ppt_x</p:attrName>
                                          <p:attrName>ppt_y</p:attrName>
                                        </p:attrNameLst>
                                      </p:cBhvr>
                                      <p:rCtr x="0" y="-116"/>
                                    </p:animMotion>
                                  </p:childTnLst>
                                </p:cTn>
                              </p:par>
                              <p:par>
                                <p:cTn id="71" presetID="0" presetClass="path" presetSubtype="0" accel="50000" decel="50000" fill="hold" nodeType="withEffect">
                                  <p:stCondLst>
                                    <p:cond delay="0"/>
                                  </p:stCondLst>
                                  <p:childTnLst>
                                    <p:animMotion origin="layout" path="M 1.66667E-6 2.89151E-6 C 0.00017 -0.00139 0.00069 -0.00602 0.00139 -0.00185 C 0.00017 0.00046 1.66667E-6 -0.00162 -0.00174 -0.00232 C -0.0007 -0.00093 0.00208 0.00046 1.66667E-6 0.00139 C -0.00243 0.00023 -0.00018 0.00347 -0.00243 0.00139 C -0.00191 -0.00185 -0.00191 -0.00093 1.66667E-6 2.89151E-6 Z " pathEditMode="relative" rAng="0" ptsTypes="ffffff">
                                      <p:cBhvr>
                                        <p:cTn id="72" dur="2000" fill="hold"/>
                                        <p:tgtEl>
                                          <p:spTgt spid="49"/>
                                        </p:tgtEl>
                                        <p:attrNameLst>
                                          <p:attrName>ppt_x</p:attrName>
                                          <p:attrName>ppt_y</p:attrName>
                                        </p:attrNameLst>
                                      </p:cBhvr>
                                      <p:rCtr x="-17" y="-139"/>
                                    </p:animMotion>
                                  </p:childTnLst>
                                </p:cTn>
                              </p:par>
                              <p:par>
                                <p:cTn id="73"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4" dur="2000" fill="hold"/>
                                        <p:tgtEl>
                                          <p:spTgt spid="53"/>
                                        </p:tgtEl>
                                        <p:attrNameLst>
                                          <p:attrName>ppt_x</p:attrName>
                                          <p:attrName>ppt_y</p:attrName>
                                        </p:attrNameLst>
                                      </p:cBhvr>
                                      <p:rCtr x="-52" y="-69"/>
                                    </p:animMotion>
                                  </p:childTnLst>
                                </p:cTn>
                              </p:par>
                              <p:par>
                                <p:cTn id="75"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6" dur="2000" fill="hold"/>
                                        <p:tgtEl>
                                          <p:spTgt spid="50"/>
                                        </p:tgtEl>
                                        <p:attrNameLst>
                                          <p:attrName>ppt_x</p:attrName>
                                          <p:attrName>ppt_y</p:attrName>
                                        </p:attrNameLst>
                                      </p:cBhvr>
                                      <p:rCtr x="-87" y="-231"/>
                                    </p:animMotion>
                                  </p:childTnLst>
                                </p:cTn>
                              </p:par>
                            </p:childTnLst>
                          </p:cTn>
                        </p:par>
                        <p:par>
                          <p:cTn id="77" fill="hold" nodeType="afterGroup">
                            <p:stCondLst>
                              <p:cond delay="8000"/>
                            </p:stCondLst>
                            <p:childTnLst>
                              <p:par>
                                <p:cTn id="78" presetID="0" presetClass="path" presetSubtype="0" accel="50000" decel="50000" fill="hold" nodeType="afterEffect">
                                  <p:stCondLst>
                                    <p:cond delay="0"/>
                                  </p:stCondLst>
                                  <p:childTnLst>
                                    <p:animMotion origin="layout" path="M 3.88889E-6 4.81481E-6 L 0.26076 -0.02755 " pathEditMode="relative" rAng="0" ptsTypes="AA">
                                      <p:cBhvr>
                                        <p:cTn id="79" dur="2000" fill="hold"/>
                                        <p:tgtEl>
                                          <p:spTgt spid="47"/>
                                        </p:tgtEl>
                                        <p:attrNameLst>
                                          <p:attrName>ppt_x</p:attrName>
                                          <p:attrName>ppt_y</p:attrName>
                                        </p:attrNameLst>
                                      </p:cBhvr>
                                      <p:rCtr x="13038" y="-1389"/>
                                    </p:animMotion>
                                  </p:childTnLst>
                                </p:cTn>
                              </p:par>
                              <p:par>
                                <p:cTn id="80" presetID="0" presetClass="path" presetSubtype="0" accel="50000" decel="50000" fill="hold" nodeType="withEffect">
                                  <p:stCondLst>
                                    <p:cond delay="0"/>
                                  </p:stCondLst>
                                  <p:childTnLst>
                                    <p:animMotion origin="layout" path="M -3.05556E-6 -1.48148E-6 L 0.3349 -0.13009 " pathEditMode="relative" rAng="0" ptsTypes="AA">
                                      <p:cBhvr>
                                        <p:cTn id="81" dur="2000" fill="hold"/>
                                        <p:tgtEl>
                                          <p:spTgt spid="49"/>
                                        </p:tgtEl>
                                        <p:attrNameLst>
                                          <p:attrName>ppt_x</p:attrName>
                                          <p:attrName>ppt_y</p:attrName>
                                        </p:attrNameLst>
                                      </p:cBhvr>
                                      <p:rCtr x="16736" y="-6505"/>
                                    </p:animMotion>
                                  </p:childTnLst>
                                </p:cTn>
                              </p:par>
                              <p:par>
                                <p:cTn id="82" presetID="0" presetClass="path" presetSubtype="0" accel="50000" decel="50000" fill="hold" nodeType="withEffect">
                                  <p:stCondLst>
                                    <p:cond delay="0"/>
                                  </p:stCondLst>
                                  <p:childTnLst>
                                    <p:animMotion origin="layout" path="M -3.33333E-6 -9.808E-7 L 0.3165 0.03354 " pathEditMode="relative" rAng="0" ptsTypes="AA">
                                      <p:cBhvr>
                                        <p:cTn id="83" dur="2000" fill="hold"/>
                                        <p:tgtEl>
                                          <p:spTgt spid="53"/>
                                        </p:tgtEl>
                                        <p:attrNameLst>
                                          <p:attrName>ppt_x</p:attrName>
                                          <p:attrName>ppt_y</p:attrName>
                                        </p:attrNameLst>
                                      </p:cBhvr>
                                      <p:rCtr x="15816" y="1666"/>
                                    </p:animMotion>
                                  </p:childTnLst>
                                </p:cTn>
                              </p:par>
                              <p:par>
                                <p:cTn id="84" presetID="0" presetClass="path" presetSubtype="0" accel="50000" decel="50000" fill="hold" nodeType="withEffect">
                                  <p:stCondLst>
                                    <p:cond delay="0"/>
                                  </p:stCondLst>
                                  <p:childTnLst>
                                    <p:animMotion origin="layout" path="M 0 -2.96296E-6 L 0.27274 0.12894 " pathEditMode="relative" rAng="0" ptsTypes="AA">
                                      <p:cBhvr>
                                        <p:cTn id="85" dur="2000" fill="hold"/>
                                        <p:tgtEl>
                                          <p:spTgt spid="50"/>
                                        </p:tgtEl>
                                        <p:attrNameLst>
                                          <p:attrName>ppt_x</p:attrName>
                                          <p:attrName>ppt_y</p:attrName>
                                        </p:attrNameLst>
                                      </p:cBhvr>
                                      <p:rCtr x="13628" y="6435"/>
                                    </p:animMotion>
                                  </p:childTnLst>
                                </p:cTn>
                              </p:par>
                            </p:childTnLst>
                          </p:cTn>
                        </p:par>
                        <p:par>
                          <p:cTn id="86" fill="hold" nodeType="afterGroup">
                            <p:stCondLst>
                              <p:cond delay="10000"/>
                            </p:stCondLst>
                            <p:childTnLst>
                              <p:par>
                                <p:cTn id="87" presetID="10" presetClass="exit" presetSubtype="0" fill="hold"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3" name="Rounded Rectangle 32"/>
          <p:cNvSpPr/>
          <p:nvPr/>
        </p:nvSpPr>
        <p:spPr bwMode="auto">
          <a:xfrm>
            <a:off x="5257800" y="455613"/>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5" name="AutoShape 2"/>
          <p:cNvSpPr>
            <a:spLocks noChangeArrowheads="1"/>
          </p:cNvSpPr>
          <p:nvPr/>
        </p:nvSpPr>
        <p:spPr bwMode="auto">
          <a:xfrm>
            <a:off x="3962400" y="2568575"/>
            <a:ext cx="1143000" cy="1690688"/>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pPr>
            <a:endParaRPr lang="en-US" altLang="en-US">
              <a:solidFill>
                <a:srgbClr val="000000"/>
              </a:solidFill>
            </a:endParaRPr>
          </a:p>
        </p:txBody>
      </p:sp>
      <p:sp>
        <p:nvSpPr>
          <p:cNvPr id="36" name="TextBox 8"/>
          <p:cNvSpPr txBox="1">
            <a:spLocks noChangeArrowheads="1"/>
          </p:cNvSpPr>
          <p:nvPr/>
        </p:nvSpPr>
        <p:spPr bwMode="auto">
          <a:xfrm>
            <a:off x="4003675" y="3733800"/>
            <a:ext cx="831850"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defTabSz="457200" fontAlgn="base">
              <a:spcBef>
                <a:spcPct val="0"/>
              </a:spcBef>
              <a:spcAft>
                <a:spcPct val="0"/>
              </a:spcAft>
              <a:buFontTx/>
              <a:buNone/>
            </a:pPr>
            <a:r>
              <a:rPr lang="en-US" altLang="en-US" sz="800">
                <a:solidFill>
                  <a:prstClr val="black"/>
                </a:solidFill>
              </a:rPr>
              <a:t>Chemical change</a:t>
            </a:r>
          </a:p>
        </p:txBody>
      </p:sp>
      <p:sp>
        <p:nvSpPr>
          <p:cNvPr id="37" name="TextBox 5"/>
          <p:cNvSpPr txBox="1">
            <a:spLocks noChangeArrowheads="1"/>
          </p:cNvSpPr>
          <p:nvPr/>
        </p:nvSpPr>
        <p:spPr bwMode="auto">
          <a:xfrm>
            <a:off x="6545263" y="6126163"/>
            <a:ext cx="86042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Products</a:t>
            </a:r>
          </a:p>
        </p:txBody>
      </p:sp>
      <p:sp>
        <p:nvSpPr>
          <p:cNvPr id="33805" name="TextBox 15"/>
          <p:cNvSpPr txBox="1">
            <a:spLocks noChangeArrowheads="1"/>
          </p:cNvSpPr>
          <p:nvPr/>
        </p:nvSpPr>
        <p:spPr bwMode="auto">
          <a:xfrm>
            <a:off x="6126163" y="5605463"/>
            <a:ext cx="16986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Large molecules</a:t>
            </a:r>
            <a:br>
              <a:rPr lang="en-US" altLang="en-US" sz="1800">
                <a:solidFill>
                  <a:prstClr val="black"/>
                </a:solidFill>
              </a:rPr>
            </a:br>
            <a:r>
              <a:rPr lang="en-US" altLang="en-US" sz="1800">
                <a:solidFill>
                  <a:prstClr val="black"/>
                </a:solidFill>
              </a:rPr>
              <a:t>(+ water)</a:t>
            </a:r>
          </a:p>
        </p:txBody>
      </p:sp>
      <p:sp>
        <p:nvSpPr>
          <p:cNvPr id="39" name="TextBox 6"/>
          <p:cNvSpPr txBox="1">
            <a:spLocks noChangeArrowheads="1"/>
          </p:cNvSpPr>
          <p:nvPr/>
        </p:nvSpPr>
        <p:spPr bwMode="auto">
          <a:xfrm>
            <a:off x="1698625" y="6126163"/>
            <a:ext cx="939800"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042" tIns="31021" rIns="62042" bIns="31021">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600">
                <a:solidFill>
                  <a:prstClr val="black"/>
                </a:solidFill>
              </a:rPr>
              <a:t>Reactants</a:t>
            </a:r>
          </a:p>
        </p:txBody>
      </p:sp>
      <p:pic>
        <p:nvPicPr>
          <p:cNvPr id="41" name="alan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2675" y="1095375"/>
            <a:ext cx="1490663" cy="11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alan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9475" y="4310063"/>
            <a:ext cx="1490663" cy="110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glyc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738" y="2533650"/>
            <a:ext cx="126365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glyc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66950" y="2619375"/>
            <a:ext cx="1265238"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287196">
            <a:off x="2760663" y="2379663"/>
            <a:ext cx="3660775" cy="170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wate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1838" y="2189163"/>
            <a:ext cx="731837"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wate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97275" y="4187825"/>
            <a:ext cx="73025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wate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95850" y="3840163"/>
            <a:ext cx="730250"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 name="Slide Number Placeholder 6"/>
          <p:cNvSpPr>
            <a:spLocks noGrp="1"/>
          </p:cNvSpPr>
          <p:nvPr>
            <p:ph type="sldNum" sz="quarter" idx="10"/>
          </p:nvPr>
        </p:nvSpPr>
        <p:spPr bwMode="auto">
          <a:ln>
            <a:miter lim="800000"/>
            <a:headEnd/>
            <a:tailEnd/>
          </a:ln>
        </p:spPr>
        <p:txBody>
          <a:bodyPr/>
          <a:lstStyle/>
          <a:p>
            <a:pPr>
              <a:defRPr/>
            </a:pPr>
            <a:fld id="{BE26E4AE-12A5-47DD-B678-48418033EC53}" type="slidenum">
              <a:rPr lang="en-US">
                <a:solidFill>
                  <a:prstClr val="black">
                    <a:tint val="75000"/>
                  </a:prstClr>
                </a:solidFill>
              </a:rPr>
              <a:pPr>
                <a:defRPr/>
              </a:pPr>
              <a:t>9</a:t>
            </a:fld>
            <a:endParaRPr lang="en-US" dirty="0">
              <a:solidFill>
                <a:prstClr val="black">
                  <a:tint val="75000"/>
                </a:prstClr>
              </a:solidFill>
            </a:endParaRPr>
          </a:p>
        </p:txBody>
      </p:sp>
      <p:sp>
        <p:nvSpPr>
          <p:cNvPr id="30" name="Title 1"/>
          <p:cNvSpPr txBox="1">
            <a:spLocks/>
          </p:cNvSpPr>
          <p:nvPr/>
        </p:nvSpPr>
        <p:spPr>
          <a:xfrm>
            <a:off x="3144838" y="595313"/>
            <a:ext cx="2879725" cy="1095375"/>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prstClr val="black"/>
                </a:solidFill>
              </a:rPr>
              <a:t>What happens to carbon atoms and chemical energy in biosynthesis?</a:t>
            </a:r>
            <a:endParaRPr lang="en-US" sz="2000" b="1" dirty="0">
              <a:solidFill>
                <a:prstClr val="black"/>
              </a:solidFill>
              <a:latin typeface="Arial" charset="0"/>
              <a:cs typeface="Arial" charset="0"/>
            </a:endParaRPr>
          </a:p>
        </p:txBody>
      </p:sp>
      <p:sp>
        <p:nvSpPr>
          <p:cNvPr id="33817" name="TextBox 23"/>
          <p:cNvSpPr txBox="1">
            <a:spLocks noChangeArrowheads="1"/>
          </p:cNvSpPr>
          <p:nvPr/>
        </p:nvSpPr>
        <p:spPr bwMode="auto">
          <a:xfrm>
            <a:off x="1450975" y="5605463"/>
            <a:ext cx="14366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fontAlgn="base">
              <a:spcBef>
                <a:spcPct val="0"/>
              </a:spcBef>
              <a:spcAft>
                <a:spcPct val="0"/>
              </a:spcAft>
              <a:buFontTx/>
              <a:buNone/>
            </a:pPr>
            <a:r>
              <a:rPr lang="en-US" altLang="en-US" sz="1800">
                <a:solidFill>
                  <a:prstClr val="black"/>
                </a:solidFill>
              </a:rPr>
              <a:t>Small organic</a:t>
            </a:r>
            <a:br>
              <a:rPr lang="en-US" altLang="en-US" sz="1800">
                <a:solidFill>
                  <a:prstClr val="black"/>
                </a:solidFill>
              </a:rPr>
            </a:br>
            <a:r>
              <a:rPr lang="en-US" altLang="en-US" sz="1800">
                <a:solidFill>
                  <a:prstClr val="black"/>
                </a:solidFill>
              </a:rPr>
              <a:t>molecules</a:t>
            </a:r>
          </a:p>
        </p:txBody>
      </p:sp>
      <p:sp>
        <p:nvSpPr>
          <p:cNvPr id="22" name="Title 1"/>
          <p:cNvSpPr txBox="1">
            <a:spLocks/>
          </p:cNvSpPr>
          <p:nvPr/>
        </p:nvSpPr>
        <p:spPr>
          <a:xfrm>
            <a:off x="3144838" y="5376863"/>
            <a:ext cx="2881312"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en-US" sz="2000" dirty="0">
                <a:solidFill>
                  <a:prstClr val="black"/>
                </a:solidFill>
              </a:rPr>
              <a:t>Carbon atoms stay in organic molecules with high-energy bonds</a:t>
            </a:r>
            <a:endParaRPr lang="en-US" sz="2000" dirty="0">
              <a:solidFill>
                <a:prstClr val="black"/>
              </a:solidFill>
              <a:latin typeface="Arial" charset="0"/>
              <a:cs typeface="Arial" charset="0"/>
            </a:endParaRPr>
          </a:p>
        </p:txBody>
      </p:sp>
      <p:pic>
        <p:nvPicPr>
          <p:cNvPr id="23" name="Reactant energy type"/>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6339" y="5057110"/>
            <a:ext cx="946089" cy="950653"/>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roduct energy type"/>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48432" y="5057111"/>
            <a:ext cx="946089" cy="9506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909911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0" presetClass="path" presetSubtype="0" accel="50000" decel="50000" fill="hold" nodeType="withEffect">
                                  <p:stCondLst>
                                    <p:cond delay="0"/>
                                  </p:stCondLst>
                                  <p:childTnLst>
                                    <p:animMotion origin="layout" path="M -3.88889E-6 -3.10433E-6 L 0.27882 0.12839 " pathEditMode="relative" rAng="0" ptsTypes="AA">
                                      <p:cBhvr>
                                        <p:cTn id="31" dur="2000" fill="hold"/>
                                        <p:tgtEl>
                                          <p:spTgt spid="41"/>
                                        </p:tgtEl>
                                        <p:attrNameLst>
                                          <p:attrName>ppt_x</p:attrName>
                                          <p:attrName>ppt_y</p:attrName>
                                        </p:attrNameLst>
                                      </p:cBhvr>
                                      <p:rCtr x="13941" y="6408"/>
                                    </p:animMotion>
                                  </p:childTnLst>
                                </p:cTn>
                              </p:par>
                              <p:par>
                                <p:cTn id="32" presetID="0" presetClass="path" presetSubtype="0" accel="50000" decel="50000" fill="hold" nodeType="withEffect">
                                  <p:stCondLst>
                                    <p:cond delay="0"/>
                                  </p:stCondLst>
                                  <p:childTnLst>
                                    <p:animMotion origin="layout" path="M 1.66667E-6 0 L 0.24792 0.02106 " pathEditMode="relative" rAng="0" ptsTypes="AA">
                                      <p:cBhvr>
                                        <p:cTn id="33" dur="2000" fill="hold"/>
                                        <p:tgtEl>
                                          <p:spTgt spid="45"/>
                                        </p:tgtEl>
                                        <p:attrNameLst>
                                          <p:attrName>ppt_x</p:attrName>
                                          <p:attrName>ppt_y</p:attrName>
                                        </p:attrNameLst>
                                      </p:cBhvr>
                                      <p:rCtr x="12396" y="1042"/>
                                    </p:animMotion>
                                  </p:childTnLst>
                                </p:cTn>
                              </p:par>
                              <p:par>
                                <p:cTn id="34" presetID="0" presetClass="path" presetSubtype="0" accel="50000" decel="50000" fill="hold" nodeType="withEffect">
                                  <p:stCondLst>
                                    <p:cond delay="0"/>
                                  </p:stCondLst>
                                  <p:childTnLst>
                                    <p:animMotion origin="layout" path="M -1.66667E-6 -1.97317E-6 L 0.29896 -0.1145 " pathEditMode="relative" rAng="0" ptsTypes="AA">
                                      <p:cBhvr>
                                        <p:cTn id="35" dur="2000" fill="hold"/>
                                        <p:tgtEl>
                                          <p:spTgt spid="44"/>
                                        </p:tgtEl>
                                        <p:attrNameLst>
                                          <p:attrName>ppt_x</p:attrName>
                                          <p:attrName>ppt_y</p:attrName>
                                        </p:attrNameLst>
                                      </p:cBhvr>
                                      <p:rCtr x="14948" y="-5737"/>
                                    </p:animMotion>
                                  </p:childTnLst>
                                </p:cTn>
                              </p:par>
                              <p:par>
                                <p:cTn id="36" presetID="0" presetClass="path" presetSubtype="0" accel="50000" decel="50000" fill="hold" nodeType="withEffect">
                                  <p:stCondLst>
                                    <p:cond delay="0"/>
                                  </p:stCondLst>
                                  <p:childTnLst>
                                    <p:animMotion origin="layout" path="M -1.38889E-6 -1.30928E-6 L 0.26111 0.03007 " pathEditMode="relative" rAng="0" ptsTypes="AA">
                                      <p:cBhvr>
                                        <p:cTn id="37" dur="2000" fill="hold"/>
                                        <p:tgtEl>
                                          <p:spTgt spid="46"/>
                                        </p:tgtEl>
                                        <p:attrNameLst>
                                          <p:attrName>ppt_x</p:attrName>
                                          <p:attrName>ppt_y</p:attrName>
                                        </p:attrNameLst>
                                      </p:cBhvr>
                                      <p:rCtr x="13056" y="1504"/>
                                    </p:animMotion>
                                  </p:childTnLst>
                                </p:cTn>
                              </p:par>
                            </p:childTnLst>
                          </p:cTn>
                        </p:par>
                        <p:par>
                          <p:cTn id="38" fill="hold" nodeType="afterGroup">
                            <p:stCondLst>
                              <p:cond delay="4000"/>
                            </p:stCondLst>
                            <p:childTnLst>
                              <p:par>
                                <p:cTn id="39" presetID="0" presetClass="path" presetSubtype="0" accel="50000" decel="50000" fill="hold" nodeType="afterEffect">
                                  <p:stCondLst>
                                    <p:cond delay="0"/>
                                  </p:stCondLst>
                                  <p:childTnLst>
                                    <p:animMotion origin="layout" path="M 0.29896 -0.11458 C 0.29826 -0.11157 0.29861 -0.11065 0.29757 -0.11319 C 0.29705 -0.11435 0.29705 -0.11643 0.29618 -0.11643 C 0.29549 -0.11643 0.29687 -0.11458 0.29757 -0.11412 C 0.29913 -0.11296 0.30069 -0.11273 0.30243 -0.11227 C 0.30174 -0.11296 0.29566 -0.11829 0.29861 -0.1169 C 0.29931 -0.11713 0.3 -0.11736 0.30069 -0.11736 C 0.30104 -0.11736 0.29983 -0.11736 0.29965 -0.1169 C 0.29896 -0.11574 0.29809 -0.11366 0.29861 -0.11227 C 0.29878 -0.11157 0.29965 -0.11343 0.29965 -0.11412 C 0.29965 -0.11458 0.29896 -0.11296 0.29861 -0.11319 C 0.29826 -0.11343 0.29878 -0.11412 0.29896 -0.11458 Z " pathEditMode="relative" rAng="0" ptsTypes="ffffffffffff">
                                      <p:cBhvr>
                                        <p:cTn id="40" dur="2000" fill="hold"/>
                                        <p:tgtEl>
                                          <p:spTgt spid="44"/>
                                        </p:tgtEl>
                                        <p:attrNameLst>
                                          <p:attrName>ppt_x</p:attrName>
                                          <p:attrName>ppt_y</p:attrName>
                                        </p:attrNameLst>
                                      </p:cBhvr>
                                      <p:rCtr x="0" y="0"/>
                                    </p:animMotion>
                                  </p:childTnLst>
                                </p:cTn>
                              </p:par>
                              <p:par>
                                <p:cTn id="41" presetID="0" presetClass="path" presetSubtype="0" accel="50000" decel="50000" fill="hold" nodeType="withEffect">
                                  <p:stCondLst>
                                    <p:cond delay="0"/>
                                  </p:stCondLst>
                                  <p:childTnLst>
                                    <p:animMotion origin="layout" path="M 0.26111 0.03009 C 0.25851 0.0287 0.25556 0.02801 0.25313 0.02592 C 0.25504 0.02454 0.2566 0.02546 0.25868 0.02592 C 0.25903 0.02616 0.25955 0.02639 0.25972 0.02685 C 0.26007 0.02778 0.25955 0.0294 0.26007 0.03009 C 0.26042 0.03055 0.26077 0.02917 0.26111 0.0287 C 0.26163 0.02824 0.26424 0.025 0.26459 0.025 C 0.26493 0.025 0.26407 0.02592 0.26389 0.02639 C 0.26372 0.02662 0.2632 0.02963 0.2632 0.02986 C 0.26354 0.03009 0.26389 0.02893 0.26424 0.0287 C 0.26563 0.02755 0.26545 0.02778 0.26702 0.02731 C 0.26771 0.03032 0.26615 0.03426 0.26389 0.03518 C 0.2625 0.03403 0.26163 0.03217 0.26042 0.03055 C 0.2599 0.02801 0.25972 0.02824 0.26111 0.03009 Z " pathEditMode="relative" rAng="0" ptsTypes="ffffffffffffff">
                                      <p:cBhvr>
                                        <p:cTn id="42" dur="2000" fill="hold"/>
                                        <p:tgtEl>
                                          <p:spTgt spid="46"/>
                                        </p:tgtEl>
                                        <p:attrNameLst>
                                          <p:attrName>ppt_x</p:attrName>
                                          <p:attrName>ppt_y</p:attrName>
                                        </p:attrNameLst>
                                      </p:cBhvr>
                                      <p:rCtr x="-69" y="-23"/>
                                    </p:animMotion>
                                  </p:childTnLst>
                                </p:cTn>
                              </p:par>
                              <p:par>
                                <p:cTn id="43" presetID="0" presetClass="path" presetSubtype="0" accel="50000" decel="50000" fill="hold" nodeType="withEffect">
                                  <p:stCondLst>
                                    <p:cond delay="0"/>
                                  </p:stCondLst>
                                  <p:childTnLst>
                                    <p:animMotion origin="layout" path="M 0.27882 0.12847 C 0.28159 0.12593 0.28003 0.13218 0.27986 0.13356 C 0.27899 0.13102 0.27795 0.13032 0.27639 0.12847 C 0.27604 0.12801 0.27482 0.12708 0.27534 0.12708 C 0.27639 0.12708 0.27708 0.1287 0.27812 0.1294 C 0.27968 0.12917 0.28402 0.12824 0.27986 0.12708 C 0.27882 0.12801 0.27673 0.13241 0.27743 0.1294 C 0.27899 0.12986 0.27968 0.13171 0.28021 0.1294 C 0.27899 0.12894 0.27934 0.12917 0.27882 0.12847 Z " pathEditMode="relative" rAng="0" ptsTypes="fffffffff">
                                      <p:cBhvr>
                                        <p:cTn id="44" dur="2000" fill="hold"/>
                                        <p:tgtEl>
                                          <p:spTgt spid="41"/>
                                        </p:tgtEl>
                                        <p:attrNameLst>
                                          <p:attrName>ppt_x</p:attrName>
                                          <p:attrName>ppt_y</p:attrName>
                                        </p:attrNameLst>
                                      </p:cBhvr>
                                      <p:rCtr x="52" y="116"/>
                                    </p:animMotion>
                                  </p:childTnLst>
                                </p:cTn>
                              </p:par>
                              <p:par>
                                <p:cTn id="45" presetID="0" presetClass="path" presetSubtype="0" accel="50000" decel="50000" fill="hold" nodeType="withEffect">
                                  <p:stCondLst>
                                    <p:cond delay="0"/>
                                  </p:stCondLst>
                                  <p:childTnLst>
                                    <p:animMotion origin="layout" path="M 0.24792 0.02106 C 0.24774 0.01921 0.24653 0.01481 0.24896 0.01597 C 0.24844 0.01782 0.24792 0.01806 0.24653 0.01875 C 0.24583 0.01852 0.24271 0.01759 0.24271 0.01597 C 0.24271 0.01551 0.2434 0.0162 0.24375 0.01643 C 0.24444 0.0169 0.24514 0.01782 0.24583 0.01829 C 0.24757 0.01944 0.24687 0.01875 0.24826 0.02014 C 0.2493 0.01968 0.2533 0.01597 0.25 0.01829 C 0.24948 0.01921 0.24913 0.02014 0.24861 0.02106 C 0.24826 0.02176 0.24844 0.01944 0.24826 0.01875 C 0.24809 0.01829 0.24757 0.01759 0.24792 0.01736 C 0.24826 0.0169 0.24878 0.01759 0.2493 0.01782 C 0.25 0.01875 0.25191 0.01921 0.25139 0.02014 C 0.25069 0.0213 0.24878 0.02106 0.24792 0.02106 Z " pathEditMode="relative" rAng="0" ptsTypes="ffffffffffffff">
                                      <p:cBhvr>
                                        <p:cTn id="46" dur="2000" fill="hold"/>
                                        <p:tgtEl>
                                          <p:spTgt spid="45"/>
                                        </p:tgtEl>
                                        <p:attrNameLst>
                                          <p:attrName>ppt_x</p:attrName>
                                          <p:attrName>ppt_y</p:attrName>
                                        </p:attrNameLst>
                                      </p:cBhvr>
                                      <p:rCtr x="0" y="-278"/>
                                    </p:animMotion>
                                  </p:childTnLst>
                                </p:cTn>
                              </p:par>
                              <p:par>
                                <p:cTn id="47" presetID="10" presetClass="exit" presetSubtype="0" fill="hold" nodeType="withEffect">
                                  <p:stCondLst>
                                    <p:cond delay="150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5"/>
                                        </p:tgtEl>
                                      </p:cBhvr>
                                    </p:animEffect>
                                    <p:set>
                                      <p:cBhvr>
                                        <p:cTn id="52" dur="1" fill="hold">
                                          <p:stCondLst>
                                            <p:cond delay="499"/>
                                          </p:stCondLst>
                                        </p:cTn>
                                        <p:tgtEl>
                                          <p:spTgt spid="45"/>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par>
                                <p:cTn id="56" presetID="10" presetClass="exit" presetSubtype="0" fill="hold" nodeType="withEffect">
                                  <p:stCondLst>
                                    <p:cond delay="1500"/>
                                  </p:stCondLst>
                                  <p:childTnLst>
                                    <p:animEffect transition="out" filter="fade">
                                      <p:cBhvr>
                                        <p:cTn id="57" dur="500"/>
                                        <p:tgtEl>
                                          <p:spTgt spid="46"/>
                                        </p:tgtEl>
                                      </p:cBhvr>
                                    </p:animEffect>
                                    <p:set>
                                      <p:cBhvr>
                                        <p:cTn id="58" dur="1" fill="hold">
                                          <p:stCondLst>
                                            <p:cond delay="499"/>
                                          </p:stCondLst>
                                        </p:cTn>
                                        <p:tgtEl>
                                          <p:spTgt spid="46"/>
                                        </p:tgtEl>
                                        <p:attrNameLst>
                                          <p:attrName>style.visibility</p:attrName>
                                        </p:attrNameLst>
                                      </p:cBhvr>
                                      <p:to>
                                        <p:strVal val="hidden"/>
                                      </p:to>
                                    </p:set>
                                  </p:childTnLst>
                                </p:cTn>
                              </p:par>
                            </p:childTnLst>
                          </p:cTn>
                        </p:par>
                        <p:par>
                          <p:cTn id="59" fill="hold" nodeType="afterGroup">
                            <p:stCondLst>
                              <p:cond delay="6000"/>
                            </p:stCondLst>
                            <p:childTnLst>
                              <p:par>
                                <p:cTn id="60" presetID="10" presetClass="entr" presetSubtype="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3" dur="2000" fill="hold"/>
                                        <p:tgtEl>
                                          <p:spTgt spid="47"/>
                                        </p:tgtEl>
                                        <p:attrNameLst>
                                          <p:attrName>ppt_x</p:attrName>
                                          <p:attrName>ppt_y</p:attrName>
                                        </p:attrNameLst>
                                      </p:cBhvr>
                                      <p:rCtr x="0" y="-116"/>
                                    </p:animMotion>
                                  </p:childTnLst>
                                </p:cTn>
                              </p:par>
                              <p:par>
                                <p:cTn id="74" presetID="0" presetClass="path" presetSubtype="0" accel="50000" decel="50000" fill="hold" nodeType="withEffect">
                                  <p:stCondLst>
                                    <p:cond delay="0"/>
                                  </p:stCondLst>
                                  <p:childTnLst>
                                    <p:animMotion origin="layout" path="M 1.66667E-6 2.89151E-6 C 0.00017 -0.00139 0.00069 -0.00602 0.00139 -0.00185 C 0.00017 0.00046 1.66667E-6 -0.00162 -0.00174 -0.00232 C -0.0007 -0.00093 0.00208 0.00046 1.66667E-6 0.00139 C -0.00243 0.00023 -0.00018 0.00347 -0.00243 0.00139 C -0.00191 -0.00185 -0.00191 -0.00093 1.66667E-6 2.89151E-6 Z " pathEditMode="relative" rAng="0" ptsTypes="ffffff">
                                      <p:cBhvr>
                                        <p:cTn id="75" dur="2000" fill="hold"/>
                                        <p:tgtEl>
                                          <p:spTgt spid="49"/>
                                        </p:tgtEl>
                                        <p:attrNameLst>
                                          <p:attrName>ppt_x</p:attrName>
                                          <p:attrName>ppt_y</p:attrName>
                                        </p:attrNameLst>
                                      </p:cBhvr>
                                      <p:rCtr x="-17" y="-139"/>
                                    </p:animMotion>
                                  </p:childTnLst>
                                </p:cTn>
                              </p:par>
                              <p:par>
                                <p:cTn id="76"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7" dur="2000" fill="hold"/>
                                        <p:tgtEl>
                                          <p:spTgt spid="53"/>
                                        </p:tgtEl>
                                        <p:attrNameLst>
                                          <p:attrName>ppt_x</p:attrName>
                                          <p:attrName>ppt_y</p:attrName>
                                        </p:attrNameLst>
                                      </p:cBhvr>
                                      <p:rCtr x="-52" y="-69"/>
                                    </p:animMotion>
                                  </p:childTnLst>
                                </p:cTn>
                              </p:par>
                              <p:par>
                                <p:cTn id="78"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9" dur="2000" fill="hold"/>
                                        <p:tgtEl>
                                          <p:spTgt spid="50"/>
                                        </p:tgtEl>
                                        <p:attrNameLst>
                                          <p:attrName>ppt_x</p:attrName>
                                          <p:attrName>ppt_y</p:attrName>
                                        </p:attrNameLst>
                                      </p:cBhvr>
                                      <p:rCtr x="-87" y="-231"/>
                                    </p:animMotion>
                                  </p:childTnLst>
                                </p:cTn>
                              </p:par>
                            </p:childTnLst>
                          </p:cTn>
                        </p:par>
                        <p:par>
                          <p:cTn id="80" fill="hold" nodeType="afterGroup">
                            <p:stCondLst>
                              <p:cond delay="8000"/>
                            </p:stCondLst>
                            <p:childTnLst>
                              <p:par>
                                <p:cTn id="81" presetID="0" presetClass="path" presetSubtype="0" accel="50000" decel="50000" fill="hold" nodeType="afterEffect">
                                  <p:stCondLst>
                                    <p:cond delay="0"/>
                                  </p:stCondLst>
                                  <p:childTnLst>
                                    <p:animMotion origin="layout" path="M 3.88889E-6 4.81481E-6 L 0.26076 -0.02755 " pathEditMode="relative" rAng="0" ptsTypes="AA">
                                      <p:cBhvr>
                                        <p:cTn id="82" dur="2000" fill="hold"/>
                                        <p:tgtEl>
                                          <p:spTgt spid="47"/>
                                        </p:tgtEl>
                                        <p:attrNameLst>
                                          <p:attrName>ppt_x</p:attrName>
                                          <p:attrName>ppt_y</p:attrName>
                                        </p:attrNameLst>
                                      </p:cBhvr>
                                      <p:rCtr x="13038" y="-1389"/>
                                    </p:animMotion>
                                  </p:childTnLst>
                                </p:cTn>
                              </p:par>
                              <p:par>
                                <p:cTn id="83" presetID="0" presetClass="path" presetSubtype="0" accel="50000" decel="50000" fill="hold" nodeType="withEffect">
                                  <p:stCondLst>
                                    <p:cond delay="0"/>
                                  </p:stCondLst>
                                  <p:childTnLst>
                                    <p:animMotion origin="layout" path="M -3.05556E-6 -1.48148E-6 L 0.3349 -0.13009 " pathEditMode="relative" rAng="0" ptsTypes="AA">
                                      <p:cBhvr>
                                        <p:cTn id="84" dur="2000" fill="hold"/>
                                        <p:tgtEl>
                                          <p:spTgt spid="49"/>
                                        </p:tgtEl>
                                        <p:attrNameLst>
                                          <p:attrName>ppt_x</p:attrName>
                                          <p:attrName>ppt_y</p:attrName>
                                        </p:attrNameLst>
                                      </p:cBhvr>
                                      <p:rCtr x="16736" y="-6505"/>
                                    </p:animMotion>
                                  </p:childTnLst>
                                </p:cTn>
                              </p:par>
                              <p:par>
                                <p:cTn id="85" presetID="0" presetClass="path" presetSubtype="0" accel="50000" decel="50000" fill="hold" nodeType="withEffect">
                                  <p:stCondLst>
                                    <p:cond delay="0"/>
                                  </p:stCondLst>
                                  <p:childTnLst>
                                    <p:animMotion origin="layout" path="M -3.33333E-6 -9.808E-7 L 0.3165 0.03354 " pathEditMode="relative" rAng="0" ptsTypes="AA">
                                      <p:cBhvr>
                                        <p:cTn id="86" dur="2000" fill="hold"/>
                                        <p:tgtEl>
                                          <p:spTgt spid="53"/>
                                        </p:tgtEl>
                                        <p:attrNameLst>
                                          <p:attrName>ppt_x</p:attrName>
                                          <p:attrName>ppt_y</p:attrName>
                                        </p:attrNameLst>
                                      </p:cBhvr>
                                      <p:rCtr x="15816" y="1666"/>
                                    </p:animMotion>
                                  </p:childTnLst>
                                </p:cTn>
                              </p:par>
                              <p:par>
                                <p:cTn id="87" presetID="0" presetClass="path" presetSubtype="0" accel="50000" decel="50000" fill="hold" nodeType="withEffect">
                                  <p:stCondLst>
                                    <p:cond delay="0"/>
                                  </p:stCondLst>
                                  <p:childTnLst>
                                    <p:animMotion origin="layout" path="M 0 -2.96296E-6 L 0.27274 0.12894 " pathEditMode="relative" rAng="0" ptsTypes="AA">
                                      <p:cBhvr>
                                        <p:cTn id="88" dur="2000" fill="hold"/>
                                        <p:tgtEl>
                                          <p:spTgt spid="50"/>
                                        </p:tgtEl>
                                        <p:attrNameLst>
                                          <p:attrName>ppt_x</p:attrName>
                                          <p:attrName>ppt_y</p:attrName>
                                        </p:attrNameLst>
                                      </p:cBhvr>
                                      <p:rCtr x="13628" y="6435"/>
                                    </p:animMotion>
                                  </p:childTnLst>
                                </p:cTn>
                              </p:par>
                            </p:childTnLst>
                          </p:cTn>
                        </p:par>
                        <p:par>
                          <p:cTn id="89" fill="hold" nodeType="afterGroup">
                            <p:stCondLst>
                              <p:cond delay="10000"/>
                            </p:stCondLst>
                            <p:childTnLst>
                              <p:par>
                                <p:cTn id="90" presetID="10" presetClass="exit" presetSubtype="0" fill="hold" nodeType="afterEffect">
                                  <p:stCondLst>
                                    <p:cond delay="0"/>
                                  </p:stCondLst>
                                  <p:childTnLst>
                                    <p:animEffect transition="out" filter="fade">
                                      <p:cBhvr>
                                        <p:cTn id="91" dur="2000"/>
                                        <p:tgtEl>
                                          <p:spTgt spid="32"/>
                                        </p:tgtEl>
                                      </p:cBhvr>
                                    </p:animEffect>
                                    <p:set>
                                      <p:cBhvr>
                                        <p:cTn id="92" dur="1" fill="hold">
                                          <p:stCondLst>
                                            <p:cond delay="1999"/>
                                          </p:stCondLst>
                                        </p:cTn>
                                        <p:tgtEl>
                                          <p:spTgt spid="32"/>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34"/>
                                        </p:tgtEl>
                                      </p:cBhvr>
                                    </p:animEffect>
                                    <p:set>
                                      <p:cBhvr>
                                        <p:cTn id="95" dur="1" fill="hold">
                                          <p:stCondLst>
                                            <p:cond delay="1999"/>
                                          </p:stCondLst>
                                        </p:cTn>
                                        <p:tgtEl>
                                          <p:spTgt spid="34"/>
                                        </p:tgtEl>
                                        <p:attrNameLst>
                                          <p:attrName>style.visibility</p:attrName>
                                        </p:attrNameLst>
                                      </p:cBhvr>
                                      <p:to>
                                        <p:strVal val="hidden"/>
                                      </p:to>
                                    </p:set>
                                  </p:childTnLst>
                                </p:cTn>
                              </p:par>
                              <p:par>
                                <p:cTn id="96" presetID="6" presetClass="emph" presetSubtype="0" fill="hold" grpId="1" nodeType="withEffect">
                                  <p:stCondLst>
                                    <p:cond delay="0"/>
                                  </p:stCondLst>
                                  <p:childTnLst>
                                    <p:animScale>
                                      <p:cBhvr>
                                        <p:cTn id="97" dur="2000" fill="hold"/>
                                        <p:tgtEl>
                                          <p:spTgt spid="35"/>
                                        </p:tgtEl>
                                      </p:cBhvr>
                                      <p:by x="41600" y="41600"/>
                                    </p:animScale>
                                  </p:childTnLst>
                                </p:cTn>
                              </p:par>
                              <p:par>
                                <p:cTn id="98" presetID="7" presetClass="emph" presetSubtype="2" fill="hold" nodeType="withEffect">
                                  <p:stCondLst>
                                    <p:cond delay="0"/>
                                  </p:stCondLst>
                                  <p:childTnLst>
                                    <p:animClr clrSpc="rgb" dir="cw">
                                      <p:cBhvr>
                                        <p:cTn id="99" dur="2000" fill="hold"/>
                                        <p:tgtEl>
                                          <p:spTgt spid="35"/>
                                        </p:tgtEl>
                                        <p:attrNameLst>
                                          <p:attrName>stroke.color</p:attrName>
                                        </p:attrNameLst>
                                      </p:cBhvr>
                                      <p:to>
                                        <a:schemeClr val="tx1"/>
                                      </p:to>
                                    </p:animClr>
                                    <p:set>
                                      <p:cBhvr>
                                        <p:cTn id="100" dur="2000" fill="hold"/>
                                        <p:tgtEl>
                                          <p:spTgt spid="35"/>
                                        </p:tgtEl>
                                        <p:attrNameLst>
                                          <p:attrName>stroke.on</p:attrName>
                                        </p:attrNameLst>
                                      </p:cBhvr>
                                      <p:to>
                                        <p:strVal val="true"/>
                                      </p:to>
                                    </p:set>
                                  </p:childTnLst>
                                </p:cTn>
                              </p:par>
                              <p:par>
                                <p:cTn id="101" presetID="0" presetClass="path" presetSubtype="0" fill="hold" grpId="2" nodeType="withEffect">
                                  <p:stCondLst>
                                    <p:cond delay="0"/>
                                  </p:stCondLst>
                                  <p:childTnLst>
                                    <p:animMotion origin="layout" path="M 2.22222E-6 0.09977 L 2.22222E-6 -0.00023 " pathEditMode="relative" rAng="0" ptsTypes="AA">
                                      <p:cBhvr>
                                        <p:cTn id="102" dur="2000" fill="hold"/>
                                        <p:tgtEl>
                                          <p:spTgt spid="36">
                                            <p:txEl>
                                              <p:pRg st="0" end="0"/>
                                            </p:txEl>
                                          </p:spTgt>
                                        </p:tgtEl>
                                        <p:attrNameLst>
                                          <p:attrName>ppt_x</p:attrName>
                                          <p:attrName>ppt_y</p:attrName>
                                        </p:attrNameLst>
                                      </p:cBhvr>
                                      <p:rCtr x="0" y="-5000"/>
                                    </p:animMotion>
                                  </p:childTnLst>
                                </p:cTn>
                              </p:par>
                              <p:par>
                                <p:cTn id="103" presetID="6" presetClass="emph" presetSubtype="0" fill="hold" grpId="3" nodeType="withEffect">
                                  <p:stCondLst>
                                    <p:cond delay="0"/>
                                  </p:stCondLst>
                                  <p:childTnLst>
                                    <p:animScale>
                                      <p:cBhvr>
                                        <p:cTn id="104" dur="2000" fill="hold"/>
                                        <p:tgtEl>
                                          <p:spTgt spid="36">
                                            <p:txEl>
                                              <p:pRg st="0" end="0"/>
                                            </p:txEl>
                                          </p:spTgt>
                                        </p:tgtEl>
                                      </p:cBhvr>
                                      <p:by x="50000" y="50000"/>
                                    </p:animScale>
                                  </p:childTnLst>
                                </p:cTn>
                              </p:par>
                              <p:par>
                                <p:cTn id="105" presetID="3" presetClass="emph" presetSubtype="2" fill="hold" grpId="4" nodeType="withEffect">
                                  <p:stCondLst>
                                    <p:cond delay="0"/>
                                  </p:stCondLst>
                                  <p:childTnLst>
                                    <p:animClr clrSpc="rgb" dir="cw">
                                      <p:cBhvr override="childStyle">
                                        <p:cTn id="106" dur="2000" fill="hold"/>
                                        <p:tgtEl>
                                          <p:spTgt spid="36">
                                            <p:txEl>
                                              <p:pRg st="0" end="0"/>
                                            </p:txEl>
                                          </p:spTgt>
                                        </p:tgtEl>
                                        <p:attrNameLst>
                                          <p:attrName>style.color</p:attrName>
                                        </p:attrNameLst>
                                      </p:cBhvr>
                                      <p:to>
                                        <a:schemeClr val="tx1"/>
                                      </p:to>
                                    </p:animClr>
                                  </p:childTnLst>
                                </p:cTn>
                              </p:par>
                              <p:par>
                                <p:cTn id="107" presetID="3" presetClass="emph" presetSubtype="2" fill="hold" nodeType="withEffect">
                                  <p:stCondLst>
                                    <p:cond delay="0"/>
                                  </p:stCondLst>
                                  <p:childTnLst>
                                    <p:animClr clrSpc="rgb" dir="cw">
                                      <p:cBhvr override="childStyle">
                                        <p:cTn id="108" dur="2000" fill="hold"/>
                                        <p:tgtEl>
                                          <p:spTgt spid="39">
                                            <p:txEl>
                                              <p:pRg st="0" end="0"/>
                                            </p:txEl>
                                          </p:spTgt>
                                        </p:tgtEl>
                                        <p:attrNameLst>
                                          <p:attrName>style.color</p:attrName>
                                        </p:attrNameLst>
                                      </p:cBhvr>
                                      <p:to>
                                        <a:schemeClr val="tx1"/>
                                      </p:to>
                                    </p:animClr>
                                  </p:childTnLst>
                                </p:cTn>
                              </p:par>
                              <p:par>
                                <p:cTn id="109" presetID="3" presetClass="emph" presetSubtype="2" fill="hold" nodeType="withEffect">
                                  <p:stCondLst>
                                    <p:cond delay="0"/>
                                  </p:stCondLst>
                                  <p:childTnLst>
                                    <p:animClr clrSpc="rgb" dir="cw">
                                      <p:cBhvr override="childStyle">
                                        <p:cTn id="110" dur="2000" fill="hold"/>
                                        <p:tgtEl>
                                          <p:spTgt spid="37">
                                            <p:txEl>
                                              <p:pRg st="0" end="0"/>
                                            </p:txEl>
                                          </p:spTgt>
                                        </p:tgtEl>
                                        <p:attrNameLst>
                                          <p:attrName>style.color</p:attrName>
                                        </p:attrNameLst>
                                      </p:cBhvr>
                                      <p:to>
                                        <a:schemeClr val="tx1"/>
                                      </p:to>
                                    </p:animClr>
                                  </p:childTnLst>
                                </p:cTn>
                              </p:par>
                              <p:par>
                                <p:cTn id="111" presetID="10"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500"/>
                                        <p:tgtEl>
                                          <p:spTgt spid="22"/>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build="allAtOnce"/>
      <p:bldP spid="36" grpId="1" build="allAtOnce"/>
      <p:bldP spid="36" grpId="2" build="allAtOnce"/>
      <p:bldP spid="36" grpId="3" build="allAtOnce"/>
      <p:bldP spid="36" grpId="4" build="allAtOnce"/>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945E4B-E7FF-4FC0-AD26-C990DD85B85C}"/>
</file>

<file path=customXml/itemProps2.xml><?xml version="1.0" encoding="utf-8"?>
<ds:datastoreItem xmlns:ds="http://schemas.openxmlformats.org/officeDocument/2006/customXml" ds:itemID="{4646254E-0DE6-4634-9AC0-9E7E20BADD3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9CF302-7543-4A74-8BC3-FD3FC3ACD4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6042</TotalTime>
  <Words>2245</Words>
  <Application>Microsoft Macintosh PowerPoint</Application>
  <PresentationFormat>On-screen Show (4:3)</PresentationFormat>
  <Paragraphs>185</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Plants Unit  Activity 5.1: Tracing the Process of Potatoes Growing: Biosynthesis</vt:lpstr>
      <vt:lpstr>PowerPoint Presentation</vt:lpstr>
      <vt:lpstr>Connecting Questions about Processes at Different Scales: Biosynthesis </vt:lpstr>
      <vt:lpstr>PowerPoint Presentation</vt:lpstr>
      <vt:lpstr>PowerPoint Presentation</vt:lpstr>
      <vt:lpstr>Plants use food in two ways</vt:lpstr>
      <vt:lpstr>Trace the Process</vt:lpstr>
      <vt:lpstr>PowerPoint Presentation</vt:lpstr>
      <vt:lpstr>PowerPoint Presentation</vt:lpstr>
      <vt:lpstr>How do plant cells use glucose?</vt:lpstr>
      <vt:lpstr>Where do the atoms in plants come from?</vt:lpstr>
      <vt:lpstr>What molecules make up the dry mass of plants?</vt:lpstr>
      <vt:lpstr>What atoms make up the dry mass of plants?</vt:lpstr>
      <vt:lpstr>Where does the energy in plants come from?</vt:lpstr>
      <vt:lpstr>Energy</vt:lpstr>
      <vt:lpstr>Additional Metabolic Pathways</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Walus, Alex</cp:lastModifiedBy>
  <cp:revision>260</cp:revision>
  <dcterms:created xsi:type="dcterms:W3CDTF">2013-08-16T17:32:05Z</dcterms:created>
  <dcterms:modified xsi:type="dcterms:W3CDTF">2021-01-08T16:20:48Z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