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279" r:id="rId5"/>
    <p:sldId id="339" r:id="rId6"/>
    <p:sldId id="292" r:id="rId7"/>
    <p:sldId id="293" r:id="rId8"/>
    <p:sldId id="294" r:id="rId9"/>
    <p:sldId id="304" r:id="rId10"/>
    <p:sldId id="305" r:id="rId11"/>
    <p:sldId id="306" r:id="rId12"/>
    <p:sldId id="282" r:id="rId13"/>
    <p:sldId id="285" r:id="rId14"/>
    <p:sldId id="307" r:id="rId15"/>
    <p:sldId id="287" r:id="rId16"/>
    <p:sldId id="288" r:id="rId17"/>
    <p:sldId id="300" r:id="rId18"/>
    <p:sldId id="289" r:id="rId19"/>
    <p:sldId id="303" r:id="rId20"/>
    <p:sldId id="311" r:id="rId21"/>
    <p:sldId id="312" r:id="rId22"/>
    <p:sldId id="309" r:id="rId23"/>
    <p:sldId id="295" r:id="rId24"/>
    <p:sldId id="302" r:id="rId25"/>
    <p:sldId id="34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C500"/>
    <a:srgbClr val="FFFBAD"/>
    <a:srgbClr val="0BDB1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30"/>
    <p:restoredTop sz="70295" autoAdjust="0"/>
  </p:normalViewPr>
  <p:slideViewPr>
    <p:cSldViewPr snapToGrid="0" snapToObjects="1">
      <p:cViewPr varScale="1">
        <p:scale>
          <a:sx n="80" d="100"/>
          <a:sy n="80" d="100"/>
        </p:scale>
        <p:origin x="1848" y="19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2DF50D-21D7-7F4E-8017-195F3FC74AC2}" type="datetimeFigureOut">
              <a:rPr lang="en-US" smtClean="0"/>
              <a:pPr/>
              <a:t>1/8/21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EC0993-5D4C-D840-8BBD-4837800D5D2B}" type="slidenum">
              <a:rPr lang="en-US" smtClean="0"/>
              <a:pPr/>
              <a:t>‹#›</a:t>
            </a:fld>
            <a:endParaRPr lang="en-US"/>
          </a:p>
        </p:txBody>
      </p:sp>
    </p:spTree>
    <p:extLst>
      <p:ext uri="{BB962C8B-B14F-4D97-AF65-F5344CB8AC3E}">
        <p14:creationId xmlns:p14="http://schemas.microsoft.com/office/powerpoint/2010/main" val="42224868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348E9A-9C9B-F845-9A60-0AEE82910B40}" type="datetimeFigureOut">
              <a:rPr lang="en-US" smtClean="0"/>
              <a:pPr/>
              <a:t>1/8/21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6B7EDE-1D34-AF43-A72F-F106018D4F39}" type="slidenum">
              <a:rPr lang="en-US" smtClean="0"/>
              <a:pPr/>
              <a:t>‹#›</a:t>
            </a:fld>
            <a:endParaRPr lang="en-US"/>
          </a:p>
        </p:txBody>
      </p:sp>
    </p:spTree>
    <p:extLst>
      <p:ext uri="{BB962C8B-B14F-4D97-AF65-F5344CB8AC3E}">
        <p14:creationId xmlns:p14="http://schemas.microsoft.com/office/powerpoint/2010/main" val="29228368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Craig</a:t>
            </a:r>
            <a:r>
              <a:rPr lang="en-US" baseline="0" dirty="0"/>
              <a:t> Douglas, Michigan State University</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a:t>
            </a:fld>
            <a:endParaRPr lang="en-US"/>
          </a:p>
        </p:txBody>
      </p:sp>
    </p:spTree>
    <p:extLst>
      <p:ext uri="{BB962C8B-B14F-4D97-AF65-F5344CB8AC3E}">
        <p14:creationId xmlns:p14="http://schemas.microsoft.com/office/powerpoint/2010/main" val="293991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Image</a:t>
            </a:r>
            <a:r>
              <a:rPr lang="en-US" baseline="0" dirty="0"/>
              <a:t> Credit: Craig Douglas, Michigan State University</a:t>
            </a:r>
            <a:endParaRPr lang="en-US" dirty="0"/>
          </a:p>
          <a:p>
            <a:endParaRPr lang="en-US"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Display slides 9-10 to have students compare their answers to the Matter Movement Question with the answers on the slide. Students only need to have arrows showing the movement of molecules into and out of the cell. Have students use a different colored writing utensil to make any needed changes to their answers. Allow students to ask questions if they do not understand why their ideas are incorrect. </a:t>
            </a:r>
          </a:p>
          <a:p>
            <a:pPr marL="171450" indent="-171450">
              <a:buFont typeface="Arial"/>
              <a:buChar char="•"/>
            </a:pPr>
            <a:r>
              <a:rPr lang="en-US" sz="1200" kern="1200" dirty="0">
                <a:solidFill>
                  <a:schemeClr val="tx1"/>
                </a:solidFill>
                <a:effectLst/>
                <a:latin typeface="+mn-lt"/>
                <a:ea typeface="+mn-ea"/>
                <a:cs typeface="+mn-cs"/>
              </a:rPr>
              <a:t>If students have model explanations to share, display student work and discuss. If students have common areas of weakness in their explanations, ask for a volunteer to share, display student work, and discuss ways of strengthening the response.</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10</a:t>
            </a:fld>
            <a:endParaRPr lang="en-US"/>
          </a:p>
        </p:txBody>
      </p:sp>
    </p:spTree>
    <p:extLst>
      <p:ext uri="{BB962C8B-B14F-4D97-AF65-F5344CB8AC3E}">
        <p14:creationId xmlns:p14="http://schemas.microsoft.com/office/powerpoint/2010/main" val="3162323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 Craig Douglas, Michigan</a:t>
            </a:r>
            <a:r>
              <a:rPr lang="en-US" sz="1200" kern="1200" baseline="0" dirty="0">
                <a:solidFill>
                  <a:schemeClr val="tx1"/>
                </a:solidFill>
                <a:effectLst/>
                <a:latin typeface="+mn-lt"/>
                <a:ea typeface="+mn-ea"/>
                <a:cs typeface="+mn-cs"/>
              </a:rPr>
              <a:t> State University</a:t>
            </a:r>
          </a:p>
          <a:p>
            <a:r>
              <a:rPr lang="en-US" sz="1200" b="1" kern="1200" dirty="0">
                <a:solidFill>
                  <a:schemeClr val="tx1"/>
                </a:solidFill>
                <a:effectLst/>
                <a:latin typeface="+mn-lt"/>
                <a:ea typeface="+mn-ea"/>
                <a:cs typeface="+mn-cs"/>
              </a:rPr>
              <a:t> </a:t>
            </a:r>
            <a:endParaRPr lang="en-US" sz="1200" b="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Have students think about how cellular respiration also answers the Matter Change Question.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11 to have student consider the Matter Change Question. </a:t>
            </a:r>
          </a:p>
          <a:p>
            <a:pPr lvl="0"/>
            <a:r>
              <a:rPr lang="en-US" sz="1200" kern="1200" dirty="0">
                <a:solidFill>
                  <a:schemeClr val="tx1"/>
                </a:solidFill>
                <a:effectLst/>
                <a:latin typeface="+mn-lt"/>
                <a:ea typeface="+mn-ea"/>
                <a:cs typeface="+mn-cs"/>
              </a:rPr>
              <a:t>Display slides 12-13 to have students compare their answers to the Matter Change Question on the 4.2 Explanations Tool for Potato Cellular Respiration with the answers on the slide. Have students use a different colored writing utensil to make any needed changes to their answers. Allow students to ask questions if they do not understand why their ideas are incorrect. </a:t>
            </a:r>
          </a:p>
          <a:p>
            <a:r>
              <a:rPr lang="en-US" sz="1200" kern="1200" dirty="0">
                <a:solidFill>
                  <a:schemeClr val="tx1"/>
                </a:solidFill>
                <a:effectLst/>
                <a:latin typeface="+mn-lt"/>
                <a:ea typeface="+mn-ea"/>
                <a:cs typeface="+mn-cs"/>
              </a:rPr>
              <a:t>If students have model explanations to share, display student work and discuss. If students have common areas of weakness in their explanations, ask for a volunteer to share, display student work, and discuss ways of strengthening the response.</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F3F3A2-4CB2-4280-92F2-A775C7AFE2B3}"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665329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Image</a:t>
            </a:r>
            <a:r>
              <a:rPr lang="en-US" baseline="0" dirty="0"/>
              <a:t> Credit: Craig Douglas, Michigan State University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lvl="0"/>
            <a:r>
              <a:rPr lang="en-US" sz="1200" b="1" kern="1200" dirty="0">
                <a:solidFill>
                  <a:schemeClr val="tx1"/>
                </a:solidFill>
                <a:effectLst/>
                <a:latin typeface="+mn-lt"/>
                <a:ea typeface="+mn-ea"/>
                <a:cs typeface="+mn-cs"/>
              </a:rPr>
              <a:t>Have students think about how cellular respiration also answers the Matter Change Question.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11 to have student consider the Matter Change Question. </a:t>
            </a:r>
          </a:p>
          <a:p>
            <a:pPr lvl="0"/>
            <a:r>
              <a:rPr lang="en-US" sz="1200" kern="1200" dirty="0">
                <a:solidFill>
                  <a:schemeClr val="tx1"/>
                </a:solidFill>
                <a:effectLst/>
                <a:latin typeface="+mn-lt"/>
                <a:ea typeface="+mn-ea"/>
                <a:cs typeface="+mn-cs"/>
              </a:rPr>
              <a:t>Display slides 12-13 to have students compare their answers to the Matter Change Question on the 4.2 Explanations Tool for Potato Cellular Respiration with the answers on the slide. Have students use a different colored writing utensil to make any needed changes to their answers. Allow students to ask questions if they do not understand why their ideas are incorrect. </a:t>
            </a:r>
          </a:p>
          <a:p>
            <a:r>
              <a:rPr lang="en-US" sz="1200" kern="1200" dirty="0">
                <a:solidFill>
                  <a:schemeClr val="tx1"/>
                </a:solidFill>
                <a:effectLst/>
                <a:latin typeface="+mn-lt"/>
                <a:ea typeface="+mn-ea"/>
                <a:cs typeface="+mn-cs"/>
              </a:rPr>
              <a:t>If students have model explanations to share, display student work and discuss. If students have common areas of weakness in their explanations, ask for a volunteer to share, display student work, and discuss ways of strengthening the response.</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12</a:t>
            </a:fld>
            <a:endParaRPr lang="en-US"/>
          </a:p>
        </p:txBody>
      </p:sp>
    </p:spTree>
    <p:extLst>
      <p:ext uri="{BB962C8B-B14F-4D97-AF65-F5344CB8AC3E}">
        <p14:creationId xmlns:p14="http://schemas.microsoft.com/office/powerpoint/2010/main" val="1920839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Image</a:t>
            </a:r>
            <a:r>
              <a:rPr lang="en-US" baseline="0" dirty="0"/>
              <a:t> Credit: Craig Douglas, Michigan State University</a:t>
            </a:r>
            <a:endParaRPr lang="en-US" dirty="0"/>
          </a:p>
          <a:p>
            <a:pPr lvl="0"/>
            <a:endParaRPr lang="en-US" dirty="0"/>
          </a:p>
          <a:p>
            <a:pPr lvl="0"/>
            <a:r>
              <a:rPr lang="en-US" sz="1200" b="1" kern="1200" dirty="0">
                <a:solidFill>
                  <a:schemeClr val="tx1"/>
                </a:solidFill>
                <a:effectLst/>
                <a:latin typeface="+mn-lt"/>
                <a:ea typeface="+mn-ea"/>
                <a:cs typeface="+mn-cs"/>
              </a:rPr>
              <a:t>Have students think about how cellular respiration also answers the Matter Change Question.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11 to have student consider the Matter Change Question. </a:t>
            </a:r>
          </a:p>
          <a:p>
            <a:pPr lvl="0"/>
            <a:r>
              <a:rPr lang="en-US" sz="1200" kern="1200" dirty="0">
                <a:solidFill>
                  <a:schemeClr val="tx1"/>
                </a:solidFill>
                <a:effectLst/>
                <a:latin typeface="+mn-lt"/>
                <a:ea typeface="+mn-ea"/>
                <a:cs typeface="+mn-cs"/>
              </a:rPr>
              <a:t>Display slides 12-13 to have students compare their answers to the Matter Change Question on the 4.2 Explanations Tool for Potato Cellular Respiration with the answers on the slide. Have students use a different colored writing utensil to make any needed changes to their answers. Allow students to ask questions if they do not understand why their ideas are incorrect. </a:t>
            </a:r>
          </a:p>
          <a:p>
            <a:r>
              <a:rPr lang="en-US" sz="1200" kern="1200" dirty="0">
                <a:solidFill>
                  <a:schemeClr val="tx1"/>
                </a:solidFill>
                <a:effectLst/>
                <a:latin typeface="+mn-lt"/>
                <a:ea typeface="+mn-ea"/>
                <a:cs typeface="+mn-cs"/>
              </a:rPr>
              <a:t>If students have model explanations to share, display student work and discuss. If students have common areas of weakness in their explanations, ask for a volunteer to share, display student work, and discuss ways of strengthening the response.</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13</a:t>
            </a:fld>
            <a:endParaRPr lang="en-US"/>
          </a:p>
        </p:txBody>
      </p:sp>
    </p:spTree>
    <p:extLst>
      <p:ext uri="{BB962C8B-B14F-4D97-AF65-F5344CB8AC3E}">
        <p14:creationId xmlns:p14="http://schemas.microsoft.com/office/powerpoint/2010/main" val="641490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Image</a:t>
            </a:r>
            <a:r>
              <a:rPr lang="en-US" baseline="0" dirty="0"/>
              <a:t> Credit: Craig Douglas, Michigan State University</a:t>
            </a: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Discuss how cellular respiration helps to answer the Energy Change Question.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14 to have student consider the Energy Change Question. </a:t>
            </a:r>
          </a:p>
          <a:p>
            <a:pPr lvl="0"/>
            <a:r>
              <a:rPr lang="en-US" sz="1200" kern="1200" dirty="0">
                <a:solidFill>
                  <a:schemeClr val="tx1"/>
                </a:solidFill>
                <a:effectLst/>
                <a:latin typeface="+mn-lt"/>
                <a:ea typeface="+mn-ea"/>
                <a:cs typeface="+mn-cs"/>
              </a:rPr>
              <a:t>Display slide 15 to have students compare their answers to the Energy Change Question on the 4.2 Explanations Tool for Potato Cellular Respiration with the answers on the slide. Have students use a different colored writing utensil to make any needed changes to their answers. Allow students to ask questions if they do not understand why their ideas are incorrect.</a:t>
            </a:r>
          </a:p>
          <a:p>
            <a:pPr lvl="0"/>
            <a:r>
              <a:rPr lang="en-US" sz="1200" kern="1200" dirty="0">
                <a:solidFill>
                  <a:schemeClr val="tx1"/>
                </a:solidFill>
                <a:effectLst/>
                <a:latin typeface="+mn-lt"/>
                <a:ea typeface="+mn-ea"/>
                <a:cs typeface="+mn-cs"/>
              </a:rPr>
              <a:t>If students have model explanations to share, display student work and discuss. If students have common areas of weakness in their explanations, ask for a volunteer to share, display student work, and discuss ways of strengthening the response.</a:t>
            </a:r>
          </a:p>
          <a:p>
            <a:r>
              <a:rPr lang="en-US" sz="1200" kern="1200" dirty="0">
                <a:solidFill>
                  <a:schemeClr val="tx1"/>
                </a:solidFill>
                <a:effectLst/>
                <a:latin typeface="+mn-lt"/>
                <a:ea typeface="+mn-ea"/>
                <a:cs typeface="+mn-cs"/>
              </a:rPr>
              <a:t>Have students consider how these answers address Energy Change at macroscopic, atomic-molecular, and cellular scales.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BA9130DE-5B74-49E3-9BF1-C9EB64DDCE03}" type="slidenum">
              <a:rPr lang="en-US" smtClean="0"/>
              <a:t>14</a:t>
            </a:fld>
            <a:endParaRPr lang="en-US"/>
          </a:p>
        </p:txBody>
      </p:sp>
    </p:spTree>
    <p:extLst>
      <p:ext uri="{BB962C8B-B14F-4D97-AF65-F5344CB8AC3E}">
        <p14:creationId xmlns:p14="http://schemas.microsoft.com/office/powerpoint/2010/main" val="1494975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Discuss how cellular respiration helps to answer the Energy Change Question.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14 to have student consider the Energy Change Question. </a:t>
            </a:r>
          </a:p>
          <a:p>
            <a:pPr lvl="0"/>
            <a:r>
              <a:rPr lang="en-US" sz="1200" kern="1200" dirty="0">
                <a:solidFill>
                  <a:schemeClr val="tx1"/>
                </a:solidFill>
                <a:effectLst/>
                <a:latin typeface="+mn-lt"/>
                <a:ea typeface="+mn-ea"/>
                <a:cs typeface="+mn-cs"/>
              </a:rPr>
              <a:t>Display slide 15 to have students compare their answers to the Energy Change Question on the 4.2 Explanations Tool for Potato Cellular Respiration with the answers on the slide. Have students use a different colored writing utensil to make any needed changes to their answers. Allow students to ask questions if they do not understand why their ideas are incorrect.</a:t>
            </a:r>
          </a:p>
          <a:p>
            <a:pPr lvl="0"/>
            <a:r>
              <a:rPr lang="en-US" sz="1200" kern="1200" dirty="0">
                <a:solidFill>
                  <a:schemeClr val="tx1"/>
                </a:solidFill>
                <a:effectLst/>
                <a:latin typeface="+mn-lt"/>
                <a:ea typeface="+mn-ea"/>
                <a:cs typeface="+mn-cs"/>
              </a:rPr>
              <a:t>If students have model explanations to share, display student work and discuss. If students have common areas of weakness in their explanations, ask for a volunteer to share, display student work, and discuss ways of strengthening the response.</a:t>
            </a:r>
          </a:p>
          <a:p>
            <a:r>
              <a:rPr lang="en-US" sz="1200" kern="1200" dirty="0">
                <a:solidFill>
                  <a:schemeClr val="tx1"/>
                </a:solidFill>
                <a:effectLst/>
                <a:latin typeface="+mn-lt"/>
                <a:ea typeface="+mn-ea"/>
                <a:cs typeface="+mn-cs"/>
              </a:rPr>
              <a:t>Have students consider how these answers address Energy Change at macroscopic, atomic-molecular, and cellular scales.</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15</a:t>
            </a:fld>
            <a:endParaRPr lang="en-US"/>
          </a:p>
        </p:txBody>
      </p:sp>
    </p:spTree>
    <p:extLst>
      <p:ext uri="{BB962C8B-B14F-4D97-AF65-F5344CB8AC3E}">
        <p14:creationId xmlns:p14="http://schemas.microsoft.com/office/powerpoint/2010/main" val="1455088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16</a:t>
            </a:fld>
            <a:endParaRPr lang="en-US"/>
          </a:p>
        </p:txBody>
      </p:sp>
    </p:spTree>
    <p:extLst>
      <p:ext uri="{BB962C8B-B14F-4D97-AF65-F5344CB8AC3E}">
        <p14:creationId xmlns:p14="http://schemas.microsoft.com/office/powerpoint/2010/main" val="431585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Using the Plants Matter Tracing Tool, have students answer the question: How does cellular respiration fit into the story of how plants grow and function.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Show slide 17 and have students pull out their Plants Matter Tracing Tool. Allow students to complete their tools, keeping in mind the discussion that just took place.</a:t>
            </a:r>
          </a:p>
          <a:p>
            <a:r>
              <a:rPr lang="en-US" sz="1200" kern="1200" dirty="0">
                <a:solidFill>
                  <a:schemeClr val="tx1"/>
                </a:solidFill>
                <a:effectLst/>
                <a:latin typeface="+mn-lt"/>
                <a:ea typeface="+mn-ea"/>
                <a:cs typeface="+mn-cs"/>
              </a:rPr>
              <a:t>Display slide 18 to have students check their arrows on the Plants Matter Tracing Tool. Allow for corrections if necessary.</a:t>
            </a:r>
            <a:r>
              <a:rPr lang="en-US" dirty="0">
                <a:effectLst/>
              </a:rPr>
              <a:t> </a:t>
            </a:r>
            <a:endParaRPr lang="en-US" dirty="0"/>
          </a:p>
        </p:txBody>
      </p:sp>
      <p:sp>
        <p:nvSpPr>
          <p:cNvPr id="4" name="Slide Number Placeholder 3"/>
          <p:cNvSpPr>
            <a:spLocks noGrp="1"/>
          </p:cNvSpPr>
          <p:nvPr>
            <p:ph type="sldNum" sz="quarter" idx="5"/>
          </p:nvPr>
        </p:nvSpPr>
        <p:spPr/>
        <p:txBody>
          <a:bodyPr/>
          <a:lstStyle/>
          <a:p>
            <a:fld id="{127D8EDB-ED7B-4043-97B7-5646C7D0F842}" type="slidenum">
              <a:rPr lang="en-US" smtClean="0"/>
              <a:t>17</a:t>
            </a:fld>
            <a:endParaRPr lang="en-US"/>
          </a:p>
        </p:txBody>
      </p:sp>
    </p:spTree>
    <p:extLst>
      <p:ext uri="{BB962C8B-B14F-4D97-AF65-F5344CB8AC3E}">
        <p14:creationId xmlns:p14="http://schemas.microsoft.com/office/powerpoint/2010/main" val="1840790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Using the Plants Matter Tracing Tool, have students answer the question: How does cellular respiration fit into the story of how plants grow and function.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Show slide 17 and have students pull out their Plants Matter Tracing Tool. Allow students to complete their tools, keeping in mind the discussion that just took place.</a:t>
            </a:r>
          </a:p>
          <a:p>
            <a:r>
              <a:rPr lang="en-US" sz="1200" kern="1200" dirty="0">
                <a:solidFill>
                  <a:schemeClr val="tx1"/>
                </a:solidFill>
                <a:effectLst/>
                <a:latin typeface="+mn-lt"/>
                <a:ea typeface="+mn-ea"/>
                <a:cs typeface="+mn-cs"/>
              </a:rPr>
              <a:t>Display slide 18 to have students check their arrows on the Plants Matter Tracing Tool. Allow for corrections if necessary.</a:t>
            </a:r>
            <a:r>
              <a:rPr lang="en-US" dirty="0">
                <a:effectLst/>
              </a:rPr>
              <a:t> </a:t>
            </a:r>
          </a:p>
          <a:p>
            <a:endParaRPr lang="en-US" dirty="0">
              <a:effectLst/>
            </a:endParaRPr>
          </a:p>
          <a:p>
            <a:pPr lvl="0"/>
            <a:r>
              <a:rPr lang="en-US" sz="1200" b="1" kern="1200" dirty="0">
                <a:solidFill>
                  <a:schemeClr val="tx1"/>
                </a:solidFill>
                <a:effectLst/>
                <a:latin typeface="+mn-lt"/>
                <a:ea typeface="+mn-ea"/>
                <a:cs typeface="+mn-cs"/>
              </a:rPr>
              <a:t>(Optional) Have students critique example explanations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Have students look at two handouts: (a) the Three Questions Handout, and (b) the Plants Example Explanations Handout.</a:t>
            </a:r>
          </a:p>
          <a:p>
            <a:pPr lvl="0"/>
            <a:r>
              <a:rPr lang="en-US" sz="1200" kern="1200" dirty="0">
                <a:solidFill>
                  <a:schemeClr val="tx1"/>
                </a:solidFill>
                <a:effectLst/>
                <a:latin typeface="+mn-lt"/>
                <a:ea typeface="+mn-ea"/>
                <a:cs typeface="+mn-cs"/>
              </a:rPr>
              <a:t>Ask students to evaluate the two example explanations of cellular respiration on the Plants Example Explanations Handout: Which explanation is better? Why?</a:t>
            </a:r>
          </a:p>
          <a:p>
            <a:r>
              <a:rPr lang="en-US" sz="1200" kern="1200" dirty="0">
                <a:solidFill>
                  <a:schemeClr val="tx1"/>
                </a:solidFill>
                <a:effectLst/>
                <a:latin typeface="+mn-lt"/>
                <a:ea typeface="+mn-ea"/>
                <a:cs typeface="+mn-cs"/>
              </a:rPr>
              <a:t>Have students use the Three Questions Explanation Checklist on the back of the Three Questions Handout to justify their critiques of the explanations.</a:t>
            </a:r>
            <a:r>
              <a:rPr lang="en-US" dirty="0">
                <a:effectLst/>
              </a:rPr>
              <a:t> </a:t>
            </a:r>
          </a:p>
          <a:p>
            <a:endParaRPr lang="en-US" dirty="0">
              <a:effectLst/>
            </a:endParaRPr>
          </a:p>
          <a:p>
            <a:pPr lvl="0"/>
            <a:r>
              <a:rPr lang="en-US" sz="1200" b="1" kern="1200" dirty="0">
                <a:solidFill>
                  <a:schemeClr val="tx1"/>
                </a:solidFill>
                <a:effectLst/>
                <a:latin typeface="+mn-lt"/>
                <a:ea typeface="+mn-ea"/>
                <a:cs typeface="+mn-cs"/>
              </a:rPr>
              <a:t>Have students read about photosynthesis.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Pass out 4.2 How do Plants Get the Energy They Need to Move and Function? Reading. The reading provides a summary explanation of cellular respiration and additional information about how plants absorb and reflect light. Students can complete the reading using the Questions, Connections, Questions Student Reading Strategy. See the Engaging Students with Readings and the Questions, Connections, Questions Reading Strategy Educator Resource document for information about how to engage students with this strategy.</a:t>
            </a:r>
          </a:p>
          <a:p>
            <a:r>
              <a:rPr lang="en-US" sz="1200" kern="1200" dirty="0">
                <a:solidFill>
                  <a:schemeClr val="tx1"/>
                </a:solidFill>
                <a:effectLst/>
                <a:latin typeface="+mn-lt"/>
                <a:ea typeface="+mn-ea"/>
                <a:cs typeface="+mn-cs"/>
              </a:rPr>
              <a:t>After pairs are finished reading, have students share with the class what they found interesting and any questions they have.</a:t>
            </a:r>
            <a:r>
              <a:rPr lang="en-US" dirty="0">
                <a:effectLst/>
              </a:rPr>
              <a:t> </a:t>
            </a:r>
            <a:endParaRPr lang="en-US" dirty="0"/>
          </a:p>
        </p:txBody>
      </p:sp>
      <p:sp>
        <p:nvSpPr>
          <p:cNvPr id="4" name="Slide Number Placeholder 3"/>
          <p:cNvSpPr>
            <a:spLocks noGrp="1"/>
          </p:cNvSpPr>
          <p:nvPr>
            <p:ph type="sldNum" sz="quarter" idx="5"/>
          </p:nvPr>
        </p:nvSpPr>
        <p:spPr/>
        <p:txBody>
          <a:bodyPr/>
          <a:lstStyle/>
          <a:p>
            <a:fld id="{127D8EDB-ED7B-4043-97B7-5646C7D0F842}" type="slidenum">
              <a:rPr lang="en-US" smtClean="0"/>
              <a:t>18</a:t>
            </a:fld>
            <a:endParaRPr lang="en-US"/>
          </a:p>
        </p:txBody>
      </p:sp>
    </p:spTree>
    <p:extLst>
      <p:ext uri="{BB962C8B-B14F-4D97-AF65-F5344CB8AC3E}">
        <p14:creationId xmlns:p14="http://schemas.microsoft.com/office/powerpoint/2010/main" val="1837551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(Optional) Have students critique example explanations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19 of the PPT.  Have students look at two handouts: (a) the Three Questions Handout, and (b) the Plants Example Explanations Handout.</a:t>
            </a:r>
          </a:p>
          <a:p>
            <a:pPr lvl="0"/>
            <a:r>
              <a:rPr lang="en-US" sz="1200" kern="1200" dirty="0">
                <a:solidFill>
                  <a:schemeClr val="tx1"/>
                </a:solidFill>
                <a:effectLst/>
                <a:latin typeface="+mn-lt"/>
                <a:ea typeface="+mn-ea"/>
                <a:cs typeface="+mn-cs"/>
              </a:rPr>
              <a:t>Ask students to evaluate the two example explanations of photosynthesis on the Plants Example Explanations Handout: Which explanation is better? Why?</a:t>
            </a:r>
          </a:p>
          <a:p>
            <a:r>
              <a:rPr lang="en-US" sz="1200" kern="1200" dirty="0">
                <a:solidFill>
                  <a:schemeClr val="tx1"/>
                </a:solidFill>
                <a:effectLst/>
                <a:latin typeface="+mn-lt"/>
                <a:ea typeface="+mn-ea"/>
                <a:cs typeface="+mn-cs"/>
              </a:rPr>
              <a:t>Have students use the Three Questions Explanation Checklist on the back of the Three Questions Handout to justify their critiques of the explanations.</a:t>
            </a: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Have students critique and improve their full explanations.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Display slide 19 of the PPT for the full explanation. Have students use the Three Questions Explanation Checklist on the back of the Three Questions Handout to check that their story includes each of the parts (matter movement, matter change, energy change, and matter movement) and answers the prompt in a cohesive way. </a:t>
            </a:r>
          </a:p>
          <a:p>
            <a:pPr lvl="0"/>
            <a:r>
              <a:rPr lang="en-US" sz="1200" kern="1200" dirty="0">
                <a:solidFill>
                  <a:schemeClr val="tx1"/>
                </a:solidFill>
                <a:effectLst/>
                <a:latin typeface="+mn-lt"/>
                <a:ea typeface="+mn-ea"/>
                <a:cs typeface="+mn-cs"/>
              </a:rPr>
              <a:t>If students don’t have all four parts in their explanation, instruct them to add to their explanation using a different colored writing utensil.</a:t>
            </a:r>
          </a:p>
          <a:p>
            <a:r>
              <a:rPr lang="en-US" sz="1200" kern="1200" dirty="0">
                <a:solidFill>
                  <a:schemeClr val="tx1"/>
                </a:solidFill>
                <a:effectLst/>
                <a:latin typeface="+mn-lt"/>
                <a:ea typeface="+mn-ea"/>
                <a:cs typeface="+mn-cs"/>
              </a:rPr>
              <a:t>If students have model explanations to share, display student work and discuss. If students have common areas of weakness in their explanations, ask for a volunteer to share, display student work, and discuss ways of strengthening the response.</a:t>
            </a:r>
          </a:p>
        </p:txBody>
      </p:sp>
      <p:sp>
        <p:nvSpPr>
          <p:cNvPr id="4" name="Slide Number Placeholder 3"/>
          <p:cNvSpPr>
            <a:spLocks noGrp="1"/>
          </p:cNvSpPr>
          <p:nvPr>
            <p:ph type="sldNum" sz="quarter" idx="10"/>
          </p:nvPr>
        </p:nvSpPr>
        <p:spPr/>
        <p:txBody>
          <a:bodyPr/>
          <a:lstStyle/>
          <a:p>
            <a:fld id="{946B7EDE-1D34-AF43-A72F-F106018D4F39}" type="slidenum">
              <a:rPr lang="en-US" smtClean="0"/>
              <a:pPr/>
              <a:t>19</a:t>
            </a:fld>
            <a:endParaRPr lang="en-US"/>
          </a:p>
        </p:txBody>
      </p:sp>
    </p:spTree>
    <p:extLst>
      <p:ext uri="{BB962C8B-B14F-4D97-AF65-F5344CB8AC3E}">
        <p14:creationId xmlns:p14="http://schemas.microsoft.com/office/powerpoint/2010/main" val="1031718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Use the instructional model to show students where they are in the course of the unit.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2 of the 4.2 Explaining How Potatoes Move and Function </a:t>
            </a:r>
            <a:r>
              <a:rPr lang="en-US" sz="1200" kern="1200">
                <a:solidFill>
                  <a:schemeClr val="tx1"/>
                </a:solidFill>
                <a:effectLst/>
                <a:latin typeface="+mn-lt"/>
                <a:ea typeface="+mn-ea"/>
                <a:cs typeface="+mn-cs"/>
              </a:rPr>
              <a:t>Cellular Respiration PPT</a:t>
            </a:r>
            <a:r>
              <a:rPr lang="en-US" sz="1200" kern="1200" dirty="0">
                <a:solidFill>
                  <a:schemeClr val="tx1"/>
                </a:solidFill>
                <a:effectLst/>
                <a:latin typeface="+mn-lt"/>
                <a:ea typeface="+mn-ea"/>
                <a:cs typeface="+mn-cs"/>
              </a:rPr>
              <a:t>.</a:t>
            </a:r>
            <a:r>
              <a:rPr lang="en-US" dirty="0">
                <a:effectLst/>
              </a:rPr>
              <a:t> </a:t>
            </a:r>
            <a:endParaRPr lang="en-US" dirty="0"/>
          </a:p>
        </p:txBody>
      </p:sp>
      <p:sp>
        <p:nvSpPr>
          <p:cNvPr id="4" name="Slide Number Placeholder 3"/>
          <p:cNvSpPr>
            <a:spLocks noGrp="1"/>
          </p:cNvSpPr>
          <p:nvPr>
            <p:ph type="sldNum" sz="quarter" idx="10"/>
          </p:nvPr>
        </p:nvSpPr>
        <p:spPr/>
        <p:txBody>
          <a:bodyPr/>
          <a:lstStyle/>
          <a:p>
            <a:fld id="{6DB7D55E-643B-0942-A066-BAB781635AC2}" type="slidenum">
              <a:rPr lang="en-US" smtClean="0"/>
              <a:t>2</a:t>
            </a:fld>
            <a:endParaRPr lang="en-US" dirty="0"/>
          </a:p>
        </p:txBody>
      </p:sp>
    </p:spTree>
    <p:extLst>
      <p:ext uri="{BB962C8B-B14F-4D97-AF65-F5344CB8AC3E}">
        <p14:creationId xmlns:p14="http://schemas.microsoft.com/office/powerpoint/2010/main" val="3089722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Lead a discussion about how student ideas have changed over time.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20 of the 4.2 Explaining Potato Cellular Respiration PPT. Have students look back over their process tools for this unit. </a:t>
            </a:r>
          </a:p>
          <a:p>
            <a:pPr lvl="0"/>
            <a:r>
              <a:rPr lang="en-US" sz="1200" kern="1200" dirty="0">
                <a:solidFill>
                  <a:schemeClr val="tx1"/>
                </a:solidFill>
                <a:effectLst/>
                <a:latin typeface="+mn-lt"/>
                <a:ea typeface="+mn-ea"/>
                <a:cs typeface="+mn-cs"/>
              </a:rPr>
              <a:t>Have students consider how their ideas changed with regard to scale, movement, and carbon. </a:t>
            </a:r>
          </a:p>
          <a:p>
            <a:r>
              <a:rPr lang="en-US" sz="1200" kern="1200" dirty="0">
                <a:solidFill>
                  <a:schemeClr val="tx1"/>
                </a:solidFill>
                <a:effectLst/>
                <a:latin typeface="+mn-lt"/>
                <a:ea typeface="+mn-ea"/>
                <a:cs typeface="+mn-cs"/>
              </a:rPr>
              <a:t>What do they know now about how plants use food to move and function that they didn’t know before the investigation?</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20</a:t>
            </a:fld>
            <a:endParaRPr lang="en-US"/>
          </a:p>
        </p:txBody>
      </p:sp>
    </p:spTree>
    <p:extLst>
      <p:ext uri="{BB962C8B-B14F-4D97-AF65-F5344CB8AC3E}">
        <p14:creationId xmlns:p14="http://schemas.microsoft.com/office/powerpoint/2010/main" val="106310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Revisit unanswered questions.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21. Have students look at their 3.5 Evidence-Based Arguments Tool for Plants. Display the class list of unanswered questions from Activity 3.5.</a:t>
            </a:r>
          </a:p>
          <a:p>
            <a:r>
              <a:rPr lang="en-US" sz="1200" kern="1200" dirty="0">
                <a:solidFill>
                  <a:schemeClr val="tx1"/>
                </a:solidFill>
                <a:effectLst/>
                <a:latin typeface="+mn-lt"/>
                <a:ea typeface="+mn-ea"/>
                <a:cs typeface="+mn-cs"/>
              </a:rPr>
              <a:t>Ask students which of their unanswered questions they can now answer with their understanding of Cellular Respiration. Which ones are left unanswered? Do they have any new questions to add to the list?</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21</a:t>
            </a:fld>
            <a:endParaRPr lang="en-US"/>
          </a:p>
        </p:txBody>
      </p:sp>
    </p:spTree>
    <p:extLst>
      <p:ext uri="{BB962C8B-B14F-4D97-AF65-F5344CB8AC3E}">
        <p14:creationId xmlns:p14="http://schemas.microsoft.com/office/powerpoint/2010/main" val="2369568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complete an exit ticket.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22 of the 4.2 Explaining How Potato Plants Move and Function: Cellular Respiration PPT.</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Conclusions: How do matter and energy change during cellular respiration?</a:t>
            </a:r>
          </a:p>
          <a:p>
            <a:pPr lvl="0"/>
            <a:r>
              <a:rPr lang="en-US" sz="1200" kern="1200" dirty="0">
                <a:solidFill>
                  <a:schemeClr val="tx1"/>
                </a:solidFill>
                <a:effectLst/>
                <a:latin typeface="+mn-lt"/>
                <a:ea typeface="+mn-ea"/>
                <a:cs typeface="+mn-cs"/>
              </a:rPr>
              <a:t>Predictions: Where do you think the glucose for cellular respiration comes from?</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 a sheet of paper or a sticky note, have students individually answer the exit ticket questions. Depending on time, you may have students answer both questions, assign students to answer a particular question, or let students choose one question to answer. Collect and review the answers.</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conclusions question will provide you with information about what your students are taking away from the activity. Student answers to the conclusions question can be used on the Driving Question Board (if you are using one). The predictions question allows students to begin thinking about the next activity and allows you to assess their current ideas as you prepare for the next activity. Student answers to the predictions question can be used as a lead in to the next activity.</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46B7EDE-1D34-AF43-A72F-F106018D4F39}" type="slidenum">
              <a:rPr lang="en-US" smtClean="0"/>
              <a:pPr/>
              <a:t>22</a:t>
            </a:fld>
            <a:endParaRPr lang="en-US"/>
          </a:p>
        </p:txBody>
      </p:sp>
    </p:spTree>
    <p:extLst>
      <p:ext uri="{BB962C8B-B14F-4D97-AF65-F5344CB8AC3E}">
        <p14:creationId xmlns:p14="http://schemas.microsoft.com/office/powerpoint/2010/main" val="1255347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Revisit students’ arguments about what happens when plants grow.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3 of the 4.2 Explaining How Potato Plants Move and Function: Cellular Respiration PPT.</a:t>
            </a:r>
          </a:p>
          <a:p>
            <a:pPr lvl="0"/>
            <a:r>
              <a:rPr lang="en-US" sz="1200" kern="1200" dirty="0">
                <a:solidFill>
                  <a:schemeClr val="tx1"/>
                </a:solidFill>
                <a:effectLst/>
                <a:latin typeface="+mn-lt"/>
                <a:ea typeface="+mn-ea"/>
                <a:cs typeface="+mn-cs"/>
              </a:rPr>
              <a:t>Tell students that this activity’s purpose is to develop explanations for how plant’s use food to move and function.</a:t>
            </a:r>
          </a:p>
          <a:p>
            <a:pPr lvl="0"/>
            <a:r>
              <a:rPr lang="en-US" sz="1200" kern="1200" dirty="0">
                <a:solidFill>
                  <a:schemeClr val="tx1"/>
                </a:solidFill>
                <a:effectLst/>
                <a:latin typeface="+mn-lt"/>
                <a:ea typeface="+mn-ea"/>
                <a:cs typeface="+mn-cs"/>
              </a:rPr>
              <a:t>Return each student’s copy of 3.5 Evidence-Based Arguments Tool for Plants and have them review their arguments before they completed the molecular modeling activity. Their arguments and unanswered questions should also apply to potato plants.</a:t>
            </a:r>
          </a:p>
          <a:p>
            <a:pPr lvl="0"/>
            <a:r>
              <a:rPr lang="en-US" sz="1200" kern="1200" dirty="0">
                <a:solidFill>
                  <a:schemeClr val="tx1"/>
                </a:solidFill>
                <a:effectLst/>
                <a:latin typeface="+mn-lt"/>
                <a:ea typeface="+mn-ea"/>
                <a:cs typeface="+mn-cs"/>
              </a:rPr>
              <a:t>Ask them to think about what they know now that they didn’t know then.</a:t>
            </a:r>
          </a:p>
        </p:txBody>
      </p:sp>
      <p:sp>
        <p:nvSpPr>
          <p:cNvPr id="4" name="Slide Number Placeholder 3"/>
          <p:cNvSpPr>
            <a:spLocks noGrp="1"/>
          </p:cNvSpPr>
          <p:nvPr>
            <p:ph type="sldNum" sz="quarter" idx="10"/>
          </p:nvPr>
        </p:nvSpPr>
        <p:spPr/>
        <p:txBody>
          <a:bodyPr/>
          <a:lstStyle/>
          <a:p>
            <a:fld id="{946B7EDE-1D34-AF43-A72F-F106018D4F39}" type="slidenum">
              <a:rPr lang="en-US" smtClean="0"/>
              <a:pPr/>
              <a:t>3</a:t>
            </a:fld>
            <a:endParaRPr lang="en-US"/>
          </a:p>
        </p:txBody>
      </p:sp>
    </p:spTree>
    <p:extLst>
      <p:ext uri="{BB962C8B-B14F-4D97-AF65-F5344CB8AC3E}">
        <p14:creationId xmlns:p14="http://schemas.microsoft.com/office/powerpoint/2010/main" val="370965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complete the Explanations process tool.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4 of the 4.2 Explaining How Potato Plants Move and Function: Cellular Respiration PPT. Give each student one copy of 4.2 Explanations Tool for Potato Cellular Respiration. </a:t>
            </a:r>
          </a:p>
          <a:p>
            <a:pPr lvl="0"/>
            <a:r>
              <a:rPr lang="en-US" sz="1200" kern="1200" dirty="0">
                <a:solidFill>
                  <a:schemeClr val="tx1"/>
                </a:solidFill>
                <a:effectLst/>
                <a:latin typeface="+mn-lt"/>
                <a:ea typeface="+mn-ea"/>
                <a:cs typeface="+mn-cs"/>
              </a:rPr>
              <a:t>Tell students that in this part of the investigation, they will combine everything they learned about how plants use food to move and function into an explanation.</a:t>
            </a:r>
          </a:p>
          <a:p>
            <a:pPr lvl="0"/>
            <a:r>
              <a:rPr lang="en-US" sz="1200" kern="1200" dirty="0">
                <a:solidFill>
                  <a:schemeClr val="tx1"/>
                </a:solidFill>
                <a:effectLst/>
                <a:latin typeface="+mn-lt"/>
                <a:ea typeface="+mn-ea"/>
                <a:cs typeface="+mn-cs"/>
              </a:rPr>
              <a:t>Remind them to consider both their evidence from the investigation as well as what they learned in the molecular modeling activity to construct their explanations. </a:t>
            </a:r>
          </a:p>
          <a:p>
            <a:r>
              <a:rPr lang="en-US" sz="1200" kern="1200" dirty="0">
                <a:solidFill>
                  <a:schemeClr val="tx1"/>
                </a:solidFill>
                <a:effectLst/>
                <a:latin typeface="+mn-lt"/>
                <a:ea typeface="+mn-ea"/>
                <a:cs typeface="+mn-cs"/>
              </a:rPr>
              <a:t>Give students about 10 minutes to complete the Explanations process tool.</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4EE964-B89B-4FE9-BE39-55957A3A45BE}" type="slidenum">
              <a:rPr lang="en-US" smtClean="0"/>
              <a:t>4</a:t>
            </a:fld>
            <a:endParaRPr lang="en-US"/>
          </a:p>
        </p:txBody>
      </p:sp>
    </p:spTree>
    <p:extLst>
      <p:ext uri="{BB962C8B-B14F-4D97-AF65-F5344CB8AC3E}">
        <p14:creationId xmlns:p14="http://schemas.microsoft.com/office/powerpoint/2010/main" val="614857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share explanations with each other.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5 of the 4.2 Explaining How Potato Plants Move and Function: Cellular Respiration PPT. Divide students into pairs and have them compare explanations for the Three Questions and the final explanation on the process tool.</a:t>
            </a:r>
          </a:p>
          <a:p>
            <a:r>
              <a:rPr lang="en-US" sz="1200" kern="1200" dirty="0">
                <a:solidFill>
                  <a:schemeClr val="tx1"/>
                </a:solidFill>
                <a:effectLst/>
                <a:latin typeface="+mn-lt"/>
                <a:ea typeface="+mn-ea"/>
                <a:cs typeface="+mn-cs"/>
              </a:rPr>
              <a:t>Have students use the Three Questions 11 x 17 Poster (or Handout) as a reference. Have students check their explanations with the middle and right-hand columns of the poster to make sure they are following the “rules.”</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4EE964-B89B-4FE9-BE39-55957A3A45BE}" type="slidenum">
              <a:rPr lang="en-US" smtClean="0"/>
              <a:t>5</a:t>
            </a:fld>
            <a:endParaRPr lang="en-US"/>
          </a:p>
        </p:txBody>
      </p:sp>
    </p:spTree>
    <p:extLst>
      <p:ext uri="{BB962C8B-B14F-4D97-AF65-F5344CB8AC3E}">
        <p14:creationId xmlns:p14="http://schemas.microsoft.com/office/powerpoint/2010/main" val="238449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Image Credit:</a:t>
            </a:r>
            <a:r>
              <a:rPr lang="en-US" baseline="0" dirty="0"/>
              <a:t> Craig Douglas, Michigan State University</a:t>
            </a:r>
            <a:endParaRPr lang="en-US" dirty="0"/>
          </a:p>
          <a:p>
            <a:r>
              <a:rPr lang="en-US" sz="1200" b="1"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Have students think about how cellular respiration answers the Matter Movement question.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slides 6-10 in the PPT to have the students discuss what is happening to matter during cellular respiration and to have them check their answers to the Matter Movement Question on their 4.2 Explanations Tool for Potato Cellular Respiration.</a:t>
            </a:r>
          </a:p>
          <a:p>
            <a:pPr lvl="0"/>
            <a:r>
              <a:rPr lang="en-US" sz="1200" kern="1200" dirty="0">
                <a:solidFill>
                  <a:schemeClr val="tx1"/>
                </a:solidFill>
                <a:effectLst/>
                <a:latin typeface="+mn-lt"/>
                <a:ea typeface="+mn-ea"/>
                <a:cs typeface="+mn-cs"/>
              </a:rPr>
              <a:t>Show students slide 6-8 to have them think about where atoms are moving from and moving to during cellular respiration. </a:t>
            </a:r>
          </a:p>
          <a:p>
            <a:pPr lvl="0"/>
            <a:r>
              <a:rPr lang="en-US" sz="1200" kern="1200" dirty="0">
                <a:solidFill>
                  <a:schemeClr val="tx1"/>
                </a:solidFill>
                <a:effectLst/>
                <a:latin typeface="+mn-lt"/>
                <a:ea typeface="+mn-ea"/>
                <a:cs typeface="+mn-cs"/>
              </a:rPr>
              <a:t>Display slides 9-10 to have students compare their answers to the Matter Movement Question with the answers on the slide. Students only need to have arrows showing the movement of molecules into and out of the cell. Have students use a different colored writing utensil to make any needed changes to their answers. Allow students to ask questions if they do not understand why their ideas are incorrect. </a:t>
            </a:r>
          </a:p>
          <a:p>
            <a:r>
              <a:rPr lang="en-US" sz="1200" kern="1200" dirty="0">
                <a:solidFill>
                  <a:schemeClr val="tx1"/>
                </a:solidFill>
                <a:effectLst/>
                <a:latin typeface="+mn-lt"/>
                <a:ea typeface="+mn-ea"/>
                <a:cs typeface="+mn-cs"/>
              </a:rPr>
              <a:t>If students have model explanations to share, display student work and discuss. If students have common areas of weakness in their explanations, ask for a volunteer to share, display student work, and discuss ways of strengthening the response.</a:t>
            </a:r>
            <a:r>
              <a:rPr lang="en-US" dirty="0">
                <a:effectLst/>
              </a:rPr>
              <a:t> </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3F3F3A2-4CB2-4280-92F2-A775C7AFE2B3}" type="slidenum">
              <a:rPr lang="en-US" smtClean="0"/>
              <a:pPr/>
              <a:t>6</a:t>
            </a:fld>
            <a:endParaRPr lang="en-US"/>
          </a:p>
        </p:txBody>
      </p:sp>
    </p:spTree>
    <p:extLst>
      <p:ext uri="{BB962C8B-B14F-4D97-AF65-F5344CB8AC3E}">
        <p14:creationId xmlns:p14="http://schemas.microsoft.com/office/powerpoint/2010/main" val="82249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 Craig Douglas, Michigan</a:t>
            </a:r>
            <a:r>
              <a:rPr lang="en-US" sz="1200" kern="1200" baseline="0" dirty="0">
                <a:solidFill>
                  <a:schemeClr val="tx1"/>
                </a:solidFill>
                <a:effectLst/>
                <a:latin typeface="+mn-lt"/>
                <a:ea typeface="+mn-ea"/>
                <a:cs typeface="+mn-cs"/>
              </a:rPr>
              <a:t> State University</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Have students think about how cellular respiration answers the Matter Movement question.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slides 6-10 in the PPT to have the students discuss what is happening to matter during cellular respiration and to have them check their answers to the Matter Movement Question on their 4.2 Explanations Tool for Potato Cellular Respiration.</a:t>
            </a:r>
          </a:p>
          <a:p>
            <a:pPr lvl="0"/>
            <a:r>
              <a:rPr lang="en-US" sz="1200" kern="1200" dirty="0">
                <a:solidFill>
                  <a:schemeClr val="tx1"/>
                </a:solidFill>
                <a:effectLst/>
                <a:latin typeface="+mn-lt"/>
                <a:ea typeface="+mn-ea"/>
                <a:cs typeface="+mn-cs"/>
              </a:rPr>
              <a:t>Show students slide 6-8 to have them think about where atoms are moving from and moving to during cellular respiration. </a:t>
            </a:r>
          </a:p>
          <a:p>
            <a:pPr lvl="0"/>
            <a:r>
              <a:rPr lang="en-US" sz="1200" kern="1200" dirty="0">
                <a:solidFill>
                  <a:schemeClr val="tx1"/>
                </a:solidFill>
                <a:effectLst/>
                <a:latin typeface="+mn-lt"/>
                <a:ea typeface="+mn-ea"/>
                <a:cs typeface="+mn-cs"/>
              </a:rPr>
              <a:t>Display slides 9-10 to have students compare their answers to the Matter Movement Question with the answers on the slide. Students only need to have arrows showing the movement of molecules into and out of the cell. Have students use a different colored writing utensil to make any needed changes to their answers. Allow students to ask questions if they do not understand why their ideas are incorrect. </a:t>
            </a:r>
          </a:p>
          <a:p>
            <a:r>
              <a:rPr lang="en-US" sz="1200" kern="1200" dirty="0">
                <a:solidFill>
                  <a:schemeClr val="tx1"/>
                </a:solidFill>
                <a:effectLst/>
                <a:latin typeface="+mn-lt"/>
                <a:ea typeface="+mn-ea"/>
                <a:cs typeface="+mn-cs"/>
              </a:rPr>
              <a:t>If students have model explanations to share, display student work and discuss. If students have common areas of weakness in their explanations, ask for a volunteer to share, display student work, and discuss ways of strengthening the response.</a:t>
            </a:r>
            <a:r>
              <a:rPr lang="en-US" dirty="0">
                <a:effectLst/>
              </a:rPr>
              <a:t> </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F3F3A2-4CB2-4280-92F2-A775C7AFE2B3}"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25194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 Credit: Craig Douglas, Michigan</a:t>
            </a:r>
            <a:r>
              <a:rPr lang="en-US" sz="1200" kern="1200" baseline="0" dirty="0">
                <a:solidFill>
                  <a:schemeClr val="tx1"/>
                </a:solidFill>
                <a:effectLst/>
                <a:latin typeface="+mn-lt"/>
                <a:ea typeface="+mn-ea"/>
                <a:cs typeface="+mn-cs"/>
              </a:rPr>
              <a:t> State University</a:t>
            </a:r>
          </a:p>
          <a:p>
            <a:r>
              <a:rPr lang="en-US" sz="1200" b="1"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Have students think about how cellular respiration answers the Matter Movement question.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slides 6-10 in the PPT to have the students discuss what is happening to matter during cellular respiration and to have them check their answers to the Matter Movement Question on their 4.2 Explanations Tool for Potato Cellular Respiration.</a:t>
            </a:r>
          </a:p>
          <a:p>
            <a:pPr lvl="0"/>
            <a:r>
              <a:rPr lang="en-US" sz="1200" kern="1200" dirty="0">
                <a:solidFill>
                  <a:schemeClr val="tx1"/>
                </a:solidFill>
                <a:effectLst/>
                <a:latin typeface="+mn-lt"/>
                <a:ea typeface="+mn-ea"/>
                <a:cs typeface="+mn-cs"/>
              </a:rPr>
              <a:t>Show students slide 6-8 to have them think about where atoms are moving from and moving to during cellular respiration. </a:t>
            </a:r>
          </a:p>
          <a:p>
            <a:pPr lvl="0"/>
            <a:r>
              <a:rPr lang="en-US" sz="1200" kern="1200" dirty="0">
                <a:solidFill>
                  <a:schemeClr val="tx1"/>
                </a:solidFill>
                <a:effectLst/>
                <a:latin typeface="+mn-lt"/>
                <a:ea typeface="+mn-ea"/>
                <a:cs typeface="+mn-cs"/>
              </a:rPr>
              <a:t>Display slides 9-10 to have students compare their answers to the Matter Movement Question with the answers on the slide. Students only need to have arrows showing the movement of molecules into and out of the cell. Have students use a different colored writing utensil to make any needed changes to their answers. Allow students to ask questions if they do not understand why their ideas are incorrect. </a:t>
            </a:r>
          </a:p>
          <a:p>
            <a:r>
              <a:rPr lang="en-US" sz="1200" kern="1200" dirty="0">
                <a:solidFill>
                  <a:schemeClr val="tx1"/>
                </a:solidFill>
                <a:effectLst/>
                <a:latin typeface="+mn-lt"/>
                <a:ea typeface="+mn-ea"/>
                <a:cs typeface="+mn-cs"/>
              </a:rPr>
              <a:t>If students have model explanations to share, display student work and discuss. If students have common areas of weakness in their explanations, ask for a volunteer to share, display student work, and discuss ways of strengthening the response.</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F3F3A2-4CB2-4280-92F2-A775C7AFE2B3}"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512405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Image</a:t>
            </a:r>
            <a:r>
              <a:rPr lang="en-US" baseline="0" dirty="0"/>
              <a:t> Credit: Craig Douglas, Michigan State University</a:t>
            </a:r>
            <a:endParaRPr lang="en-US" dirty="0"/>
          </a:p>
          <a:p>
            <a:endParaRPr lang="en-US"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Display slides 9-10 to have students compare their answers to the Matter Movement Question with the answers on the slide. Students only need to have arrows showing the movement of molecules into and out of the cell. Have students use a different colored writing utensil to make any needed changes to their answers. Allow students to ask questions if they do not understand why their ideas are incorrect. </a:t>
            </a:r>
          </a:p>
          <a:p>
            <a:pPr marL="171450" indent="-171450">
              <a:buFont typeface="Arial"/>
              <a:buChar char="•"/>
            </a:pPr>
            <a:r>
              <a:rPr lang="en-US" sz="1200" kern="1200" dirty="0">
                <a:solidFill>
                  <a:schemeClr val="tx1"/>
                </a:solidFill>
                <a:effectLst/>
                <a:latin typeface="+mn-lt"/>
                <a:ea typeface="+mn-ea"/>
                <a:cs typeface="+mn-cs"/>
              </a:rPr>
              <a:t>If students have model explanations to share, display student work and discuss. If students have common areas of weakness in their explanations, ask for a volunteer to share, display student work, and discuss ways of strengthening the response.</a:t>
            </a:r>
            <a:r>
              <a:rPr lang="en-US" dirty="0">
                <a:effectLst/>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9</a:t>
            </a:fld>
            <a:endParaRPr lang="en-US"/>
          </a:p>
        </p:txBody>
      </p:sp>
    </p:spTree>
    <p:extLst>
      <p:ext uri="{BB962C8B-B14F-4D97-AF65-F5344CB8AC3E}">
        <p14:creationId xmlns:p14="http://schemas.microsoft.com/office/powerpoint/2010/main" val="1103433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pic>
        <p:nvPicPr>
          <p:cNvPr id="7" name="Picture 6" descr="Carbon TIME 4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6683" y="482468"/>
            <a:ext cx="1990713" cy="1505558"/>
          </a:xfrm>
          <a:prstGeom prst="rect">
            <a:avLst/>
          </a:prstGeom>
        </p:spPr>
      </p:pic>
    </p:spTree>
    <p:extLst>
      <p:ext uri="{BB962C8B-B14F-4D97-AF65-F5344CB8AC3E}">
        <p14:creationId xmlns:p14="http://schemas.microsoft.com/office/powerpoint/2010/main" val="8905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25615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83201"/>
            <a:ext cx="2057400" cy="56429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483201"/>
            <a:ext cx="6019800" cy="5642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699412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504826"/>
            <a:ext cx="8229600" cy="49067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234009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150747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331118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124714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1372278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95850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5588"/>
            <a:ext cx="3008313" cy="97951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455588"/>
            <a:ext cx="5111750" cy="56705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75227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3510289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924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91020"/>
            <a:ext cx="8229600" cy="49067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553200" y="6411574"/>
            <a:ext cx="21336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fld id="{2BAAFF94-8111-A348-8301-1F63C1D0CE4E}" type="slidenum">
              <a:rPr lang="en-US" smtClean="0"/>
              <a:pPr/>
              <a:t>‹#›</a:t>
            </a:fld>
            <a:endParaRPr lang="en-US" dirty="0"/>
          </a:p>
        </p:txBody>
      </p:sp>
      <p:sp>
        <p:nvSpPr>
          <p:cNvPr id="9" name="Footer Placeholder 5"/>
          <p:cNvSpPr>
            <a:spLocks noGrp="1"/>
          </p:cNvSpPr>
          <p:nvPr>
            <p:ph type="ftr" sz="quarter" idx="3"/>
          </p:nvPr>
        </p:nvSpPr>
        <p:spPr>
          <a:xfrm>
            <a:off x="457200" y="6400800"/>
            <a:ext cx="5989674" cy="365125"/>
          </a:xfrm>
          <a:prstGeom prst="rect">
            <a:avLst/>
          </a:prstGeom>
        </p:spPr>
        <p:txBody>
          <a:bodyPr/>
          <a:lstStyle/>
          <a:p>
            <a:endParaRPr lang="en-US" dirty="0"/>
          </a:p>
        </p:txBody>
      </p:sp>
    </p:spTree>
    <p:extLst>
      <p:ext uri="{BB962C8B-B14F-4D97-AF65-F5344CB8AC3E}">
        <p14:creationId xmlns:p14="http://schemas.microsoft.com/office/powerpoint/2010/main" val="791356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130425"/>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ea typeface="ＭＳ Ｐゴシック" charset="-128"/>
              <a:cs typeface="ＭＳ Ｐゴシック" charset="-128"/>
            </a:endParaRPr>
          </a:p>
        </p:txBody>
      </p:sp>
      <p:sp>
        <p:nvSpPr>
          <p:cNvPr id="7" name="Subtitle 2"/>
          <p:cNvSpPr txBox="1">
            <a:spLocks/>
          </p:cNvSpPr>
          <p:nvPr/>
        </p:nvSpPr>
        <p:spPr>
          <a:xfrm>
            <a:off x="1371600" y="3886200"/>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solidFill>
                <a:srgbClr val="000000"/>
              </a:solidFill>
              <a:ea typeface="ＭＳ Ｐゴシック" charset="-128"/>
              <a:cs typeface="ＭＳ Ｐゴシック" charset="-128"/>
            </a:endParaRPr>
          </a:p>
        </p:txBody>
      </p:sp>
      <p:grpSp>
        <p:nvGrpSpPr>
          <p:cNvPr id="3" name="Group 2"/>
          <p:cNvGrpSpPr/>
          <p:nvPr/>
        </p:nvGrpSpPr>
        <p:grpSpPr>
          <a:xfrm>
            <a:off x="178036" y="294321"/>
            <a:ext cx="5954172" cy="684705"/>
            <a:chOff x="178036" y="294321"/>
            <a:chExt cx="5954172" cy="684705"/>
          </a:xfrm>
        </p:grpSpPr>
        <p:sp>
          <p:nvSpPr>
            <p:cNvPr id="6" name="TextBox 5"/>
            <p:cNvSpPr txBox="1"/>
            <p:nvPr/>
          </p:nvSpPr>
          <p:spPr>
            <a:xfrm>
              <a:off x="3003051" y="332695"/>
              <a:ext cx="3129157" cy="646331"/>
            </a:xfrm>
            <a:prstGeom prst="rect">
              <a:avLst/>
            </a:prstGeom>
            <a:noFill/>
          </p:spPr>
          <p:txBody>
            <a:bodyPr wrap="none" rtlCol="0">
              <a:spAutoFit/>
            </a:bodyPr>
            <a:lstStyle/>
            <a:p>
              <a:r>
                <a:rPr lang="en-US" sz="1200" i="1" dirty="0"/>
                <a:t>Carbon: Transformations in Matter and Energy</a:t>
              </a:r>
            </a:p>
            <a:p>
              <a:r>
                <a:rPr lang="en-US" sz="1200" i="1" dirty="0"/>
                <a:t>Environmental Literacy Project</a:t>
              </a:r>
              <a:br>
                <a:rPr lang="en-US" sz="1200" i="1" dirty="0"/>
              </a:br>
              <a:r>
                <a:rPr lang="en-US" sz="1200" i="1" dirty="0"/>
                <a:t>Michigan State University</a:t>
              </a:r>
              <a:r>
                <a:rPr lang="en-US" sz="1200" dirty="0">
                  <a:effectLst/>
                </a:rPr>
                <a:t> </a:t>
              </a:r>
              <a:endParaRPr lang="en-US" sz="1600" dirty="0"/>
            </a:p>
          </p:txBody>
        </p:sp>
        <p:pic>
          <p:nvPicPr>
            <p:cNvPr id="2" name="Picture 1" descr="Carbon TIME 1 line sma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36" y="294321"/>
              <a:ext cx="2831104" cy="643007"/>
            </a:xfrm>
            <a:prstGeom prst="rect">
              <a:avLst/>
            </a:prstGeom>
          </p:spPr>
        </p:pic>
      </p:grpSp>
      <p:sp>
        <p:nvSpPr>
          <p:cNvPr id="12" name="Title 11"/>
          <p:cNvSpPr>
            <a:spLocks noGrp="1"/>
          </p:cNvSpPr>
          <p:nvPr>
            <p:ph type="title"/>
          </p:nvPr>
        </p:nvSpPr>
        <p:spPr>
          <a:xfrm>
            <a:off x="457200" y="1385385"/>
            <a:ext cx="8229600" cy="2539882"/>
          </a:xfrm>
        </p:spPr>
        <p:txBody>
          <a:bodyPr>
            <a:normAutofit fontScale="90000"/>
          </a:bodyPr>
          <a:lstStyle/>
          <a:p>
            <a:r>
              <a:rPr lang="en-US" i="1" dirty="0">
                <a:latin typeface="Arial"/>
                <a:cs typeface="Arial"/>
              </a:rPr>
              <a:t>Plants</a:t>
            </a:r>
            <a:r>
              <a:rPr lang="en-US" i="1" dirty="0">
                <a:solidFill>
                  <a:srgbClr val="FF0000"/>
                </a:solidFill>
                <a:latin typeface="Arial"/>
                <a:cs typeface="Arial"/>
              </a:rPr>
              <a:t> </a:t>
            </a:r>
            <a:r>
              <a:rPr lang="en-US" dirty="0">
                <a:latin typeface="Arial"/>
                <a:cs typeface="Arial"/>
              </a:rPr>
              <a:t>Unit</a:t>
            </a:r>
            <a:br>
              <a:rPr lang="en-US" dirty="0">
                <a:latin typeface="Arial"/>
                <a:cs typeface="Arial"/>
              </a:rPr>
            </a:br>
            <a:r>
              <a:rPr lang="en-US" dirty="0">
                <a:latin typeface="Arial"/>
                <a:cs typeface="Arial"/>
              </a:rPr>
              <a:t>Activity </a:t>
            </a:r>
            <a:r>
              <a:rPr lang="en-US" dirty="0">
                <a:solidFill>
                  <a:srgbClr val="000000"/>
                </a:solidFill>
                <a:latin typeface="Arial"/>
                <a:cs typeface="Arial"/>
              </a:rPr>
              <a:t>4.2: Explaining How Potatoes Move and Function: Cellular Respiration</a:t>
            </a:r>
          </a:p>
        </p:txBody>
      </p:sp>
      <p:grpSp>
        <p:nvGrpSpPr>
          <p:cNvPr id="14" name="Group 13"/>
          <p:cNvGrpSpPr/>
          <p:nvPr/>
        </p:nvGrpSpPr>
        <p:grpSpPr>
          <a:xfrm>
            <a:off x="4627626" y="2915882"/>
            <a:ext cx="4059174" cy="3456017"/>
            <a:chOff x="0" y="0"/>
            <a:chExt cx="2909569" cy="2514600"/>
          </a:xfrm>
        </p:grpSpPr>
        <p:grpSp>
          <p:nvGrpSpPr>
            <p:cNvPr id="19" name="Group 18"/>
            <p:cNvGrpSpPr/>
            <p:nvPr/>
          </p:nvGrpSpPr>
          <p:grpSpPr>
            <a:xfrm>
              <a:off x="800099" y="0"/>
              <a:ext cx="2109470" cy="2171702"/>
              <a:chOff x="787865" y="107083"/>
              <a:chExt cx="1667648" cy="1624324"/>
            </a:xfrm>
          </p:grpSpPr>
          <p:cxnSp>
            <p:nvCxnSpPr>
              <p:cNvPr id="23" name="Straight Connector 22"/>
              <p:cNvCxnSpPr>
                <a:endCxn id="22" idx="0"/>
              </p:cNvCxnSpPr>
              <p:nvPr/>
            </p:nvCxnSpPr>
            <p:spPr>
              <a:xfrm flipH="1" flipV="1">
                <a:off x="787865" y="791008"/>
                <a:ext cx="922980" cy="18412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24" name="Picture 23" descr="C:\Users\Christa\Dropbox\2 CTIME2 General\2.2 Curriculum Development\2.2.2 Media and Images\1 From Craig\Graphics-Images\B&amp;W line drawings\potato plant lin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28370" y="107083"/>
                <a:ext cx="727143" cy="1392075"/>
              </a:xfrm>
              <a:prstGeom prst="rect">
                <a:avLst/>
              </a:prstGeom>
              <a:noFill/>
              <a:ln>
                <a:noFill/>
              </a:ln>
            </p:spPr>
          </p:pic>
          <p:cxnSp>
            <p:nvCxnSpPr>
              <p:cNvPr id="25" name="Straight Connector 24"/>
              <p:cNvCxnSpPr/>
              <p:nvPr/>
            </p:nvCxnSpPr>
            <p:spPr>
              <a:xfrm flipH="1">
                <a:off x="1329525" y="963814"/>
                <a:ext cx="396886" cy="76759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0" y="914400"/>
              <a:ext cx="1600200" cy="1600200"/>
              <a:chOff x="0" y="0"/>
              <a:chExt cx="1600200" cy="1600200"/>
            </a:xfrm>
          </p:grpSpPr>
          <p:pic>
            <p:nvPicPr>
              <p:cNvPr id="21" name="Picture 20" descr="Macintosh HD:Users:kirstenedwards:Dropbox (CarbonTIME):2 CTIME2 General:2.2 Curriculum Development:2.2.2 Media and Images:1 From Craig:B&amp;W line drawings:Cells:Plants:potato2.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8770" cy="1591945"/>
              </a:xfrm>
              <a:prstGeom prst="rect">
                <a:avLst/>
              </a:prstGeom>
              <a:noFill/>
              <a:ln>
                <a:noFill/>
              </a:ln>
            </p:spPr>
          </p:pic>
          <p:sp>
            <p:nvSpPr>
              <p:cNvPr id="22" name="Oval 21"/>
              <p:cNvSpPr/>
              <p:nvPr/>
            </p:nvSpPr>
            <p:spPr>
              <a:xfrm>
                <a:off x="0" y="0"/>
                <a:ext cx="1600200" cy="16002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5" name="Slide Number Placeholder 4">
            <a:extLst>
              <a:ext uri="{FF2B5EF4-FFF2-40B4-BE49-F238E27FC236}">
                <a16:creationId xmlns:a16="http://schemas.microsoft.com/office/drawing/2014/main" id="{B2819BA1-ACEF-4889-B8CE-A5CA6DA4E7F4}"/>
              </a:ext>
            </a:extLst>
          </p:cNvPr>
          <p:cNvSpPr>
            <a:spLocks noGrp="1"/>
          </p:cNvSpPr>
          <p:nvPr>
            <p:ph type="sldNum" sz="quarter" idx="12"/>
          </p:nvPr>
        </p:nvSpPr>
        <p:spPr/>
        <p:txBody>
          <a:bodyPr/>
          <a:lstStyle/>
          <a:p>
            <a:fld id="{D3A1C050-F6FE-0E43-A9D0-F8EEADE3D1E4}" type="slidenum">
              <a:rPr lang="en-US" smtClean="0"/>
              <a:pPr/>
              <a:t>1</a:t>
            </a:fld>
            <a:endParaRPr lang="en-US"/>
          </a:p>
        </p:txBody>
      </p:sp>
    </p:spTree>
    <p:extLst>
      <p:ext uri="{BB962C8B-B14F-4D97-AF65-F5344CB8AC3E}">
        <p14:creationId xmlns:p14="http://schemas.microsoft.com/office/powerpoint/2010/main" val="353194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p:spPr>
        <p:txBody>
          <a:bodyPr/>
          <a:lstStyle/>
          <a:p>
            <a:r>
              <a:rPr lang="en-US" dirty="0"/>
              <a:t>Matter Movement</a:t>
            </a:r>
          </a:p>
        </p:txBody>
      </p:sp>
      <p:sp>
        <p:nvSpPr>
          <p:cNvPr id="3" name="Content Placeholder 2"/>
          <p:cNvSpPr>
            <a:spLocks noGrp="1"/>
          </p:cNvSpPr>
          <p:nvPr>
            <p:ph idx="1"/>
          </p:nvPr>
        </p:nvSpPr>
        <p:spPr>
          <a:xfrm>
            <a:off x="5503719" y="1757393"/>
            <a:ext cx="3183080" cy="4654181"/>
          </a:xfrm>
        </p:spPr>
        <p:txBody>
          <a:bodyPr>
            <a:normAutofit/>
          </a:bodyPr>
          <a:lstStyle/>
          <a:p>
            <a:pPr marL="0" indent="0">
              <a:buNone/>
            </a:pPr>
            <a:r>
              <a:rPr lang="en-US" dirty="0"/>
              <a:t>Do you have:</a:t>
            </a:r>
          </a:p>
          <a:p>
            <a:r>
              <a:rPr lang="en-US" dirty="0"/>
              <a:t>an arrow showing oxygen or O</a:t>
            </a:r>
            <a:r>
              <a:rPr lang="en-US" baseline="-25000" dirty="0"/>
              <a:t>2</a:t>
            </a:r>
            <a:r>
              <a:rPr lang="en-US" dirty="0"/>
              <a:t> going into into the plant’s cell?</a:t>
            </a:r>
          </a:p>
        </p:txBody>
      </p:sp>
      <p:sp>
        <p:nvSpPr>
          <p:cNvPr id="4" name="Slide Number Placeholder 3"/>
          <p:cNvSpPr>
            <a:spLocks noGrp="1"/>
          </p:cNvSpPr>
          <p:nvPr>
            <p:ph type="sldNum" sz="quarter" idx="12"/>
          </p:nvPr>
        </p:nvSpPr>
        <p:spPr/>
        <p:txBody>
          <a:bodyPr/>
          <a:lstStyle/>
          <a:p>
            <a:fld id="{D3A1C050-F6FE-0E43-A9D0-F8EEADE3D1E4}" type="slidenum">
              <a:rPr lang="en-US" smtClean="0"/>
              <a:pPr/>
              <a:t>10</a:t>
            </a:fld>
            <a:endParaRPr lang="en-US"/>
          </a:p>
        </p:txBody>
      </p:sp>
      <p:grpSp>
        <p:nvGrpSpPr>
          <p:cNvPr id="7" name="Group 6"/>
          <p:cNvGrpSpPr/>
          <p:nvPr/>
        </p:nvGrpSpPr>
        <p:grpSpPr>
          <a:xfrm>
            <a:off x="457200" y="1976075"/>
            <a:ext cx="4856986" cy="4435499"/>
            <a:chOff x="457200" y="1976075"/>
            <a:chExt cx="4856986" cy="4435499"/>
          </a:xfrm>
        </p:grpSpPr>
        <p:cxnSp>
          <p:nvCxnSpPr>
            <p:cNvPr id="6" name="Curved Connector 5"/>
            <p:cNvCxnSpPr/>
            <p:nvPr/>
          </p:nvCxnSpPr>
          <p:spPr>
            <a:xfrm rot="16200000" flipH="1">
              <a:off x="338028" y="3013896"/>
              <a:ext cx="1982053" cy="689609"/>
            </a:xfrm>
            <a:prstGeom prst="curvedConnector3">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57201" y="2584646"/>
              <a:ext cx="457200" cy="369332"/>
            </a:xfrm>
            <a:prstGeom prst="rect">
              <a:avLst/>
            </a:prstGeom>
            <a:noFill/>
            <a:ln>
              <a:solidFill>
                <a:schemeClr val="tx1"/>
              </a:solidFill>
            </a:ln>
          </p:spPr>
          <p:txBody>
            <a:bodyPr wrap="square" rtlCol="0">
              <a:spAutoFit/>
            </a:bodyPr>
            <a:lstStyle/>
            <a:p>
              <a:r>
                <a:rPr lang="en-US" dirty="0"/>
                <a:t>O</a:t>
              </a:r>
              <a:r>
                <a:rPr lang="en-US" baseline="-25000" dirty="0"/>
                <a:t>2</a:t>
              </a:r>
              <a:endParaRPr lang="en-US" dirty="0"/>
            </a:p>
          </p:txBody>
        </p:sp>
        <p:grpSp>
          <p:nvGrpSpPr>
            <p:cNvPr id="24" name="Group 23"/>
            <p:cNvGrpSpPr/>
            <p:nvPr/>
          </p:nvGrpSpPr>
          <p:grpSpPr>
            <a:xfrm>
              <a:off x="457200" y="1976075"/>
              <a:ext cx="4856986" cy="4435499"/>
              <a:chOff x="457200" y="1976075"/>
              <a:chExt cx="4856986" cy="4435499"/>
            </a:xfrm>
          </p:grpSpPr>
          <p:sp>
            <p:nvSpPr>
              <p:cNvPr id="26" name="TextBox 25"/>
              <p:cNvSpPr txBox="1"/>
              <p:nvPr/>
            </p:nvSpPr>
            <p:spPr>
              <a:xfrm>
                <a:off x="2173364" y="2948813"/>
                <a:ext cx="920567" cy="365839"/>
              </a:xfrm>
              <a:prstGeom prst="rect">
                <a:avLst/>
              </a:prstGeom>
              <a:noFill/>
              <a:ln>
                <a:solidFill>
                  <a:schemeClr val="tx1"/>
                </a:solidFill>
              </a:ln>
            </p:spPr>
            <p:txBody>
              <a:bodyPr wrap="square" rtlCol="0">
                <a:spAutoFit/>
              </a:bodyPr>
              <a:lstStyle/>
              <a:p>
                <a:r>
                  <a:rPr lang="en-US" dirty="0"/>
                  <a:t>Glucose</a:t>
                </a:r>
              </a:p>
            </p:txBody>
          </p:sp>
          <p:cxnSp>
            <p:nvCxnSpPr>
              <p:cNvPr id="31" name="Curved Connector 30"/>
              <p:cNvCxnSpPr/>
              <p:nvPr/>
            </p:nvCxnSpPr>
            <p:spPr>
              <a:xfrm rot="5400000">
                <a:off x="965801" y="3235577"/>
                <a:ext cx="1943175" cy="285126"/>
              </a:xfrm>
              <a:prstGeom prst="curvedConnector3">
                <a:avLst>
                  <a:gd name="adj1" fmla="val 50000"/>
                </a:avLst>
              </a:prstGeom>
              <a:ln>
                <a:solidFill>
                  <a:srgbClr val="0BDB1B"/>
                </a:solidFill>
                <a:tailEnd type="arrow"/>
              </a:ln>
            </p:spPr>
            <p:style>
              <a:lnRef idx="2">
                <a:schemeClr val="accent1"/>
              </a:lnRef>
              <a:fillRef idx="0">
                <a:schemeClr val="accent1"/>
              </a:fillRef>
              <a:effectRef idx="1">
                <a:schemeClr val="accent1"/>
              </a:effectRef>
              <a:fontRef idx="minor">
                <a:schemeClr val="tx1"/>
              </a:fontRef>
            </p:style>
          </p:cxnSp>
          <p:grpSp>
            <p:nvGrpSpPr>
              <p:cNvPr id="32" name="Group 31"/>
              <p:cNvGrpSpPr/>
              <p:nvPr/>
            </p:nvGrpSpPr>
            <p:grpSpPr>
              <a:xfrm>
                <a:off x="457200" y="1976075"/>
                <a:ext cx="4856986" cy="4435499"/>
                <a:chOff x="0" y="0"/>
                <a:chExt cx="2909569" cy="2514600"/>
              </a:xfrm>
            </p:grpSpPr>
            <p:grpSp>
              <p:nvGrpSpPr>
                <p:cNvPr id="33" name="Group 32"/>
                <p:cNvGrpSpPr/>
                <p:nvPr/>
              </p:nvGrpSpPr>
              <p:grpSpPr>
                <a:xfrm>
                  <a:off x="972107" y="0"/>
                  <a:ext cx="1937462" cy="2171702"/>
                  <a:chOff x="923846" y="107083"/>
                  <a:chExt cx="1531667" cy="1624324"/>
                </a:xfrm>
              </p:grpSpPr>
              <p:cxnSp>
                <p:nvCxnSpPr>
                  <p:cNvPr id="37" name="Straight Connector 36"/>
                  <p:cNvCxnSpPr/>
                  <p:nvPr/>
                </p:nvCxnSpPr>
                <p:spPr>
                  <a:xfrm flipH="1" flipV="1">
                    <a:off x="923846" y="791008"/>
                    <a:ext cx="786999" cy="18412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38" name="Picture 37" descr="C:\Users\Christa\Dropbox\2 CTIME2 General\2.2 Curriculum Development\2.2.2 Media and Images\1 From Craig\Graphics-Images\B&amp;W line drawings\potato plant lin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8370" y="107083"/>
                    <a:ext cx="727143" cy="1392075"/>
                  </a:xfrm>
                  <a:prstGeom prst="rect">
                    <a:avLst/>
                  </a:prstGeom>
                  <a:noFill/>
                  <a:ln>
                    <a:noFill/>
                  </a:ln>
                </p:spPr>
              </p:pic>
              <p:cxnSp>
                <p:nvCxnSpPr>
                  <p:cNvPr id="39" name="Straight Connector 38"/>
                  <p:cNvCxnSpPr/>
                  <p:nvPr/>
                </p:nvCxnSpPr>
                <p:spPr>
                  <a:xfrm flipH="1">
                    <a:off x="1329525" y="963814"/>
                    <a:ext cx="396886" cy="76759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p:cNvGrpSpPr/>
                <p:nvPr/>
              </p:nvGrpSpPr>
              <p:grpSpPr>
                <a:xfrm>
                  <a:off x="0" y="914400"/>
                  <a:ext cx="1600200" cy="1600200"/>
                  <a:chOff x="0" y="0"/>
                  <a:chExt cx="1600200" cy="1600200"/>
                </a:xfrm>
              </p:grpSpPr>
              <p:pic>
                <p:nvPicPr>
                  <p:cNvPr id="35" name="Picture 34" descr="Macintosh HD:Users:kirstenedwards:Dropbox (CarbonTIME):2 CTIME2 General:2.2 Curriculum Development:2.2.2 Media and Images:1 From Craig:B&amp;W line drawings:Cells:Plants:potato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88770" cy="1591945"/>
                  </a:xfrm>
                  <a:prstGeom prst="rect">
                    <a:avLst/>
                  </a:prstGeom>
                  <a:noFill/>
                  <a:ln>
                    <a:noFill/>
                  </a:ln>
                </p:spPr>
              </p:pic>
              <p:sp>
                <p:nvSpPr>
                  <p:cNvPr id="36" name="Oval 35"/>
                  <p:cNvSpPr/>
                  <p:nvPr/>
                </p:nvSpPr>
                <p:spPr>
                  <a:xfrm>
                    <a:off x="0" y="0"/>
                    <a:ext cx="1600200" cy="16002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grpSp>
      </p:grpSp>
    </p:spTree>
    <p:extLst>
      <p:ext uri="{BB962C8B-B14F-4D97-AF65-F5344CB8AC3E}">
        <p14:creationId xmlns:p14="http://schemas.microsoft.com/office/powerpoint/2010/main" val="1103945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otato"/>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1964" y="1421795"/>
            <a:ext cx="3298589" cy="4979004"/>
          </a:xfrm>
          <a:prstGeom prst="rect">
            <a:avLst/>
          </a:prstGeom>
          <a:noFill/>
          <a:extLst>
            <a:ext uri="{909E8E84-426E-40DD-AFC4-6F175D3DCCD1}">
              <a14:hiddenFill xmlns:a14="http://schemas.microsoft.com/office/drawing/2010/main">
                <a:solidFill>
                  <a:srgbClr val="FFFFFF"/>
                </a:solidFill>
              </a14:hiddenFill>
            </a:ext>
          </a:extLst>
        </p:spPr>
      </p:pic>
      <p:pic>
        <p:nvPicPr>
          <p:cNvPr id="3074" name="cell" descr="C:\Documents and Settings\Craig Douglas\My Documents\for JJ\Visual Teaching Tools\Plant\Potato ce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348" y="1705356"/>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Public\Documents\for JJ\Visual Teaching Tools\Plant\cell CR 2 arrow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5951" y="2287016"/>
            <a:ext cx="4445000" cy="254000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2304288" y="3511296"/>
            <a:ext cx="45720" cy="45720"/>
          </a:xfrm>
          <a:prstGeom prst="ellipse">
            <a:avLst/>
          </a:prstGeom>
          <a:gradFill>
            <a:gsLst>
              <a:gs pos="0">
                <a:schemeClr val="accent2">
                  <a:lumMod val="50000"/>
                </a:schemeClr>
              </a:gs>
              <a:gs pos="100000">
                <a:schemeClr val="accent2">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2" name="Oval 21"/>
          <p:cNvSpPr/>
          <p:nvPr/>
        </p:nvSpPr>
        <p:spPr>
          <a:xfrm>
            <a:off x="498348" y="1705356"/>
            <a:ext cx="3657600" cy="3657600"/>
          </a:xfrm>
          <a:prstGeom prst="ellipse">
            <a:avLst/>
          </a:prstGeom>
          <a:gradFill>
            <a:gsLst>
              <a:gs pos="0">
                <a:schemeClr val="accent2">
                  <a:lumMod val="50000"/>
                </a:schemeClr>
              </a:gs>
              <a:gs pos="100000">
                <a:schemeClr val="accent2">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20" name="glucose" descr="C:\Users\Public\Documents\Craig's Folder\for JJ\Systems &amp; Scale\molecules\glucose labeled06.5.png"/>
          <p:cNvPicPr>
            <a:picLocks noChangeAspect="1" noChangeArrowheads="1"/>
          </p:cNvPicPr>
          <p:nvPr/>
        </p:nvPicPr>
        <p:blipFill>
          <a:blip r:embed="rId6"/>
          <a:srcRect/>
          <a:stretch>
            <a:fillRect/>
          </a:stretch>
        </p:blipFill>
        <p:spPr bwMode="auto">
          <a:xfrm>
            <a:off x="4155947" y="1589607"/>
            <a:ext cx="1347752" cy="899152"/>
          </a:xfrm>
          <a:prstGeom prst="rect">
            <a:avLst/>
          </a:prstGeom>
          <a:noFill/>
        </p:spPr>
      </p:pic>
      <p:pic>
        <p:nvPicPr>
          <p:cNvPr id="21" name="glucose" descr="C:\Users\Public\Documents\Craig's Folder\for JJ\Systems &amp; Scale\molecules\glucose labeled06.5.png"/>
          <p:cNvPicPr>
            <a:picLocks noChangeAspect="1" noChangeArrowheads="1"/>
          </p:cNvPicPr>
          <p:nvPr/>
        </p:nvPicPr>
        <p:blipFill>
          <a:blip r:embed="rId6"/>
          <a:srcRect/>
          <a:stretch>
            <a:fillRect/>
          </a:stretch>
        </p:blipFill>
        <p:spPr bwMode="auto">
          <a:xfrm>
            <a:off x="4155948" y="1589607"/>
            <a:ext cx="1347752" cy="899152"/>
          </a:xfrm>
          <a:prstGeom prst="rect">
            <a:avLst/>
          </a:prstGeom>
          <a:noFill/>
        </p:spPr>
      </p:pic>
      <p:pic>
        <p:nvPicPr>
          <p:cNvPr id="19" name="h2o" descr="C:\Documents and Settings\Craig Douglas\My Documents\for JJ\Systems &amp; Scale\molecules\water labeled06.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881" y="3847855"/>
            <a:ext cx="503137" cy="234948"/>
          </a:xfrm>
          <a:prstGeom prst="rect">
            <a:avLst/>
          </a:prstGeom>
          <a:noFill/>
          <a:extLst>
            <a:ext uri="{909E8E84-426E-40DD-AFC4-6F175D3DCCD1}">
              <a14:hiddenFill xmlns:a14="http://schemas.microsoft.com/office/drawing/2010/main">
                <a:solidFill>
                  <a:srgbClr val="FFFFFF"/>
                </a:solidFill>
              </a14:hiddenFill>
            </a:ext>
          </a:extLst>
        </p:spPr>
      </p:pic>
      <p:pic>
        <p:nvPicPr>
          <p:cNvPr id="23" name="o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942046" y="4347538"/>
            <a:ext cx="213901" cy="405703"/>
          </a:xfrm>
          <a:prstGeom prst="rect">
            <a:avLst/>
          </a:prstGeom>
          <a:noFill/>
          <a:extLst>
            <a:ext uri="{909E8E84-426E-40DD-AFC4-6F175D3DCCD1}">
              <a14:hiddenFill xmlns:a14="http://schemas.microsoft.com/office/drawing/2010/main">
                <a:solidFill>
                  <a:srgbClr val="FFFFFF"/>
                </a:solidFill>
              </a14:hiddenFill>
            </a:ext>
          </a:extLst>
        </p:spPr>
      </p:pic>
      <p:pic>
        <p:nvPicPr>
          <p:cNvPr id="24" name="co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5973988" y="3855005"/>
            <a:ext cx="748921" cy="220645"/>
          </a:xfrm>
          <a:prstGeom prst="rect">
            <a:avLst/>
          </a:prstGeom>
          <a:noFill/>
          <a:extLst>
            <a:ext uri="{909E8E84-426E-40DD-AFC4-6F175D3DCCD1}">
              <a14:hiddenFill xmlns:a14="http://schemas.microsoft.com/office/drawing/2010/main">
                <a:solidFill>
                  <a:srgbClr val="FFFFFF"/>
                </a:solidFill>
              </a14:hiddenFill>
            </a:ext>
          </a:extLst>
        </p:spPr>
      </p:pic>
      <p:pic>
        <p:nvPicPr>
          <p:cNvPr id="15" name="h2o" descr="C:\Documents and Settings\Craig Douglas\My Documents\for JJ\Systems &amp; Scale\molecules\water labeled06.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882" y="3847855"/>
            <a:ext cx="503137" cy="234948"/>
          </a:xfrm>
          <a:prstGeom prst="rect">
            <a:avLst/>
          </a:prstGeom>
          <a:noFill/>
          <a:extLst>
            <a:ext uri="{909E8E84-426E-40DD-AFC4-6F175D3DCCD1}">
              <a14:hiddenFill xmlns:a14="http://schemas.microsoft.com/office/drawing/2010/main">
                <a:solidFill>
                  <a:srgbClr val="FFFFFF"/>
                </a:solidFill>
              </a14:hiddenFill>
            </a:ext>
          </a:extLst>
        </p:spPr>
      </p:pic>
      <p:pic>
        <p:nvPicPr>
          <p:cNvPr id="17" name="o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942047" y="4347539"/>
            <a:ext cx="213901" cy="405703"/>
          </a:xfrm>
          <a:prstGeom prst="rect">
            <a:avLst/>
          </a:prstGeom>
          <a:noFill/>
          <a:extLst>
            <a:ext uri="{909E8E84-426E-40DD-AFC4-6F175D3DCCD1}">
              <a14:hiddenFill xmlns:a14="http://schemas.microsoft.com/office/drawing/2010/main">
                <a:solidFill>
                  <a:srgbClr val="FFFFFF"/>
                </a:solidFill>
              </a14:hiddenFill>
            </a:ext>
          </a:extLst>
        </p:spPr>
      </p:pic>
      <p:pic>
        <p:nvPicPr>
          <p:cNvPr id="18" name="co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5973989" y="3855006"/>
            <a:ext cx="748921" cy="220645"/>
          </a:xfrm>
          <a:prstGeom prst="rect">
            <a:avLst/>
          </a:prstGeom>
          <a:noFill/>
          <a:extLst>
            <a:ext uri="{909E8E84-426E-40DD-AFC4-6F175D3DCCD1}">
              <a14:hiddenFill xmlns:a14="http://schemas.microsoft.com/office/drawing/2010/main">
                <a:solidFill>
                  <a:srgbClr val="FFFFFF"/>
                </a:solidFill>
              </a14:hiddenFill>
            </a:ext>
          </a:extLst>
        </p:spPr>
      </p:pic>
      <p:sp>
        <p:nvSpPr>
          <p:cNvPr id="27" name="AutoShape 2"/>
          <p:cNvSpPr>
            <a:spLocks noChangeArrowheads="1"/>
          </p:cNvSpPr>
          <p:nvPr/>
        </p:nvSpPr>
        <p:spPr bwMode="auto">
          <a:xfrm>
            <a:off x="5936717" y="3285702"/>
            <a:ext cx="937384" cy="1467540"/>
          </a:xfrm>
          <a:prstGeom prst="rightArrow">
            <a:avLst>
              <a:gd name="adj1" fmla="val 65892"/>
              <a:gd name="adj2" fmla="val 38321"/>
            </a:avLst>
          </a:prstGeom>
          <a:solidFill>
            <a:schemeClr val="bg1"/>
          </a:solidFill>
          <a:ln w="76200">
            <a:solidFill>
              <a:srgbClr val="00FF00"/>
            </a:solidFill>
            <a:round/>
            <a:headEnd/>
            <a:tailEnd/>
          </a:ln>
        </p:spPr>
        <p:txBody>
          <a:bodyPr lIns="62042" tIns="31021" rIns="62042" bIns="31021">
            <a:prstTxWarp prst="textNoShape">
              <a:avLst/>
            </a:prstTxWarp>
          </a:bodyPr>
          <a:lstStyle/>
          <a:p>
            <a:endParaRPr lang="en-US">
              <a:solidFill>
                <a:srgbClr val="000000"/>
              </a:solidFill>
            </a:endParaRPr>
          </a:p>
        </p:txBody>
      </p:sp>
      <p:sp>
        <p:nvSpPr>
          <p:cNvPr id="28" name="TextBox 27"/>
          <p:cNvSpPr txBox="1"/>
          <p:nvPr/>
        </p:nvSpPr>
        <p:spPr>
          <a:xfrm>
            <a:off x="5899100" y="3759216"/>
            <a:ext cx="898702" cy="555149"/>
          </a:xfrm>
          <a:prstGeom prst="rect">
            <a:avLst/>
          </a:prstGeom>
          <a:noFill/>
        </p:spPr>
        <p:txBody>
          <a:bodyPr wrap="square" lIns="62042" tIns="31021" rIns="62042" bIns="31021" rtlCol="0">
            <a:spAutoFit/>
          </a:bodyPr>
          <a:lstStyle/>
          <a:p>
            <a:pPr algn="ctr"/>
            <a:r>
              <a:rPr lang="en-US" sz="1600" dirty="0">
                <a:solidFill>
                  <a:srgbClr val="00FF00"/>
                </a:solidFill>
              </a:rPr>
              <a:t>Chemical change</a:t>
            </a:r>
          </a:p>
        </p:txBody>
      </p:sp>
      <p:sp>
        <p:nvSpPr>
          <p:cNvPr id="25" name="TextBox 24"/>
          <p:cNvSpPr txBox="1"/>
          <p:nvPr/>
        </p:nvSpPr>
        <p:spPr>
          <a:xfrm>
            <a:off x="701964" y="272509"/>
            <a:ext cx="7543244" cy="769441"/>
          </a:xfrm>
          <a:prstGeom prst="rect">
            <a:avLst/>
          </a:prstGeom>
          <a:solidFill>
            <a:schemeClr val="tx2">
              <a:lumMod val="40000"/>
              <a:lumOff val="60000"/>
            </a:schemeClr>
          </a:solidFill>
        </p:spPr>
        <p:txBody>
          <a:bodyPr wrap="square" rtlCol="0">
            <a:spAutoFit/>
          </a:bodyPr>
          <a:lstStyle/>
          <a:p>
            <a:pPr algn="ctr"/>
            <a:r>
              <a:rPr lang="en-US" sz="4400" dirty="0">
                <a:solidFill>
                  <a:prstClr val="black"/>
                </a:solidFill>
              </a:rPr>
              <a:t>The </a:t>
            </a:r>
            <a:r>
              <a:rPr lang="en-US" sz="4400" dirty="0"/>
              <a:t>Matter</a:t>
            </a:r>
            <a:r>
              <a:rPr lang="en-US" sz="4400" dirty="0">
                <a:solidFill>
                  <a:srgbClr val="FF0000"/>
                </a:solidFill>
              </a:rPr>
              <a:t> </a:t>
            </a:r>
            <a:r>
              <a:rPr lang="en-US" sz="4400" dirty="0">
                <a:solidFill>
                  <a:prstClr val="black"/>
                </a:solidFill>
              </a:rPr>
              <a:t>Change Question</a:t>
            </a:r>
          </a:p>
        </p:txBody>
      </p:sp>
      <p:sp>
        <p:nvSpPr>
          <p:cNvPr id="26" name="TextBox 25"/>
          <p:cNvSpPr txBox="1"/>
          <p:nvPr/>
        </p:nvSpPr>
        <p:spPr>
          <a:xfrm>
            <a:off x="1363606" y="5718210"/>
            <a:ext cx="7780394" cy="830997"/>
          </a:xfrm>
          <a:prstGeom prst="rect">
            <a:avLst/>
          </a:prstGeom>
          <a:noFill/>
        </p:spPr>
        <p:txBody>
          <a:bodyPr wrap="square" rtlCol="0">
            <a:spAutoFit/>
          </a:bodyPr>
          <a:lstStyle/>
          <a:p>
            <a:pPr algn="ctr"/>
            <a:r>
              <a:rPr lang="en-US" sz="2400" dirty="0">
                <a:solidFill>
                  <a:prstClr val="black"/>
                </a:solidFill>
              </a:rPr>
              <a:t>How are atoms in molecules being rearranged into different molecules inside a muscle cell during cellular respiration?</a:t>
            </a:r>
          </a:p>
        </p:txBody>
      </p:sp>
      <p:sp>
        <p:nvSpPr>
          <p:cNvPr id="4" name="Slide Number Placeholder 3">
            <a:extLst>
              <a:ext uri="{FF2B5EF4-FFF2-40B4-BE49-F238E27FC236}">
                <a16:creationId xmlns:a16="http://schemas.microsoft.com/office/drawing/2014/main" id="{ADDB41D5-3896-4F45-AA62-BFEE875A1062}"/>
              </a:ext>
            </a:extLst>
          </p:cNvPr>
          <p:cNvSpPr>
            <a:spLocks noGrp="1"/>
          </p:cNvSpPr>
          <p:nvPr>
            <p:ph type="sldNum" sz="quarter" idx="12"/>
          </p:nvPr>
        </p:nvSpPr>
        <p:spPr/>
        <p:txBody>
          <a:bodyPr/>
          <a:lstStyle/>
          <a:p>
            <a:fld id="{D3A1C050-F6FE-0E43-A9D0-F8EEADE3D1E4}" type="slidenum">
              <a:rPr lang="en-US" smtClean="0"/>
              <a:pPr/>
              <a:t>11</a:t>
            </a:fld>
            <a:endParaRPr lang="en-US"/>
          </a:p>
        </p:txBody>
      </p:sp>
    </p:spTree>
    <p:extLst>
      <p:ext uri="{BB962C8B-B14F-4D97-AF65-F5344CB8AC3E}">
        <p14:creationId xmlns:p14="http://schemas.microsoft.com/office/powerpoint/2010/main" val="130498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53" presetClass="entr" presetSubtype="16"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anim calcmode="lin" valueType="num">
                                      <p:cBhvr>
                                        <p:cTn id="9" dur="2000" fill="hold"/>
                                        <p:tgtEl>
                                          <p:spTgt spid="3074"/>
                                        </p:tgtEl>
                                        <p:attrNameLst>
                                          <p:attrName>ppt_w</p:attrName>
                                        </p:attrNameLst>
                                      </p:cBhvr>
                                      <p:tavLst>
                                        <p:tav tm="0">
                                          <p:val>
                                            <p:fltVal val="0"/>
                                          </p:val>
                                        </p:tav>
                                        <p:tav tm="100000">
                                          <p:val>
                                            <p:strVal val="#ppt_w"/>
                                          </p:val>
                                        </p:tav>
                                      </p:tavLst>
                                    </p:anim>
                                    <p:anim calcmode="lin" valueType="num">
                                      <p:cBhvr>
                                        <p:cTn id="10" dur="2000" fill="hold"/>
                                        <p:tgtEl>
                                          <p:spTgt spid="3074"/>
                                        </p:tgtEl>
                                        <p:attrNameLst>
                                          <p:attrName>ppt_h</p:attrName>
                                        </p:attrNameLst>
                                      </p:cBhvr>
                                      <p:tavLst>
                                        <p:tav tm="0">
                                          <p:val>
                                            <p:fltVal val="0"/>
                                          </p:val>
                                        </p:tav>
                                        <p:tav tm="100000">
                                          <p:val>
                                            <p:strVal val="#ppt_h"/>
                                          </p:val>
                                        </p:tav>
                                      </p:tavLst>
                                    </p:anim>
                                    <p:animEffect transition="in" filter="fade">
                                      <p:cBhvr>
                                        <p:cTn id="11" dur="2000"/>
                                        <p:tgtEl>
                                          <p:spTgt spid="3074"/>
                                        </p:tgtEl>
                                      </p:cBhvr>
                                    </p:animEffect>
                                  </p:childTnLst>
                                </p:cTn>
                              </p:par>
                              <p:par>
                                <p:cTn id="12" presetID="0" presetClass="path" presetSubtype="0" fill="hold" nodeType="withEffect">
                                  <p:stCondLst>
                                    <p:cond delay="0"/>
                                  </p:stCondLst>
                                  <p:childTnLst>
                                    <p:animMotion origin="layout" path="M -3.88889E-6 2.44737E-6 L 0.44653 0.07124 " pathEditMode="relative" rAng="0" ptsTypes="AA">
                                      <p:cBhvr>
                                        <p:cTn id="13" dur="2000" fill="hold"/>
                                        <p:tgtEl>
                                          <p:spTgt spid="3074"/>
                                        </p:tgtEl>
                                        <p:attrNameLst>
                                          <p:attrName>ppt_x</p:attrName>
                                          <p:attrName>ppt_y</p:attrName>
                                        </p:attrNameLst>
                                      </p:cBhvr>
                                      <p:rCtr x="22326" y="3562"/>
                                    </p:animMotion>
                                  </p:childTnLst>
                                </p:cTn>
                              </p:par>
                              <p:par>
                                <p:cTn id="14" presetID="23" presetClass="entr" presetSubtype="16" fill="hold" grpId="2"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2000" fill="hold"/>
                                        <p:tgtEl>
                                          <p:spTgt spid="22"/>
                                        </p:tgtEl>
                                        <p:attrNameLst>
                                          <p:attrName>ppt_w</p:attrName>
                                        </p:attrNameLst>
                                      </p:cBhvr>
                                      <p:tavLst>
                                        <p:tav tm="0">
                                          <p:val>
                                            <p:fltVal val="0"/>
                                          </p:val>
                                        </p:tav>
                                        <p:tav tm="100000">
                                          <p:val>
                                            <p:strVal val="#ppt_w"/>
                                          </p:val>
                                        </p:tav>
                                      </p:tavLst>
                                    </p:anim>
                                    <p:anim calcmode="lin" valueType="num">
                                      <p:cBhvr>
                                        <p:cTn id="17" dur="2000" fill="hold"/>
                                        <p:tgtEl>
                                          <p:spTgt spid="22"/>
                                        </p:tgtEl>
                                        <p:attrNameLst>
                                          <p:attrName>ppt_h</p:attrName>
                                        </p:attrNameLst>
                                      </p:cBhvr>
                                      <p:tavLst>
                                        <p:tav tm="0">
                                          <p:val>
                                            <p:fltVal val="0"/>
                                          </p:val>
                                        </p:tav>
                                        <p:tav tm="100000">
                                          <p:val>
                                            <p:strVal val="#ppt_h"/>
                                          </p:val>
                                        </p:tav>
                                      </p:tavLst>
                                    </p:anim>
                                  </p:childTnLst>
                                </p:cTn>
                              </p:par>
                              <p:par>
                                <p:cTn id="18" presetID="0" presetClass="path" presetSubtype="0" fill="hold" grpId="0" nodeType="withEffect">
                                  <p:stCondLst>
                                    <p:cond delay="0"/>
                                  </p:stCondLst>
                                  <p:childTnLst>
                                    <p:animMotion origin="layout" path="M -3.88889E-6 -1.9431E-7 L 0.44653 0.07078 " pathEditMode="relative" rAng="0" ptsTypes="AA">
                                      <p:cBhvr>
                                        <p:cTn id="19" dur="2000" fill="hold"/>
                                        <p:tgtEl>
                                          <p:spTgt spid="22"/>
                                        </p:tgtEl>
                                        <p:attrNameLst>
                                          <p:attrName>ppt_x</p:attrName>
                                          <p:attrName>ppt_y</p:attrName>
                                        </p:attrNameLst>
                                      </p:cBhvr>
                                      <p:rCtr x="22326" y="3539"/>
                                    </p:animMotion>
                                  </p:childTnLst>
                                </p:cTn>
                              </p:par>
                              <p:par>
                                <p:cTn id="20" presetID="10" presetClass="exit" presetSubtype="0" fill="hold" grpId="1" nodeType="withEffect">
                                  <p:stCondLst>
                                    <p:cond delay="1000"/>
                                  </p:stCondLst>
                                  <p:childTnLst>
                                    <p:animEffect transition="out" filter="fade">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par>
                          <p:cTn id="33" fill="hold">
                            <p:stCondLst>
                              <p:cond delay="2500"/>
                            </p:stCondLst>
                            <p:childTnLst>
                              <p:par>
                                <p:cTn id="34" presetID="1"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par>
                                <p:cTn id="36" presetID="0" presetClass="path" presetSubtype="0" repeatCount="indefinite" fill="hold" nodeType="withEffect">
                                  <p:stCondLst>
                                    <p:cond delay="0"/>
                                  </p:stCondLst>
                                  <p:childTnLst>
                                    <p:animMotion origin="layout" path="M -8.33333E-7 5.36664E-7 C 0.02587 -0.00879 0.1184 -0.02938 0.15521 -0.05297 C 0.19201 -0.07657 0.20764 -0.12283 0.22136 -0.14111 " pathEditMode="relative" rAng="0" ptsTypes="aaa">
                                      <p:cBhvr>
                                        <p:cTn id="37" dur="2000" fill="hold"/>
                                        <p:tgtEl>
                                          <p:spTgt spid="19"/>
                                        </p:tgtEl>
                                        <p:attrNameLst>
                                          <p:attrName>ppt_x</p:attrName>
                                          <p:attrName>ppt_y</p:attrName>
                                        </p:attrNameLst>
                                      </p:cBhvr>
                                      <p:rCtr x="11059" y="-7055"/>
                                    </p:animMotion>
                                  </p:childTnLst>
                                </p:cTn>
                              </p:par>
                              <p:par>
                                <p:cTn id="38" presetID="1"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par>
                                <p:cTn id="40" presetID="0" presetClass="path" presetSubtype="0" repeatCount="indefinite" fill="hold" nodeType="withEffect">
                                  <p:stCondLst>
                                    <p:cond delay="0"/>
                                  </p:stCondLst>
                                  <p:childTnLst>
                                    <p:animMotion origin="layout" path="M 1.66667E-6 4.46681E-6 C 0.01007 -0.01018 0.01927 -0.04743 0.06076 -0.06154 C 0.10226 -0.07565 0.20955 -0.08004 0.24861 -0.0849 " pathEditMode="relative" rAng="0" ptsTypes="aaa">
                                      <p:cBhvr>
                                        <p:cTn id="41" dur="2000" fill="hold"/>
                                        <p:tgtEl>
                                          <p:spTgt spid="23"/>
                                        </p:tgtEl>
                                        <p:attrNameLst>
                                          <p:attrName>ppt_x</p:attrName>
                                          <p:attrName>ppt_y</p:attrName>
                                        </p:attrNameLst>
                                      </p:cBhvr>
                                      <p:rCtr x="12431" y="-4256"/>
                                    </p:animMotion>
                                  </p:childTnLst>
                                </p:cTn>
                              </p:par>
                              <p:par>
                                <p:cTn id="42" presetID="1"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childTnLst>
                                </p:cTn>
                              </p:par>
                              <p:par>
                                <p:cTn id="44" presetID="0" presetClass="path" presetSubtype="0" repeatCount="indefinite" fill="hold" nodeType="withEffect">
                                  <p:stCondLst>
                                    <p:cond delay="0"/>
                                  </p:stCondLst>
                                  <p:childTnLst>
                                    <p:animMotion origin="layout" path="M -8.33333E-7 1.85751E-6 C 0.02066 0.01619 0.08247 0.08813 0.12396 0.09785 C 0.16545 0.10756 0.22309 0.06662 0.24913 0.05852 " pathEditMode="relative" rAng="0" ptsTypes="aaa">
                                      <p:cBhvr>
                                        <p:cTn id="45" dur="2000" fill="hold"/>
                                        <p:tgtEl>
                                          <p:spTgt spid="24"/>
                                        </p:tgtEl>
                                        <p:attrNameLst>
                                          <p:attrName>ppt_x</p:attrName>
                                          <p:attrName>ppt_y</p:attrName>
                                        </p:attrNameLst>
                                      </p:cBhvr>
                                      <p:rCtr x="12448" y="5367"/>
                                    </p:animMotion>
                                  </p:childTnLst>
                                </p:cTn>
                              </p:par>
                              <p:par>
                                <p:cTn id="46" presetID="1"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par>
                                <p:cTn id="48" presetID="0" presetClass="path" presetSubtype="0" repeatCount="indefinite" accel="50000" decel="50000" fill="hold" nodeType="withEffect">
                                  <p:stCondLst>
                                    <p:cond delay="0"/>
                                  </p:stCondLst>
                                  <p:childTnLst>
                                    <p:animMotion origin="layout" path="M 5E-6 4.03886E-6 C 0.00487 0.02822 0.01285 0.15753 0.03976 0.20471 C 0.06667 0.2519 0.16042 0.27157 0.16146 0.28336 " pathEditMode="relative" rAng="0" ptsTypes="sss">
                                      <p:cBhvr>
                                        <p:cTn id="49" dur="2000" fill="hold"/>
                                        <p:tgtEl>
                                          <p:spTgt spid="20"/>
                                        </p:tgtEl>
                                        <p:attrNameLst>
                                          <p:attrName>ppt_x</p:attrName>
                                          <p:attrName>ppt_y</p:attrName>
                                        </p:attrNameLst>
                                      </p:cBhvr>
                                      <p:rCtr x="8073" y="14157"/>
                                    </p:animMotion>
                                  </p:childTnLst>
                                </p:cTn>
                              </p:par>
                              <p:par>
                                <p:cTn id="50" presetID="6" presetClass="emph" presetSubtype="0" repeatCount="indefinite" accel="83000" fill="hold" nodeType="withEffect">
                                  <p:stCondLst>
                                    <p:cond delay="0"/>
                                  </p:stCondLst>
                                  <p:childTnLst>
                                    <p:animScale>
                                      <p:cBhvr>
                                        <p:cTn id="51" dur="2000" fill="hold"/>
                                        <p:tgtEl>
                                          <p:spTgt spid="20"/>
                                        </p:tgtEl>
                                      </p:cBhvr>
                                      <p:by x="50000" y="50000"/>
                                    </p:animScale>
                                  </p:childTnLst>
                                </p:cTn>
                              </p:par>
                              <p:par>
                                <p:cTn id="52" presetID="1" presetClass="entr" presetSubtype="0" fill="hold" nodeType="withEffect">
                                  <p:stCondLst>
                                    <p:cond delay="1000"/>
                                  </p:stCondLst>
                                  <p:childTnLst>
                                    <p:set>
                                      <p:cBhvr>
                                        <p:cTn id="53" dur="1" fill="hold">
                                          <p:stCondLst>
                                            <p:cond delay="0"/>
                                          </p:stCondLst>
                                        </p:cTn>
                                        <p:tgtEl>
                                          <p:spTgt spid="15"/>
                                        </p:tgtEl>
                                        <p:attrNameLst>
                                          <p:attrName>style.visibility</p:attrName>
                                        </p:attrNameLst>
                                      </p:cBhvr>
                                      <p:to>
                                        <p:strVal val="visible"/>
                                      </p:to>
                                    </p:set>
                                  </p:childTnLst>
                                </p:cTn>
                              </p:par>
                              <p:par>
                                <p:cTn id="54" presetID="0" presetClass="path" presetSubtype="0" repeatCount="indefinite" fill="hold" nodeType="withEffect">
                                  <p:stCondLst>
                                    <p:cond delay="1000"/>
                                  </p:stCondLst>
                                  <p:childTnLst>
                                    <p:animMotion origin="layout" path="M -8.33333E-7 5.36664E-7 C 0.02552 -0.00833 0.11667 -0.02707 0.15347 -0.05066 C 0.19028 -0.07425 0.20729 -0.12237 0.22136 -0.14111 " pathEditMode="relative" rAng="0" ptsTypes="aaa">
                                      <p:cBhvr>
                                        <p:cTn id="55" dur="2000" fill="hold"/>
                                        <p:tgtEl>
                                          <p:spTgt spid="15"/>
                                        </p:tgtEl>
                                        <p:attrNameLst>
                                          <p:attrName>ppt_x</p:attrName>
                                          <p:attrName>ppt_y</p:attrName>
                                        </p:attrNameLst>
                                      </p:cBhvr>
                                      <p:rCtr x="11059" y="-7055"/>
                                    </p:animMotion>
                                  </p:childTnLst>
                                </p:cTn>
                              </p:par>
                              <p:par>
                                <p:cTn id="56" presetID="1" presetClass="entr" presetSubtype="0" fill="hold" nodeType="withEffect">
                                  <p:stCondLst>
                                    <p:cond delay="1000"/>
                                  </p:stCondLst>
                                  <p:childTnLst>
                                    <p:set>
                                      <p:cBhvr>
                                        <p:cTn id="57" dur="1" fill="hold">
                                          <p:stCondLst>
                                            <p:cond delay="0"/>
                                          </p:stCondLst>
                                        </p:cTn>
                                        <p:tgtEl>
                                          <p:spTgt spid="17"/>
                                        </p:tgtEl>
                                        <p:attrNameLst>
                                          <p:attrName>style.visibility</p:attrName>
                                        </p:attrNameLst>
                                      </p:cBhvr>
                                      <p:to>
                                        <p:strVal val="visible"/>
                                      </p:to>
                                    </p:set>
                                  </p:childTnLst>
                                </p:cTn>
                              </p:par>
                              <p:par>
                                <p:cTn id="58" presetID="0" presetClass="path" presetSubtype="0" repeatCount="indefinite" fill="hold" nodeType="withEffect">
                                  <p:stCondLst>
                                    <p:cond delay="1000"/>
                                  </p:stCondLst>
                                  <p:childTnLst>
                                    <p:animMotion origin="layout" path="M 1.66667E-6 4.46681E-6 C 0.01094 -0.01018 0.0243 -0.04789 0.06597 -0.06154 C 0.10764 -0.07518 0.21198 -0.07819 0.25035 -0.08259 " pathEditMode="relative" rAng="0" ptsTypes="aaa">
                                      <p:cBhvr>
                                        <p:cTn id="59" dur="2000" fill="hold"/>
                                        <p:tgtEl>
                                          <p:spTgt spid="17"/>
                                        </p:tgtEl>
                                        <p:attrNameLst>
                                          <p:attrName>ppt_x</p:attrName>
                                          <p:attrName>ppt_y</p:attrName>
                                        </p:attrNameLst>
                                      </p:cBhvr>
                                      <p:rCtr x="12517" y="-4141"/>
                                    </p:animMotion>
                                  </p:childTnLst>
                                </p:cTn>
                              </p:par>
                              <p:par>
                                <p:cTn id="60" presetID="1" presetClass="entr" presetSubtype="0" fill="hold" nodeType="withEffect">
                                  <p:stCondLst>
                                    <p:cond delay="1000"/>
                                  </p:stCondLst>
                                  <p:childTnLst>
                                    <p:set>
                                      <p:cBhvr>
                                        <p:cTn id="61" dur="1" fill="hold">
                                          <p:stCondLst>
                                            <p:cond delay="0"/>
                                          </p:stCondLst>
                                        </p:cTn>
                                        <p:tgtEl>
                                          <p:spTgt spid="18"/>
                                        </p:tgtEl>
                                        <p:attrNameLst>
                                          <p:attrName>style.visibility</p:attrName>
                                        </p:attrNameLst>
                                      </p:cBhvr>
                                      <p:to>
                                        <p:strVal val="visible"/>
                                      </p:to>
                                    </p:set>
                                  </p:childTnLst>
                                </p:cTn>
                              </p:par>
                              <p:par>
                                <p:cTn id="62" presetID="0" presetClass="path" presetSubtype="0" repeatCount="indefinite" fill="hold" nodeType="withEffect">
                                  <p:stCondLst>
                                    <p:cond delay="1000"/>
                                  </p:stCondLst>
                                  <p:childTnLst>
                                    <p:animMotion origin="layout" path="M -8.33333E-7 1.85751E-6 C 0.02031 0.01619 0.08073 0.08767 0.12222 0.09785 C 0.16372 0.10802 0.22274 0.06847 0.24913 0.06084 " pathEditMode="relative" rAng="0" ptsTypes="aaa">
                                      <p:cBhvr>
                                        <p:cTn id="63" dur="2000" fill="hold"/>
                                        <p:tgtEl>
                                          <p:spTgt spid="18"/>
                                        </p:tgtEl>
                                        <p:attrNameLst>
                                          <p:attrName>ppt_x</p:attrName>
                                          <p:attrName>ppt_y</p:attrName>
                                        </p:attrNameLst>
                                      </p:cBhvr>
                                      <p:rCtr x="12448" y="5390"/>
                                    </p:animMotion>
                                  </p:childTnLst>
                                </p:cTn>
                              </p:par>
                              <p:par>
                                <p:cTn id="64" presetID="1" presetClass="entr" presetSubtype="0" fill="hold" nodeType="withEffect">
                                  <p:stCondLst>
                                    <p:cond delay="1000"/>
                                  </p:stCondLst>
                                  <p:childTnLst>
                                    <p:set>
                                      <p:cBhvr>
                                        <p:cTn id="65" dur="1" fill="hold">
                                          <p:stCondLst>
                                            <p:cond delay="0"/>
                                          </p:stCondLst>
                                        </p:cTn>
                                        <p:tgtEl>
                                          <p:spTgt spid="21"/>
                                        </p:tgtEl>
                                        <p:attrNameLst>
                                          <p:attrName>style.visibility</p:attrName>
                                        </p:attrNameLst>
                                      </p:cBhvr>
                                      <p:to>
                                        <p:strVal val="visible"/>
                                      </p:to>
                                    </p:set>
                                  </p:childTnLst>
                                </p:cTn>
                              </p:par>
                              <p:par>
                                <p:cTn id="66" presetID="0" presetClass="path" presetSubtype="0" repeatCount="indefinite" accel="50000" decel="50000" fill="hold" nodeType="withEffect">
                                  <p:stCondLst>
                                    <p:cond delay="1000"/>
                                  </p:stCondLst>
                                  <p:childTnLst>
                                    <p:animMotion origin="layout" path="M 5E-6 4.03886E-6 C 0.00487 0.02822 0.01285 0.15753 0.03976 0.20471 C 0.06667 0.2519 0.16042 0.27157 0.16146 0.28336 " pathEditMode="relative" rAng="0" ptsTypes="sss">
                                      <p:cBhvr>
                                        <p:cTn id="67" dur="2000" fill="hold"/>
                                        <p:tgtEl>
                                          <p:spTgt spid="21"/>
                                        </p:tgtEl>
                                        <p:attrNameLst>
                                          <p:attrName>ppt_x</p:attrName>
                                          <p:attrName>ppt_y</p:attrName>
                                        </p:attrNameLst>
                                      </p:cBhvr>
                                      <p:rCtr x="8073" y="14157"/>
                                    </p:animMotion>
                                  </p:childTnLst>
                                </p:cTn>
                              </p:par>
                              <p:par>
                                <p:cTn id="68" presetID="6" presetClass="emph" presetSubtype="0" repeatCount="indefinite" accel="83000" fill="hold" nodeType="withEffect">
                                  <p:stCondLst>
                                    <p:cond delay="1000"/>
                                  </p:stCondLst>
                                  <p:childTnLst>
                                    <p:animScale>
                                      <p:cBhvr>
                                        <p:cTn id="69" dur="2000" fill="hold"/>
                                        <p:tgtEl>
                                          <p:spTgt spid="2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animBg="1"/>
      <p:bldP spid="22" grpId="1" animBg="1"/>
      <p:bldP spid="22" grpId="2" animBg="1"/>
      <p:bldP spid="27" grpId="0" animBg="1"/>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p:spPr>
        <p:txBody>
          <a:bodyPr/>
          <a:lstStyle/>
          <a:p>
            <a:r>
              <a:rPr lang="en-US" dirty="0"/>
              <a:t>Matter Change</a:t>
            </a:r>
          </a:p>
        </p:txBody>
      </p:sp>
      <p:sp>
        <p:nvSpPr>
          <p:cNvPr id="3" name="Content Placeholder 2"/>
          <p:cNvSpPr>
            <a:spLocks noGrp="1"/>
          </p:cNvSpPr>
          <p:nvPr>
            <p:ph idx="1"/>
          </p:nvPr>
        </p:nvSpPr>
        <p:spPr/>
        <p:txBody>
          <a:bodyPr/>
          <a:lstStyle/>
          <a:p>
            <a:pPr marL="0" indent="0">
              <a:buNone/>
            </a:pPr>
            <a:r>
              <a:rPr lang="en-US" dirty="0"/>
              <a:t>What is the name of the chemical change that allows cells to move and function? </a:t>
            </a:r>
          </a:p>
          <a:p>
            <a:pPr marL="0" indent="0">
              <a:buNone/>
            </a:pPr>
            <a:r>
              <a:rPr lang="en-US" b="1" i="1" dirty="0">
                <a:solidFill>
                  <a:srgbClr val="0000FF"/>
                </a:solidFill>
              </a:rPr>
              <a:t>Cellular Respiration</a:t>
            </a:r>
          </a:p>
          <a:p>
            <a:pPr marL="0" indent="0">
              <a:buNone/>
            </a:pPr>
            <a:endParaRPr lang="en-US" dirty="0"/>
          </a:p>
          <a:p>
            <a:pPr marL="0" indent="0">
              <a:buNone/>
            </a:pPr>
            <a:r>
              <a:rPr lang="en-US" dirty="0"/>
              <a:t>Write the chemical equation for this change:</a:t>
            </a:r>
          </a:p>
          <a:p>
            <a:pPr marL="0" indent="0">
              <a:buNone/>
            </a:pPr>
            <a:r>
              <a:rPr lang="en-US" b="1" i="1" dirty="0">
                <a:solidFill>
                  <a:srgbClr val="0000FF"/>
                </a:solidFill>
              </a:rPr>
              <a:t>C</a:t>
            </a:r>
            <a:r>
              <a:rPr lang="en-US" b="1" i="1" baseline="-25000" dirty="0">
                <a:solidFill>
                  <a:srgbClr val="0000FF"/>
                </a:solidFill>
              </a:rPr>
              <a:t>6</a:t>
            </a:r>
            <a:r>
              <a:rPr lang="en-US" b="1" i="1" dirty="0">
                <a:solidFill>
                  <a:srgbClr val="0000FF"/>
                </a:solidFill>
              </a:rPr>
              <a:t>H</a:t>
            </a:r>
            <a:r>
              <a:rPr lang="en-US" b="1" i="1" baseline="-25000" dirty="0">
                <a:solidFill>
                  <a:srgbClr val="0000FF"/>
                </a:solidFill>
              </a:rPr>
              <a:t>12</a:t>
            </a:r>
            <a:r>
              <a:rPr lang="en-US" b="1" i="1" dirty="0">
                <a:solidFill>
                  <a:srgbClr val="0000FF"/>
                </a:solidFill>
              </a:rPr>
              <a:t>O</a:t>
            </a:r>
            <a:r>
              <a:rPr lang="en-US" b="1" i="1" baseline="-25000" dirty="0">
                <a:solidFill>
                  <a:srgbClr val="0000FF"/>
                </a:solidFill>
              </a:rPr>
              <a:t>6</a:t>
            </a:r>
            <a:r>
              <a:rPr lang="en-US" b="1" i="1" dirty="0">
                <a:solidFill>
                  <a:srgbClr val="0000FF"/>
                </a:solidFill>
              </a:rPr>
              <a:t> + 6 O</a:t>
            </a:r>
            <a:r>
              <a:rPr lang="en-US" b="1" i="1" baseline="-25000" dirty="0">
                <a:solidFill>
                  <a:srgbClr val="0000FF"/>
                </a:solidFill>
              </a:rPr>
              <a:t>2 </a:t>
            </a:r>
            <a:r>
              <a:rPr lang="en-US" b="1" i="1" dirty="0">
                <a:solidFill>
                  <a:srgbClr val="0000FF"/>
                </a:solidFill>
                <a:sym typeface="Wingdings"/>
              </a:rPr>
              <a:t></a:t>
            </a:r>
            <a:r>
              <a:rPr lang="en-US" b="1" i="1" dirty="0">
                <a:solidFill>
                  <a:srgbClr val="0000FF"/>
                </a:solidFill>
              </a:rPr>
              <a:t> 6 CO</a:t>
            </a:r>
            <a:r>
              <a:rPr lang="en-US" b="1" i="1" baseline="-25000" dirty="0">
                <a:solidFill>
                  <a:srgbClr val="0000FF"/>
                </a:solidFill>
              </a:rPr>
              <a:t>2</a:t>
            </a:r>
            <a:r>
              <a:rPr lang="en-US" b="1" i="1" dirty="0">
                <a:solidFill>
                  <a:srgbClr val="0000FF"/>
                </a:solidFill>
              </a:rPr>
              <a:t> + 6 H</a:t>
            </a:r>
            <a:r>
              <a:rPr lang="en-US" b="1" i="1" baseline="-25000" dirty="0">
                <a:solidFill>
                  <a:srgbClr val="0000FF"/>
                </a:solidFill>
              </a:rPr>
              <a:t>2</a:t>
            </a:r>
            <a:r>
              <a:rPr lang="en-US" b="1" i="1" dirty="0">
                <a:solidFill>
                  <a:srgbClr val="0000FF"/>
                </a:solidFill>
              </a:rPr>
              <a:t>O</a:t>
            </a:r>
            <a:r>
              <a:rPr lang="en-US" dirty="0">
                <a:solidFill>
                  <a:srgbClr val="0000FF"/>
                </a:solidFill>
              </a:rPr>
              <a:t> </a:t>
            </a:r>
          </a:p>
          <a:p>
            <a:pPr marL="0" indent="0">
              <a:buNone/>
            </a:pPr>
            <a:endParaRPr lang="en-US" b="1" i="1" dirty="0">
              <a:solidFill>
                <a:srgbClr val="0000FF"/>
              </a:solidFill>
            </a:endParaRPr>
          </a:p>
        </p:txBody>
      </p:sp>
      <p:sp>
        <p:nvSpPr>
          <p:cNvPr id="4" name="Slide Number Placeholder 3"/>
          <p:cNvSpPr>
            <a:spLocks noGrp="1"/>
          </p:cNvSpPr>
          <p:nvPr>
            <p:ph type="sldNum" sz="quarter" idx="12"/>
          </p:nvPr>
        </p:nvSpPr>
        <p:spPr/>
        <p:txBody>
          <a:bodyPr/>
          <a:lstStyle/>
          <a:p>
            <a:fld id="{D3A1C050-F6FE-0E43-A9D0-F8EEADE3D1E4}" type="slidenum">
              <a:rPr lang="en-US" smtClean="0"/>
              <a:pPr/>
              <a:t>12</a:t>
            </a:fld>
            <a:endParaRPr lang="en-US"/>
          </a:p>
        </p:txBody>
      </p:sp>
    </p:spTree>
    <p:extLst>
      <p:ext uri="{BB962C8B-B14F-4D97-AF65-F5344CB8AC3E}">
        <p14:creationId xmlns:p14="http://schemas.microsoft.com/office/powerpoint/2010/main" val="4191325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p:spPr>
        <p:txBody>
          <a:bodyPr/>
          <a:lstStyle/>
          <a:p>
            <a:r>
              <a:rPr lang="en-US" dirty="0"/>
              <a:t>Matter Change</a:t>
            </a:r>
          </a:p>
        </p:txBody>
      </p:sp>
      <p:sp>
        <p:nvSpPr>
          <p:cNvPr id="3" name="Content Placeholder 2"/>
          <p:cNvSpPr>
            <a:spLocks noGrp="1"/>
          </p:cNvSpPr>
          <p:nvPr>
            <p:ph sz="half" idx="1"/>
          </p:nvPr>
        </p:nvSpPr>
        <p:spPr/>
        <p:txBody>
          <a:bodyPr>
            <a:normAutofit/>
          </a:bodyPr>
          <a:lstStyle/>
          <a:p>
            <a:pPr marL="0" indent="0">
              <a:buNone/>
            </a:pPr>
            <a:r>
              <a:rPr lang="en-US" dirty="0"/>
              <a:t>What molecules are carbon atoms in before the chemical change?  </a:t>
            </a:r>
          </a:p>
          <a:p>
            <a:pPr marL="0" indent="0">
              <a:buNone/>
            </a:pPr>
            <a:r>
              <a:rPr lang="en-US" dirty="0"/>
              <a:t> </a:t>
            </a:r>
            <a:r>
              <a:rPr lang="en-US" b="1" i="1" dirty="0">
                <a:solidFill>
                  <a:srgbClr val="0000FF"/>
                </a:solidFill>
              </a:rPr>
              <a:t>Glucose </a:t>
            </a:r>
            <a:endParaRPr lang="en-US" dirty="0"/>
          </a:p>
          <a:p>
            <a:pPr marL="0" indent="0">
              <a:buNone/>
            </a:pPr>
            <a:endParaRPr lang="en-US" dirty="0"/>
          </a:p>
          <a:p>
            <a:pPr marL="0" indent="0">
              <a:buNone/>
            </a:pPr>
            <a:r>
              <a:rPr lang="en-US" dirty="0"/>
              <a:t>What other molecules </a:t>
            </a:r>
            <a:br>
              <a:rPr lang="en-US" dirty="0"/>
            </a:br>
            <a:r>
              <a:rPr lang="en-US" dirty="0"/>
              <a:t>are needed?</a:t>
            </a:r>
          </a:p>
          <a:p>
            <a:pPr marL="0" indent="0">
              <a:buNone/>
            </a:pPr>
            <a:r>
              <a:rPr lang="en-US" dirty="0"/>
              <a:t> </a:t>
            </a:r>
            <a:r>
              <a:rPr lang="en-US" b="1" i="1" dirty="0">
                <a:solidFill>
                  <a:srgbClr val="0000FF"/>
                </a:solidFill>
              </a:rPr>
              <a:t>Oxygen or O</a:t>
            </a:r>
            <a:r>
              <a:rPr lang="en-US" b="1" i="1" baseline="-25000" dirty="0">
                <a:solidFill>
                  <a:srgbClr val="0000FF"/>
                </a:solidFill>
              </a:rPr>
              <a:t>2</a:t>
            </a:r>
            <a:r>
              <a:rPr lang="en-US" b="1" i="1" dirty="0">
                <a:solidFill>
                  <a:srgbClr val="0000FF"/>
                </a:solidFill>
              </a:rPr>
              <a:t> </a:t>
            </a:r>
            <a:endParaRPr lang="en-US" dirty="0"/>
          </a:p>
          <a:p>
            <a:pPr marL="0" indent="0">
              <a:buNone/>
            </a:pPr>
            <a:r>
              <a:rPr lang="en-US" dirty="0"/>
              <a:t> </a:t>
            </a:r>
          </a:p>
        </p:txBody>
      </p:sp>
      <p:sp>
        <p:nvSpPr>
          <p:cNvPr id="5" name="Content Placeholder 4"/>
          <p:cNvSpPr>
            <a:spLocks noGrp="1"/>
          </p:cNvSpPr>
          <p:nvPr>
            <p:ph sz="half" idx="2"/>
          </p:nvPr>
        </p:nvSpPr>
        <p:spPr/>
        <p:txBody>
          <a:bodyPr>
            <a:normAutofit/>
          </a:bodyPr>
          <a:lstStyle/>
          <a:p>
            <a:pPr marL="0" indent="0">
              <a:buNone/>
            </a:pPr>
            <a:r>
              <a:rPr lang="en-US" dirty="0"/>
              <a:t>What molecules are carbon atoms in after the chemical change?</a:t>
            </a:r>
          </a:p>
          <a:p>
            <a:pPr marL="0" indent="0">
              <a:buNone/>
            </a:pPr>
            <a:r>
              <a:rPr lang="en-US" dirty="0"/>
              <a:t> </a:t>
            </a:r>
            <a:r>
              <a:rPr lang="en-US" b="1" i="1" dirty="0">
                <a:solidFill>
                  <a:srgbClr val="0000FF"/>
                </a:solidFill>
              </a:rPr>
              <a:t>Carbon dioxide or CO</a:t>
            </a:r>
            <a:r>
              <a:rPr lang="en-US" b="1" i="1" baseline="-25000" dirty="0">
                <a:solidFill>
                  <a:srgbClr val="0000FF"/>
                </a:solidFill>
              </a:rPr>
              <a:t>2</a:t>
            </a:r>
            <a:r>
              <a:rPr lang="en-US" b="1" i="1" dirty="0">
                <a:solidFill>
                  <a:srgbClr val="0000FF"/>
                </a:solidFill>
              </a:rPr>
              <a:t> </a:t>
            </a:r>
            <a:endParaRPr lang="en-US" dirty="0"/>
          </a:p>
          <a:p>
            <a:pPr marL="0" indent="0">
              <a:buNone/>
            </a:pPr>
            <a:r>
              <a:rPr lang="en-US" dirty="0"/>
              <a:t> </a:t>
            </a:r>
          </a:p>
          <a:p>
            <a:pPr marL="0" indent="0">
              <a:buNone/>
            </a:pPr>
            <a:r>
              <a:rPr lang="en-US" sz="2800" dirty="0"/>
              <a:t>What other molecules are produced? </a:t>
            </a:r>
          </a:p>
          <a:p>
            <a:pPr marL="0" indent="0">
              <a:buNone/>
            </a:pPr>
            <a:r>
              <a:rPr lang="en-US" b="1" i="1" dirty="0">
                <a:solidFill>
                  <a:srgbClr val="0000FF"/>
                </a:solidFill>
              </a:rPr>
              <a:t>Water or H</a:t>
            </a:r>
            <a:r>
              <a:rPr lang="en-US" b="1" i="1" baseline="-25000" dirty="0">
                <a:solidFill>
                  <a:srgbClr val="0000FF"/>
                </a:solidFill>
              </a:rPr>
              <a:t>2</a:t>
            </a:r>
            <a:r>
              <a:rPr lang="en-US" b="1" i="1" dirty="0">
                <a:solidFill>
                  <a:srgbClr val="0000FF"/>
                </a:solidFill>
              </a:rPr>
              <a:t>O</a:t>
            </a:r>
          </a:p>
        </p:txBody>
      </p:sp>
      <p:sp>
        <p:nvSpPr>
          <p:cNvPr id="4" name="Slide Number Placeholder 3"/>
          <p:cNvSpPr>
            <a:spLocks noGrp="1"/>
          </p:cNvSpPr>
          <p:nvPr>
            <p:ph type="sldNum" sz="quarter" idx="12"/>
          </p:nvPr>
        </p:nvSpPr>
        <p:spPr/>
        <p:txBody>
          <a:bodyPr/>
          <a:lstStyle/>
          <a:p>
            <a:fld id="{D3A1C050-F6FE-0E43-A9D0-F8EEADE3D1E4}" type="slidenum">
              <a:rPr lang="en-US" smtClean="0"/>
              <a:pPr/>
              <a:t>13</a:t>
            </a:fld>
            <a:endParaRPr lang="en-US"/>
          </a:p>
        </p:txBody>
      </p:sp>
      <p:sp>
        <p:nvSpPr>
          <p:cNvPr id="6" name="Right Arrow 5"/>
          <p:cNvSpPr>
            <a:spLocks/>
          </p:cNvSpPr>
          <p:nvPr/>
        </p:nvSpPr>
        <p:spPr>
          <a:xfrm>
            <a:off x="3590778" y="2754949"/>
            <a:ext cx="1325177" cy="1683429"/>
          </a:xfrm>
          <a:prstGeom prst="rightArrow">
            <a:avLst/>
          </a:prstGeom>
          <a:ln>
            <a:solidFill>
              <a:srgbClr val="0000FF"/>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300"/>
              </a:spcAft>
            </a:pPr>
            <a:r>
              <a:rPr lang="en-US" sz="800" b="1" dirty="0">
                <a:effectLst/>
                <a:latin typeface="Arial"/>
                <a:ea typeface="Times New Roman"/>
                <a:cs typeface="Times New Roman"/>
              </a:rPr>
              <a:t> </a:t>
            </a:r>
            <a:endParaRPr lang="en-US" sz="1100" dirty="0">
              <a:effectLst/>
              <a:latin typeface="Arial"/>
              <a:ea typeface="Times New Roman"/>
              <a:cs typeface="Times New Roman"/>
            </a:endParaRPr>
          </a:p>
          <a:p>
            <a:pPr marL="0" marR="0">
              <a:spcBef>
                <a:spcPts val="0"/>
              </a:spcBef>
              <a:spcAft>
                <a:spcPts val="300"/>
              </a:spcAft>
            </a:pPr>
            <a:endParaRPr lang="en-US" sz="1400" b="1" dirty="0">
              <a:effectLst/>
              <a:latin typeface="Arial"/>
              <a:ea typeface="Times New Roman"/>
              <a:cs typeface="Times New Roman"/>
            </a:endParaRPr>
          </a:p>
          <a:p>
            <a:pPr marL="0" marR="0">
              <a:spcBef>
                <a:spcPts val="0"/>
              </a:spcBef>
              <a:spcAft>
                <a:spcPts val="300"/>
              </a:spcAft>
            </a:pPr>
            <a:r>
              <a:rPr lang="en-US" sz="1400" b="1" dirty="0">
                <a:solidFill>
                  <a:srgbClr val="0000FF"/>
                </a:solidFill>
                <a:effectLst/>
                <a:latin typeface="Arial"/>
                <a:ea typeface="Times New Roman"/>
                <a:cs typeface="Times New Roman"/>
              </a:rPr>
              <a:t>Chemical Change</a:t>
            </a:r>
            <a:r>
              <a:rPr lang="en-US" sz="1000" b="1" dirty="0">
                <a:effectLst/>
                <a:latin typeface="Arial"/>
                <a:ea typeface="Times New Roman"/>
                <a:cs typeface="Times New Roman"/>
              </a:rPr>
              <a:t> </a:t>
            </a:r>
            <a:endParaRPr lang="en-US" sz="1100" dirty="0">
              <a:effectLst/>
              <a:latin typeface="Arial"/>
              <a:ea typeface="Times New Roman"/>
              <a:cs typeface="Times New Roman"/>
            </a:endParaRPr>
          </a:p>
          <a:p>
            <a:pPr marL="0" marR="0">
              <a:spcBef>
                <a:spcPts val="0"/>
              </a:spcBef>
              <a:spcAft>
                <a:spcPts val="300"/>
              </a:spcAft>
            </a:pPr>
            <a:r>
              <a:rPr lang="en-US" sz="600" dirty="0">
                <a:effectLst/>
                <a:latin typeface="Arial"/>
                <a:ea typeface="Times New Roman"/>
                <a:cs typeface="Times New Roman"/>
              </a:rPr>
              <a:t> </a:t>
            </a:r>
            <a:endParaRPr lang="en-US" sz="1100" dirty="0">
              <a:effectLst/>
              <a:latin typeface="Arial"/>
              <a:ea typeface="Times New Roman"/>
              <a:cs typeface="Times New Roman"/>
            </a:endParaRPr>
          </a:p>
          <a:p>
            <a:pPr marL="0" marR="0">
              <a:spcBef>
                <a:spcPts val="0"/>
              </a:spcBef>
              <a:spcAft>
                <a:spcPts val="300"/>
              </a:spcAft>
            </a:pPr>
            <a:r>
              <a:rPr lang="en-US" sz="600" dirty="0">
                <a:effectLst/>
                <a:latin typeface="Arial"/>
                <a:ea typeface="Times New Roman"/>
                <a:cs typeface="Times New Roman"/>
              </a:rPr>
              <a:t> </a:t>
            </a:r>
            <a:endParaRPr lang="en-US" sz="1100" dirty="0">
              <a:effectLst/>
              <a:latin typeface="Arial"/>
              <a:ea typeface="Times New Roman"/>
              <a:cs typeface="Times New Roman"/>
            </a:endParaRPr>
          </a:p>
          <a:p>
            <a:pPr marL="0" marR="0" algn="ctr">
              <a:spcBef>
                <a:spcPts val="0"/>
              </a:spcBef>
              <a:spcAft>
                <a:spcPts val="300"/>
              </a:spcAft>
            </a:pPr>
            <a:r>
              <a:rPr lang="en-US" sz="800" dirty="0">
                <a:effectLst/>
                <a:latin typeface="Arial"/>
                <a:ea typeface="Times New Roman"/>
                <a:cs typeface="Times New Roman"/>
              </a:rPr>
              <a:t> </a:t>
            </a:r>
            <a:endParaRPr lang="en-US" sz="1100" dirty="0">
              <a:effectLst/>
              <a:latin typeface="Arial"/>
              <a:ea typeface="Times New Roman"/>
              <a:cs typeface="Times New Roman"/>
            </a:endParaRPr>
          </a:p>
        </p:txBody>
      </p:sp>
    </p:spTree>
    <p:extLst>
      <p:ext uri="{BB962C8B-B14F-4D97-AF65-F5344CB8AC3E}">
        <p14:creationId xmlns:p14="http://schemas.microsoft.com/office/powerpoint/2010/main" val="540129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solidFill>
            <a:srgbClr val="FFFBAD"/>
          </a:solidFill>
        </p:spPr>
        <p:txBody>
          <a:bodyPr/>
          <a:lstStyle/>
          <a:p>
            <a:r>
              <a:rPr lang="en-US" altLang="zh-CN" dirty="0"/>
              <a:t>The Energy Change Question</a:t>
            </a:r>
            <a:endParaRPr lang="zh-CN" altLang="en-US" dirty="0"/>
          </a:p>
        </p:txBody>
      </p:sp>
      <p:sp>
        <p:nvSpPr>
          <p:cNvPr id="4" name="灯片编号占位符 3"/>
          <p:cNvSpPr>
            <a:spLocks noGrp="1"/>
          </p:cNvSpPr>
          <p:nvPr>
            <p:ph type="sldNum" sz="quarter" idx="12"/>
          </p:nvPr>
        </p:nvSpPr>
        <p:spPr/>
        <p:txBody>
          <a:bodyPr/>
          <a:lstStyle/>
          <a:p>
            <a:fld id="{D3A1C050-F6FE-0E43-A9D0-F8EEADE3D1E4}" type="slidenum">
              <a:rPr lang="en-US" smtClean="0"/>
              <a:pPr/>
              <a:t>14</a:t>
            </a:fld>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2423024196"/>
              </p:ext>
            </p:extLst>
          </p:nvPr>
        </p:nvGraphicFramePr>
        <p:xfrm>
          <a:off x="457200" y="1449602"/>
          <a:ext cx="8229600" cy="2250186"/>
        </p:xfrm>
        <a:graphic>
          <a:graphicData uri="http://schemas.openxmlformats.org/drawingml/2006/table">
            <a:tbl>
              <a:tblPr firstRow="1" bandRow="1">
                <a:tableStyleId>{7E9639D4-E3E2-4D34-9284-5A2195B3D0D7}</a:tableStyleId>
              </a:tblPr>
              <a:tblGrid>
                <a:gridCol w="3493698">
                  <a:extLst>
                    <a:ext uri="{9D8B030D-6E8A-4147-A177-3AD203B41FA5}">
                      <a16:colId xmlns:a16="http://schemas.microsoft.com/office/drawing/2014/main" val="20000"/>
                    </a:ext>
                  </a:extLst>
                </a:gridCol>
                <a:gridCol w="4735902">
                  <a:extLst>
                    <a:ext uri="{9D8B030D-6E8A-4147-A177-3AD203B41FA5}">
                      <a16:colId xmlns:a16="http://schemas.microsoft.com/office/drawing/2014/main" val="20001"/>
                    </a:ext>
                  </a:extLst>
                </a:gridCol>
              </a:tblGrid>
              <a:tr h="370840">
                <a:tc>
                  <a:txBody>
                    <a:bodyPr/>
                    <a:lstStyle/>
                    <a:p>
                      <a:pPr algn="ctr"/>
                      <a:r>
                        <a:rPr lang="en-US" dirty="0"/>
                        <a:t>Scale</a:t>
                      </a:r>
                    </a:p>
                  </a:txBody>
                  <a:tcPr marL="44873" marR="44873"/>
                </a:tc>
                <a:tc>
                  <a:txBody>
                    <a:bodyPr/>
                    <a:lstStyle/>
                    <a:p>
                      <a:pPr algn="ctr"/>
                      <a:r>
                        <a:rPr lang="en-US" dirty="0"/>
                        <a:t>Unanswered Questions</a:t>
                      </a:r>
                    </a:p>
                  </a:txBody>
                  <a:tcPr marL="44873" marR="44873"/>
                </a:tc>
                <a:extLst>
                  <a:ext uri="{0D108BD9-81ED-4DB2-BD59-A6C34878D82A}">
                    <a16:rowId xmlns:a16="http://schemas.microsoft.com/office/drawing/2014/main" val="10000"/>
                  </a:ext>
                </a:extLst>
              </a:tr>
              <a:tr h="599186">
                <a:tc>
                  <a:txBody>
                    <a:bodyPr/>
                    <a:lstStyle/>
                    <a:p>
                      <a:r>
                        <a:rPr lang="en-US" dirty="0"/>
                        <a:t>Macroscopic</a:t>
                      </a:r>
                      <a:r>
                        <a:rPr lang="en-US" baseline="0" dirty="0"/>
                        <a:t> Scale</a:t>
                      </a:r>
                      <a:endParaRPr lang="en-US" dirty="0"/>
                    </a:p>
                  </a:txBody>
                  <a:tcPr marL="44873" marR="44873" anchor="ctr"/>
                </a:tc>
                <a:tc>
                  <a:txBody>
                    <a:bodyPr/>
                    <a:lstStyle/>
                    <a:p>
                      <a:r>
                        <a:rPr lang="en-US" dirty="0"/>
                        <a:t>How do potatoes move and function</a:t>
                      </a:r>
                      <a:r>
                        <a:rPr lang="en-US" baseline="0" dirty="0"/>
                        <a:t>?</a:t>
                      </a:r>
                      <a:endParaRPr lang="en-US" dirty="0"/>
                    </a:p>
                  </a:txBody>
                  <a:tcPr marL="44873" marR="44873" anchor="ctr"/>
                </a:tc>
                <a:extLst>
                  <a:ext uri="{0D108BD9-81ED-4DB2-BD59-A6C34878D82A}">
                    <a16:rowId xmlns:a16="http://schemas.microsoft.com/office/drawing/2014/main" val="10001"/>
                  </a:ext>
                </a:extLst>
              </a:tr>
              <a:tr h="553974">
                <a:tc>
                  <a:txBody>
                    <a:bodyPr/>
                    <a:lstStyle/>
                    <a:p>
                      <a:r>
                        <a:rPr lang="en-US" dirty="0"/>
                        <a:t>Microscopic</a:t>
                      </a:r>
                      <a:r>
                        <a:rPr lang="en-US" baseline="0" dirty="0"/>
                        <a:t> </a:t>
                      </a:r>
                      <a:r>
                        <a:rPr lang="en-US" dirty="0"/>
                        <a:t>Scale</a:t>
                      </a:r>
                    </a:p>
                  </a:txBody>
                  <a:tcPr marL="44873" marR="44873" anchor="ctr"/>
                </a:tc>
                <a:tc>
                  <a:txBody>
                    <a:bodyPr/>
                    <a:lstStyle/>
                    <a:p>
                      <a:r>
                        <a:rPr lang="en-US" dirty="0"/>
                        <a:t>How do potatoes’ cells get energy to help it to move and function</a:t>
                      </a:r>
                      <a:r>
                        <a:rPr lang="en-US" baseline="0" dirty="0"/>
                        <a:t>?</a:t>
                      </a:r>
                      <a:endParaRPr lang="en-US" dirty="0"/>
                    </a:p>
                  </a:txBody>
                  <a:tcPr marL="44873" marR="44873" anchor="ctr"/>
                </a:tc>
                <a:extLst>
                  <a:ext uri="{0D108BD9-81ED-4DB2-BD59-A6C34878D82A}">
                    <a16:rowId xmlns:a16="http://schemas.microsoft.com/office/drawing/2014/main" val="10002"/>
                  </a:ext>
                </a:extLst>
              </a:tr>
              <a:tr h="553974">
                <a:tc>
                  <a:txBody>
                    <a:bodyPr/>
                    <a:lstStyle/>
                    <a:p>
                      <a:r>
                        <a:rPr lang="en-US" dirty="0"/>
                        <a:t>Atomic-Molecular</a:t>
                      </a:r>
                      <a:r>
                        <a:rPr lang="en-US" baseline="0" dirty="0"/>
                        <a:t> Scale</a:t>
                      </a:r>
                      <a:endParaRPr lang="en-US" dirty="0"/>
                    </a:p>
                  </a:txBody>
                  <a:tcPr marL="44873" marR="44873" anchor="ctr"/>
                </a:tc>
                <a:tc>
                  <a:txBody>
                    <a:bodyPr/>
                    <a:lstStyle/>
                    <a:p>
                      <a:r>
                        <a:rPr lang="en-US" dirty="0"/>
                        <a:t>What chemical</a:t>
                      </a:r>
                      <a:r>
                        <a:rPr lang="en-US" baseline="0" dirty="0"/>
                        <a:t> change provides energy to the potato cells?</a:t>
                      </a:r>
                      <a:endParaRPr lang="en-US" dirty="0"/>
                    </a:p>
                  </a:txBody>
                  <a:tcPr marL="44873" marR="44873"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8996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BAD"/>
          </a:solidFill>
        </p:spPr>
        <p:txBody>
          <a:bodyPr/>
          <a:lstStyle/>
          <a:p>
            <a:r>
              <a:rPr lang="en-US" dirty="0"/>
              <a:t>Energy Change</a:t>
            </a:r>
          </a:p>
        </p:txBody>
      </p:sp>
      <p:sp>
        <p:nvSpPr>
          <p:cNvPr id="3" name="Content Placeholder 2"/>
          <p:cNvSpPr>
            <a:spLocks noGrp="1"/>
          </p:cNvSpPr>
          <p:nvPr>
            <p:ph sz="half" idx="1"/>
          </p:nvPr>
        </p:nvSpPr>
        <p:spPr/>
        <p:txBody>
          <a:bodyPr>
            <a:normAutofit/>
          </a:bodyPr>
          <a:lstStyle/>
          <a:p>
            <a:pPr marL="0" indent="0">
              <a:buNone/>
            </a:pPr>
            <a:r>
              <a:rPr lang="en-US" dirty="0"/>
              <a:t>What forms of energy go into this chemical change?  </a:t>
            </a:r>
          </a:p>
          <a:p>
            <a:pPr marL="0" indent="0">
              <a:buNone/>
            </a:pPr>
            <a:r>
              <a:rPr lang="en-US" b="1" i="1" dirty="0">
                <a:solidFill>
                  <a:srgbClr val="0000FF"/>
                </a:solidFill>
              </a:rPr>
              <a:t>Chemical energy or C-C and C-H bonds</a:t>
            </a:r>
          </a:p>
          <a:p>
            <a:pPr marL="0" indent="0">
              <a:buNone/>
            </a:pPr>
            <a:endParaRPr lang="en-US" dirty="0"/>
          </a:p>
          <a:p>
            <a:pPr marL="0" indent="0">
              <a:buNone/>
            </a:pPr>
            <a:endParaRPr lang="en-US" dirty="0"/>
          </a:p>
          <a:p>
            <a:pPr marL="0" indent="0">
              <a:buNone/>
            </a:pPr>
            <a:endParaRPr lang="en-US" dirty="0"/>
          </a:p>
        </p:txBody>
      </p:sp>
      <p:sp>
        <p:nvSpPr>
          <p:cNvPr id="5" name="Content Placeholder 4"/>
          <p:cNvSpPr>
            <a:spLocks noGrp="1"/>
          </p:cNvSpPr>
          <p:nvPr>
            <p:ph sz="half" idx="2"/>
          </p:nvPr>
        </p:nvSpPr>
        <p:spPr/>
        <p:txBody>
          <a:bodyPr>
            <a:normAutofit/>
          </a:bodyPr>
          <a:lstStyle/>
          <a:p>
            <a:pPr marL="0" indent="0">
              <a:buNone/>
            </a:pPr>
            <a:r>
              <a:rPr lang="en-US" dirty="0"/>
              <a:t>What forms of energy come out of this chemical change?</a:t>
            </a:r>
          </a:p>
          <a:p>
            <a:pPr marL="800100" lvl="2" indent="0">
              <a:buNone/>
            </a:pPr>
            <a:r>
              <a:rPr lang="en-US" sz="2800" b="1" i="1" dirty="0">
                <a:solidFill>
                  <a:srgbClr val="0000FF"/>
                </a:solidFill>
              </a:rPr>
              <a:t>Motion (or cellular function) and heat energy</a:t>
            </a:r>
          </a:p>
          <a:p>
            <a:pPr marL="0" indent="0">
              <a:buNone/>
            </a:pPr>
            <a:r>
              <a:rPr lang="en-US" dirty="0"/>
              <a:t> </a:t>
            </a:r>
          </a:p>
        </p:txBody>
      </p:sp>
      <p:sp>
        <p:nvSpPr>
          <p:cNvPr id="4" name="Slide Number Placeholder 3"/>
          <p:cNvSpPr>
            <a:spLocks noGrp="1"/>
          </p:cNvSpPr>
          <p:nvPr>
            <p:ph type="sldNum" sz="quarter" idx="12"/>
          </p:nvPr>
        </p:nvSpPr>
        <p:spPr/>
        <p:txBody>
          <a:bodyPr/>
          <a:lstStyle/>
          <a:p>
            <a:fld id="{D3A1C050-F6FE-0E43-A9D0-F8EEADE3D1E4}" type="slidenum">
              <a:rPr lang="en-US" smtClean="0"/>
              <a:pPr/>
              <a:t>15</a:t>
            </a:fld>
            <a:endParaRPr lang="en-US"/>
          </a:p>
        </p:txBody>
      </p:sp>
      <p:sp>
        <p:nvSpPr>
          <p:cNvPr id="6" name="Right Arrow 5"/>
          <p:cNvSpPr>
            <a:spLocks/>
          </p:cNvSpPr>
          <p:nvPr/>
        </p:nvSpPr>
        <p:spPr>
          <a:xfrm>
            <a:off x="3557384" y="3021466"/>
            <a:ext cx="1876832" cy="1683429"/>
          </a:xfrm>
          <a:prstGeom prst="rightArrow">
            <a:avLst/>
          </a:prstGeom>
          <a:ln>
            <a:solidFill>
              <a:srgbClr val="C5C500"/>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300"/>
              </a:spcAft>
            </a:pPr>
            <a:r>
              <a:rPr lang="en-US" sz="800" b="1" dirty="0">
                <a:effectLst/>
                <a:latin typeface="Arial"/>
                <a:ea typeface="Times New Roman"/>
                <a:cs typeface="Times New Roman"/>
              </a:rPr>
              <a:t> </a:t>
            </a:r>
            <a:endParaRPr lang="en-US" sz="1100" dirty="0">
              <a:effectLst/>
              <a:latin typeface="Arial"/>
              <a:ea typeface="Times New Roman"/>
              <a:cs typeface="Times New Roman"/>
            </a:endParaRPr>
          </a:p>
          <a:p>
            <a:pPr marL="0" marR="0">
              <a:spcBef>
                <a:spcPts val="0"/>
              </a:spcBef>
              <a:spcAft>
                <a:spcPts val="300"/>
              </a:spcAft>
            </a:pPr>
            <a:endParaRPr lang="en-US" sz="1400" b="1" dirty="0">
              <a:effectLst/>
              <a:latin typeface="Arial"/>
              <a:ea typeface="Times New Roman"/>
              <a:cs typeface="Times New Roman"/>
            </a:endParaRPr>
          </a:p>
          <a:p>
            <a:pPr marL="0" marR="0">
              <a:spcBef>
                <a:spcPts val="0"/>
              </a:spcBef>
              <a:spcAft>
                <a:spcPts val="300"/>
              </a:spcAft>
            </a:pPr>
            <a:r>
              <a:rPr lang="en-US" sz="1400" dirty="0">
                <a:ln w="18415" cmpd="sng">
                  <a:solidFill>
                    <a:schemeClr val="tx1"/>
                  </a:solidFill>
                  <a:prstDash val="solid"/>
                </a:ln>
                <a:solidFill>
                  <a:srgbClr val="C5C500"/>
                </a:solidFill>
                <a:effectLst/>
                <a:latin typeface="Arial"/>
                <a:ea typeface="Times New Roman"/>
                <a:cs typeface="Times New Roman"/>
              </a:rPr>
              <a:t>Energy Transformation</a:t>
            </a:r>
            <a:r>
              <a:rPr lang="en-US" sz="1000" b="1" dirty="0">
                <a:ln>
                  <a:solidFill>
                    <a:schemeClr val="tx1"/>
                  </a:solidFill>
                </a:ln>
                <a:solidFill>
                  <a:srgbClr val="C5C500"/>
                </a:solidFill>
                <a:effectLst/>
                <a:latin typeface="Arial"/>
                <a:ea typeface="Times New Roman"/>
                <a:cs typeface="Times New Roman"/>
              </a:rPr>
              <a:t> </a:t>
            </a:r>
            <a:endParaRPr lang="en-US" sz="1100" dirty="0">
              <a:ln>
                <a:solidFill>
                  <a:schemeClr val="tx1"/>
                </a:solidFill>
              </a:ln>
              <a:solidFill>
                <a:srgbClr val="C5C500"/>
              </a:solidFill>
              <a:effectLst/>
              <a:latin typeface="Arial"/>
              <a:ea typeface="Times New Roman"/>
              <a:cs typeface="Times New Roman"/>
            </a:endParaRPr>
          </a:p>
          <a:p>
            <a:pPr marL="0" marR="0">
              <a:spcBef>
                <a:spcPts val="0"/>
              </a:spcBef>
              <a:spcAft>
                <a:spcPts val="300"/>
              </a:spcAft>
            </a:pPr>
            <a:r>
              <a:rPr lang="en-US" sz="600" dirty="0">
                <a:effectLst/>
                <a:latin typeface="Arial"/>
                <a:ea typeface="Times New Roman"/>
                <a:cs typeface="Times New Roman"/>
              </a:rPr>
              <a:t> </a:t>
            </a:r>
            <a:endParaRPr lang="en-US" sz="1100" dirty="0">
              <a:effectLst/>
              <a:latin typeface="Arial"/>
              <a:ea typeface="Times New Roman"/>
              <a:cs typeface="Times New Roman"/>
            </a:endParaRPr>
          </a:p>
          <a:p>
            <a:pPr marL="0" marR="0">
              <a:spcBef>
                <a:spcPts val="0"/>
              </a:spcBef>
              <a:spcAft>
                <a:spcPts val="300"/>
              </a:spcAft>
            </a:pPr>
            <a:r>
              <a:rPr lang="en-US" sz="600" dirty="0">
                <a:effectLst/>
                <a:latin typeface="Arial"/>
                <a:ea typeface="Times New Roman"/>
                <a:cs typeface="Times New Roman"/>
              </a:rPr>
              <a:t> </a:t>
            </a:r>
            <a:endParaRPr lang="en-US" sz="1100" dirty="0">
              <a:effectLst/>
              <a:latin typeface="Arial"/>
              <a:ea typeface="Times New Roman"/>
              <a:cs typeface="Times New Roman"/>
            </a:endParaRPr>
          </a:p>
          <a:p>
            <a:pPr marL="0" marR="0" algn="ctr">
              <a:spcBef>
                <a:spcPts val="0"/>
              </a:spcBef>
              <a:spcAft>
                <a:spcPts val="300"/>
              </a:spcAft>
            </a:pPr>
            <a:r>
              <a:rPr lang="en-US" sz="800" dirty="0">
                <a:effectLst/>
                <a:latin typeface="Arial"/>
                <a:ea typeface="Times New Roman"/>
                <a:cs typeface="Times New Roman"/>
              </a:rPr>
              <a:t> </a:t>
            </a:r>
            <a:endParaRPr lang="en-US" sz="1100" dirty="0">
              <a:effectLst/>
              <a:latin typeface="Arial"/>
              <a:ea typeface="Times New Roman"/>
              <a:cs typeface="Times New Roman"/>
            </a:endParaRPr>
          </a:p>
        </p:txBody>
      </p:sp>
    </p:spTree>
    <p:extLst>
      <p:ext uri="{BB962C8B-B14F-4D97-AF65-F5344CB8AC3E}">
        <p14:creationId xmlns:p14="http://schemas.microsoft.com/office/powerpoint/2010/main" val="4068272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p:spPr>
        <p:txBody>
          <a:bodyPr/>
          <a:lstStyle/>
          <a:p>
            <a:r>
              <a:rPr lang="en-US" dirty="0"/>
              <a:t>Matter Movement</a:t>
            </a:r>
          </a:p>
        </p:txBody>
      </p:sp>
      <p:sp>
        <p:nvSpPr>
          <p:cNvPr id="3" name="Content Placeholder 2"/>
          <p:cNvSpPr>
            <a:spLocks noGrp="1"/>
          </p:cNvSpPr>
          <p:nvPr>
            <p:ph idx="1"/>
          </p:nvPr>
        </p:nvSpPr>
        <p:spPr>
          <a:xfrm>
            <a:off x="5680986" y="1706794"/>
            <a:ext cx="3183080" cy="4654181"/>
          </a:xfrm>
        </p:spPr>
        <p:txBody>
          <a:bodyPr>
            <a:normAutofit fontScale="92500" lnSpcReduction="10000"/>
          </a:bodyPr>
          <a:lstStyle/>
          <a:p>
            <a:pPr marL="0" indent="0">
              <a:buNone/>
            </a:pPr>
            <a:r>
              <a:rPr lang="en-US" dirty="0"/>
              <a:t>Do you have:</a:t>
            </a:r>
          </a:p>
          <a:p>
            <a:r>
              <a:rPr lang="en-US" dirty="0"/>
              <a:t>an arrow showing carbon dioxide or CO</a:t>
            </a:r>
            <a:r>
              <a:rPr lang="en-US" baseline="-25000" dirty="0"/>
              <a:t>2</a:t>
            </a:r>
            <a:r>
              <a:rPr lang="en-US" dirty="0"/>
              <a:t> leaving the plant’s cell?</a:t>
            </a:r>
          </a:p>
          <a:p>
            <a:r>
              <a:rPr lang="en-US" dirty="0"/>
              <a:t>an arrow showing water or H</a:t>
            </a:r>
            <a:r>
              <a:rPr lang="en-US" baseline="-25000" dirty="0"/>
              <a:t>2</a:t>
            </a:r>
            <a:r>
              <a:rPr lang="en-US" dirty="0"/>
              <a:t>O leaving the plant’s cells?</a:t>
            </a:r>
          </a:p>
        </p:txBody>
      </p:sp>
      <p:sp>
        <p:nvSpPr>
          <p:cNvPr id="4" name="Slide Number Placeholder 3"/>
          <p:cNvSpPr>
            <a:spLocks noGrp="1"/>
          </p:cNvSpPr>
          <p:nvPr>
            <p:ph type="sldNum" sz="quarter" idx="12"/>
          </p:nvPr>
        </p:nvSpPr>
        <p:spPr/>
        <p:txBody>
          <a:bodyPr/>
          <a:lstStyle/>
          <a:p>
            <a:fld id="{D3A1C050-F6FE-0E43-A9D0-F8EEADE3D1E4}" type="slidenum">
              <a:rPr lang="en-US" smtClean="0"/>
              <a:pPr/>
              <a:t>16</a:t>
            </a:fld>
            <a:endParaRPr lang="en-US"/>
          </a:p>
        </p:txBody>
      </p:sp>
      <p:grpSp>
        <p:nvGrpSpPr>
          <p:cNvPr id="6" name="Group 5"/>
          <p:cNvGrpSpPr/>
          <p:nvPr/>
        </p:nvGrpSpPr>
        <p:grpSpPr>
          <a:xfrm>
            <a:off x="457200" y="1757393"/>
            <a:ext cx="5223786" cy="4688008"/>
            <a:chOff x="249512" y="1757393"/>
            <a:chExt cx="5223786" cy="4688008"/>
          </a:xfrm>
        </p:grpSpPr>
        <p:cxnSp>
          <p:nvCxnSpPr>
            <p:cNvPr id="21" name="Curved Connector 20"/>
            <p:cNvCxnSpPr/>
            <p:nvPr/>
          </p:nvCxnSpPr>
          <p:spPr>
            <a:xfrm rot="5400000">
              <a:off x="399634" y="4938440"/>
              <a:ext cx="2216872" cy="643304"/>
            </a:xfrm>
            <a:prstGeom prst="curvedConnector3">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249512" y="5918124"/>
              <a:ext cx="788944" cy="365839"/>
            </a:xfrm>
            <a:prstGeom prst="rect">
              <a:avLst/>
            </a:prstGeom>
            <a:noFill/>
            <a:ln>
              <a:solidFill>
                <a:schemeClr val="tx1"/>
              </a:solidFill>
            </a:ln>
          </p:spPr>
          <p:txBody>
            <a:bodyPr wrap="square" rtlCol="0">
              <a:spAutoFit/>
            </a:bodyPr>
            <a:lstStyle/>
            <a:p>
              <a:r>
                <a:rPr lang="en-US" dirty="0"/>
                <a:t>CO</a:t>
              </a:r>
              <a:r>
                <a:rPr lang="en-US" baseline="-25000" dirty="0"/>
                <a:t>2</a:t>
              </a:r>
              <a:endParaRPr lang="en-US" dirty="0"/>
            </a:p>
          </p:txBody>
        </p:sp>
        <p:grpSp>
          <p:nvGrpSpPr>
            <p:cNvPr id="5" name="Group 4"/>
            <p:cNvGrpSpPr/>
            <p:nvPr/>
          </p:nvGrpSpPr>
          <p:grpSpPr>
            <a:xfrm>
              <a:off x="616312" y="1757393"/>
              <a:ext cx="4856986" cy="4688008"/>
              <a:chOff x="616312" y="1757393"/>
              <a:chExt cx="4856986" cy="4688008"/>
            </a:xfrm>
          </p:grpSpPr>
          <p:cxnSp>
            <p:nvCxnSpPr>
              <p:cNvPr id="7" name="Curved Connector 6"/>
              <p:cNvCxnSpPr/>
              <p:nvPr/>
            </p:nvCxnSpPr>
            <p:spPr>
              <a:xfrm rot="16200000" flipH="1">
                <a:off x="1073243" y="4981222"/>
                <a:ext cx="2245531" cy="586398"/>
              </a:xfrm>
              <a:prstGeom prst="curvedConnector3">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573799" y="6076069"/>
                <a:ext cx="713750" cy="369332"/>
              </a:xfrm>
              <a:prstGeom prst="rect">
                <a:avLst/>
              </a:prstGeom>
              <a:noFill/>
              <a:ln>
                <a:solidFill>
                  <a:schemeClr val="tx1"/>
                </a:solidFill>
              </a:ln>
            </p:spPr>
            <p:txBody>
              <a:bodyPr wrap="square" rtlCol="0">
                <a:spAutoFit/>
              </a:bodyPr>
              <a:lstStyle/>
              <a:p>
                <a:r>
                  <a:rPr lang="en-US" dirty="0"/>
                  <a:t>H</a:t>
                </a:r>
                <a:r>
                  <a:rPr lang="en-US" baseline="-25000" dirty="0"/>
                  <a:t>2</a:t>
                </a:r>
                <a:r>
                  <a:rPr lang="en-US" dirty="0"/>
                  <a:t>O</a:t>
                </a:r>
              </a:p>
            </p:txBody>
          </p:sp>
          <p:grpSp>
            <p:nvGrpSpPr>
              <p:cNvPr id="28" name="Group 27"/>
              <p:cNvGrpSpPr/>
              <p:nvPr/>
            </p:nvGrpSpPr>
            <p:grpSpPr>
              <a:xfrm>
                <a:off x="616312" y="1757393"/>
                <a:ext cx="4856986" cy="4435499"/>
                <a:chOff x="457200" y="1976075"/>
                <a:chExt cx="4856986" cy="4435499"/>
              </a:xfrm>
            </p:grpSpPr>
            <p:cxnSp>
              <p:nvCxnSpPr>
                <p:cNvPr id="29" name="Curved Connector 28"/>
                <p:cNvCxnSpPr/>
                <p:nvPr/>
              </p:nvCxnSpPr>
              <p:spPr>
                <a:xfrm rot="16200000" flipH="1">
                  <a:off x="338028" y="3013896"/>
                  <a:ext cx="1982053" cy="689609"/>
                </a:xfrm>
                <a:prstGeom prst="curvedConnector3">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57201" y="2584646"/>
                  <a:ext cx="457200" cy="369332"/>
                </a:xfrm>
                <a:prstGeom prst="rect">
                  <a:avLst/>
                </a:prstGeom>
                <a:noFill/>
                <a:ln>
                  <a:solidFill>
                    <a:schemeClr val="tx1"/>
                  </a:solidFill>
                </a:ln>
              </p:spPr>
              <p:txBody>
                <a:bodyPr wrap="square" rtlCol="0">
                  <a:spAutoFit/>
                </a:bodyPr>
                <a:lstStyle/>
                <a:p>
                  <a:r>
                    <a:rPr lang="en-US" dirty="0"/>
                    <a:t>O</a:t>
                  </a:r>
                  <a:r>
                    <a:rPr lang="en-US" baseline="-25000" dirty="0"/>
                    <a:t>2</a:t>
                  </a:r>
                  <a:endParaRPr lang="en-US" dirty="0"/>
                </a:p>
              </p:txBody>
            </p:sp>
            <p:grpSp>
              <p:nvGrpSpPr>
                <p:cNvPr id="31" name="Group 30"/>
                <p:cNvGrpSpPr/>
                <p:nvPr/>
              </p:nvGrpSpPr>
              <p:grpSpPr>
                <a:xfrm>
                  <a:off x="457200" y="1976075"/>
                  <a:ext cx="4856986" cy="4435499"/>
                  <a:chOff x="457200" y="1976075"/>
                  <a:chExt cx="4856986" cy="4435499"/>
                </a:xfrm>
              </p:grpSpPr>
              <p:sp>
                <p:nvSpPr>
                  <p:cNvPr id="32" name="TextBox 31"/>
                  <p:cNvSpPr txBox="1"/>
                  <p:nvPr/>
                </p:nvSpPr>
                <p:spPr>
                  <a:xfrm>
                    <a:off x="2173364" y="2948813"/>
                    <a:ext cx="920567" cy="365839"/>
                  </a:xfrm>
                  <a:prstGeom prst="rect">
                    <a:avLst/>
                  </a:prstGeom>
                  <a:noFill/>
                  <a:ln>
                    <a:solidFill>
                      <a:schemeClr val="tx1"/>
                    </a:solidFill>
                  </a:ln>
                </p:spPr>
                <p:txBody>
                  <a:bodyPr wrap="square" rtlCol="0">
                    <a:spAutoFit/>
                  </a:bodyPr>
                  <a:lstStyle/>
                  <a:p>
                    <a:r>
                      <a:rPr lang="en-US" dirty="0"/>
                      <a:t>Glucose</a:t>
                    </a:r>
                  </a:p>
                </p:txBody>
              </p:sp>
              <p:cxnSp>
                <p:nvCxnSpPr>
                  <p:cNvPr id="33" name="Curved Connector 32"/>
                  <p:cNvCxnSpPr/>
                  <p:nvPr/>
                </p:nvCxnSpPr>
                <p:spPr>
                  <a:xfrm rot="5400000">
                    <a:off x="965801" y="3235577"/>
                    <a:ext cx="1943175" cy="285126"/>
                  </a:xfrm>
                  <a:prstGeom prst="curvedConnector3">
                    <a:avLst>
                      <a:gd name="adj1" fmla="val 50000"/>
                    </a:avLst>
                  </a:prstGeom>
                  <a:ln>
                    <a:solidFill>
                      <a:srgbClr val="0BDB1B"/>
                    </a:solidFill>
                    <a:tailEnd type="arrow"/>
                  </a:ln>
                </p:spPr>
                <p:style>
                  <a:lnRef idx="2">
                    <a:schemeClr val="accent1"/>
                  </a:lnRef>
                  <a:fillRef idx="0">
                    <a:schemeClr val="accent1"/>
                  </a:fillRef>
                  <a:effectRef idx="1">
                    <a:schemeClr val="accent1"/>
                  </a:effectRef>
                  <a:fontRef idx="minor">
                    <a:schemeClr val="tx1"/>
                  </a:fontRef>
                </p:style>
              </p:cxnSp>
              <p:grpSp>
                <p:nvGrpSpPr>
                  <p:cNvPr id="34" name="Group 33"/>
                  <p:cNvGrpSpPr/>
                  <p:nvPr/>
                </p:nvGrpSpPr>
                <p:grpSpPr>
                  <a:xfrm>
                    <a:off x="457200" y="1976075"/>
                    <a:ext cx="4856986" cy="4435499"/>
                    <a:chOff x="0" y="0"/>
                    <a:chExt cx="2909569" cy="2514600"/>
                  </a:xfrm>
                </p:grpSpPr>
                <p:grpSp>
                  <p:nvGrpSpPr>
                    <p:cNvPr id="35" name="Group 34"/>
                    <p:cNvGrpSpPr/>
                    <p:nvPr/>
                  </p:nvGrpSpPr>
                  <p:grpSpPr>
                    <a:xfrm>
                      <a:off x="972107" y="0"/>
                      <a:ext cx="1937462" cy="2171702"/>
                      <a:chOff x="923846" y="107083"/>
                      <a:chExt cx="1531667" cy="1624324"/>
                    </a:xfrm>
                  </p:grpSpPr>
                  <p:cxnSp>
                    <p:nvCxnSpPr>
                      <p:cNvPr id="39" name="Straight Connector 38"/>
                      <p:cNvCxnSpPr/>
                      <p:nvPr/>
                    </p:nvCxnSpPr>
                    <p:spPr>
                      <a:xfrm flipH="1" flipV="1">
                        <a:off x="923846" y="791008"/>
                        <a:ext cx="786999" cy="18412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40" name="Picture 39" descr="C:\Users\Christa\Dropbox\2 CTIME2 General\2.2 Curriculum Development\2.2.2 Media and Images\1 From Craig\Graphics-Images\B&amp;W line drawings\potato plant lin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8370" y="107083"/>
                        <a:ext cx="727143" cy="1392075"/>
                      </a:xfrm>
                      <a:prstGeom prst="rect">
                        <a:avLst/>
                      </a:prstGeom>
                      <a:noFill/>
                      <a:ln>
                        <a:noFill/>
                      </a:ln>
                    </p:spPr>
                  </p:pic>
                  <p:cxnSp>
                    <p:nvCxnSpPr>
                      <p:cNvPr id="41" name="Straight Connector 40"/>
                      <p:cNvCxnSpPr/>
                      <p:nvPr/>
                    </p:nvCxnSpPr>
                    <p:spPr>
                      <a:xfrm flipH="1">
                        <a:off x="1329525" y="963814"/>
                        <a:ext cx="396886" cy="76759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6" name="Group 35"/>
                    <p:cNvGrpSpPr/>
                    <p:nvPr/>
                  </p:nvGrpSpPr>
                  <p:grpSpPr>
                    <a:xfrm>
                      <a:off x="0" y="914400"/>
                      <a:ext cx="1600200" cy="1600200"/>
                      <a:chOff x="0" y="0"/>
                      <a:chExt cx="1600200" cy="1600200"/>
                    </a:xfrm>
                  </p:grpSpPr>
                  <p:pic>
                    <p:nvPicPr>
                      <p:cNvPr id="37" name="Picture 36" descr="Macintosh HD:Users:kirstenedwards:Dropbox (CarbonTIME):2 CTIME2 General:2.2 Curriculum Development:2.2.2 Media and Images:1 From Craig:B&amp;W line drawings:Cells:Plants:potato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88770" cy="1591945"/>
                      </a:xfrm>
                      <a:prstGeom prst="rect">
                        <a:avLst/>
                      </a:prstGeom>
                      <a:noFill/>
                      <a:ln>
                        <a:noFill/>
                      </a:ln>
                    </p:spPr>
                  </p:pic>
                  <p:sp>
                    <p:nvSpPr>
                      <p:cNvPr id="38" name="Oval 37"/>
                      <p:cNvSpPr/>
                      <p:nvPr/>
                    </p:nvSpPr>
                    <p:spPr>
                      <a:xfrm>
                        <a:off x="0" y="0"/>
                        <a:ext cx="1600200" cy="16002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grpSp>
          </p:grpSp>
        </p:grpSp>
      </p:grpSp>
    </p:spTree>
    <p:extLst>
      <p:ext uri="{BB962C8B-B14F-4D97-AF65-F5344CB8AC3E}">
        <p14:creationId xmlns:p14="http://schemas.microsoft.com/office/powerpoint/2010/main" val="536303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23C9D-9570-2D4C-9D29-147703952E14}"/>
              </a:ext>
            </a:extLst>
          </p:cNvPr>
          <p:cNvSpPr>
            <a:spLocks noGrp="1"/>
          </p:cNvSpPr>
          <p:nvPr>
            <p:ph type="title"/>
          </p:nvPr>
        </p:nvSpPr>
        <p:spPr>
          <a:xfrm>
            <a:off x="457200" y="365760"/>
            <a:ext cx="8229600" cy="992402"/>
          </a:xfrm>
        </p:spPr>
        <p:txBody>
          <a:bodyPr>
            <a:normAutofit fontScale="90000"/>
          </a:bodyPr>
          <a:lstStyle/>
          <a:p>
            <a:r>
              <a:rPr lang="en-US" sz="4000" dirty="0"/>
              <a:t>How does cellular respiration fit into the story of how plants grow and function?</a:t>
            </a:r>
            <a:br>
              <a:rPr lang="en-US" dirty="0"/>
            </a:br>
            <a:r>
              <a:rPr lang="en-US" sz="2800" dirty="0"/>
              <a:t>Using the Plants Matter Tracing Tool</a:t>
            </a:r>
            <a:endParaRPr lang="en-US" dirty="0"/>
          </a:p>
        </p:txBody>
      </p:sp>
      <p:sp>
        <p:nvSpPr>
          <p:cNvPr id="5" name="Slide Number Placeholder 4">
            <a:extLst>
              <a:ext uri="{FF2B5EF4-FFF2-40B4-BE49-F238E27FC236}">
                <a16:creationId xmlns:a16="http://schemas.microsoft.com/office/drawing/2014/main" id="{44BBB949-6CA5-B240-AE5E-8AE7E7A1F9D5}"/>
              </a:ext>
            </a:extLst>
          </p:cNvPr>
          <p:cNvSpPr>
            <a:spLocks noGrp="1"/>
          </p:cNvSpPr>
          <p:nvPr>
            <p:ph type="sldNum" sz="quarter" idx="12"/>
          </p:nvPr>
        </p:nvSpPr>
        <p:spPr/>
        <p:txBody>
          <a:bodyPr/>
          <a:lstStyle/>
          <a:p>
            <a:fld id="{D3A1C050-F6FE-0E43-A9D0-F8EEADE3D1E4}" type="slidenum">
              <a:rPr lang="en-US" smtClean="0"/>
              <a:pPr/>
              <a:t>17</a:t>
            </a:fld>
            <a:endParaRPr lang="en-US"/>
          </a:p>
        </p:txBody>
      </p:sp>
      <p:pic>
        <p:nvPicPr>
          <p:cNvPr id="6" name="Picture 5">
            <a:extLst>
              <a:ext uri="{FF2B5EF4-FFF2-40B4-BE49-F238E27FC236}">
                <a16:creationId xmlns:a16="http://schemas.microsoft.com/office/drawing/2014/main" id="{7E794C24-1E01-4E4F-82CA-0703F4B45EAA}"/>
              </a:ext>
            </a:extLst>
          </p:cNvPr>
          <p:cNvPicPr>
            <a:picLocks noChangeAspect="1"/>
          </p:cNvPicPr>
          <p:nvPr/>
        </p:nvPicPr>
        <p:blipFill>
          <a:blip r:embed="rId3"/>
          <a:stretch>
            <a:fillRect/>
          </a:stretch>
        </p:blipFill>
        <p:spPr>
          <a:xfrm>
            <a:off x="447117" y="1780380"/>
            <a:ext cx="3600450" cy="4742761"/>
          </a:xfrm>
          <a:prstGeom prst="rect">
            <a:avLst/>
          </a:prstGeom>
        </p:spPr>
      </p:pic>
      <p:pic>
        <p:nvPicPr>
          <p:cNvPr id="11" name="Picture 10">
            <a:extLst>
              <a:ext uri="{FF2B5EF4-FFF2-40B4-BE49-F238E27FC236}">
                <a16:creationId xmlns:a16="http://schemas.microsoft.com/office/drawing/2014/main" id="{98A768DC-5E84-024E-AAA4-F83F988FA244}"/>
              </a:ext>
            </a:extLst>
          </p:cNvPr>
          <p:cNvPicPr>
            <a:picLocks noChangeAspect="1"/>
          </p:cNvPicPr>
          <p:nvPr/>
        </p:nvPicPr>
        <p:blipFill>
          <a:blip r:embed="rId4"/>
          <a:stretch>
            <a:fillRect/>
          </a:stretch>
        </p:blipFill>
        <p:spPr>
          <a:xfrm>
            <a:off x="4571999" y="1780379"/>
            <a:ext cx="3546389" cy="4742761"/>
          </a:xfrm>
          <a:prstGeom prst="rect">
            <a:avLst/>
          </a:prstGeom>
        </p:spPr>
      </p:pic>
    </p:spTree>
    <p:extLst>
      <p:ext uri="{BB962C8B-B14F-4D97-AF65-F5344CB8AC3E}">
        <p14:creationId xmlns:p14="http://schemas.microsoft.com/office/powerpoint/2010/main" val="356448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4C8F9-9595-B243-819D-9D6381C26821}"/>
              </a:ext>
            </a:extLst>
          </p:cNvPr>
          <p:cNvSpPr>
            <a:spLocks noGrp="1"/>
          </p:cNvSpPr>
          <p:nvPr>
            <p:ph type="title"/>
          </p:nvPr>
        </p:nvSpPr>
        <p:spPr>
          <a:xfrm>
            <a:off x="457200" y="420623"/>
            <a:ext cx="5328458" cy="1653105"/>
          </a:xfrm>
        </p:spPr>
        <p:txBody>
          <a:bodyPr>
            <a:noAutofit/>
          </a:bodyPr>
          <a:lstStyle/>
          <a:p>
            <a:r>
              <a:rPr lang="en-US" sz="3200" dirty="0"/>
              <a:t>Drawing arrows to show matter movement for cellular respiration</a:t>
            </a:r>
          </a:p>
        </p:txBody>
      </p:sp>
      <p:sp>
        <p:nvSpPr>
          <p:cNvPr id="3" name="Content Placeholder 2">
            <a:extLst>
              <a:ext uri="{FF2B5EF4-FFF2-40B4-BE49-F238E27FC236}">
                <a16:creationId xmlns:a16="http://schemas.microsoft.com/office/drawing/2014/main" id="{2539BCBB-0127-F143-9722-CE68A9C5B1D8}"/>
              </a:ext>
            </a:extLst>
          </p:cNvPr>
          <p:cNvSpPr>
            <a:spLocks noGrp="1"/>
          </p:cNvSpPr>
          <p:nvPr>
            <p:ph sz="half" idx="1"/>
          </p:nvPr>
        </p:nvSpPr>
        <p:spPr>
          <a:xfrm>
            <a:off x="457200" y="2082499"/>
            <a:ext cx="5328458" cy="4285645"/>
          </a:xfrm>
        </p:spPr>
        <p:txBody>
          <a:bodyPr>
            <a:normAutofit/>
          </a:bodyPr>
          <a:lstStyle/>
          <a:p>
            <a:r>
              <a:rPr lang="en-US" dirty="0">
                <a:solidFill>
                  <a:srgbClr val="00B050"/>
                </a:solidFill>
              </a:rPr>
              <a:t>Green arrow: Sugar moves from leaves to all plant cells (using a stem cell as an example)</a:t>
            </a:r>
          </a:p>
          <a:p>
            <a:r>
              <a:rPr lang="en-US" dirty="0">
                <a:solidFill>
                  <a:srgbClr val="0432FF"/>
                </a:solidFill>
              </a:rPr>
              <a:t>Blue arrow: Carbon dioxide leaves the plant through the surfaces of its stem, roots, </a:t>
            </a:r>
            <a:r>
              <a:rPr lang="en-US">
                <a:solidFill>
                  <a:srgbClr val="0432FF"/>
                </a:solidFill>
              </a:rPr>
              <a:t>and leaves. </a:t>
            </a:r>
            <a:endParaRPr lang="en-US" dirty="0">
              <a:solidFill>
                <a:srgbClr val="0432FF"/>
              </a:solidFill>
            </a:endParaRPr>
          </a:p>
        </p:txBody>
      </p:sp>
      <p:sp>
        <p:nvSpPr>
          <p:cNvPr id="5" name="Slide Number Placeholder 4">
            <a:extLst>
              <a:ext uri="{FF2B5EF4-FFF2-40B4-BE49-F238E27FC236}">
                <a16:creationId xmlns:a16="http://schemas.microsoft.com/office/drawing/2014/main" id="{AB4953F1-3652-0848-A351-5E0F56AE6119}"/>
              </a:ext>
            </a:extLst>
          </p:cNvPr>
          <p:cNvSpPr>
            <a:spLocks noGrp="1"/>
          </p:cNvSpPr>
          <p:nvPr>
            <p:ph type="sldNum" sz="quarter" idx="12"/>
          </p:nvPr>
        </p:nvSpPr>
        <p:spPr/>
        <p:txBody>
          <a:bodyPr/>
          <a:lstStyle/>
          <a:p>
            <a:fld id="{D3A1C050-F6FE-0E43-A9D0-F8EEADE3D1E4}" type="slidenum">
              <a:rPr lang="en-US" smtClean="0"/>
              <a:pPr/>
              <a:t>18</a:t>
            </a:fld>
            <a:endParaRPr lang="en-US"/>
          </a:p>
        </p:txBody>
      </p:sp>
      <p:pic>
        <p:nvPicPr>
          <p:cNvPr id="4" name="Picture 3">
            <a:extLst>
              <a:ext uri="{FF2B5EF4-FFF2-40B4-BE49-F238E27FC236}">
                <a16:creationId xmlns:a16="http://schemas.microsoft.com/office/drawing/2014/main" id="{6F522E6A-B66D-5F4D-8FE9-DDA234DAC44C}"/>
              </a:ext>
            </a:extLst>
          </p:cNvPr>
          <p:cNvPicPr>
            <a:picLocks noChangeAspect="1"/>
          </p:cNvPicPr>
          <p:nvPr/>
        </p:nvPicPr>
        <p:blipFill rotWithShape="1">
          <a:blip r:embed="rId3"/>
          <a:srcRect t="319"/>
          <a:stretch/>
        </p:blipFill>
        <p:spPr>
          <a:xfrm>
            <a:off x="5693030" y="933061"/>
            <a:ext cx="2742238" cy="5073743"/>
          </a:xfrm>
          <a:prstGeom prst="rect">
            <a:avLst/>
          </a:prstGeom>
        </p:spPr>
      </p:pic>
    </p:spTree>
    <p:extLst>
      <p:ext uri="{BB962C8B-B14F-4D97-AF65-F5344CB8AC3E}">
        <p14:creationId xmlns:p14="http://schemas.microsoft.com/office/powerpoint/2010/main" val="3881137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559"/>
            <a:ext cx="8229600" cy="648293"/>
          </a:xfrm>
        </p:spPr>
        <p:txBody>
          <a:bodyPr>
            <a:normAutofit fontScale="90000"/>
          </a:bodyPr>
          <a:lstStyle/>
          <a:p>
            <a:pPr algn="ctr"/>
            <a:r>
              <a:rPr lang="en-US" dirty="0">
                <a:latin typeface="Arial" charset="0"/>
                <a:ea typeface="Arial" charset="0"/>
                <a:cs typeface="Arial" charset="0"/>
              </a:rPr>
              <a:t>Telling the Whole Story</a:t>
            </a:r>
          </a:p>
        </p:txBody>
      </p:sp>
      <p:sp>
        <p:nvSpPr>
          <p:cNvPr id="3" name="Content Placeholder 2"/>
          <p:cNvSpPr>
            <a:spLocks noGrp="1"/>
          </p:cNvSpPr>
          <p:nvPr>
            <p:ph idx="1"/>
          </p:nvPr>
        </p:nvSpPr>
        <p:spPr>
          <a:xfrm>
            <a:off x="483126" y="1136073"/>
            <a:ext cx="8229600" cy="6010020"/>
          </a:xfrm>
        </p:spPr>
        <p:txBody>
          <a:bodyPr/>
          <a:lstStyle/>
          <a:p>
            <a:pPr marL="0" indent="0">
              <a:buNone/>
            </a:pPr>
            <a:r>
              <a:rPr lang="en-US" b="1" dirty="0"/>
              <a:t>Question:</a:t>
            </a:r>
            <a:r>
              <a:rPr lang="en-US" dirty="0"/>
              <a:t> How does a cell in the potato plant use food to move and function? </a:t>
            </a:r>
          </a:p>
          <a:p>
            <a:r>
              <a:rPr lang="en-US" dirty="0"/>
              <a:t>Does your story include these parts? (Check the back of the Three Questions Handout.)</a:t>
            </a:r>
          </a:p>
        </p:txBody>
      </p:sp>
      <p:sp>
        <p:nvSpPr>
          <p:cNvPr id="4" name="Slide Number Placeholder 3"/>
          <p:cNvSpPr>
            <a:spLocks noGrp="1"/>
          </p:cNvSpPr>
          <p:nvPr>
            <p:ph type="sldNum" sz="quarter" idx="12"/>
          </p:nvPr>
        </p:nvSpPr>
        <p:spPr/>
        <p:txBody>
          <a:bodyPr/>
          <a:lstStyle/>
          <a:p>
            <a:fld id="{D3A1C050-F6FE-0E43-A9D0-F8EEADE3D1E4}" type="slidenum">
              <a:rPr lang="en-US" smtClean="0"/>
              <a:pPr/>
              <a:t>19</a:t>
            </a:fld>
            <a:endParaRPr lang="en-US"/>
          </a:p>
        </p:txBody>
      </p:sp>
      <p:graphicFrame>
        <p:nvGraphicFramePr>
          <p:cNvPr id="5" name="Table 4"/>
          <p:cNvGraphicFramePr>
            <a:graphicFrameLocks noGrp="1"/>
          </p:cNvGraphicFramePr>
          <p:nvPr/>
        </p:nvGraphicFramePr>
        <p:xfrm>
          <a:off x="728591" y="3244186"/>
          <a:ext cx="7738670" cy="2938756"/>
        </p:xfrm>
        <a:graphic>
          <a:graphicData uri="http://schemas.openxmlformats.org/drawingml/2006/table">
            <a:tbl>
              <a:tblPr firstRow="1" bandRow="1">
                <a:tableStyleId>{2D5ABB26-0587-4C30-8999-92F81FD0307C}</a:tableStyleId>
              </a:tblPr>
              <a:tblGrid>
                <a:gridCol w="7738670">
                  <a:extLst>
                    <a:ext uri="{9D8B030D-6E8A-4147-A177-3AD203B41FA5}">
                      <a16:colId xmlns:a16="http://schemas.microsoft.com/office/drawing/2014/main" val="20000"/>
                    </a:ext>
                  </a:extLst>
                </a:gridCol>
              </a:tblGrid>
              <a:tr h="734689">
                <a:tc>
                  <a:txBody>
                    <a:bodyPr/>
                    <a:lstStyle/>
                    <a:p>
                      <a:r>
                        <a:rPr lang="en-US" b="1" dirty="0"/>
                        <a:t>Matter movement:</a:t>
                      </a:r>
                      <a:r>
                        <a:rPr lang="en-US" baseline="0" dirty="0"/>
                        <a:t> Glucose and oxygen enter into the cell.</a:t>
                      </a:r>
                      <a:endParaRPr lang="en-US" dirty="0"/>
                    </a:p>
                  </a:txBody>
                  <a:tcPr>
                    <a:solidFill>
                      <a:schemeClr val="tx2">
                        <a:lumMod val="40000"/>
                        <a:lumOff val="60000"/>
                      </a:schemeClr>
                    </a:solidFill>
                  </a:tcPr>
                </a:tc>
                <a:extLst>
                  <a:ext uri="{0D108BD9-81ED-4DB2-BD59-A6C34878D82A}">
                    <a16:rowId xmlns:a16="http://schemas.microsoft.com/office/drawing/2014/main" val="10000"/>
                  </a:ext>
                </a:extLst>
              </a:tr>
              <a:tr h="734689">
                <a:tc>
                  <a:txBody>
                    <a:bodyPr/>
                    <a:lstStyle/>
                    <a:p>
                      <a:r>
                        <a:rPr lang="en-US" b="1" dirty="0"/>
                        <a:t>Matter</a:t>
                      </a:r>
                      <a:r>
                        <a:rPr lang="en-US" b="1" baseline="0" dirty="0"/>
                        <a:t> change:</a:t>
                      </a:r>
                      <a:r>
                        <a:rPr lang="en-US" b="0" baseline="0" dirty="0"/>
                        <a:t> </a:t>
                      </a:r>
                      <a:r>
                        <a:rPr lang="en-US" baseline="0" dirty="0"/>
                        <a:t>Glucose react with oxygen to produce carbon dioxide and water.</a:t>
                      </a:r>
                      <a:endParaRPr lang="en-US" b="1" dirty="0"/>
                    </a:p>
                  </a:txBody>
                  <a:tcPr>
                    <a:solidFill>
                      <a:schemeClr val="tx2">
                        <a:lumMod val="40000"/>
                        <a:lumOff val="60000"/>
                      </a:schemeClr>
                    </a:solidFill>
                  </a:tcPr>
                </a:tc>
                <a:extLst>
                  <a:ext uri="{0D108BD9-81ED-4DB2-BD59-A6C34878D82A}">
                    <a16:rowId xmlns:a16="http://schemas.microsoft.com/office/drawing/2014/main" val="10001"/>
                  </a:ext>
                </a:extLst>
              </a:tr>
              <a:tr h="734689">
                <a:tc>
                  <a:txBody>
                    <a:bodyPr/>
                    <a:lstStyle/>
                    <a:p>
                      <a:r>
                        <a:rPr lang="en-US" b="1" dirty="0"/>
                        <a:t>Energy </a:t>
                      </a:r>
                      <a:r>
                        <a:rPr lang="en-US" b="1" baseline="0" dirty="0"/>
                        <a:t>change: </a:t>
                      </a:r>
                      <a:r>
                        <a:rPr lang="en-US" baseline="0" dirty="0"/>
                        <a:t>Chemical energy in sugar or glucose is transformed into energy for motion (and cell functioning) and heat.</a:t>
                      </a:r>
                      <a:endParaRPr lang="en-US" dirty="0"/>
                    </a:p>
                  </a:txBody>
                  <a:tcPr>
                    <a:solidFill>
                      <a:srgbClr val="FFFBAD"/>
                    </a:solidFill>
                  </a:tcPr>
                </a:tc>
                <a:extLst>
                  <a:ext uri="{0D108BD9-81ED-4DB2-BD59-A6C34878D82A}">
                    <a16:rowId xmlns:a16="http://schemas.microsoft.com/office/drawing/2014/main" val="10002"/>
                  </a:ext>
                </a:extLst>
              </a:tr>
              <a:tr h="73468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Matter movement:</a:t>
                      </a:r>
                      <a:r>
                        <a:rPr lang="en-US" baseline="0" dirty="0"/>
                        <a:t> Carbon dioxide and water leave the cell.</a:t>
                      </a:r>
                      <a:endParaRPr lang="en-US" dirty="0"/>
                    </a:p>
                  </a:txBody>
                  <a:tcPr>
                    <a:solidFill>
                      <a:srgbClr val="8EB4E3"/>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2499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2AA505-7862-A44A-A5DB-F87F95FE08B6}"/>
              </a:ext>
            </a:extLst>
          </p:cNvPr>
          <p:cNvPicPr>
            <a:picLocks noChangeAspect="1"/>
          </p:cNvPicPr>
          <p:nvPr/>
        </p:nvPicPr>
        <p:blipFill>
          <a:blip r:embed="rId3"/>
          <a:stretch>
            <a:fillRect/>
          </a:stretch>
        </p:blipFill>
        <p:spPr>
          <a:xfrm>
            <a:off x="0" y="814879"/>
            <a:ext cx="9144000" cy="5228242"/>
          </a:xfrm>
          <a:prstGeom prst="rect">
            <a:avLst/>
          </a:prstGeom>
        </p:spPr>
      </p:pic>
      <p:sp>
        <p:nvSpPr>
          <p:cNvPr id="38" name="Oval Callout 37">
            <a:extLst>
              <a:ext uri="{FF2B5EF4-FFF2-40B4-BE49-F238E27FC236}">
                <a16:creationId xmlns:a16="http://schemas.microsoft.com/office/drawing/2014/main" id="{058C0481-7E9D-924E-876C-EF330F27A9DF}"/>
              </a:ext>
            </a:extLst>
          </p:cNvPr>
          <p:cNvSpPr>
            <a:spLocks noChangeArrowheads="1"/>
          </p:cNvSpPr>
          <p:nvPr/>
        </p:nvSpPr>
        <p:spPr bwMode="auto">
          <a:xfrm>
            <a:off x="6577479" y="30683"/>
            <a:ext cx="1310968" cy="1301449"/>
          </a:xfrm>
          <a:prstGeom prst="wedgeEllipseCallout">
            <a:avLst>
              <a:gd name="adj1" fmla="val -70758"/>
              <a:gd name="adj2" fmla="val 65051"/>
            </a:avLst>
          </a:prstGeom>
          <a:solidFill>
            <a:schemeClr val="tx1">
              <a:lumMod val="65000"/>
              <a:lumOff val="35000"/>
            </a:schemeClr>
          </a:solidFill>
          <a:ln w="9525">
            <a:solidFill>
              <a:schemeClr val="tx1">
                <a:lumMod val="50000"/>
                <a:lumOff val="50000"/>
              </a:schemeClr>
            </a:solidFill>
            <a:miter lim="800000"/>
            <a:headEnd/>
            <a:tailEnd/>
          </a:ln>
          <a:effectLst>
            <a:outerShdw blurRad="40000" dist="23000" dir="5400000" rotWithShape="0">
              <a:srgbClr val="000000">
                <a:alpha val="34999"/>
              </a:srgbClr>
            </a:outerShdw>
          </a:effectLst>
        </p:spPr>
        <p:txBody>
          <a:bodyPr rot="0" vert="horz" wrap="square" lIns="53788" tIns="26894" rIns="53788" bIns="26894" anchor="ctr" anchorCtr="0" upright="1">
            <a:noAutofit/>
          </a:bodyPr>
          <a:lstStyle/>
          <a:p>
            <a:pPr algn="ctr"/>
            <a:r>
              <a:rPr lang="en-US" sz="2118" dirty="0">
                <a:solidFill>
                  <a:srgbClr val="FFFFFF"/>
                </a:solidFill>
                <a:latin typeface="Arial"/>
                <a:ea typeface="Times New Roman"/>
                <a:cs typeface="Times New Roman"/>
              </a:rPr>
              <a:t>You are here</a:t>
            </a:r>
            <a:endParaRPr lang="en-US" sz="2118" dirty="0">
              <a:latin typeface="Arial"/>
              <a:ea typeface="Times New Roman"/>
              <a:cs typeface="Times New Roman"/>
            </a:endParaRPr>
          </a:p>
        </p:txBody>
      </p:sp>
    </p:spTree>
    <p:extLst>
      <p:ext uri="{BB962C8B-B14F-4D97-AF65-F5344CB8AC3E}">
        <p14:creationId xmlns:p14="http://schemas.microsoft.com/office/powerpoint/2010/main" val="3672573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have your ideas changed?</a:t>
            </a:r>
          </a:p>
        </p:txBody>
      </p:sp>
      <p:sp>
        <p:nvSpPr>
          <p:cNvPr id="3" name="Content Placeholder 2"/>
          <p:cNvSpPr>
            <a:spLocks noGrp="1"/>
          </p:cNvSpPr>
          <p:nvPr>
            <p:ph idx="1"/>
          </p:nvPr>
        </p:nvSpPr>
        <p:spPr/>
        <p:txBody>
          <a:bodyPr>
            <a:normAutofit fontScale="92500" lnSpcReduction="10000"/>
          </a:bodyPr>
          <a:lstStyle/>
          <a:p>
            <a:r>
              <a:rPr lang="en-US" dirty="0"/>
              <a:t>Gather together your process tools for the unit (Expressing Ideas and Questions Tool, Predictions and Planning Tool, &amp; Evidence-Based Argument Tool).</a:t>
            </a:r>
          </a:p>
          <a:p>
            <a:r>
              <a:rPr lang="en-US" dirty="0"/>
              <a:t>How have your ideas changed related to:</a:t>
            </a:r>
          </a:p>
          <a:p>
            <a:pPr lvl="1"/>
            <a:r>
              <a:rPr lang="en-US" dirty="0"/>
              <a:t>Scale?</a:t>
            </a:r>
          </a:p>
          <a:p>
            <a:pPr lvl="1"/>
            <a:r>
              <a:rPr lang="en-US" dirty="0"/>
              <a:t>Movement?</a:t>
            </a:r>
          </a:p>
          <a:p>
            <a:pPr lvl="1"/>
            <a:r>
              <a:rPr lang="en-US" dirty="0"/>
              <a:t>Carbon?</a:t>
            </a:r>
          </a:p>
          <a:p>
            <a:r>
              <a:rPr lang="en-US" dirty="0"/>
              <a:t>What do you know now about how plants use glucose to move and function that you didn’t know before the investigation?</a:t>
            </a:r>
          </a:p>
        </p:txBody>
      </p:sp>
      <p:sp>
        <p:nvSpPr>
          <p:cNvPr id="4" name="Slide Number Placeholder 3"/>
          <p:cNvSpPr>
            <a:spLocks noGrp="1"/>
          </p:cNvSpPr>
          <p:nvPr>
            <p:ph type="sldNum" sz="quarter" idx="12"/>
          </p:nvPr>
        </p:nvSpPr>
        <p:spPr/>
        <p:txBody>
          <a:bodyPr/>
          <a:lstStyle/>
          <a:p>
            <a:fld id="{D3A1C050-F6FE-0E43-A9D0-F8EEADE3D1E4}" type="slidenum">
              <a:rPr lang="en-US" smtClean="0"/>
              <a:pPr/>
              <a:t>20</a:t>
            </a:fld>
            <a:endParaRPr lang="en-US"/>
          </a:p>
        </p:txBody>
      </p:sp>
    </p:spTree>
    <p:extLst>
      <p:ext uri="{BB962C8B-B14F-4D97-AF65-F5344CB8AC3E}">
        <p14:creationId xmlns:p14="http://schemas.microsoft.com/office/powerpoint/2010/main" val="565254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5588"/>
            <a:ext cx="8229600" cy="979511"/>
          </a:xfrm>
        </p:spPr>
        <p:txBody>
          <a:bodyPr>
            <a:normAutofit/>
          </a:bodyPr>
          <a:lstStyle/>
          <a:p>
            <a:pPr algn="ctr"/>
            <a:r>
              <a:rPr lang="en-US" sz="4000" b="0" dirty="0"/>
              <a:t>Revisit unanswered questions</a:t>
            </a:r>
          </a:p>
        </p:txBody>
      </p:sp>
      <p:sp>
        <p:nvSpPr>
          <p:cNvPr id="4" name="Text Placeholder 3"/>
          <p:cNvSpPr>
            <a:spLocks noGrp="1"/>
          </p:cNvSpPr>
          <p:nvPr>
            <p:ph type="body" sz="half" idx="2"/>
          </p:nvPr>
        </p:nvSpPr>
        <p:spPr/>
        <p:txBody>
          <a:bodyPr>
            <a:noAutofit/>
          </a:bodyPr>
          <a:lstStyle/>
          <a:p>
            <a:pPr marL="342900" indent="-342900">
              <a:buFont typeface="Arial" panose="020B0604020202020204" pitchFamily="34" charset="0"/>
              <a:buChar char="•"/>
            </a:pPr>
            <a:r>
              <a:rPr lang="en-US" sz="2400" dirty="0"/>
              <a:t>Which unanswered questions can you now answer with what you understand about cellular respiration?</a:t>
            </a:r>
          </a:p>
          <a:p>
            <a:pPr marL="342900" indent="-342900">
              <a:buFont typeface="Arial" panose="020B0604020202020204" pitchFamily="34" charset="0"/>
              <a:buChar char="•"/>
            </a:pPr>
            <a:r>
              <a:rPr lang="en-US" sz="2400" dirty="0"/>
              <a:t>Which questions are left unanswered?</a:t>
            </a:r>
          </a:p>
          <a:p>
            <a:pPr marL="342900" indent="-342900">
              <a:buFont typeface="Arial" panose="020B0604020202020204" pitchFamily="34" charset="0"/>
              <a:buChar char="•"/>
            </a:pPr>
            <a:r>
              <a:rPr lang="en-US" sz="2400" dirty="0"/>
              <a:t>Do you have any new questions to add?</a:t>
            </a:r>
          </a:p>
        </p:txBody>
      </p:sp>
      <p:sp>
        <p:nvSpPr>
          <p:cNvPr id="5" name="Slide Number Placeholder 4"/>
          <p:cNvSpPr>
            <a:spLocks noGrp="1"/>
          </p:cNvSpPr>
          <p:nvPr>
            <p:ph type="sldNum" sz="quarter" idx="12"/>
          </p:nvPr>
        </p:nvSpPr>
        <p:spPr/>
        <p:txBody>
          <a:bodyPr/>
          <a:lstStyle/>
          <a:p>
            <a:fld id="{D3A1C050-F6FE-0E43-A9D0-F8EEADE3D1E4}" type="slidenum">
              <a:rPr lang="en-US" smtClean="0"/>
              <a:pPr/>
              <a:t>21</a:t>
            </a:fld>
            <a:endParaRPr lang="en-US"/>
          </a:p>
        </p:txBody>
      </p:sp>
      <p:pic>
        <p:nvPicPr>
          <p:cNvPr id="7"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4281" t="22466" r="14931" b="10671"/>
          <a:stretch/>
        </p:blipFill>
        <p:spPr bwMode="auto">
          <a:xfrm>
            <a:off x="3575050" y="1932924"/>
            <a:ext cx="5111750" cy="2715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5111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8331-F9EF-6A42-ABE3-35AC71C60E9A}"/>
              </a:ext>
            </a:extLst>
          </p:cNvPr>
          <p:cNvSpPr>
            <a:spLocks noGrp="1"/>
          </p:cNvSpPr>
          <p:nvPr>
            <p:ph type="title"/>
          </p:nvPr>
        </p:nvSpPr>
        <p:spPr/>
        <p:txBody>
          <a:bodyPr/>
          <a:lstStyle/>
          <a:p>
            <a:r>
              <a:rPr lang="en-US" dirty="0"/>
              <a:t>Exit Ticket</a:t>
            </a:r>
          </a:p>
        </p:txBody>
      </p:sp>
      <p:sp>
        <p:nvSpPr>
          <p:cNvPr id="3" name="Content Placeholder 2">
            <a:extLst>
              <a:ext uri="{FF2B5EF4-FFF2-40B4-BE49-F238E27FC236}">
                <a16:creationId xmlns:a16="http://schemas.microsoft.com/office/drawing/2014/main" id="{7D9069A4-238A-F74D-9636-4EADC03771FB}"/>
              </a:ext>
            </a:extLst>
          </p:cNvPr>
          <p:cNvSpPr>
            <a:spLocks noGrp="1"/>
          </p:cNvSpPr>
          <p:nvPr>
            <p:ph idx="1"/>
          </p:nvPr>
        </p:nvSpPr>
        <p:spPr/>
        <p:txBody>
          <a:bodyPr/>
          <a:lstStyle/>
          <a:p>
            <a:r>
              <a:rPr lang="en-US" dirty="0"/>
              <a:t>Conclusions</a:t>
            </a:r>
          </a:p>
          <a:p>
            <a:pPr lvl="1"/>
            <a:r>
              <a:rPr lang="en-US" dirty="0"/>
              <a:t>How do matter and energy change during cellular respiration?</a:t>
            </a:r>
            <a:endParaRPr lang="en-US" sz="3200" dirty="0"/>
          </a:p>
          <a:p>
            <a:r>
              <a:rPr lang="en-US" dirty="0"/>
              <a:t>Predictions</a:t>
            </a:r>
          </a:p>
          <a:p>
            <a:pPr lvl="1"/>
            <a:r>
              <a:rPr lang="en-US" dirty="0"/>
              <a:t>Where do you think the glucose for cellular respiration comes from?</a:t>
            </a:r>
            <a:endParaRPr lang="en-US" sz="3200" dirty="0"/>
          </a:p>
        </p:txBody>
      </p:sp>
      <p:sp>
        <p:nvSpPr>
          <p:cNvPr id="4" name="Slide Number Placeholder 3">
            <a:extLst>
              <a:ext uri="{FF2B5EF4-FFF2-40B4-BE49-F238E27FC236}">
                <a16:creationId xmlns:a16="http://schemas.microsoft.com/office/drawing/2014/main" id="{88671A43-0D0D-324B-9149-7B81DF8D5110}"/>
              </a:ext>
            </a:extLst>
          </p:cNvPr>
          <p:cNvSpPr>
            <a:spLocks noGrp="1"/>
          </p:cNvSpPr>
          <p:nvPr>
            <p:ph type="sldNum" sz="quarter" idx="12"/>
          </p:nvPr>
        </p:nvSpPr>
        <p:spPr/>
        <p:txBody>
          <a:bodyPr/>
          <a:lstStyle/>
          <a:p>
            <a:fld id="{C82A8714-C4A1-614E-B309-DB23F8B4D841}" type="slidenum">
              <a:rPr lang="en-US" smtClean="0"/>
              <a:t>22</a:t>
            </a:fld>
            <a:endParaRPr lang="en-US"/>
          </a:p>
        </p:txBody>
      </p:sp>
    </p:spTree>
    <p:extLst>
      <p:ext uri="{BB962C8B-B14F-4D97-AF65-F5344CB8AC3E}">
        <p14:creationId xmlns:p14="http://schemas.microsoft.com/office/powerpoint/2010/main" val="3030001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5588"/>
            <a:ext cx="8229600" cy="979511"/>
          </a:xfrm>
        </p:spPr>
        <p:txBody>
          <a:bodyPr>
            <a:noAutofit/>
          </a:bodyPr>
          <a:lstStyle/>
          <a:p>
            <a:pPr algn="ctr"/>
            <a:r>
              <a:rPr lang="en-US" sz="4400" b="0" dirty="0"/>
              <a:t>Revisit your arguments</a:t>
            </a:r>
          </a:p>
        </p:txBody>
      </p:sp>
      <p:sp>
        <p:nvSpPr>
          <p:cNvPr id="7" name="Text Placeholder 6"/>
          <p:cNvSpPr>
            <a:spLocks noGrp="1"/>
          </p:cNvSpPr>
          <p:nvPr>
            <p:ph type="body" sz="half" idx="2"/>
          </p:nvPr>
        </p:nvSpPr>
        <p:spPr>
          <a:xfrm>
            <a:off x="457201" y="1435100"/>
            <a:ext cx="2707410" cy="4691063"/>
          </a:xfrm>
        </p:spPr>
        <p:txBody>
          <a:bodyPr>
            <a:normAutofit/>
          </a:bodyPr>
          <a:lstStyle/>
          <a:p>
            <a:r>
              <a:rPr lang="en-US" sz="2800" dirty="0"/>
              <a:t>Think about what you know now that you didn’t know before. What have you learned?</a:t>
            </a:r>
          </a:p>
        </p:txBody>
      </p:sp>
      <p:sp>
        <p:nvSpPr>
          <p:cNvPr id="5" name="Slide Number Placeholder 4"/>
          <p:cNvSpPr>
            <a:spLocks noGrp="1"/>
          </p:cNvSpPr>
          <p:nvPr>
            <p:ph type="sldNum" sz="quarter" idx="12"/>
          </p:nvPr>
        </p:nvSpPr>
        <p:spPr/>
        <p:txBody>
          <a:bodyPr/>
          <a:lstStyle/>
          <a:p>
            <a:fld id="{D3A1C050-F6FE-0E43-A9D0-F8EEADE3D1E4}" type="slidenum">
              <a:rPr lang="en-US" smtClean="0"/>
              <a:pPr/>
              <a:t>3</a:t>
            </a:fld>
            <a:endParaRPr lang="en-US"/>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281" t="22466" r="14931" b="10671"/>
          <a:stretch/>
        </p:blipFill>
        <p:spPr bwMode="auto">
          <a:xfrm>
            <a:off x="2985229" y="2088573"/>
            <a:ext cx="5994364" cy="3184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2511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998" y="455590"/>
            <a:ext cx="8080744" cy="979511"/>
          </a:xfrm>
        </p:spPr>
        <p:txBody>
          <a:bodyPr>
            <a:noAutofit/>
          </a:bodyPr>
          <a:lstStyle/>
          <a:p>
            <a:pPr algn="ctr"/>
            <a:r>
              <a:rPr lang="en-US" sz="4400" b="0" dirty="0"/>
              <a:t>Constructing explanations</a:t>
            </a:r>
          </a:p>
        </p:txBody>
      </p:sp>
      <p:sp>
        <p:nvSpPr>
          <p:cNvPr id="7" name="Text Placeholder 6"/>
          <p:cNvSpPr>
            <a:spLocks noGrp="1"/>
          </p:cNvSpPr>
          <p:nvPr>
            <p:ph type="body" sz="half" idx="2"/>
          </p:nvPr>
        </p:nvSpPr>
        <p:spPr/>
        <p:txBody>
          <a:bodyPr>
            <a:normAutofit fontScale="92500" lnSpcReduction="10000"/>
          </a:bodyPr>
          <a:lstStyle/>
          <a:p>
            <a:r>
              <a:rPr lang="en-US" sz="2800" dirty="0"/>
              <a:t>Consider the following as you construct your explanation:</a:t>
            </a:r>
          </a:p>
          <a:p>
            <a:pPr marL="457200" indent="-457200">
              <a:buFont typeface="Arial" panose="020B0604020202020204" pitchFamily="34" charset="0"/>
              <a:buChar char="•"/>
            </a:pPr>
            <a:r>
              <a:rPr lang="en-US" sz="2800" dirty="0"/>
              <a:t>Evidence from the investigation</a:t>
            </a:r>
          </a:p>
          <a:p>
            <a:pPr marL="457200" indent="-457200">
              <a:buFont typeface="Arial" panose="020B0604020202020204" pitchFamily="34" charset="0"/>
              <a:buChar char="•"/>
            </a:pPr>
            <a:r>
              <a:rPr lang="en-US" sz="2800" dirty="0"/>
              <a:t>What you learned from the molecular modeling activity</a:t>
            </a:r>
          </a:p>
          <a:p>
            <a:pPr marL="457200" indent="-457200">
              <a:buFont typeface="Arial" panose="020B0604020202020204" pitchFamily="34" charset="0"/>
              <a:buChar char="•"/>
            </a:pPr>
            <a:r>
              <a:rPr lang="en-US" sz="2800" dirty="0"/>
              <a:t>Three Questions Handout</a:t>
            </a:r>
          </a:p>
        </p:txBody>
      </p:sp>
      <p:sp>
        <p:nvSpPr>
          <p:cNvPr id="5" name="Slide Number Placeholder 4"/>
          <p:cNvSpPr>
            <a:spLocks noGrp="1"/>
          </p:cNvSpPr>
          <p:nvPr>
            <p:ph type="sldNum" sz="quarter" idx="12"/>
          </p:nvPr>
        </p:nvSpPr>
        <p:spPr/>
        <p:txBody>
          <a:bodyPr/>
          <a:lstStyle/>
          <a:p>
            <a:fld id="{D3A1C050-F6FE-0E43-A9D0-F8EEADE3D1E4}" type="slidenum">
              <a:rPr lang="en-US" sz="1800" kern="0">
                <a:solidFill>
                  <a:sysClr val="windowText" lastClr="000000"/>
                </a:solidFill>
              </a:rPr>
              <a:pPr/>
              <a:t>4</a:t>
            </a:fld>
            <a:endParaRPr lang="en-US" sz="1800" kern="0">
              <a:solidFill>
                <a:sysClr val="windowText" lastClr="0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4493" y="1435100"/>
            <a:ext cx="4147489" cy="4199769"/>
          </a:xfrm>
          <a:prstGeom prst="rect">
            <a:avLst/>
          </a:prstGeom>
        </p:spPr>
      </p:pic>
    </p:spTree>
    <p:extLst>
      <p:ext uri="{BB962C8B-B14F-4D97-AF65-F5344CB8AC3E}">
        <p14:creationId xmlns:p14="http://schemas.microsoft.com/office/powerpoint/2010/main" val="3285880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Ideas with a Partner</a:t>
            </a:r>
          </a:p>
        </p:txBody>
      </p:sp>
      <p:sp>
        <p:nvSpPr>
          <p:cNvPr id="6" name="Content Placeholder 5"/>
          <p:cNvSpPr>
            <a:spLocks noGrp="1"/>
          </p:cNvSpPr>
          <p:nvPr>
            <p:ph idx="1"/>
          </p:nvPr>
        </p:nvSpPr>
        <p:spPr/>
        <p:txBody>
          <a:bodyPr/>
          <a:lstStyle/>
          <a:p>
            <a:r>
              <a:rPr lang="en-US" dirty="0"/>
              <a:t>Compare your explanations for each of the Three Questions.</a:t>
            </a:r>
          </a:p>
          <a:p>
            <a:pPr lvl="1"/>
            <a:r>
              <a:rPr lang="en-US" dirty="0"/>
              <a:t>How are they alike?</a:t>
            </a:r>
          </a:p>
          <a:p>
            <a:pPr lvl="1"/>
            <a:r>
              <a:rPr lang="en-US" dirty="0"/>
              <a:t>How are they different?</a:t>
            </a:r>
          </a:p>
          <a:p>
            <a:r>
              <a:rPr lang="en-US" dirty="0"/>
              <a:t>Check your explanation with the middle- and right-hand columns of the Three Questions handout.</a:t>
            </a:r>
          </a:p>
          <a:p>
            <a:r>
              <a:rPr lang="en-US" dirty="0"/>
              <a:t>Consider making revisions to your explanation based on your conversation with your partner.</a:t>
            </a:r>
          </a:p>
        </p:txBody>
      </p:sp>
      <p:sp>
        <p:nvSpPr>
          <p:cNvPr id="5" name="Slide Number Placeholder 4"/>
          <p:cNvSpPr>
            <a:spLocks noGrp="1"/>
          </p:cNvSpPr>
          <p:nvPr>
            <p:ph type="sldNum" sz="quarter" idx="12"/>
          </p:nvPr>
        </p:nvSpPr>
        <p:spPr/>
        <p:txBody>
          <a:bodyPr/>
          <a:lstStyle/>
          <a:p>
            <a:fld id="{D3A1C050-F6FE-0E43-A9D0-F8EEADE3D1E4}" type="slidenum">
              <a:rPr lang="en-US" sz="1800" kern="0">
                <a:solidFill>
                  <a:sysClr val="windowText" lastClr="000000"/>
                </a:solidFill>
              </a:rPr>
              <a:pPr/>
              <a:t>5</a:t>
            </a:fld>
            <a:endParaRPr lang="en-US" sz="1800" kern="0">
              <a:solidFill>
                <a:sysClr val="windowText" lastClr="000000"/>
              </a:solidFill>
            </a:endParaRPr>
          </a:p>
        </p:txBody>
      </p:sp>
    </p:spTree>
    <p:extLst>
      <p:ext uri="{BB962C8B-B14F-4D97-AF65-F5344CB8AC3E}">
        <p14:creationId xmlns:p14="http://schemas.microsoft.com/office/powerpoint/2010/main" val="1876726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otato - all"/>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1" y="914400"/>
            <a:ext cx="3634739" cy="5486400"/>
          </a:xfrm>
          <a:prstGeom prst="rect">
            <a:avLst/>
          </a:prstGeom>
          <a:noFill/>
          <a:extLst>
            <a:ext uri="{909E8E84-426E-40DD-AFC4-6F175D3DCCD1}">
              <a14:hiddenFill xmlns:a14="http://schemas.microsoft.com/office/drawing/2010/main">
                <a:solidFill>
                  <a:srgbClr val="FFFFFF"/>
                </a:solidFill>
              </a14:hiddenFill>
            </a:ext>
          </a:extLst>
        </p:spPr>
      </p:pic>
      <p:sp>
        <p:nvSpPr>
          <p:cNvPr id="7" name="from"/>
          <p:cNvSpPr txBox="1"/>
          <p:nvPr/>
        </p:nvSpPr>
        <p:spPr>
          <a:xfrm>
            <a:off x="4724400" y="1039856"/>
            <a:ext cx="4123386" cy="2554545"/>
          </a:xfrm>
          <a:prstGeom prst="rect">
            <a:avLst/>
          </a:prstGeom>
          <a:noFill/>
        </p:spPr>
        <p:txBody>
          <a:bodyPr wrap="square" rtlCol="0">
            <a:spAutoFit/>
          </a:bodyPr>
          <a:lstStyle/>
          <a:p>
            <a:pPr algn="ctr"/>
            <a:r>
              <a:rPr lang="en-US" altLang="zh-CN" sz="4000" dirty="0"/>
              <a:t>How do molecules </a:t>
            </a:r>
            <a:r>
              <a:rPr lang="en-US" altLang="zh-CN" sz="4000" b="1" dirty="0"/>
              <a:t>move to </a:t>
            </a:r>
            <a:r>
              <a:rPr lang="en-US" altLang="zh-CN" sz="4000" dirty="0"/>
              <a:t>the location of the chemical change? </a:t>
            </a:r>
            <a:endParaRPr lang="zh-CN" altLang="zh-CN" sz="4000" dirty="0"/>
          </a:p>
        </p:txBody>
      </p:sp>
      <p:sp>
        <p:nvSpPr>
          <p:cNvPr id="9" name="to"/>
          <p:cNvSpPr txBox="1"/>
          <p:nvPr/>
        </p:nvSpPr>
        <p:spPr>
          <a:xfrm>
            <a:off x="4610637" y="3920966"/>
            <a:ext cx="4237149" cy="2554545"/>
          </a:xfrm>
          <a:prstGeom prst="rect">
            <a:avLst/>
          </a:prstGeom>
          <a:noFill/>
        </p:spPr>
        <p:txBody>
          <a:bodyPr wrap="square" rtlCol="0">
            <a:spAutoFit/>
          </a:bodyPr>
          <a:lstStyle/>
          <a:p>
            <a:pPr algn="ctr"/>
            <a:r>
              <a:rPr lang="en-US" altLang="zh-CN" sz="4000"/>
              <a:t>How do molecules </a:t>
            </a:r>
            <a:r>
              <a:rPr lang="en-US" altLang="zh-CN" sz="4000" b="1"/>
              <a:t>move away from</a:t>
            </a:r>
            <a:r>
              <a:rPr lang="en-US" altLang="zh-CN" sz="4000"/>
              <a:t> the location of the chemical change?</a:t>
            </a:r>
            <a:r>
              <a:rPr lang="en-US" altLang="en-US" sz="4000"/>
              <a:t> </a:t>
            </a:r>
            <a:endParaRPr lang="en-US" altLang="en-US" sz="4000" dirty="0"/>
          </a:p>
        </p:txBody>
      </p:sp>
      <p:pic>
        <p:nvPicPr>
          <p:cNvPr id="12" name="arrows"/>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0995" y="925855"/>
            <a:ext cx="3627150" cy="546349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97596" y="156414"/>
            <a:ext cx="7626081" cy="769441"/>
          </a:xfrm>
          <a:prstGeom prst="rect">
            <a:avLst/>
          </a:prstGeom>
          <a:solidFill>
            <a:schemeClr val="tx2">
              <a:lumMod val="40000"/>
              <a:lumOff val="60000"/>
            </a:schemeClr>
          </a:solidFill>
        </p:spPr>
        <p:txBody>
          <a:bodyPr wrap="none" rtlCol="0">
            <a:spAutoFit/>
          </a:bodyPr>
          <a:lstStyle/>
          <a:p>
            <a:r>
              <a:rPr lang="en-US" sz="4400" dirty="0">
                <a:solidFill>
                  <a:prstClr val="black"/>
                </a:solidFill>
              </a:rPr>
              <a:t>The </a:t>
            </a:r>
            <a:r>
              <a:rPr lang="en-US" sz="4400" dirty="0"/>
              <a:t>Matter</a:t>
            </a:r>
            <a:r>
              <a:rPr lang="en-US" sz="4400" dirty="0">
                <a:solidFill>
                  <a:srgbClr val="FF0000"/>
                </a:solidFill>
              </a:rPr>
              <a:t> </a:t>
            </a:r>
            <a:r>
              <a:rPr lang="en-US" sz="4400" dirty="0">
                <a:solidFill>
                  <a:prstClr val="black"/>
                </a:solidFill>
              </a:rPr>
              <a:t>Movement Question</a:t>
            </a:r>
          </a:p>
        </p:txBody>
      </p:sp>
      <p:sp>
        <p:nvSpPr>
          <p:cNvPr id="2" name="Slide Number Placeholder 1">
            <a:extLst>
              <a:ext uri="{FF2B5EF4-FFF2-40B4-BE49-F238E27FC236}">
                <a16:creationId xmlns:a16="http://schemas.microsoft.com/office/drawing/2014/main" id="{12201D2F-2381-4456-B624-3F7FB5BB044E}"/>
              </a:ext>
            </a:extLst>
          </p:cNvPr>
          <p:cNvSpPr>
            <a:spLocks noGrp="1"/>
          </p:cNvSpPr>
          <p:nvPr>
            <p:ph type="sldNum" sz="quarter" idx="12"/>
          </p:nvPr>
        </p:nvSpPr>
        <p:spPr/>
        <p:txBody>
          <a:bodyPr/>
          <a:lstStyle/>
          <a:p>
            <a:fld id="{D3A1C050-F6FE-0E43-A9D0-F8EEADE3D1E4}" type="slidenum">
              <a:rPr lang="en-US" smtClean="0"/>
              <a:pPr/>
              <a:t>6</a:t>
            </a:fld>
            <a:endParaRPr lang="en-US"/>
          </a:p>
        </p:txBody>
      </p:sp>
    </p:spTree>
    <p:extLst>
      <p:ext uri="{BB962C8B-B14F-4D97-AF65-F5344CB8AC3E}">
        <p14:creationId xmlns:p14="http://schemas.microsoft.com/office/powerpoint/2010/main" val="9240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0" presetClass="entr" presetSubtype="0" fill="hold" nodeType="with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5446" y="1665570"/>
            <a:ext cx="3298589" cy="49790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9" name="Table 28"/>
          <p:cNvGraphicFramePr>
            <a:graphicFrameLocks noGrp="1"/>
          </p:cNvGraphicFramePr>
          <p:nvPr>
            <p:extLst>
              <p:ext uri="{D42A27DB-BD31-4B8C-83A1-F6EECF244321}">
                <p14:modId xmlns:p14="http://schemas.microsoft.com/office/powerpoint/2010/main" val="2841368592"/>
              </p:ext>
            </p:extLst>
          </p:nvPr>
        </p:nvGraphicFramePr>
        <p:xfrm>
          <a:off x="4881163" y="1625669"/>
          <a:ext cx="3841725" cy="4775130"/>
        </p:xfrm>
        <a:graphic>
          <a:graphicData uri="http://schemas.openxmlformats.org/drawingml/2006/table">
            <a:tbl>
              <a:tblPr firstRow="1" bandRow="1">
                <a:tableStyleId>{5940675A-B579-460E-94D1-54222C63F5DA}</a:tableStyleId>
              </a:tblPr>
              <a:tblGrid>
                <a:gridCol w="2490395">
                  <a:extLst>
                    <a:ext uri="{9D8B030D-6E8A-4147-A177-3AD203B41FA5}">
                      <a16:colId xmlns:a16="http://schemas.microsoft.com/office/drawing/2014/main" val="20000"/>
                    </a:ext>
                  </a:extLst>
                </a:gridCol>
                <a:gridCol w="1351330">
                  <a:extLst>
                    <a:ext uri="{9D8B030D-6E8A-4147-A177-3AD203B41FA5}">
                      <a16:colId xmlns:a16="http://schemas.microsoft.com/office/drawing/2014/main" val="20001"/>
                    </a:ext>
                  </a:extLst>
                </a:gridCol>
              </a:tblGrid>
              <a:tr h="676840">
                <a:tc>
                  <a:txBody>
                    <a:bodyPr/>
                    <a:lstStyle/>
                    <a:p>
                      <a:endParaRPr lang="en-US" sz="2400" dirty="0"/>
                    </a:p>
                  </a:txBody>
                  <a:tcPr marL="0" marR="0" marT="0" marB="0"/>
                </a:tc>
                <a:tc rowSpan="3">
                  <a:txBody>
                    <a:bodyPr/>
                    <a:lstStyle/>
                    <a:p>
                      <a:endParaRPr lang="en-US" sz="2400" dirty="0"/>
                    </a:p>
                  </a:txBody>
                  <a:tcPr marL="0" marR="0" marT="0" marB="0"/>
                </a:tc>
                <a:extLst>
                  <a:ext uri="{0D108BD9-81ED-4DB2-BD59-A6C34878D82A}">
                    <a16:rowId xmlns:a16="http://schemas.microsoft.com/office/drawing/2014/main" val="10000"/>
                  </a:ext>
                </a:extLst>
              </a:tr>
              <a:tr h="228600">
                <a:tc>
                  <a:txBody>
                    <a:bodyPr/>
                    <a:lstStyle/>
                    <a:p>
                      <a:pPr algn="ctr"/>
                      <a:r>
                        <a:rPr lang="en-US" sz="2400" dirty="0">
                          <a:solidFill>
                            <a:srgbClr val="28AAE1"/>
                          </a:solidFill>
                        </a:rPr>
                        <a:t>water</a:t>
                      </a:r>
                      <a:endParaRPr lang="en-US" sz="2400" dirty="0"/>
                    </a:p>
                  </a:txBody>
                  <a:tcPr marL="0" marR="0" marT="0" marB="0"/>
                </a:tc>
                <a:tc vMerge="1">
                  <a:txBody>
                    <a:bodyPr/>
                    <a:lstStyle/>
                    <a:p>
                      <a:endParaRPr lang="en-US" sz="2400" dirty="0"/>
                    </a:p>
                  </a:txBody>
                  <a:tcPr marL="0" marR="0" marT="0" marB="0"/>
                </a:tc>
                <a:extLst>
                  <a:ext uri="{0D108BD9-81ED-4DB2-BD59-A6C34878D82A}">
                    <a16:rowId xmlns:a16="http://schemas.microsoft.com/office/drawing/2014/main" val="10001"/>
                  </a:ext>
                </a:extLst>
              </a:tr>
              <a:tr h="656590">
                <a:tc>
                  <a:txBody>
                    <a:bodyPr/>
                    <a:lstStyle/>
                    <a:p>
                      <a:endParaRPr lang="en-US" sz="2400" dirty="0"/>
                    </a:p>
                  </a:txBody>
                  <a:tcPr marL="0" marR="0" marT="0" marB="0"/>
                </a:tc>
                <a:tc vMerge="1">
                  <a:txBody>
                    <a:bodyPr/>
                    <a:lstStyle/>
                    <a:p>
                      <a:endParaRPr lang="en-US" sz="2400" dirty="0"/>
                    </a:p>
                  </a:txBody>
                  <a:tcPr marL="0" marR="0" marT="0" marB="0"/>
                </a:tc>
                <a:extLst>
                  <a:ext uri="{0D108BD9-81ED-4DB2-BD59-A6C34878D82A}">
                    <a16:rowId xmlns:a16="http://schemas.microsoft.com/office/drawing/2014/main" val="10002"/>
                  </a:ext>
                </a:extLst>
              </a:tr>
              <a:tr h="261257">
                <a:tc>
                  <a:txBody>
                    <a:bodyPr/>
                    <a:lstStyle/>
                    <a:p>
                      <a:pPr algn="ctr"/>
                      <a:r>
                        <a:rPr lang="en-US" sz="2400" dirty="0">
                          <a:solidFill>
                            <a:srgbClr val="221F1F"/>
                          </a:solidFill>
                        </a:rPr>
                        <a:t>carbon dioxide</a:t>
                      </a:r>
                      <a:endParaRPr lang="en-US" sz="2400" dirty="0">
                        <a:solidFill>
                          <a:srgbClr val="28AAE1"/>
                        </a:solidFill>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solidFill>
                            <a:srgbClr val="3953A2"/>
                          </a:solidFill>
                        </a:rPr>
                        <a:t>oxygen</a:t>
                      </a:r>
                    </a:p>
                  </a:txBody>
                  <a:tcPr marL="0" marR="0" marT="0" marB="0"/>
                </a:tc>
                <a:extLst>
                  <a:ext uri="{0D108BD9-81ED-4DB2-BD59-A6C34878D82A}">
                    <a16:rowId xmlns:a16="http://schemas.microsoft.com/office/drawing/2014/main" val="10003"/>
                  </a:ext>
                </a:extLst>
              </a:tr>
              <a:tr h="2339340">
                <a:tc gridSpan="2">
                  <a:txBody>
                    <a:bodyPr/>
                    <a:lstStyle/>
                    <a:p>
                      <a:pPr algn="ctr"/>
                      <a:endParaRPr lang="en-US" sz="2400" dirty="0"/>
                    </a:p>
                  </a:txBody>
                  <a:tcPr marL="0" marR="0" marT="0" marB="0"/>
                </a:tc>
                <a:tc hMerge="1">
                  <a:txBody>
                    <a:bodyPr/>
                    <a:lstStyle/>
                    <a:p>
                      <a:pPr algn="ctr"/>
                      <a:endParaRPr lang="en-US" dirty="0"/>
                    </a:p>
                  </a:txBody>
                  <a:tcPr/>
                </a:tc>
                <a:extLst>
                  <a:ext uri="{0D108BD9-81ED-4DB2-BD59-A6C34878D82A}">
                    <a16:rowId xmlns:a16="http://schemas.microsoft.com/office/drawing/2014/main" val="10004"/>
                  </a:ext>
                </a:extLst>
              </a:tr>
              <a:tr h="370840">
                <a:tc gridSpan="2">
                  <a:txBody>
                    <a:bodyPr/>
                    <a:lstStyle/>
                    <a:p>
                      <a:pPr algn="ctr"/>
                      <a:r>
                        <a:rPr lang="en-US" sz="2400" dirty="0">
                          <a:solidFill>
                            <a:srgbClr val="E80A89"/>
                          </a:solidFill>
                        </a:rPr>
                        <a:t>glucose</a:t>
                      </a:r>
                    </a:p>
                  </a:txBody>
                  <a:tcPr marL="0" marR="0" marT="0" marB="0"/>
                </a:tc>
                <a:tc hMerge="1">
                  <a:txBody>
                    <a:bodyPr/>
                    <a:lstStyle/>
                    <a:p>
                      <a:pPr algn="ctr"/>
                      <a:endParaRPr lang="en-US" sz="2800" dirty="0"/>
                    </a:p>
                  </a:txBody>
                  <a:tcPr/>
                </a:tc>
                <a:extLst>
                  <a:ext uri="{0D108BD9-81ED-4DB2-BD59-A6C34878D82A}">
                    <a16:rowId xmlns:a16="http://schemas.microsoft.com/office/drawing/2014/main" val="10005"/>
                  </a:ext>
                </a:extLst>
              </a:tr>
            </a:tbl>
          </a:graphicData>
        </a:graphic>
      </p:graphicFrame>
      <p:pic>
        <p:nvPicPr>
          <p:cNvPr id="30" name="Picture 4" descr="C:\Documents and Settings\Craig Douglas\My Documents\for JJ\Systems &amp; Scale\molecules\water labeled06.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7734" y="1665570"/>
            <a:ext cx="1314292" cy="61373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741846" y="1876261"/>
            <a:ext cx="596616" cy="11316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9"/>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173855" y="2708047"/>
            <a:ext cx="1972666" cy="58118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Users\Public\Documents\Craig's Folder\for JJ\Systems &amp; Scale\molecules\glucose labeled06.5.png"/>
          <p:cNvPicPr>
            <a:picLocks noChangeAspect="1" noChangeArrowheads="1"/>
          </p:cNvPicPr>
          <p:nvPr/>
        </p:nvPicPr>
        <p:blipFill>
          <a:blip r:embed="rId7"/>
          <a:srcRect/>
          <a:stretch>
            <a:fillRect/>
          </a:stretch>
        </p:blipFill>
        <p:spPr bwMode="auto">
          <a:xfrm>
            <a:off x="5037822" y="3679659"/>
            <a:ext cx="3528408" cy="2353974"/>
          </a:xfrm>
          <a:prstGeom prst="rect">
            <a:avLst/>
          </a:prstGeom>
          <a:noFill/>
        </p:spPr>
      </p:pic>
      <p:sp>
        <p:nvSpPr>
          <p:cNvPr id="10" name="TextBox 9"/>
          <p:cNvSpPr txBox="1"/>
          <p:nvPr/>
        </p:nvSpPr>
        <p:spPr>
          <a:xfrm>
            <a:off x="243115" y="221344"/>
            <a:ext cx="8610600" cy="1200329"/>
          </a:xfrm>
          <a:prstGeom prst="rect">
            <a:avLst/>
          </a:prstGeom>
          <a:noFill/>
        </p:spPr>
        <p:txBody>
          <a:bodyPr wrap="square" rtlCol="0">
            <a:spAutoFit/>
          </a:bodyPr>
          <a:lstStyle/>
          <a:p>
            <a:pPr algn="ctr"/>
            <a:r>
              <a:rPr lang="en-US" sz="3600" b="1" u="sng" dirty="0">
                <a:solidFill>
                  <a:prstClr val="black"/>
                </a:solidFill>
              </a:rPr>
              <a:t>Which</a:t>
            </a:r>
            <a:r>
              <a:rPr lang="en-US" sz="3600" dirty="0">
                <a:solidFill>
                  <a:prstClr val="black"/>
                </a:solidFill>
              </a:rPr>
              <a:t> atoms and molecules move during cellular respiration?</a:t>
            </a:r>
            <a:endParaRPr lang="en-US" sz="4800" dirty="0">
              <a:solidFill>
                <a:prstClr val="black"/>
              </a:solidFill>
            </a:endParaRPr>
          </a:p>
        </p:txBody>
      </p:sp>
      <p:sp>
        <p:nvSpPr>
          <p:cNvPr id="2" name="Slide Number Placeholder 1">
            <a:extLst>
              <a:ext uri="{FF2B5EF4-FFF2-40B4-BE49-F238E27FC236}">
                <a16:creationId xmlns:a16="http://schemas.microsoft.com/office/drawing/2014/main" id="{5AA31AC8-C7C9-4A30-9F32-B2CE59DCF9FF}"/>
              </a:ext>
            </a:extLst>
          </p:cNvPr>
          <p:cNvSpPr>
            <a:spLocks noGrp="1"/>
          </p:cNvSpPr>
          <p:nvPr>
            <p:ph type="sldNum" sz="quarter" idx="12"/>
          </p:nvPr>
        </p:nvSpPr>
        <p:spPr/>
        <p:txBody>
          <a:bodyPr/>
          <a:lstStyle/>
          <a:p>
            <a:fld id="{D3A1C050-F6FE-0E43-A9D0-F8EEADE3D1E4}" type="slidenum">
              <a:rPr lang="en-US" smtClean="0"/>
              <a:pPr/>
              <a:t>7</a:t>
            </a:fld>
            <a:endParaRPr lang="en-US"/>
          </a:p>
        </p:txBody>
      </p:sp>
    </p:spTree>
    <p:extLst>
      <p:ext uri="{BB962C8B-B14F-4D97-AF65-F5344CB8AC3E}">
        <p14:creationId xmlns:p14="http://schemas.microsoft.com/office/powerpoint/2010/main" val="393847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otato"/>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1964" y="1421795"/>
            <a:ext cx="3298589" cy="4979004"/>
          </a:xfrm>
          <a:prstGeom prst="rect">
            <a:avLst/>
          </a:prstGeom>
          <a:noFill/>
          <a:extLst>
            <a:ext uri="{909E8E84-426E-40DD-AFC4-6F175D3DCCD1}">
              <a14:hiddenFill xmlns:a14="http://schemas.microsoft.com/office/drawing/2010/main">
                <a:solidFill>
                  <a:srgbClr val="FFFFFF"/>
                </a:solidFill>
              </a14:hiddenFill>
            </a:ext>
          </a:extLst>
        </p:spPr>
      </p:pic>
      <p:pic>
        <p:nvPicPr>
          <p:cNvPr id="30" name="arrows"/>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8836" y="1437357"/>
            <a:ext cx="3284842" cy="494788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C:\Users\Public\Documents\Craig's Folder\for JJ\Systems &amp; Scale\molecules\glucose labeled06.5.png"/>
          <p:cNvPicPr>
            <a:picLocks noChangeAspect="1" noChangeArrowheads="1"/>
          </p:cNvPicPr>
          <p:nvPr/>
        </p:nvPicPr>
        <p:blipFill>
          <a:blip r:embed="rId5"/>
          <a:srcRect/>
          <a:stretch>
            <a:fillRect/>
          </a:stretch>
        </p:blipFill>
        <p:spPr bwMode="auto">
          <a:xfrm>
            <a:off x="1211473" y="2782651"/>
            <a:ext cx="759317" cy="506578"/>
          </a:xfrm>
          <a:prstGeom prst="rect">
            <a:avLst/>
          </a:prstGeom>
          <a:noFill/>
        </p:spPr>
      </p:pic>
      <p:pic>
        <p:nvPicPr>
          <p:cNvPr id="52" name="Picture 2" descr="C:\Users\Public\Documents\Craig's Folder\for JJ\Systems &amp; Scale\molecules\glucose labeled06.5.png"/>
          <p:cNvPicPr>
            <a:picLocks noChangeAspect="1" noChangeArrowheads="1"/>
          </p:cNvPicPr>
          <p:nvPr/>
        </p:nvPicPr>
        <p:blipFill>
          <a:blip r:embed="rId5"/>
          <a:srcRect/>
          <a:stretch>
            <a:fillRect/>
          </a:stretch>
        </p:blipFill>
        <p:spPr bwMode="auto">
          <a:xfrm>
            <a:off x="1211473" y="2782651"/>
            <a:ext cx="759317" cy="506578"/>
          </a:xfrm>
          <a:prstGeom prst="rect">
            <a:avLst/>
          </a:prstGeom>
          <a:noFill/>
        </p:spPr>
      </p:pic>
      <p:pic>
        <p:nvPicPr>
          <p:cNvPr id="3074" name="cell" descr="C:\Documents and Settings\Craig Douglas\My Documents\for JJ\Visual Teaching Tools\Plant\Potato cel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6529" y="2169000"/>
            <a:ext cx="2180687" cy="2180688"/>
          </a:xfrm>
          <a:prstGeom prst="rect">
            <a:avLst/>
          </a:prstGeom>
          <a:noFill/>
          <a:extLst>
            <a:ext uri="{909E8E84-426E-40DD-AFC4-6F175D3DCCD1}">
              <a14:hiddenFill xmlns:a14="http://schemas.microsoft.com/office/drawing/2010/main">
                <a:solidFill>
                  <a:srgbClr val="FFFFFF"/>
                </a:solidFill>
              </a14:hiddenFill>
            </a:ext>
          </a:extLst>
        </p:spPr>
      </p:pic>
      <p:pic>
        <p:nvPicPr>
          <p:cNvPr id="49" name="h2o" descr="C:\Documents and Settings\Craig Douglas\My Documents\for JJ\Systems &amp; Scale\molecules\water labeled06.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1553" y="3432007"/>
            <a:ext cx="289135" cy="135016"/>
          </a:xfrm>
          <a:prstGeom prst="rect">
            <a:avLst/>
          </a:prstGeom>
          <a:noFill/>
          <a:extLst>
            <a:ext uri="{909E8E84-426E-40DD-AFC4-6F175D3DCCD1}">
              <a14:hiddenFill xmlns:a14="http://schemas.microsoft.com/office/drawing/2010/main">
                <a:solidFill>
                  <a:srgbClr val="FFFFFF"/>
                </a:solidFill>
              </a14:hiddenFill>
            </a:ext>
          </a:extLst>
        </p:spPr>
      </p:pic>
      <p:sp>
        <p:nvSpPr>
          <p:cNvPr id="25" name="Oval 24"/>
          <p:cNvSpPr/>
          <p:nvPr/>
        </p:nvSpPr>
        <p:spPr>
          <a:xfrm>
            <a:off x="2642036" y="2167921"/>
            <a:ext cx="2167128" cy="2184259"/>
          </a:xfrm>
          <a:prstGeom prst="ellipse">
            <a:avLst/>
          </a:prstGeom>
          <a:gradFill>
            <a:gsLst>
              <a:gs pos="0">
                <a:schemeClr val="accent2">
                  <a:lumMod val="50000"/>
                </a:schemeClr>
              </a:gs>
              <a:gs pos="100000">
                <a:schemeClr val="accent2">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32" name="o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529673" y="3359304"/>
            <a:ext cx="122921" cy="233143"/>
          </a:xfrm>
          <a:prstGeom prst="rect">
            <a:avLst/>
          </a:prstGeom>
          <a:noFill/>
          <a:extLst>
            <a:ext uri="{909E8E84-426E-40DD-AFC4-6F175D3DCCD1}">
              <a14:hiddenFill xmlns:a14="http://schemas.microsoft.com/office/drawing/2010/main">
                <a:solidFill>
                  <a:srgbClr val="FFFFFF"/>
                </a:solidFill>
              </a14:hiddenFill>
            </a:ext>
          </a:extLst>
        </p:spPr>
      </p:pic>
      <p:pic>
        <p:nvPicPr>
          <p:cNvPr id="33" name="co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090056" y="3552862"/>
            <a:ext cx="430378" cy="126797"/>
          </a:xfrm>
          <a:prstGeom prst="rect">
            <a:avLst/>
          </a:prstGeom>
          <a:noFill/>
          <a:extLst>
            <a:ext uri="{909E8E84-426E-40DD-AFC4-6F175D3DCCD1}">
              <a14:hiddenFill xmlns:a14="http://schemas.microsoft.com/office/drawing/2010/main">
                <a:solidFill>
                  <a:srgbClr val="FFFFFF"/>
                </a:solidFill>
              </a14:hiddenFill>
            </a:ext>
          </a:extLst>
        </p:spPr>
      </p:pic>
      <p:pic>
        <p:nvPicPr>
          <p:cNvPr id="44" name="o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529672" y="3359304"/>
            <a:ext cx="122921" cy="233143"/>
          </a:xfrm>
          <a:prstGeom prst="rect">
            <a:avLst/>
          </a:prstGeom>
          <a:noFill/>
          <a:extLst>
            <a:ext uri="{909E8E84-426E-40DD-AFC4-6F175D3DCCD1}">
              <a14:hiddenFill xmlns:a14="http://schemas.microsoft.com/office/drawing/2010/main">
                <a:solidFill>
                  <a:srgbClr val="FFFFFF"/>
                </a:solidFill>
              </a14:hiddenFill>
            </a:ext>
          </a:extLst>
        </p:spPr>
      </p:pic>
      <p:pic>
        <p:nvPicPr>
          <p:cNvPr id="45" name="co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090055" y="3552862"/>
            <a:ext cx="430378" cy="126797"/>
          </a:xfrm>
          <a:prstGeom prst="rect">
            <a:avLst/>
          </a:prstGeom>
          <a:noFill/>
          <a:extLst>
            <a:ext uri="{909E8E84-426E-40DD-AFC4-6F175D3DCCD1}">
              <a14:hiddenFill xmlns:a14="http://schemas.microsoft.com/office/drawing/2010/main">
                <a:solidFill>
                  <a:srgbClr val="FFFFFF"/>
                </a:solidFill>
              </a14:hiddenFill>
            </a:ext>
          </a:extLst>
        </p:spPr>
      </p:pic>
      <p:pic>
        <p:nvPicPr>
          <p:cNvPr id="48" name="h2o" descr="C:\Documents and Settings\Craig Douglas\My Documents\for JJ\Systems &amp; Scale\molecules\water labeled06.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0676" y="3432007"/>
            <a:ext cx="289135" cy="1350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 name="Table 36"/>
          <p:cNvGraphicFramePr>
            <a:graphicFrameLocks noGrp="1"/>
          </p:cNvGraphicFramePr>
          <p:nvPr>
            <p:extLst>
              <p:ext uri="{D42A27DB-BD31-4B8C-83A1-F6EECF244321}">
                <p14:modId xmlns:p14="http://schemas.microsoft.com/office/powerpoint/2010/main" val="4288114603"/>
              </p:ext>
            </p:extLst>
          </p:nvPr>
        </p:nvGraphicFramePr>
        <p:xfrm>
          <a:off x="4881163" y="1625669"/>
          <a:ext cx="3841725" cy="4775130"/>
        </p:xfrm>
        <a:graphic>
          <a:graphicData uri="http://schemas.openxmlformats.org/drawingml/2006/table">
            <a:tbl>
              <a:tblPr firstRow="1" bandRow="1">
                <a:tableStyleId>{5940675A-B579-460E-94D1-54222C63F5DA}</a:tableStyleId>
              </a:tblPr>
              <a:tblGrid>
                <a:gridCol w="2490395">
                  <a:extLst>
                    <a:ext uri="{9D8B030D-6E8A-4147-A177-3AD203B41FA5}">
                      <a16:colId xmlns:a16="http://schemas.microsoft.com/office/drawing/2014/main" val="20000"/>
                    </a:ext>
                  </a:extLst>
                </a:gridCol>
                <a:gridCol w="1351330">
                  <a:extLst>
                    <a:ext uri="{9D8B030D-6E8A-4147-A177-3AD203B41FA5}">
                      <a16:colId xmlns:a16="http://schemas.microsoft.com/office/drawing/2014/main" val="20001"/>
                    </a:ext>
                  </a:extLst>
                </a:gridCol>
              </a:tblGrid>
              <a:tr h="676840">
                <a:tc>
                  <a:txBody>
                    <a:bodyPr/>
                    <a:lstStyle/>
                    <a:p>
                      <a:endParaRPr lang="en-US" sz="2400" dirty="0"/>
                    </a:p>
                  </a:txBody>
                  <a:tcPr marL="0" marR="0" marT="0" marB="0"/>
                </a:tc>
                <a:tc rowSpan="3">
                  <a:txBody>
                    <a:bodyPr/>
                    <a:lstStyle/>
                    <a:p>
                      <a:endParaRPr lang="en-US" sz="2400" dirty="0"/>
                    </a:p>
                  </a:txBody>
                  <a:tcPr marL="0" marR="0" marT="0" marB="0"/>
                </a:tc>
                <a:extLst>
                  <a:ext uri="{0D108BD9-81ED-4DB2-BD59-A6C34878D82A}">
                    <a16:rowId xmlns:a16="http://schemas.microsoft.com/office/drawing/2014/main" val="10000"/>
                  </a:ext>
                </a:extLst>
              </a:tr>
              <a:tr h="228600">
                <a:tc>
                  <a:txBody>
                    <a:bodyPr/>
                    <a:lstStyle/>
                    <a:p>
                      <a:pPr algn="ctr"/>
                      <a:r>
                        <a:rPr lang="en-US" sz="2400" dirty="0">
                          <a:solidFill>
                            <a:srgbClr val="28AAE1"/>
                          </a:solidFill>
                        </a:rPr>
                        <a:t>water</a:t>
                      </a:r>
                      <a:endParaRPr lang="en-US" sz="2400" dirty="0"/>
                    </a:p>
                  </a:txBody>
                  <a:tcPr marL="0" marR="0" marT="0" marB="0"/>
                </a:tc>
                <a:tc vMerge="1">
                  <a:txBody>
                    <a:bodyPr/>
                    <a:lstStyle/>
                    <a:p>
                      <a:endParaRPr lang="en-US" sz="2400" dirty="0"/>
                    </a:p>
                  </a:txBody>
                  <a:tcPr marL="0" marR="0" marT="0" marB="0"/>
                </a:tc>
                <a:extLst>
                  <a:ext uri="{0D108BD9-81ED-4DB2-BD59-A6C34878D82A}">
                    <a16:rowId xmlns:a16="http://schemas.microsoft.com/office/drawing/2014/main" val="10001"/>
                  </a:ext>
                </a:extLst>
              </a:tr>
              <a:tr h="656590">
                <a:tc>
                  <a:txBody>
                    <a:bodyPr/>
                    <a:lstStyle/>
                    <a:p>
                      <a:endParaRPr lang="en-US" sz="2400" dirty="0"/>
                    </a:p>
                  </a:txBody>
                  <a:tcPr marL="0" marR="0" marT="0" marB="0"/>
                </a:tc>
                <a:tc vMerge="1">
                  <a:txBody>
                    <a:bodyPr/>
                    <a:lstStyle/>
                    <a:p>
                      <a:endParaRPr lang="en-US" sz="2400" dirty="0"/>
                    </a:p>
                  </a:txBody>
                  <a:tcPr marL="0" marR="0" marT="0" marB="0"/>
                </a:tc>
                <a:extLst>
                  <a:ext uri="{0D108BD9-81ED-4DB2-BD59-A6C34878D82A}">
                    <a16:rowId xmlns:a16="http://schemas.microsoft.com/office/drawing/2014/main" val="10002"/>
                  </a:ext>
                </a:extLst>
              </a:tr>
              <a:tr h="261257">
                <a:tc>
                  <a:txBody>
                    <a:bodyPr/>
                    <a:lstStyle/>
                    <a:p>
                      <a:pPr algn="ctr"/>
                      <a:r>
                        <a:rPr lang="en-US" sz="2400" dirty="0">
                          <a:solidFill>
                            <a:srgbClr val="221F1F"/>
                          </a:solidFill>
                        </a:rPr>
                        <a:t>carbon dioxide</a:t>
                      </a:r>
                      <a:endParaRPr lang="en-US" sz="2400" dirty="0">
                        <a:solidFill>
                          <a:srgbClr val="28AAE1"/>
                        </a:solidFill>
                      </a:endParaRPr>
                    </a:p>
                  </a:txBody>
                  <a:tcPr marL="0" marR="0"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a:solidFill>
                            <a:srgbClr val="3953A2"/>
                          </a:solidFill>
                        </a:rPr>
                        <a:t>oxygen</a:t>
                      </a:r>
                    </a:p>
                  </a:txBody>
                  <a:tcPr marL="0" marR="0" marT="0" marB="0"/>
                </a:tc>
                <a:extLst>
                  <a:ext uri="{0D108BD9-81ED-4DB2-BD59-A6C34878D82A}">
                    <a16:rowId xmlns:a16="http://schemas.microsoft.com/office/drawing/2014/main" val="10003"/>
                  </a:ext>
                </a:extLst>
              </a:tr>
              <a:tr h="2339340">
                <a:tc gridSpan="2">
                  <a:txBody>
                    <a:bodyPr/>
                    <a:lstStyle/>
                    <a:p>
                      <a:pPr algn="ctr"/>
                      <a:endParaRPr lang="en-US" sz="2400" dirty="0"/>
                    </a:p>
                  </a:txBody>
                  <a:tcPr marL="0" marR="0" marT="0" marB="0"/>
                </a:tc>
                <a:tc hMerge="1">
                  <a:txBody>
                    <a:bodyPr/>
                    <a:lstStyle/>
                    <a:p>
                      <a:pPr algn="ctr"/>
                      <a:endParaRPr lang="en-US" dirty="0"/>
                    </a:p>
                  </a:txBody>
                  <a:tcPr/>
                </a:tc>
                <a:extLst>
                  <a:ext uri="{0D108BD9-81ED-4DB2-BD59-A6C34878D82A}">
                    <a16:rowId xmlns:a16="http://schemas.microsoft.com/office/drawing/2014/main" val="10004"/>
                  </a:ext>
                </a:extLst>
              </a:tr>
              <a:tr h="370840">
                <a:tc gridSpan="2">
                  <a:txBody>
                    <a:bodyPr/>
                    <a:lstStyle/>
                    <a:p>
                      <a:pPr algn="ctr"/>
                      <a:r>
                        <a:rPr lang="en-US" sz="2400" dirty="0">
                          <a:solidFill>
                            <a:srgbClr val="E80A89"/>
                          </a:solidFill>
                        </a:rPr>
                        <a:t>glucose</a:t>
                      </a:r>
                    </a:p>
                  </a:txBody>
                  <a:tcPr marL="0" marR="0" marT="0" marB="0"/>
                </a:tc>
                <a:tc hMerge="1">
                  <a:txBody>
                    <a:bodyPr/>
                    <a:lstStyle/>
                    <a:p>
                      <a:pPr algn="ctr"/>
                      <a:endParaRPr lang="en-US" sz="2800" dirty="0"/>
                    </a:p>
                  </a:txBody>
                  <a:tcPr/>
                </a:tc>
                <a:extLst>
                  <a:ext uri="{0D108BD9-81ED-4DB2-BD59-A6C34878D82A}">
                    <a16:rowId xmlns:a16="http://schemas.microsoft.com/office/drawing/2014/main" val="10005"/>
                  </a:ext>
                </a:extLst>
              </a:tr>
            </a:tbl>
          </a:graphicData>
        </a:graphic>
      </p:graphicFrame>
      <p:pic>
        <p:nvPicPr>
          <p:cNvPr id="38" name="Picture 4" descr="C:\Documents and Settings\Craig Douglas\My Documents\for JJ\Systems &amp; Scale\molecules\water labeled06.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7734" y="1665570"/>
            <a:ext cx="1314292" cy="61373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741846" y="1876261"/>
            <a:ext cx="596616" cy="11316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9"/>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5173855" y="2708047"/>
            <a:ext cx="1972666" cy="58118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Users\Public\Documents\Craig's Folder\for JJ\Systems &amp; Scale\molecules\glucose labeled06.5.png"/>
          <p:cNvPicPr>
            <a:picLocks noChangeAspect="1" noChangeArrowheads="1"/>
          </p:cNvPicPr>
          <p:nvPr/>
        </p:nvPicPr>
        <p:blipFill>
          <a:blip r:embed="rId5"/>
          <a:srcRect/>
          <a:stretch>
            <a:fillRect/>
          </a:stretch>
        </p:blipFill>
        <p:spPr bwMode="auto">
          <a:xfrm>
            <a:off x="5037822" y="3679659"/>
            <a:ext cx="3528408" cy="2353974"/>
          </a:xfrm>
          <a:prstGeom prst="rect">
            <a:avLst/>
          </a:prstGeom>
          <a:noFill/>
        </p:spPr>
      </p:pic>
      <p:sp>
        <p:nvSpPr>
          <p:cNvPr id="22" name="TextBox 21"/>
          <p:cNvSpPr txBox="1"/>
          <p:nvPr/>
        </p:nvSpPr>
        <p:spPr>
          <a:xfrm>
            <a:off x="243115" y="221344"/>
            <a:ext cx="8610600" cy="1200329"/>
          </a:xfrm>
          <a:prstGeom prst="rect">
            <a:avLst/>
          </a:prstGeom>
          <a:noFill/>
        </p:spPr>
        <p:txBody>
          <a:bodyPr wrap="square" rtlCol="0">
            <a:spAutoFit/>
          </a:bodyPr>
          <a:lstStyle/>
          <a:p>
            <a:pPr algn="ctr"/>
            <a:r>
              <a:rPr lang="en-US" sz="3300" b="1" u="sng" dirty="0">
                <a:solidFill>
                  <a:prstClr val="black"/>
                </a:solidFill>
              </a:rPr>
              <a:t>How</a:t>
            </a:r>
            <a:r>
              <a:rPr lang="en-US" sz="3300" dirty="0">
                <a:solidFill>
                  <a:prstClr val="black"/>
                </a:solidFill>
              </a:rPr>
              <a:t> </a:t>
            </a:r>
            <a:r>
              <a:rPr lang="en-US" sz="3600" dirty="0"/>
              <a:t>do glucose, oxygen, water, and carbon dioxide move through the potato?</a:t>
            </a:r>
            <a:endParaRPr lang="en-US" sz="3300" dirty="0">
              <a:solidFill>
                <a:prstClr val="black"/>
              </a:solidFill>
            </a:endParaRPr>
          </a:p>
        </p:txBody>
      </p:sp>
      <p:sp>
        <p:nvSpPr>
          <p:cNvPr id="2" name="Slide Number Placeholder 1">
            <a:extLst>
              <a:ext uri="{FF2B5EF4-FFF2-40B4-BE49-F238E27FC236}">
                <a16:creationId xmlns:a16="http://schemas.microsoft.com/office/drawing/2014/main" id="{46BFCB9A-CD00-4470-A79A-18A93B0A421A}"/>
              </a:ext>
            </a:extLst>
          </p:cNvPr>
          <p:cNvSpPr>
            <a:spLocks noGrp="1"/>
          </p:cNvSpPr>
          <p:nvPr>
            <p:ph type="sldNum" sz="quarter" idx="12"/>
          </p:nvPr>
        </p:nvSpPr>
        <p:spPr/>
        <p:txBody>
          <a:bodyPr/>
          <a:lstStyle/>
          <a:p>
            <a:fld id="{D3A1C050-F6FE-0E43-A9D0-F8EEADE3D1E4}" type="slidenum">
              <a:rPr lang="en-US" smtClean="0"/>
              <a:pPr/>
              <a:t>8</a:t>
            </a:fld>
            <a:endParaRPr lang="en-US"/>
          </a:p>
        </p:txBody>
      </p:sp>
    </p:spTree>
    <p:extLst>
      <p:ext uri="{BB962C8B-B14F-4D97-AF65-F5344CB8AC3E}">
        <p14:creationId xmlns:p14="http://schemas.microsoft.com/office/powerpoint/2010/main" val="140073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par>
                          <p:cTn id="8" fill="hold">
                            <p:stCondLst>
                              <p:cond delay="500"/>
                            </p:stCondLst>
                            <p:childTnLst>
                              <p:par>
                                <p:cTn id="9" presetID="0" presetClass="path" presetSubtype="0" fill="hold" nodeType="afterEffect">
                                  <p:stCondLst>
                                    <p:cond delay="1000"/>
                                  </p:stCondLst>
                                  <p:childTnLst>
                                    <p:animMotion origin="layout" path="M -3.61111E-6 -1.48148E-6 L -0.15434 0.04607 " pathEditMode="relative" rAng="0" ptsTypes="AA">
                                      <p:cBhvr>
                                        <p:cTn id="10" dur="2000" fill="hold"/>
                                        <p:tgtEl>
                                          <p:spTgt spid="3074"/>
                                        </p:tgtEl>
                                        <p:attrNameLst>
                                          <p:attrName>ppt_x</p:attrName>
                                          <p:attrName>ppt_y</p:attrName>
                                        </p:attrNameLst>
                                      </p:cBhvr>
                                      <p:rCtr x="-7726" y="2292"/>
                                    </p:animMotion>
                                  </p:childTnLst>
                                </p:cTn>
                              </p:par>
                              <p:par>
                                <p:cTn id="11" presetID="6" presetClass="emph" presetSubtype="0" fill="hold" nodeType="withEffect">
                                  <p:stCondLst>
                                    <p:cond delay="1000"/>
                                  </p:stCondLst>
                                  <p:childTnLst>
                                    <p:animScale>
                                      <p:cBhvr>
                                        <p:cTn id="12" dur="2000" fill="hold"/>
                                        <p:tgtEl>
                                          <p:spTgt spid="3074"/>
                                        </p:tgtEl>
                                      </p:cBhvr>
                                      <p:by x="2000" y="2000"/>
                                    </p:animScale>
                                  </p:childTnLst>
                                </p:cTn>
                              </p:par>
                              <p:par>
                                <p:cTn id="13" presetID="1" presetClass="entr" presetSubtype="0" fill="hold" grpId="3" nodeType="withEffect">
                                  <p:stCondLst>
                                    <p:cond delay="1000"/>
                                  </p:stCondLst>
                                  <p:childTnLst>
                                    <p:set>
                                      <p:cBhvr>
                                        <p:cTn id="14" dur="1" fill="hold">
                                          <p:stCondLst>
                                            <p:cond delay="0"/>
                                          </p:stCondLst>
                                        </p:cTn>
                                        <p:tgtEl>
                                          <p:spTgt spid="25"/>
                                        </p:tgtEl>
                                        <p:attrNameLst>
                                          <p:attrName>style.visibility</p:attrName>
                                        </p:attrNameLst>
                                      </p:cBhvr>
                                      <p:to>
                                        <p:strVal val="visible"/>
                                      </p:to>
                                    </p:set>
                                  </p:childTnLst>
                                </p:cTn>
                              </p:par>
                              <p:par>
                                <p:cTn id="15" presetID="0" presetClass="path" presetSubtype="0" fill="hold" grpId="0" nodeType="withEffect">
                                  <p:stCondLst>
                                    <p:cond delay="1000"/>
                                  </p:stCondLst>
                                  <p:childTnLst>
                                    <p:animMotion origin="layout" path="M -1.66667E-6 -2.96296E-6 L -0.15521 0.04584 " pathEditMode="relative" rAng="0" ptsTypes="AA">
                                      <p:cBhvr>
                                        <p:cTn id="16" dur="2000" fill="hold"/>
                                        <p:tgtEl>
                                          <p:spTgt spid="25"/>
                                        </p:tgtEl>
                                        <p:attrNameLst>
                                          <p:attrName>ppt_x</p:attrName>
                                          <p:attrName>ppt_y</p:attrName>
                                        </p:attrNameLst>
                                      </p:cBhvr>
                                      <p:rCtr x="-7760" y="2292"/>
                                    </p:animMotion>
                                  </p:childTnLst>
                                </p:cTn>
                              </p:par>
                              <p:par>
                                <p:cTn id="17" presetID="6" presetClass="emph" presetSubtype="0" fill="hold" grpId="1" nodeType="withEffect">
                                  <p:stCondLst>
                                    <p:cond delay="1000"/>
                                  </p:stCondLst>
                                  <p:childTnLst>
                                    <p:animScale>
                                      <p:cBhvr>
                                        <p:cTn id="18" dur="2000" fill="hold"/>
                                        <p:tgtEl>
                                          <p:spTgt spid="25"/>
                                        </p:tgtEl>
                                      </p:cBhvr>
                                      <p:by x="2000" y="2000"/>
                                    </p:animScale>
                                  </p:childTnLst>
                                </p:cTn>
                              </p:par>
                              <p:par>
                                <p:cTn id="19" presetID="10" presetClass="entr" presetSubtype="0" fill="hold" grpId="2" nodeType="withEffect">
                                  <p:stCondLst>
                                    <p:cond delay="100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500"/>
                                        <p:tgtEl>
                                          <p:spTgt spid="25"/>
                                        </p:tgtEl>
                                      </p:cBhvr>
                                    </p:animEffect>
                                  </p:childTnLst>
                                </p:cTn>
                              </p:par>
                              <p:par>
                                <p:cTn id="22" presetID="10" presetClass="exit" presetSubtype="0" fill="hold" nodeType="withEffect">
                                  <p:stCondLst>
                                    <p:cond delay="2500"/>
                                  </p:stCondLst>
                                  <p:childTnLst>
                                    <p:animEffect transition="out" filter="fade">
                                      <p:cBhvr>
                                        <p:cTn id="23" dur="500"/>
                                        <p:tgtEl>
                                          <p:spTgt spid="3074"/>
                                        </p:tgtEl>
                                      </p:cBhvr>
                                    </p:animEffect>
                                    <p:set>
                                      <p:cBhvr>
                                        <p:cTn id="24" dur="1" fill="hold">
                                          <p:stCondLst>
                                            <p:cond delay="499"/>
                                          </p:stCondLst>
                                        </p:cTn>
                                        <p:tgtEl>
                                          <p:spTgt spid="3074"/>
                                        </p:tgtEl>
                                        <p:attrNameLst>
                                          <p:attrName>style.visibility</p:attrName>
                                        </p:attrNameLst>
                                      </p:cBhvr>
                                      <p:to>
                                        <p:strVal val="hidden"/>
                                      </p:to>
                                    </p:set>
                                  </p:childTnLst>
                                </p:cTn>
                              </p:par>
                            </p:childTnLst>
                          </p:cTn>
                        </p:par>
                        <p:par>
                          <p:cTn id="25" fill="hold">
                            <p:stCondLst>
                              <p:cond delay="3500"/>
                            </p:stCondLst>
                            <p:childTnLst>
                              <p:par>
                                <p:cTn id="26" presetID="10" presetClass="entr" presetSubtype="0"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par>
                          <p:cTn id="29" fill="hold">
                            <p:stCondLst>
                              <p:cond delay="4000"/>
                            </p:stCondLst>
                            <p:childTnLst>
                              <p:par>
                                <p:cTn id="30" presetID="1" presetClass="entr" presetSubtype="0" fill="hold" nodeType="afterEffect">
                                  <p:stCondLst>
                                    <p:cond delay="0"/>
                                  </p:stCondLst>
                                  <p:childTnLst>
                                    <p:set>
                                      <p:cBhvr>
                                        <p:cTn id="31" dur="1" fill="hold">
                                          <p:stCondLst>
                                            <p:cond delay="0"/>
                                          </p:stCondLst>
                                        </p:cTn>
                                        <p:tgtEl>
                                          <p:spTgt spid="49"/>
                                        </p:tgtEl>
                                        <p:attrNameLst>
                                          <p:attrName>style.visibility</p:attrName>
                                        </p:attrNameLst>
                                      </p:cBhvr>
                                      <p:to>
                                        <p:strVal val="visible"/>
                                      </p:to>
                                    </p:set>
                                  </p:childTnLst>
                                </p:cTn>
                              </p:par>
                              <p:par>
                                <p:cTn id="32" presetID="0" presetClass="path" presetSubtype="0" repeatCount="indefinite" fill="hold" nodeType="withEffect">
                                  <p:stCondLst>
                                    <p:cond delay="0"/>
                                  </p:stCondLst>
                                  <p:childTnLst>
                                    <p:animMotion origin="layout" path="M 1.38889E-6 4.81481E-6 C 0.00173 -0.00996 0.01354 -0.04746 0.01024 -0.0595 C 0.00694 -0.07153 -0.01146 -0.06598 -0.01997 -0.072 C -0.02847 -0.07801 -0.03056 -0.09121 -0.0408 -0.09561 C -0.05104 -0.1 -0.0684 -0.09468 -0.08142 -0.09838 C -0.09445 -0.10209 -0.11111 -0.11389 -0.11892 -0.11783 " pathEditMode="relative" rAng="0" ptsTypes="aaaaaa">
                                      <p:cBhvr>
                                        <p:cTn id="33" dur="2000" fill="hold"/>
                                        <p:tgtEl>
                                          <p:spTgt spid="49"/>
                                        </p:tgtEl>
                                        <p:attrNameLst>
                                          <p:attrName>ppt_x</p:attrName>
                                          <p:attrName>ppt_y</p:attrName>
                                        </p:attrNameLst>
                                      </p:cBhvr>
                                      <p:rCtr x="-5278" y="-5903"/>
                                    </p:animMotion>
                                  </p:childTnLst>
                                </p:cTn>
                              </p:par>
                              <p:par>
                                <p:cTn id="34" presetID="1" presetClass="entr" presetSubtype="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childTnLst>
                                </p:cTn>
                              </p:par>
                              <p:par>
                                <p:cTn id="36" presetID="0" presetClass="path" presetSubtype="0" repeatCount="indefinite" fill="hold" nodeType="withEffect">
                                  <p:stCondLst>
                                    <p:cond delay="0"/>
                                  </p:stCondLst>
                                  <p:childTnLst>
                                    <p:animMotion origin="layout" path="M -3.61111E-6 2.59259E-6 C 0.0073 -0.00255 0.03056 -0.01528 0.04358 -0.01505 C 0.0566 -0.01482 0.07118 -0.00185 0.07848 0.00162 " pathEditMode="relative" rAng="0" ptsTypes="aaa">
                                      <p:cBhvr>
                                        <p:cTn id="37" dur="2000" fill="hold"/>
                                        <p:tgtEl>
                                          <p:spTgt spid="32"/>
                                        </p:tgtEl>
                                        <p:attrNameLst>
                                          <p:attrName>ppt_x</p:attrName>
                                          <p:attrName>ppt_y</p:attrName>
                                        </p:attrNameLst>
                                      </p:cBhvr>
                                      <p:rCtr x="3924" y="-694"/>
                                    </p:animMotion>
                                  </p:childTnLst>
                                </p:cTn>
                              </p:par>
                              <p:par>
                                <p:cTn id="38" presetID="1" presetClass="entr" presetSubtype="0"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childTnLst>
                                </p:cTn>
                              </p:par>
                              <p:par>
                                <p:cTn id="40" presetID="0" presetClass="path" presetSubtype="0" repeatCount="indefinite" fill="hold" nodeType="withEffect">
                                  <p:stCondLst>
                                    <p:cond delay="0"/>
                                  </p:stCondLst>
                                  <p:childTnLst>
                                    <p:animMotion origin="layout" path="M -3.33333E-6 3.7037E-6 C -0.0059 0.00185 -0.01805 0.00949 -0.03541 0.01064 C -0.05277 0.0118 -0.08958 0.00833 -0.10382 0.00764 " pathEditMode="relative" rAng="0" ptsTypes="aaa">
                                      <p:cBhvr>
                                        <p:cTn id="41" dur="2000" fill="hold"/>
                                        <p:tgtEl>
                                          <p:spTgt spid="33"/>
                                        </p:tgtEl>
                                        <p:attrNameLst>
                                          <p:attrName>ppt_x</p:attrName>
                                          <p:attrName>ppt_y</p:attrName>
                                        </p:attrNameLst>
                                      </p:cBhvr>
                                      <p:rCtr x="-5191" y="579"/>
                                    </p:animMotion>
                                  </p:childTnLst>
                                </p:cTn>
                              </p:par>
                              <p:par>
                                <p:cTn id="42" presetID="1" presetClass="entr" presetSubtype="0" fill="hold" nodeType="withEffect">
                                  <p:stCondLst>
                                    <p:cond delay="0"/>
                                  </p:stCondLst>
                                  <p:childTnLst>
                                    <p:set>
                                      <p:cBhvr>
                                        <p:cTn id="43" dur="1" fill="hold">
                                          <p:stCondLst>
                                            <p:cond delay="0"/>
                                          </p:stCondLst>
                                        </p:cTn>
                                        <p:tgtEl>
                                          <p:spTgt spid="51"/>
                                        </p:tgtEl>
                                        <p:attrNameLst>
                                          <p:attrName>style.visibility</p:attrName>
                                        </p:attrNameLst>
                                      </p:cBhvr>
                                      <p:to>
                                        <p:strVal val="visible"/>
                                      </p:to>
                                    </p:set>
                                  </p:childTnLst>
                                </p:cTn>
                              </p:par>
                              <p:par>
                                <p:cTn id="44" presetID="0" presetClass="path" presetSubtype="0" repeatCount="indefinite" accel="50000" decel="50000" fill="hold" nodeType="withEffect">
                                  <p:stCondLst>
                                    <p:cond delay="0"/>
                                  </p:stCondLst>
                                  <p:childTnLst>
                                    <p:animMotion origin="layout" path="M 1.66667E-6 -2.59259E-6 C 0.01823 -0.00231 0.02743 0.01019 0.03906 0.0132 C 0.05069 0.01621 0.06441 0.00834 0.07031 0.01875 C 0.07621 0.02917 0.07396 0.06389 0.075 0.0757 " pathEditMode="relative" rAng="0" ptsTypes="ssss">
                                      <p:cBhvr>
                                        <p:cTn id="45" dur="2000" fill="hold"/>
                                        <p:tgtEl>
                                          <p:spTgt spid="51"/>
                                        </p:tgtEl>
                                        <p:attrNameLst>
                                          <p:attrName>ppt_x</p:attrName>
                                          <p:attrName>ppt_y</p:attrName>
                                        </p:attrNameLst>
                                      </p:cBhvr>
                                      <p:rCtr x="3802" y="3657"/>
                                    </p:animMotion>
                                  </p:childTnLst>
                                </p:cTn>
                              </p:par>
                              <p:par>
                                <p:cTn id="46" presetID="1" presetClass="entr" presetSubtype="0" fill="hold" nodeType="withEffect">
                                  <p:stCondLst>
                                    <p:cond delay="1000"/>
                                  </p:stCondLst>
                                  <p:childTnLst>
                                    <p:set>
                                      <p:cBhvr>
                                        <p:cTn id="47" dur="1" fill="hold">
                                          <p:stCondLst>
                                            <p:cond delay="0"/>
                                          </p:stCondLst>
                                        </p:cTn>
                                        <p:tgtEl>
                                          <p:spTgt spid="44"/>
                                        </p:tgtEl>
                                        <p:attrNameLst>
                                          <p:attrName>style.visibility</p:attrName>
                                        </p:attrNameLst>
                                      </p:cBhvr>
                                      <p:to>
                                        <p:strVal val="visible"/>
                                      </p:to>
                                    </p:set>
                                  </p:childTnLst>
                                </p:cTn>
                              </p:par>
                              <p:par>
                                <p:cTn id="48" presetID="0" presetClass="path" presetSubtype="0" repeatCount="indefinite" fill="hold" nodeType="withEffect">
                                  <p:stCondLst>
                                    <p:cond delay="1000"/>
                                  </p:stCondLst>
                                  <p:childTnLst>
                                    <p:animMotion origin="layout" path="M -3.61111E-6 2.59259E-6 C 0.0073 -0.00255 0.03056 -0.01528 0.04358 -0.01505 C 0.0566 -0.01482 0.07118 -0.00185 0.07848 0.00162 " pathEditMode="relative" rAng="0" ptsTypes="aaa">
                                      <p:cBhvr>
                                        <p:cTn id="49" dur="2000" fill="hold"/>
                                        <p:tgtEl>
                                          <p:spTgt spid="44"/>
                                        </p:tgtEl>
                                        <p:attrNameLst>
                                          <p:attrName>ppt_x</p:attrName>
                                          <p:attrName>ppt_y</p:attrName>
                                        </p:attrNameLst>
                                      </p:cBhvr>
                                      <p:rCtr x="3924" y="-694"/>
                                    </p:animMotion>
                                  </p:childTnLst>
                                </p:cTn>
                              </p:par>
                              <p:par>
                                <p:cTn id="50" presetID="1" presetClass="entr" presetSubtype="0" fill="hold" nodeType="withEffect">
                                  <p:stCondLst>
                                    <p:cond delay="1000"/>
                                  </p:stCondLst>
                                  <p:childTnLst>
                                    <p:set>
                                      <p:cBhvr>
                                        <p:cTn id="51" dur="1" fill="hold">
                                          <p:stCondLst>
                                            <p:cond delay="0"/>
                                          </p:stCondLst>
                                        </p:cTn>
                                        <p:tgtEl>
                                          <p:spTgt spid="45"/>
                                        </p:tgtEl>
                                        <p:attrNameLst>
                                          <p:attrName>style.visibility</p:attrName>
                                        </p:attrNameLst>
                                      </p:cBhvr>
                                      <p:to>
                                        <p:strVal val="visible"/>
                                      </p:to>
                                    </p:set>
                                  </p:childTnLst>
                                </p:cTn>
                              </p:par>
                              <p:par>
                                <p:cTn id="52" presetID="0" presetClass="path" presetSubtype="0" repeatCount="indefinite" fill="hold" nodeType="withEffect">
                                  <p:stCondLst>
                                    <p:cond delay="1000"/>
                                  </p:stCondLst>
                                  <p:childTnLst>
                                    <p:animMotion origin="layout" path="M -3.33333E-6 3.7037E-6 C -0.0059 0.00185 -0.01857 0.00879 -0.03541 0.01064 C -0.05225 0.0125 -0.0875 0.01088 -0.10121 0.01088 " pathEditMode="relative" rAng="0" ptsTypes="aaa">
                                      <p:cBhvr>
                                        <p:cTn id="53" dur="2000" fill="hold"/>
                                        <p:tgtEl>
                                          <p:spTgt spid="45"/>
                                        </p:tgtEl>
                                        <p:attrNameLst>
                                          <p:attrName>ppt_x</p:attrName>
                                          <p:attrName>ppt_y</p:attrName>
                                        </p:attrNameLst>
                                      </p:cBhvr>
                                      <p:rCtr x="-5069" y="625"/>
                                    </p:animMotion>
                                  </p:childTnLst>
                                </p:cTn>
                              </p:par>
                              <p:par>
                                <p:cTn id="54" presetID="1" presetClass="entr" presetSubtype="0" fill="hold" nodeType="withEffect">
                                  <p:stCondLst>
                                    <p:cond delay="1000"/>
                                  </p:stCondLst>
                                  <p:childTnLst>
                                    <p:set>
                                      <p:cBhvr>
                                        <p:cTn id="55" dur="1" fill="hold">
                                          <p:stCondLst>
                                            <p:cond delay="0"/>
                                          </p:stCondLst>
                                        </p:cTn>
                                        <p:tgtEl>
                                          <p:spTgt spid="48"/>
                                        </p:tgtEl>
                                        <p:attrNameLst>
                                          <p:attrName>style.visibility</p:attrName>
                                        </p:attrNameLst>
                                      </p:cBhvr>
                                      <p:to>
                                        <p:strVal val="visible"/>
                                      </p:to>
                                    </p:set>
                                  </p:childTnLst>
                                </p:cTn>
                              </p:par>
                              <p:par>
                                <p:cTn id="56" presetID="0" presetClass="path" presetSubtype="0" repeatCount="indefinite" fill="hold" nodeType="withEffect">
                                  <p:stCondLst>
                                    <p:cond delay="1000"/>
                                  </p:stCondLst>
                                  <p:childTnLst>
                                    <p:animMotion origin="layout" path="M -3.33333E-6 4.81481E-6 C 0.00174 -0.00973 0.01355 -0.0463 0.01042 -0.05811 C 0.0073 -0.06991 -0.01007 -0.06413 -0.01875 -0.07061 C -0.02743 -0.07709 -0.03194 -0.0926 -0.04166 -0.097 C -0.05139 -0.10139 -0.06423 -0.09352 -0.07708 -0.097 C -0.08993 -0.10047 -0.11007 -0.11343 -0.11875 -0.11783 " pathEditMode="relative" rAng="0" ptsTypes="aaaaaa">
                                      <p:cBhvr>
                                        <p:cTn id="57" dur="2000" fill="hold"/>
                                        <p:tgtEl>
                                          <p:spTgt spid="48"/>
                                        </p:tgtEl>
                                        <p:attrNameLst>
                                          <p:attrName>ppt_x</p:attrName>
                                          <p:attrName>ppt_y</p:attrName>
                                        </p:attrNameLst>
                                      </p:cBhvr>
                                      <p:rCtr x="-5260" y="-5903"/>
                                    </p:animMotion>
                                  </p:childTnLst>
                                </p:cTn>
                              </p:par>
                              <p:par>
                                <p:cTn id="58" presetID="1" presetClass="entr" presetSubtype="0" fill="hold" nodeType="withEffect">
                                  <p:stCondLst>
                                    <p:cond delay="1000"/>
                                  </p:stCondLst>
                                  <p:childTnLst>
                                    <p:set>
                                      <p:cBhvr>
                                        <p:cTn id="59" dur="1" fill="hold">
                                          <p:stCondLst>
                                            <p:cond delay="0"/>
                                          </p:stCondLst>
                                        </p:cTn>
                                        <p:tgtEl>
                                          <p:spTgt spid="52"/>
                                        </p:tgtEl>
                                        <p:attrNameLst>
                                          <p:attrName>style.visibility</p:attrName>
                                        </p:attrNameLst>
                                      </p:cBhvr>
                                      <p:to>
                                        <p:strVal val="visible"/>
                                      </p:to>
                                    </p:set>
                                  </p:childTnLst>
                                </p:cTn>
                              </p:par>
                              <p:par>
                                <p:cTn id="60" presetID="0" presetClass="path" presetSubtype="0" repeatCount="indefinite" accel="50000" decel="50000" fill="hold" nodeType="withEffect">
                                  <p:stCondLst>
                                    <p:cond delay="1000"/>
                                  </p:stCondLst>
                                  <p:childTnLst>
                                    <p:animMotion origin="layout" path="M 1.66667E-6 -2.59259E-6 C 0.01823 -0.00231 0.02743 0.01019 0.03906 0.0132 C 0.05069 0.01621 0.06441 0.00834 0.07031 0.01875 C 0.07621 0.02917 0.07396 0.06389 0.075 0.0757 " pathEditMode="relative" rAng="0" ptsTypes="ssss">
                                      <p:cBhvr>
                                        <p:cTn id="61" dur="2000" fill="hold"/>
                                        <p:tgtEl>
                                          <p:spTgt spid="52"/>
                                        </p:tgtEl>
                                        <p:attrNameLst>
                                          <p:attrName>ppt_x</p:attrName>
                                          <p:attrName>ppt_y</p:attrName>
                                        </p:attrNameLst>
                                      </p:cBhvr>
                                      <p:rCtr x="3802" y="36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5" grpId="2" animBg="1"/>
      <p:bldP spid="25" grpId="3"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US" dirty="0"/>
              <a:t>Matter Movement</a:t>
            </a:r>
          </a:p>
        </p:txBody>
      </p:sp>
      <p:sp>
        <p:nvSpPr>
          <p:cNvPr id="3" name="Content Placeholder 2"/>
          <p:cNvSpPr>
            <a:spLocks noGrp="1"/>
          </p:cNvSpPr>
          <p:nvPr>
            <p:ph idx="1"/>
          </p:nvPr>
        </p:nvSpPr>
        <p:spPr>
          <a:xfrm>
            <a:off x="5503719" y="1757393"/>
            <a:ext cx="3183080" cy="4654181"/>
          </a:xfrm>
        </p:spPr>
        <p:txBody>
          <a:bodyPr>
            <a:normAutofit/>
          </a:bodyPr>
          <a:lstStyle/>
          <a:p>
            <a:pPr marL="0" indent="0">
              <a:buNone/>
            </a:pPr>
            <a:r>
              <a:rPr lang="en-US" dirty="0"/>
              <a:t>Do you have:</a:t>
            </a:r>
          </a:p>
          <a:p>
            <a:r>
              <a:rPr lang="en-US" dirty="0"/>
              <a:t>an arrow showing glucose going into the plant’s cell? </a:t>
            </a:r>
          </a:p>
        </p:txBody>
      </p:sp>
      <p:sp>
        <p:nvSpPr>
          <p:cNvPr id="4" name="Slide Number Placeholder 3"/>
          <p:cNvSpPr>
            <a:spLocks noGrp="1"/>
          </p:cNvSpPr>
          <p:nvPr>
            <p:ph type="sldNum" sz="quarter" idx="12"/>
          </p:nvPr>
        </p:nvSpPr>
        <p:spPr/>
        <p:txBody>
          <a:bodyPr/>
          <a:lstStyle/>
          <a:p>
            <a:fld id="{D3A1C050-F6FE-0E43-A9D0-F8EEADE3D1E4}" type="slidenum">
              <a:rPr lang="en-US" smtClean="0"/>
              <a:pPr/>
              <a:t>9</a:t>
            </a:fld>
            <a:endParaRPr lang="en-US"/>
          </a:p>
        </p:txBody>
      </p:sp>
      <p:grpSp>
        <p:nvGrpSpPr>
          <p:cNvPr id="9" name="Group 8"/>
          <p:cNvGrpSpPr/>
          <p:nvPr/>
        </p:nvGrpSpPr>
        <p:grpSpPr>
          <a:xfrm>
            <a:off x="457200" y="1976075"/>
            <a:ext cx="4856986" cy="4435499"/>
            <a:chOff x="457200" y="1976075"/>
            <a:chExt cx="4856986" cy="4435499"/>
          </a:xfrm>
        </p:grpSpPr>
        <p:sp>
          <p:nvSpPr>
            <p:cNvPr id="5" name="TextBox 4"/>
            <p:cNvSpPr txBox="1"/>
            <p:nvPr/>
          </p:nvSpPr>
          <p:spPr>
            <a:xfrm>
              <a:off x="2173364" y="2948813"/>
              <a:ext cx="920567" cy="365839"/>
            </a:xfrm>
            <a:prstGeom prst="rect">
              <a:avLst/>
            </a:prstGeom>
            <a:noFill/>
            <a:ln>
              <a:solidFill>
                <a:schemeClr val="tx1"/>
              </a:solidFill>
            </a:ln>
          </p:spPr>
          <p:txBody>
            <a:bodyPr wrap="square" rtlCol="0">
              <a:spAutoFit/>
            </a:bodyPr>
            <a:lstStyle/>
            <a:p>
              <a:r>
                <a:rPr lang="en-US" dirty="0"/>
                <a:t>Glucose</a:t>
              </a:r>
            </a:p>
          </p:txBody>
        </p:sp>
        <p:cxnSp>
          <p:nvCxnSpPr>
            <p:cNvPr id="18" name="Curved Connector 17"/>
            <p:cNvCxnSpPr/>
            <p:nvPr/>
          </p:nvCxnSpPr>
          <p:spPr>
            <a:xfrm rot="5400000">
              <a:off x="965801" y="3235577"/>
              <a:ext cx="1943175" cy="285126"/>
            </a:xfrm>
            <a:prstGeom prst="curvedConnector3">
              <a:avLst>
                <a:gd name="adj1" fmla="val 50000"/>
              </a:avLst>
            </a:prstGeom>
            <a:ln>
              <a:solidFill>
                <a:srgbClr val="0BDB1B"/>
              </a:solidFill>
              <a:tailEnd type="arrow"/>
            </a:ln>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457200" y="1976075"/>
              <a:ext cx="4856986" cy="4435499"/>
              <a:chOff x="0" y="0"/>
              <a:chExt cx="2909569" cy="2514600"/>
            </a:xfrm>
          </p:grpSpPr>
          <p:grpSp>
            <p:nvGrpSpPr>
              <p:cNvPr id="19" name="Group 18"/>
              <p:cNvGrpSpPr/>
              <p:nvPr/>
            </p:nvGrpSpPr>
            <p:grpSpPr>
              <a:xfrm>
                <a:off x="972107" y="0"/>
                <a:ext cx="1937462" cy="2171702"/>
                <a:chOff x="923846" y="107083"/>
                <a:chExt cx="1531667" cy="1624324"/>
              </a:xfrm>
            </p:grpSpPr>
            <p:cxnSp>
              <p:nvCxnSpPr>
                <p:cNvPr id="23" name="Straight Connector 22"/>
                <p:cNvCxnSpPr/>
                <p:nvPr/>
              </p:nvCxnSpPr>
              <p:spPr>
                <a:xfrm flipH="1" flipV="1">
                  <a:off x="923846" y="791008"/>
                  <a:ext cx="786999" cy="18412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24" name="Picture 23" descr="C:\Users\Christa\Dropbox\2 CTIME2 General\2.2 Curriculum Development\2.2.2 Media and Images\1 From Craig\Graphics-Images\B&amp;W line drawings\potato plant lin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8370" y="107083"/>
                  <a:ext cx="727143" cy="1392075"/>
                </a:xfrm>
                <a:prstGeom prst="rect">
                  <a:avLst/>
                </a:prstGeom>
                <a:noFill/>
                <a:ln>
                  <a:noFill/>
                </a:ln>
              </p:spPr>
            </p:pic>
            <p:cxnSp>
              <p:nvCxnSpPr>
                <p:cNvPr id="25" name="Straight Connector 24"/>
                <p:cNvCxnSpPr/>
                <p:nvPr/>
              </p:nvCxnSpPr>
              <p:spPr>
                <a:xfrm flipH="1">
                  <a:off x="1329525" y="963814"/>
                  <a:ext cx="396886" cy="76759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0" y="914400"/>
                <a:ext cx="1600200" cy="1600200"/>
                <a:chOff x="0" y="0"/>
                <a:chExt cx="1600200" cy="1600200"/>
              </a:xfrm>
            </p:grpSpPr>
            <p:pic>
              <p:nvPicPr>
                <p:cNvPr id="21" name="Picture 20" descr="Macintosh HD:Users:kirstenedwards:Dropbox (CarbonTIME):2 CTIME2 General:2.2 Curriculum Development:2.2.2 Media and Images:1 From Craig:B&amp;W line drawings:Cells:Plants:potato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88770" cy="1591945"/>
                </a:xfrm>
                <a:prstGeom prst="rect">
                  <a:avLst/>
                </a:prstGeom>
                <a:noFill/>
                <a:ln>
                  <a:noFill/>
                </a:ln>
              </p:spPr>
            </p:pic>
            <p:sp>
              <p:nvSpPr>
                <p:cNvPr id="22" name="Oval 21"/>
                <p:cNvSpPr/>
                <p:nvPr/>
              </p:nvSpPr>
              <p:spPr>
                <a:xfrm>
                  <a:off x="0" y="0"/>
                  <a:ext cx="1600200" cy="16002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grpSp>
    </p:spTree>
    <p:extLst>
      <p:ext uri="{BB962C8B-B14F-4D97-AF65-F5344CB8AC3E}">
        <p14:creationId xmlns:p14="http://schemas.microsoft.com/office/powerpoint/2010/main" val="375716806"/>
      </p:ext>
    </p:extLst>
  </p:cSld>
  <p:clrMapOvr>
    <a:masterClrMapping/>
  </p:clrMapOvr>
</p:sld>
</file>

<file path=ppt/theme/theme1.xml><?xml version="1.0" encoding="utf-8"?>
<a:theme xmlns:a="http://schemas.openxmlformats.org/drawingml/2006/main" name="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65EACAEC64C114EA99A1E5284D54B0B" ma:contentTypeVersion="13" ma:contentTypeDescription="Create a new document." ma:contentTypeScope="" ma:versionID="888d06e1a7327c0eca90fcd536c05719">
  <xsd:schema xmlns:xsd="http://www.w3.org/2001/XMLSchema" xmlns:xs="http://www.w3.org/2001/XMLSchema" xmlns:p="http://schemas.microsoft.com/office/2006/metadata/properties" xmlns:ns2="b07244d7-9d87-4a59-9546-7a740651fd8a" xmlns:ns3="ca1d03cc-76f8-4af5-93a5-948228b22d3b" targetNamespace="http://schemas.microsoft.com/office/2006/metadata/properties" ma:root="true" ma:fieldsID="283573697d9e3f4c22376343b11c8736" ns2:_="" ns3:_="">
    <xsd:import namespace="b07244d7-9d87-4a59-9546-7a740651fd8a"/>
    <xsd:import namespace="ca1d03cc-76f8-4af5-93a5-948228b22d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7244d7-9d87-4a59-9546-7a740651fd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1d03cc-76f8-4af5-93a5-948228b22d3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98BDFA-F8BD-4DB1-92B6-CF3E3BE9FA4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3B15834-C7B2-4655-8EAE-E39BE090D353}">
  <ds:schemaRefs>
    <ds:schemaRef ds:uri="http://schemas.microsoft.com/sharepoint/v3/contenttype/forms"/>
  </ds:schemaRefs>
</ds:datastoreItem>
</file>

<file path=customXml/itemProps3.xml><?xml version="1.0" encoding="utf-8"?>
<ds:datastoreItem xmlns:ds="http://schemas.openxmlformats.org/officeDocument/2006/customXml" ds:itemID="{610FA345-DD71-4456-AFF0-EBD3D05F8BA6}"/>
</file>

<file path=docProps/app.xml><?xml version="1.0" encoding="utf-8"?>
<Properties xmlns="http://schemas.openxmlformats.org/officeDocument/2006/extended-properties" xmlns:vt="http://schemas.openxmlformats.org/officeDocument/2006/docPropsVTypes">
  <Template>Presentation.potm</Template>
  <TotalTime>3299</TotalTime>
  <Words>3656</Words>
  <Application>Microsoft Macintosh PowerPoint</Application>
  <PresentationFormat>On-screen Show (4:3)</PresentationFormat>
  <Paragraphs>281</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Presentation</vt:lpstr>
      <vt:lpstr>Plants Unit Activity 4.2: Explaining How Potatoes Move and Function: Cellular Respiration</vt:lpstr>
      <vt:lpstr>PowerPoint Presentation</vt:lpstr>
      <vt:lpstr>Revisit your arguments</vt:lpstr>
      <vt:lpstr>Constructing explanations</vt:lpstr>
      <vt:lpstr>Comparing Ideas with a Partner</vt:lpstr>
      <vt:lpstr>PowerPoint Presentation</vt:lpstr>
      <vt:lpstr>PowerPoint Presentation</vt:lpstr>
      <vt:lpstr>PowerPoint Presentation</vt:lpstr>
      <vt:lpstr>Matter Movement</vt:lpstr>
      <vt:lpstr>Matter Movement</vt:lpstr>
      <vt:lpstr>PowerPoint Presentation</vt:lpstr>
      <vt:lpstr>Matter Change</vt:lpstr>
      <vt:lpstr>Matter Change</vt:lpstr>
      <vt:lpstr>The Energy Change Question</vt:lpstr>
      <vt:lpstr>Energy Change</vt:lpstr>
      <vt:lpstr>Matter Movement</vt:lpstr>
      <vt:lpstr>How does cellular respiration fit into the story of how plants grow and function? Using the Plants Matter Tracing Tool</vt:lpstr>
      <vt:lpstr>Drawing arrows to show matter movement for cellular respiration</vt:lpstr>
      <vt:lpstr>Telling the Whole Story</vt:lpstr>
      <vt:lpstr>How have your ideas changed?</vt:lpstr>
      <vt:lpstr>Revisit unanswered questions</vt:lpstr>
      <vt:lpstr>Exit Ticket</vt:lpstr>
    </vt:vector>
  </TitlesOfParts>
  <Company>Michigan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Dauer</dc:creator>
  <cp:lastModifiedBy>Walus, Alex</cp:lastModifiedBy>
  <cp:revision>152</cp:revision>
  <dcterms:created xsi:type="dcterms:W3CDTF">2013-03-08T14:19:13Z</dcterms:created>
  <dcterms:modified xsi:type="dcterms:W3CDTF">2021-01-08T16:09:54Z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0x010100665EACAEC64C114EA99A1E5284D54B0B</vt:lpwstr>
  </property>
</Properties>
</file>